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56" r:id="rId3"/>
    <p:sldId id="2305" r:id="rId5"/>
    <p:sldId id="2306" r:id="rId6"/>
    <p:sldId id="2307" r:id="rId7"/>
    <p:sldId id="2308" r:id="rId8"/>
    <p:sldId id="2309" r:id="rId9"/>
    <p:sldId id="2310" r:id="rId10"/>
    <p:sldId id="2311" r:id="rId11"/>
    <p:sldId id="2312" r:id="rId12"/>
    <p:sldId id="2313" r:id="rId13"/>
    <p:sldId id="2316" r:id="rId14"/>
    <p:sldId id="2317" r:id="rId15"/>
    <p:sldId id="2332" r:id="rId16"/>
    <p:sldId id="2333" r:id="rId17"/>
    <p:sldId id="2334" r:id="rId18"/>
    <p:sldId id="2335" r:id="rId19"/>
    <p:sldId id="2336" r:id="rId20"/>
    <p:sldId id="2337" r:id="rId21"/>
    <p:sldId id="2338" r:id="rId22"/>
    <p:sldId id="2339" r:id="rId23"/>
    <p:sldId id="2340" r:id="rId24"/>
    <p:sldId id="2341" r:id="rId25"/>
    <p:sldId id="2342" r:id="rId26"/>
    <p:sldId id="2345" r:id="rId27"/>
    <p:sldId id="2346" r:id="rId28"/>
    <p:sldId id="2348" r:id="rId29"/>
    <p:sldId id="2349" r:id="rId30"/>
    <p:sldId id="2351" r:id="rId31"/>
    <p:sldId id="2352" r:id="rId32"/>
  </p:sldIdLst>
  <p:sldSz cx="9144000" cy="6858000" type="screen4x3"/>
  <p:notesSz cx="6858000" cy="9144000"/>
  <p:embeddedFontLst>
    <p:embeddedFont>
      <p:font typeface="楷体" panose="02010609060101010101" charset="-122"/>
      <p:regular r:id="rId38"/>
    </p:embeddedFont>
    <p:embeddedFont>
      <p:font typeface="仿宋" panose="02010609060101010101" charset="-122"/>
      <p:regular r:id="rId39"/>
    </p:embeddedFont>
    <p:embeddedFont>
      <p:font typeface="新宋体" panose="02010609030101010101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a21ee6c-ddfb-401f-80a5-42709ccd527c}">
          <p14:sldIdLst>
            <p14:sldId id="256"/>
            <p14:sldId id="2305"/>
            <p14:sldId id="2306"/>
            <p14:sldId id="2307"/>
            <p14:sldId id="2308"/>
            <p14:sldId id="2309"/>
            <p14:sldId id="2310"/>
            <p14:sldId id="2311"/>
            <p14:sldId id="2312"/>
            <p14:sldId id="2313"/>
            <p14:sldId id="2316"/>
            <p14:sldId id="2317"/>
            <p14:sldId id="2332"/>
            <p14:sldId id="2333"/>
            <p14:sldId id="2334"/>
            <p14:sldId id="2335"/>
            <p14:sldId id="2336"/>
            <p14:sldId id="2337"/>
            <p14:sldId id="2338"/>
            <p14:sldId id="2339"/>
            <p14:sldId id="2340"/>
            <p14:sldId id="2341"/>
            <p14:sldId id="2342"/>
            <p14:sldId id="2345"/>
            <p14:sldId id="2346"/>
            <p14:sldId id="2348"/>
            <p14:sldId id="2349"/>
            <p14:sldId id="2351"/>
            <p14:sldId id="2352"/>
          </p14:sldIdLst>
        </p14:section>
        <p14:section name="无标题节" id="{74dd3963-8396-4dc3-9a6e-0462f3d66796}">
          <p14:sldIdLst/>
        </p14:section>
        <p14:section name="无标题节" id="{24172062-9cab-46f7-a7e7-1e99382f09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4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FE2"/>
    <a:srgbClr val="F96FEA"/>
    <a:srgbClr val="A6F857"/>
    <a:srgbClr val="F7860C"/>
    <a:srgbClr val="F43308"/>
    <a:srgbClr val="92F0F1"/>
    <a:srgbClr val="B4F4F5"/>
    <a:srgbClr val="F2CFE9"/>
    <a:srgbClr val="ECDCF9"/>
    <a:srgbClr val="FEE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799"/>
        <p:guide pos="476"/>
      </p:guideLst>
    </p:cSldViewPr>
  </p:slide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39.xml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648335" y="549275"/>
            <a:ext cx="76771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年夏季房交会抽奖业主统计表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635875" cy="4999990"/>
        </p:xfrm>
        <a:graphic>
          <a:graphicData uri="http://schemas.openxmlformats.org/drawingml/2006/table">
            <a:tbl>
              <a:tblPr/>
              <a:tblGrid>
                <a:gridCol w="466725"/>
                <a:gridCol w="1085850"/>
                <a:gridCol w="771525"/>
                <a:gridCol w="809625"/>
                <a:gridCol w="1041400"/>
                <a:gridCol w="1870710"/>
                <a:gridCol w="1590040"/>
              </a:tblGrid>
              <a:tr h="332740"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908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宝德房地产开发有限公司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郑金龙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187****2666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210323****0825501x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202306020958574291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4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宝德房地产开发有限公司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付佳杰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张绪颖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130****6397187****9522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152127****01160619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210323****03213769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202306120959242973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宝德房地产开发有限公司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纪 鹏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 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134****2666133****0588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210622****12245057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210323****02045824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202306070957577642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95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宝德房地产开发有限公司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孙宁忱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139****5969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210323****07255011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202306070835294522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岫岩碧桂园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闻晶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138****0577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210323****01243084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202306101655022014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岫岩碧桂园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汪春喜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186****5913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210323****05012514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202306151445107221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6845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岫岩满族自治县颐华置业有限公司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刘国强陈莹莹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188****7755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210323****08102517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210323****01015426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202306271029477221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6203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岫岩满族自治县颐华置业有限公司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 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139****5924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210622****1012501X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20230603134672091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555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628890" cy="500570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08355"/>
                <a:gridCol w="997585"/>
                <a:gridCol w="1565275"/>
                <a:gridCol w="1603375"/>
              </a:tblGrid>
              <a:tr h="5245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赵璐璐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151****6315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210323****03280969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202306020900313556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3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刘振宇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132****9980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210323****08055437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202306020845186863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曲  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136****3423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210323****06165069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202306081002071627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曲  健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188****3683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210323****03123517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202306250934318260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6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吴尚臻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176****3197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210323****0615501X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202306211232145262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高文武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182****9669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210323****03273772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202306010942028811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37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王忠伟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138****4037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230204****10301119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202306031613067277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30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罗延安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138****4806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210323****02231875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202306051613557309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755650" y="1268095"/>
          <a:ext cx="7574280" cy="498729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48765"/>
              </a:tblGrid>
              <a:tr h="522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王来兴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183****0691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210323****06125414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202306051646311397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26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  鑫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188****8585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210323****10265417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202306160922074578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席俊宇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139****0833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210323****08294734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202306160859046549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白  杨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130****1877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210622****09215503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202306010906551807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49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刘灵展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130****4265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210622****02245027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202306271037518776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孙旭东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139****2487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210322****09204470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202306291323126310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135****7127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210323****09263788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202306011021047012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赵洪安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黄延凤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150****6765159****5930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210622****03052510210622****01132528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202306071600227427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555865" cy="503745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07720"/>
                <a:gridCol w="1043940"/>
                <a:gridCol w="1519555"/>
                <a:gridCol w="1530350"/>
              </a:tblGrid>
              <a:tr h="5276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84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赵广岫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151****5051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210323****07274277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202306121459457314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76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刘航序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134****2008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210323****04285412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202305310909399142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王德明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139****0387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210323****11145014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202305310853431481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53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  博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张可新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135****9838135****9591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210323****10155018210323****06075426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202306200918415899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6007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董小东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157****3030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210622****02245412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202306161409024732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46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131****0111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210323****02121422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202306161124397938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68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马  萍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132****8811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210622****08084867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202305310941053682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68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谷明明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138****2948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210323****08213078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202306200846384288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555865" cy="498411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30350"/>
              </a:tblGrid>
              <a:tr h="5219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倩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139****3396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210323****02032303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202306251154561866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19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合院别墅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倩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李永秋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139****4646130****7697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210323****06265427210323****07143130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202306261300413245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闻小光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杜立岩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136****0802159****8120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210323****1228312X210323****08203319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202306160939223494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9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合院别墅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于洪伟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葛运巧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150****3939188****9001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210323****08163775210281****12118822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202306271252189676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49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合院别墅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邵晓涵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131****2666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210323****0724228X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202306281227188490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合院别墅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刘大永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176****5040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210323****0712541X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202306291620204291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朱俊峰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150****8111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210323****07105033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202305311137298516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曹  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159****0161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210323****05294863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202305311025305585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555865" cy="497459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798830"/>
                <a:gridCol w="1007110"/>
                <a:gridCol w="1565275"/>
                <a:gridCol w="1530350"/>
              </a:tblGrid>
              <a:tr h="520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张凤瑞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176****6089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210323****01101879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202305311145485303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梁  峻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186****6533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210323****04063791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202305311047585956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毕小维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182****0908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210323****09175420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202305311107149667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翁  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152****7979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210381****05314829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202305311002087329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孟令钊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159****9907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210323****0616547X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202306211148035049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贾维坤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159****2618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210622****09185418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202306210902096565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周保宇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138****3192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210323****02235410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202306271319205812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张耀雯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150****8386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210323****10170564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202306271700062747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6285" y="1268730"/>
          <a:ext cx="7555865" cy="497522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08355"/>
                <a:gridCol w="997585"/>
                <a:gridCol w="1565275"/>
                <a:gridCol w="1530350"/>
              </a:tblGrid>
              <a:tr h="5213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李佩伦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156****1362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210323****04025013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202306281041307369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0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乔丽静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151****0243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210622****04074869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202306031020587091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15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白佳鑫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188****5359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210323****02084461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202306030932056615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9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邹丽利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137****6114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210323****03255024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202306031035424132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合院别墅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谢  罡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138****5111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210323****08132272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202306051040264234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张善学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130****7772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210323****11065012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202306031130263946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  岩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159****0408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210682****02285916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202306181002406752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苏航仪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151****0222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210323****01015015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202306231228161351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9365"/>
          <a:ext cx="7555865" cy="497459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30350"/>
              </a:tblGrid>
              <a:tr h="520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徐胜飞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151****3132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210323****11120414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202306280916028397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杨吉会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王秀杰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188****8281138****5703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150426****03283258150426****06173046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202305310852558561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15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孟令杰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杨春全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137****7201188****3132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210622****1018546X210622****0902079X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202305310913491685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董天平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付玉玲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138****7854138****7854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210622****1005407X210622****03103083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202305310940559148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李红春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130****8993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150424****01060624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202305311410264221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佟忠新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135****6783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210323****12263778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202305311459231851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赵楠楠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董  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139****2311138****1210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210323****06194866210323****08194878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202305311542319682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 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李金桂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159****2225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210323****06062539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202305311548323644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9365"/>
          <a:ext cx="7555865" cy="500316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27405"/>
                <a:gridCol w="834390"/>
                <a:gridCol w="989330"/>
                <a:gridCol w="1565275"/>
                <a:gridCol w="1530350"/>
              </a:tblGrid>
              <a:tr h="5238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关文良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杨丽颖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158****9111189****9555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210622****09144077210323****07144260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202306010910287134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45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于  军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关  秀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189****2855134****6068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210622****11203539210323****12144067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202306010912395679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黄金莲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王儒东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137****2507139****7164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210323****09232541210622****1013377X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202306011022534131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王宇航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胡 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188****0006136****0993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210323****09154477210323****10090984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202306011040252549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6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曲明耀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康  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186****1716139****0129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210323****0801281X210323****01222848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202306011119237609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栾秀宇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杨景香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151****5186159****6065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210622****01103072210323****11083081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202306011404316441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30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程  刚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孙晓惠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182****8666151****2772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210323****05183312210622****12083320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202306011508297543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30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刘文雪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孙铭阳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158****5743158****5741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210323****11240788210323****11030772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202306020931331087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9365"/>
          <a:ext cx="7555865" cy="499173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6610"/>
                <a:gridCol w="989330"/>
                <a:gridCol w="1565275"/>
                <a:gridCol w="1530350"/>
              </a:tblGrid>
              <a:tr h="523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158****9063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210323****04205448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202306021012286545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周  阔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188****2424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210323****09240973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202306021150281659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刘德强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150****8242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371427****06104911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202306050919522886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9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杨成岩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187****0405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210323****02252078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202306051307165839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6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张成宇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198****0901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210323****09014736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202306051604351555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许  荻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183****7306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210323****05045822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202306060847135213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姜明亮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付师羽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181****4694182****3759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210323****01082075210323****0420376X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202306061046223924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于广惠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130****3685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210323****10274479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202306061252165093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9365"/>
          <a:ext cx="7555865" cy="498983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771525"/>
                <a:gridCol w="1034415"/>
                <a:gridCol w="1565275"/>
                <a:gridCol w="1530350"/>
              </a:tblGrid>
              <a:tr h="522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满天翔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171****6999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210323****02022518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202306061334422427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邹  通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133****7999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210323****12123314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202306070945179537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马  凯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杨耀宇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156****2683156****3746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210323****0802227X210323****11295428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202306081316272940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0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林远鑫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关博文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136****0037186****8088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210323****12085046210323****01185416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202306090916589383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4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房广新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翱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150****4393136****6712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210323****01250012210323****11190021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202306090933057093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王晓东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183****9959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210323****11075816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202306090958194638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丁  维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139****8404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210323****01242824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202306120920072797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宋丽君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159****3203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210323****04202510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202306121109558484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60730" y="549275"/>
            <a:ext cx="761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季房交会抽奖业主统计表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609840" cy="5004435"/>
        </p:xfrm>
        <a:graphic>
          <a:graphicData uri="http://schemas.openxmlformats.org/drawingml/2006/table">
            <a:tbl>
              <a:tblPr/>
              <a:tblGrid>
                <a:gridCol w="439420"/>
                <a:gridCol w="1204595"/>
                <a:gridCol w="863600"/>
                <a:gridCol w="707390"/>
                <a:gridCol w="1007745"/>
                <a:gridCol w="1644015"/>
                <a:gridCol w="1743075"/>
              </a:tblGrid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82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岫岩满族自治县颐华置业有限公司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曲丽申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白  璐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186****5936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210323****10295483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210323****11174870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202306061448417140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2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10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辽宁海韬置业有限公司【玉都首府】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王茂燹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高晓萌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151****4222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210323****11040979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210323****09200563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202306011250055591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2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11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辽宁海韬置业有限公司【玉都首府】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 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王小勇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158****5250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210323****04035019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202306041347333884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35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12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辽宁海韬置业有限公司【玉都首府】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孙喜栋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姜  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132****3777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210622****06135413</a:t>
                      </a:r>
                      <a:endParaRPr lang="en-US" sz="1200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210622****02095502 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202306271522088075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2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13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隋丙楠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151****2666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210323****02215019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202306121537038377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2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14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韩  朝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186****6055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210323****08254471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202305101219256490 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2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15</a:t>
                      </a:r>
                      <a:endParaRPr lang="en-US" altLang="en-US" sz="1000"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王伟合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135****5556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210323****01224271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202305101315096548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2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于渤宁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136****2679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210323****03273767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202306031021172333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555865" cy="499300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789940"/>
                <a:gridCol w="1016000"/>
                <a:gridCol w="1565275"/>
                <a:gridCol w="1530350"/>
              </a:tblGrid>
              <a:tr h="523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李志鹏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188****8893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210323****11193318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202306151443161063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32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吴  穷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于  凯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186****2345132****6161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210323****08065479210323****05245028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202306151502312389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栾秀丽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白荣贺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131****6199176****6799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210323****03043320210323****10175435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202306160831058198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0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周绍彧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159****5055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210323****05075427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202306160841368515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56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孟  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155****8171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210682****10126138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202306160925342524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姜  宁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马  营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152****4111152****1973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210323****01231412210323****08120809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202306160944212757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24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张子昂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147****2520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210323****06215411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202306161031378834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  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185****2753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210323****08104061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202306161422054450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9365"/>
          <a:ext cx="7555865" cy="4975225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26135"/>
                <a:gridCol w="979805"/>
                <a:gridCol w="1565275"/>
                <a:gridCol w="1530350"/>
              </a:tblGrid>
              <a:tr h="5213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15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高  雪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朱德崇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150****7893151****8657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210323****02190227210323****10130230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202306190932443203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陈传文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131****3901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210323****06152270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202306191005456686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于秀娥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159****9144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210622****10035425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202306191027231406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76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陈涛宇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张婷婷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155****9995133****1162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210882****12255332231083****06040421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202306191052236477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7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李云龙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宁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186****2239151****3855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210323****10185015210622****05035442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202306200849299845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罗雅萍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138****9313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210323****12145047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202306201008173544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栾晓宁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朱之财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137****5720138****5694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210323****11194463210323****04280216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202306201508117174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9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丁建华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136****5620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210323****02132813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202306211032488962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9365"/>
          <a:ext cx="7555865" cy="498475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789305"/>
                <a:gridCol w="1016635"/>
                <a:gridCol w="1565275"/>
                <a:gridCol w="1530350"/>
              </a:tblGrid>
              <a:tr h="522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聚福公馆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孙铭利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曹梦雪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167****1111188****5852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210323****10262512210323****12012528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202306271117595984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13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韩东明</a:t>
                      </a:r>
                      <a:endParaRPr lang="en-US" altLang="en-US" sz="1200">
                        <a:solidFill>
                          <a:schemeClr val="tx2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159****5878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210323****0415409X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202306291716462086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尹泽鹏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林梦迪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155****7773155****2340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210323****05155413211321****03117029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202306251218348183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李赫阳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138****9191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210381****0224001X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202305151539576539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4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王晓平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潘春凤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152****8876151****5355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210622****12035427210323****02165011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202306101108364315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王媛媛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183****1224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210323****08141627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202306080949165443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高  凝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鹏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152****2535150****9191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210323****0314446X210323****11032271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202305151503289810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付鸿雪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  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139****7822182****6444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210323****02244868210323****06225437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202305141405059116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8730"/>
          <a:ext cx="7555865" cy="498094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30350"/>
              </a:tblGrid>
              <a:tr h="5213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李云广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  青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152****1909134****6020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210622****03204279210622****03144268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202305151429086228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甄  桢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188****0966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210323****02285048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202305141606199148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辽宁成业文旅发展有限公司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杨丽平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159****0655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210181****07261524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202305141103061037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贾子争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166****0964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210311****08120313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202306011043295497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贾子争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166****0964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210311****08120313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202306011219253588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贾天军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159****3555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210311****04100330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202306011228387978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贾天军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159****3555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210311****04100330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202306011253076527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贾天军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159****3555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210311****04100330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202306011259327441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756285" y="549275"/>
            <a:ext cx="76003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房交会抽奖业主统计表</a:t>
            </a:r>
            <a:endParaRPr lang="zh-CN" altLang="en-US" sz="3200" b="1"/>
          </a:p>
        </p:txBody>
      </p:sp>
      <p:graphicFrame>
        <p:nvGraphicFramePr>
          <p:cNvPr id="4" name="表格 3"/>
          <p:cNvGraphicFramePr/>
          <p:nvPr/>
        </p:nvGraphicFramePr>
        <p:xfrm>
          <a:off x="755650" y="1268730"/>
          <a:ext cx="7555865" cy="498094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30350"/>
              </a:tblGrid>
              <a:tr h="5213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贾天军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159****3555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210311****04100330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202306011305386182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贾天军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159****3555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210311****04100330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202306011311491608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于皓垣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138****2329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210323****04242519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202306191700512962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滕  滕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152****8688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210323****06275011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202306211049367542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鞍山中冶置业有限公司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商业用房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丽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188****2646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210323****03073769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202306301117474004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王子龙 杨  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7416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06244719 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202305310832086202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孙瑞华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3585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0505252X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202305310923439329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  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2857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210282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09072614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202305311236349395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房交会抽奖业主统计表</a:t>
            </a:r>
            <a:endParaRPr lang="zh-CN" altLang="en-US" sz="3200" b="1"/>
          </a:p>
        </p:txBody>
      </p:sp>
      <p:graphicFrame>
        <p:nvGraphicFramePr>
          <p:cNvPr id="4" name="表格 3"/>
          <p:cNvGraphicFramePr/>
          <p:nvPr/>
        </p:nvGraphicFramePr>
        <p:xfrm>
          <a:off x="755650" y="1268730"/>
          <a:ext cx="7555865" cy="498094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30350"/>
              </a:tblGrid>
              <a:tr h="5213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何  淼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0311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10275043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202306301324227014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文  化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2728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01061625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202306051602525860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杨淑珍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0617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12192523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202306011322253849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刘凤鸿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0311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03251871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202306301250338323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刘运璠 张  羽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6864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01255070210323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11084500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202306301305381049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董泽民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9777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03225016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202306301241337125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  鑫 王冬梅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5155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10295034210623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01100662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202306301306263685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门市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周志玉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134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2987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06225426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手写合同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房交会抽奖业主统计表</a:t>
            </a:r>
            <a:endParaRPr lang="zh-CN" altLang="en-US" sz="3200" b="1"/>
          </a:p>
        </p:txBody>
      </p:sp>
      <p:graphicFrame>
        <p:nvGraphicFramePr>
          <p:cNvPr id="4" name="表格 3"/>
          <p:cNvGraphicFramePr/>
          <p:nvPr/>
        </p:nvGraphicFramePr>
        <p:xfrm>
          <a:off x="755650" y="1268730"/>
          <a:ext cx="7555865" cy="498094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30350"/>
              </a:tblGrid>
              <a:tr h="5213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张丽萍 赵  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0144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08272520210323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03022536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202306081512045296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姜  威　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9250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06204867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202306301213366114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  旭 吴  迪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8907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06045014210323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06205025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202306260945362279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刘柱天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10215439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202306281218297284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孙国奎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9386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02012817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202306301230374312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刘芳春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梁利平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6573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02202269210323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10292276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202306151458578977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张久余　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12090214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202306301214021651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吕乃娇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181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6789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11144505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202306281139496053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房交会抽奖业主统计表</a:t>
            </a:r>
            <a:endParaRPr lang="zh-CN" altLang="en-US" sz="3200" b="1"/>
          </a:p>
        </p:txBody>
      </p:sp>
      <p:graphicFrame>
        <p:nvGraphicFramePr>
          <p:cNvPr id="4" name="表格 3"/>
          <p:cNvGraphicFramePr/>
          <p:nvPr/>
        </p:nvGraphicFramePr>
        <p:xfrm>
          <a:off x="755650" y="1268730"/>
          <a:ext cx="7555865" cy="4980940"/>
        </p:xfrm>
        <a:graphic>
          <a:graphicData uri="http://schemas.openxmlformats.org/drawingml/2006/table">
            <a:tbl>
              <a:tblPr/>
              <a:tblGrid>
                <a:gridCol w="435610"/>
                <a:gridCol w="1373505"/>
                <a:gridCol w="845185"/>
                <a:gridCol w="817245"/>
                <a:gridCol w="988695"/>
                <a:gridCol w="1565275"/>
                <a:gridCol w="1530350"/>
              </a:tblGrid>
              <a:tr h="5213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34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曹  严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02103100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202306281015517642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付忠娟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1535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10121224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202306301341122649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21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唐  红 王  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6717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05155046210622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01053813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202306301326531645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刘沁雨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6888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05175011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202306201458119835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93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刚晓东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11023092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202306211252372524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傅玉艳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185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3888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04204067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202306211331238565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  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6699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06055410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202306271505295375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吕博伦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9775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211321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10095617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202306260904012763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房交会抽奖业主统计表</a:t>
            </a:r>
            <a:endParaRPr lang="zh-CN" altLang="en-US" sz="3200" b="1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8730"/>
          <a:ext cx="7580630" cy="5006975"/>
        </p:xfrm>
        <a:graphic>
          <a:graphicData uri="http://schemas.openxmlformats.org/drawingml/2006/table">
            <a:tbl>
              <a:tblPr/>
              <a:tblGrid>
                <a:gridCol w="436880"/>
                <a:gridCol w="1377950"/>
                <a:gridCol w="848360"/>
                <a:gridCol w="819785"/>
                <a:gridCol w="991870"/>
                <a:gridCol w="1570355"/>
                <a:gridCol w="1535430"/>
              </a:tblGrid>
              <a:tr h="4724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张士奇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0369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03312274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　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202306280906483753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08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董  波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8641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01052847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202306281427365052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17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  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189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08272269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202306281356128352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794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洪  伟 赵志峰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4706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11053101230224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02022634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202306271323436317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372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  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7999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09251893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202306281440581111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794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张晓威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2788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09075509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202306281001452528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97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沈国梁 王  欣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01045415210622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12212525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202306280912546508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984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门市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孙子晴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02173763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202306281548464343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984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门市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孙子晴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02173763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202306281535386715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房交会抽奖业主统计表</a:t>
            </a:r>
            <a:endParaRPr lang="zh-CN" altLang="en-US" sz="3200" b="1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755650" y="1268730"/>
          <a:ext cx="7518400" cy="4271010"/>
        </p:xfrm>
        <a:graphic>
          <a:graphicData uri="http://schemas.openxmlformats.org/drawingml/2006/table">
            <a:tbl>
              <a:tblPr/>
              <a:tblGrid>
                <a:gridCol w="396875"/>
                <a:gridCol w="1403350"/>
                <a:gridCol w="840740"/>
                <a:gridCol w="813435"/>
                <a:gridCol w="983615"/>
                <a:gridCol w="1557655"/>
                <a:gridCol w="1522730"/>
              </a:tblGrid>
              <a:tr h="4546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895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门市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蓝  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10154264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202306281520118304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991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门市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蓝  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10154264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202306281459398420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616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门市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蓝  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10154264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202306281341066155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邓迎迎 依凤威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9900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07193766210323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02285016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202306290935102743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616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万润地产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姜德财 付翠云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2368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12311897210622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08153526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202306291016495812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616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232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玉润小区（岫岩县住建局代售）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江贺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3967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10222562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手写合同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62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233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玉润小区（岫岩县住建局代售）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赵岩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8713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08125018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手写合同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62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234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玉润小区（岫岩县住建局代售）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吴强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2678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****</a:t>
                      </a: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0727501X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手写合同</a:t>
                      </a:r>
                      <a:endParaRPr 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755650" y="5661025"/>
            <a:ext cx="76460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249680" indent="-1249680"/>
            <a:r>
              <a:rPr lang="zh-CN" sz="1200" b="1">
                <a:ea typeface="宋体" panose="02010600030101010101" pitchFamily="2" charset="-122"/>
              </a:rPr>
              <a:t>填表说明</a:t>
            </a:r>
            <a:r>
              <a:rPr lang="zh-CN" sz="1200">
                <a:ea typeface="宋体" panose="02010600030101010101" pitchFamily="2" charset="-122"/>
              </a:rPr>
              <a:t>：</a:t>
            </a:r>
            <a:r>
              <a:rPr lang="zh-CN" sz="1200" b="1">
                <a:ea typeface="宋体" panose="02010600030101010101" pitchFamily="2" charset="-122"/>
              </a:rPr>
              <a:t>1、岫岩202</a:t>
            </a:r>
            <a:r>
              <a:rPr lang="en-US" altLang="zh-CN" sz="1200" b="1">
                <a:ea typeface="宋体" panose="02010600030101010101" pitchFamily="2" charset="-122"/>
              </a:rPr>
              <a:t>3</a:t>
            </a:r>
            <a:r>
              <a:rPr lang="zh-CN" sz="1200" b="1">
                <a:ea typeface="宋体" panose="02010600030101010101" pitchFamily="2" charset="-122"/>
              </a:rPr>
              <a:t>年夏季房交会展会期间购买的商品房（</a:t>
            </a:r>
            <a:r>
              <a:rPr 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住宅、别墅、商业用房）可以参与抽奖活动，</a:t>
            </a:r>
            <a:endParaRPr lang="zh-CN" sz="1200" b="1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marL="1249680" indent="-1249680"/>
            <a:r>
              <a:rPr 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                       </a:t>
            </a:r>
            <a:r>
              <a:rPr 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车库、公寓、仓房不参加抽奖活动。</a:t>
            </a:r>
            <a:endParaRPr lang="zh-CN" sz="1200" b="1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marL="1249680" indent="-1249680"/>
            <a:r>
              <a:rPr 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2、业主身份证、网签合同、完税发票复印件（售楼处盖章）。</a:t>
            </a:r>
            <a:endParaRPr lang="zh-CN" sz="1200" b="1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marL="1249680" indent="-1249680"/>
            <a:r>
              <a:rPr 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zh-CN" sz="1200" b="1">
                <a:solidFill>
                  <a:srgbClr val="000000"/>
                </a:solidFill>
                <a:ea typeface="宋体" panose="02010600030101010101" pitchFamily="2" charset="-122"/>
              </a:rPr>
              <a:t>3、请各企业认真填报不要遗漏，如出现问题企业负责。</a:t>
            </a:r>
            <a:endParaRPr lang="zh-CN" altLang="en-US" sz="12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5996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624445" cy="5036185"/>
        </p:xfrm>
        <a:graphic>
          <a:graphicData uri="http://schemas.openxmlformats.org/drawingml/2006/table">
            <a:tbl>
              <a:tblPr/>
              <a:tblGrid>
                <a:gridCol w="420370"/>
                <a:gridCol w="1263015"/>
                <a:gridCol w="874395"/>
                <a:gridCol w="857250"/>
                <a:gridCol w="1129665"/>
                <a:gridCol w="1540510"/>
                <a:gridCol w="1539240"/>
              </a:tblGrid>
              <a:tr h="4311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王缘飞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147****6387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152224****12212043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202306160915222465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杨春旭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176****1142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152327****07100514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202306031101284311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佟 楠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156****8882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210622****11200563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202306240913248246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王晓旭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152****2612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210323****04070777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202306160844511012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丛祥红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151****6289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210323****12151261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202305041107372657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 妲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157****8559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210323****12293763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202305111638003009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童鑫锋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152****3663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210323****09185017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202305240952474922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席世龙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189****6660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210323****05073775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202306240933381571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5615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8730"/>
          <a:ext cx="7562215" cy="4924425"/>
        </p:xfrm>
        <a:graphic>
          <a:graphicData uri="http://schemas.openxmlformats.org/drawingml/2006/table">
            <a:tbl>
              <a:tblPr/>
              <a:tblGrid>
                <a:gridCol w="420370"/>
                <a:gridCol w="1408430"/>
                <a:gridCol w="728980"/>
                <a:gridCol w="736600"/>
                <a:gridCol w="1097915"/>
                <a:gridCol w="1548130"/>
                <a:gridCol w="1621790"/>
              </a:tblGrid>
              <a:tr h="3308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峰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152****6565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210622****05085427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202305251617262444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关晓峰</a:t>
                      </a:r>
                      <a:endParaRPr 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  敏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130****5917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210323****10065470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202306270906244585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岫岩满族自治县融德置业有限公司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马丽凤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155****9997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210381****11293926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202305151316307325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崔安华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150****9797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210622****04154085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202305310940266955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丁文亮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199****9993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210323****05195016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202305311041225993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江鉴峰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132****9587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210323****11075455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202305311114017364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王振伟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187****6575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210622****11125074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202306011008545112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贺  冲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151****3451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210323****0503307X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202306011122569551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61365" y="549275"/>
            <a:ext cx="75469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579360" cy="5029835"/>
        </p:xfrm>
        <a:graphic>
          <a:graphicData uri="http://schemas.openxmlformats.org/drawingml/2006/table">
            <a:tbl>
              <a:tblPr/>
              <a:tblGrid>
                <a:gridCol w="420370"/>
                <a:gridCol w="1263015"/>
                <a:gridCol w="874395"/>
                <a:gridCol w="857250"/>
                <a:gridCol w="1122680"/>
                <a:gridCol w="1531620"/>
                <a:gridCol w="1510030"/>
              </a:tblGrid>
              <a:tr h="4311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许淑英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159****7550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210622****0314542X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202306011427355569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李禹辉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187****7772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210323****07213319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202306021359258670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高凤华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137****5010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210323****09203814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202306021516237822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王继泽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150****1260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210622****0215541X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202306031318255428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关  鑫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138****1712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210323****11044070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202306051225492731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5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刘晓辉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138****4299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210622****03015041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202306051428208692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赵国栋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134****6527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210323****08125016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202306051457534288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陈友祥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159****4577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210323****10185417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202306061243305712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5977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625080" cy="5041900"/>
        </p:xfrm>
        <a:graphic>
          <a:graphicData uri="http://schemas.openxmlformats.org/drawingml/2006/table">
            <a:tbl>
              <a:tblPr/>
              <a:tblGrid>
                <a:gridCol w="420370"/>
                <a:gridCol w="1263015"/>
                <a:gridCol w="874395"/>
                <a:gridCol w="905510"/>
                <a:gridCol w="1052830"/>
                <a:gridCol w="1558290"/>
                <a:gridCol w="1550670"/>
              </a:tblGrid>
              <a:tr h="3543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854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康继凯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138****5398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210622****0426507X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202306061347462302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6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曹宇迪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139****1634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210323****02035035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202306061423151919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6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威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187****9299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210323****12235020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202306070831412049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6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闻  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188****2776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210323****04205027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202306090817343949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6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林继业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156****2836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210323****03204277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202306090928303898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54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盖利勇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156****0666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210323****06235012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202306091002234758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6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盖筠涵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183****9966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210323****04165023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202306091445102495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86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齐桂娟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188****6556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210323****10025224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202306101015269273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571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8730"/>
          <a:ext cx="7571105" cy="5046345"/>
        </p:xfrm>
        <a:graphic>
          <a:graphicData uri="http://schemas.openxmlformats.org/drawingml/2006/table">
            <a:tbl>
              <a:tblPr/>
              <a:tblGrid>
                <a:gridCol w="420370"/>
                <a:gridCol w="1263015"/>
                <a:gridCol w="874395"/>
                <a:gridCol w="857250"/>
                <a:gridCol w="1024890"/>
                <a:gridCol w="1547495"/>
                <a:gridCol w="1583690"/>
              </a:tblGrid>
              <a:tr h="4324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6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49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杨振娥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150****9057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210622****04095046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202306101336471632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6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徐  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138****8709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210323****1002407X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202306121116293676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黄振国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180****3222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210323****11095056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202306160800049411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6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郝  阳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139****5631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210622****12225436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202306160925224819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6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冷凤红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159****9910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210622****04133802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202306161355042456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6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万晓林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136****5007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210622****02055435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202306191113482206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姜  坤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139****8373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210622****02114273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202306191143435813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76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刘席锋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150****2333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211002****02260118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202306201541041608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5977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597140" cy="5030470"/>
        </p:xfrm>
        <a:graphic>
          <a:graphicData uri="http://schemas.openxmlformats.org/drawingml/2006/table">
            <a:tbl>
              <a:tblPr/>
              <a:tblGrid>
                <a:gridCol w="420370"/>
                <a:gridCol w="1263015"/>
                <a:gridCol w="874395"/>
                <a:gridCol w="857250"/>
                <a:gridCol w="1003935"/>
                <a:gridCol w="1630680"/>
                <a:gridCol w="1547495"/>
              </a:tblGrid>
              <a:tr h="471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286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封相喜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139****8174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210323****02275018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202306231419012795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6286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任延君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187****6001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210323****06214284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202306251547254034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6286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夏玉航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186****2199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210323****02065030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202306271101356387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629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岫岩满族自治县宇星房地产开发有限公司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明立茹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159****9669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220282****08201123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202306271505408940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6286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岫岩满族自治县宇星房地产开发有限公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程 迪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185****2722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210323****08305014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202306190907266560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71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祥生地产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胜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151****2000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210323****05203117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越都馨苑2-3-603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711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祥生地产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石 爽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138****7916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210323****07265086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越都馨苑2-3-601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718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祥生地产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住宅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田家畊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135****1606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210323****0918023X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202306091346166153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56285" y="549275"/>
            <a:ext cx="75711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符合202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年夏季</a:t>
            </a: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房交会抽奖业主统计表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56285" y="1269365"/>
          <a:ext cx="7616190" cy="5058410"/>
        </p:xfrm>
        <a:graphic>
          <a:graphicData uri="http://schemas.openxmlformats.org/drawingml/2006/table">
            <a:tbl>
              <a:tblPr/>
              <a:tblGrid>
                <a:gridCol w="420370"/>
                <a:gridCol w="1263015"/>
                <a:gridCol w="874395"/>
                <a:gridCol w="756920"/>
                <a:gridCol w="1136650"/>
                <a:gridCol w="1569085"/>
                <a:gridCol w="1595755"/>
              </a:tblGrid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开发企业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销售类型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业主姓名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联系电话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身份证号码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仿宋" panose="02010609060101010101" charset="-122"/>
                        </a:rPr>
                        <a:t>网签合同号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祥生地产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赵洁文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135****9259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330625****10230023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越都华庭61号商铺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祥生地产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赵洁文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135****9259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330625****10230023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202306291541156649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67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祥生地产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商铺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赵洁文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135****9259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330625****10230023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202306291511194641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陈士林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139****5186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210622****10245435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202305311428307285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 卓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137****3099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210323****07155581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202306090921105225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70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徐  静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188****5009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210323****05293768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202306081105209535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71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何大为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135****6594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210323****09055013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202305311527263785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72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钱树锦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136****8596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210622****0227451X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202306090901428765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518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73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润通地产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洋房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王 喆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187****6888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210323****04255418</a:t>
                      </a:r>
                      <a:endParaRPr lang="en-US" altLang="en-US" sz="12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202306090904445216</a:t>
                      </a:r>
                      <a:endParaRPr lang="en-US" altLang="en-US" sz="1200">
                        <a:solidFill>
                          <a:srgbClr val="000000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5ab5df66-9123-4547-8f8b-a79cd3a5f1ce}"/>
  <p:tag name="TABLE_ENDDRAG_ORIGIN_RECT" val="601*395"/>
  <p:tag name="TABLE_ENDDRAG_RECT" val="59*99*601*395"/>
</p:tagLst>
</file>

<file path=ppt/tags/tag10.xml><?xml version="1.0" encoding="utf-8"?>
<p:tagLst xmlns:p="http://schemas.openxmlformats.org/presentationml/2006/main">
  <p:tag name="KSO_WM_UNIT_TABLE_BEAUTIFY" val="smartTable{4088ac66-d927-444d-b291-7fd6dbd0d711}"/>
  <p:tag name="TABLE_ENDDRAG_ORIGIN_RECT" val="600*394"/>
  <p:tag name="TABLE_ENDDRAG_RECT" val="59*99*600*394"/>
</p:tagLst>
</file>

<file path=ppt/tags/tag11.xml><?xml version="1.0" encoding="utf-8"?>
<p:tagLst xmlns:p="http://schemas.openxmlformats.org/presentationml/2006/main">
  <p:tag name="KSO_WM_UNIT_TABLE_BEAUTIFY" val="smartTable{f0869a63-c97d-4f61-8c70-c72287156ef6}"/>
  <p:tag name="KSO_WM_BEAUTIFY_FLAG" val=""/>
  <p:tag name="TABLE_ENDDRAG_ORIGIN_RECT" val="601*392"/>
  <p:tag name="TABLE_ENDDRAG_RECT" val="59*99*601*392"/>
</p:tagLst>
</file>

<file path=ppt/tags/tag12.xml><?xml version="1.0" encoding="utf-8"?>
<p:tagLst xmlns:p="http://schemas.openxmlformats.org/presentationml/2006/main">
  <p:tag name="KSO_WM_UNIT_TABLE_BEAUTIFY" val="smartTable{192856e4-cd44-4c59-9764-d73e99f7f6d0}"/>
  <p:tag name="KSO_WM_BEAUTIFY_FLAG" val=""/>
  <p:tag name="TABLE_ENDDRAG_ORIGIN_RECT" val="594*396"/>
  <p:tag name="TABLE_ENDDRAG_RECT" val="59*99*594*396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TABLE_BEAUTIFY" val="smartTable{e72cfb94-995c-4a80-9569-c1eea05f11b8}"/>
  <p:tag name="KSO_WM_BEAUTIFY_FLAG" val=""/>
  <p:tag name="TABLE_ENDDRAG_ORIGIN_RECT" val="594*392"/>
  <p:tag name="TABLE_ENDDRAG_RECT" val="59*99*594*392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TABLE_BEAUTIFY" val="smartTable{735058b4-edfc-4720-9fde-fe4395fea6e6}"/>
  <p:tag name="KSO_WM_BEAUTIFY_FLAG" val=""/>
  <p:tag name="TABLE_ENDDRAG_ORIGIN_RECT" val="594*391"/>
  <p:tag name="TABLE_ENDDRAG_RECT" val="59*99*594*39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TABLE_BEAUTIFY" val="smartTable{7d31d0ee-99ea-41db-8b54-6ba866b17c72}"/>
  <p:tag name="KSO_WM_BEAUTIFY_FLAG" val=""/>
  <p:tag name="TABLE_ENDDRAG_ORIGIN_RECT" val="594*384"/>
  <p:tag name="TABLE_ENDDRAG_RECT" val="59*111*594*384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65ad8a61-25bd-4ef4-8146-bb7c6cefe34f}"/>
  <p:tag name="TABLE_ENDDRAG_ORIGIN_RECT" val="605*396"/>
  <p:tag name="TABLE_ENDDRAG_RECT" val="59*99*605*396"/>
</p:tagLst>
</file>

<file path=ppt/tags/tag20.xml><?xml version="1.0" encoding="utf-8"?>
<p:tagLst xmlns:p="http://schemas.openxmlformats.org/presentationml/2006/main">
  <p:tag name="KSO_WM_UNIT_TABLE_BEAUTIFY" val="smartTable{ab6742e9-e644-4341-916d-85a6f40d129a}"/>
  <p:tag name="KSO_WM_BEAUTIFY_FLAG" val=""/>
  <p:tag name="TABLE_ENDDRAG_ORIGIN_RECT" val="594*391"/>
  <p:tag name="TABLE_ENDDRAG_RECT" val="59*99*594*39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TABLE_BEAUTIFY" val="smartTable{a5845be0-8b4e-4c4a-94c9-4abcb9bffb6c}"/>
  <p:tag name="KSO_WM_BEAUTIFY_FLAG" val=""/>
  <p:tag name="TABLE_ENDDRAG_ORIGIN_RECT" val="594*382"/>
  <p:tag name="TABLE_ENDDRAG_RECT" val="59*111*594*382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TABLE_BEAUTIFY" val="smartTable{4c794581-9fe7-4eea-97fa-5ec5e3b6dcf1}"/>
  <p:tag name="KSO_WM_BEAUTIFY_FLAG" val=""/>
  <p:tag name="TABLE_ENDDRAG_ORIGIN_RECT" val="594*393"/>
  <p:tag name="TABLE_ENDDRAG_RECT" val="59*99*594*393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TABLE_BEAUTIFY" val="smartTable{1274dfe8-d0df-47e9-ae50-e69ef4e8041d}"/>
  <p:tag name="KSO_WM_BEAUTIFY_FLAG" val=""/>
  <p:tag name="TABLE_ENDDRAG_ORIGIN_RECT" val="594*389"/>
  <p:tag name="TABLE_ENDDRAG_RECT" val="59*99*594*389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TABLE_BEAUTIFY" val="smartTable{4d69b2b3-a453-4d9e-bc22-d04a5b055651}"/>
  <p:tag name="KSO_WM_BEAUTIFY_FLAG" val=""/>
  <p:tag name="TABLE_ENDDRAG_ORIGIN_RECT" val="594*393"/>
  <p:tag name="TABLE_ENDDRAG_RECT" val="59*99*594*393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e1a603f9-d38b-456c-8b44-f5c1c2916b82}"/>
  <p:tag name="TABLE_ENDDRAG_ORIGIN_RECT" val="600*396"/>
  <p:tag name="TABLE_ENDDRAG_RECT" val="59*99*600*396"/>
</p:tagLst>
</file>

<file path=ppt/tags/tag30.xml><?xml version="1.0" encoding="utf-8"?>
<p:tagLst xmlns:p="http://schemas.openxmlformats.org/presentationml/2006/main">
  <p:tag name="KSO_WM_UNIT_TABLE_BEAUTIFY" val="smartTable{0d3bdf1a-98ef-4614-8ed4-75d46bc641a9}"/>
  <p:tag name="KSO_WM_BEAUTIFY_FLAG" val=""/>
  <p:tag name="TABLE_ENDDRAG_ORIGIN_RECT" val="594*391"/>
  <p:tag name="TABLE_ENDDRAG_RECT" val="59*99*594*39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TABLE_BEAUTIFY" val="smartTable{6a8ab5a3-68e3-43e9-8383-4bdbc8f2d9b5}"/>
  <p:tag name="KSO_WM_BEAUTIFY_FLAG" val=""/>
  <p:tag name="TABLE_ENDDRAG_ORIGIN_RECT" val="594*392"/>
  <p:tag name="TABLE_ENDDRAG_RECT" val="59*99*594*392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TABLE_BEAUTIFY" val="smartTable{c676ff8c-b804-460e-835e-337d21a83d59}"/>
  <p:tag name="KSO_WM_BEAUTIFY_FLAG" val=""/>
  <p:tag name="TABLE_ENDDRAG_ORIGIN_RECT" val="594*392"/>
  <p:tag name="TABLE_ENDDRAG_RECT" val="59*99*594*392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TABLE_ENDDRAG_ORIGIN_RECT" val="596*394"/>
  <p:tag name="TABLE_ENDDRAG_RECT" val="59*99*596*394"/>
</p:tagLst>
</file>

<file path=ppt/tags/tag37.xml><?xml version="1.0" encoding="utf-8"?>
<p:tagLst xmlns:p="http://schemas.openxmlformats.org/presentationml/2006/main">
  <p:tag name="TABLE_ENDDRAG_ORIGIN_RECT" val="592*336"/>
  <p:tag name="TABLE_ENDDRAG_RECT" val="59*99*592*33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COMMONDATA" val="eyJoZGlkIjoiNDc1OTMyOGJmZTZhZDcyZTNjOWYxNTk4MmQ3NGM4NDMifQ=="/>
  <p:tag name="KSO_WPP_MARK_KEY" val="4374903d-4343-4e9a-82f1-98a42f25ea75"/>
</p:tagLst>
</file>

<file path=ppt/tags/tag4.xml><?xml version="1.0" encoding="utf-8"?>
<p:tagLst xmlns:p="http://schemas.openxmlformats.org/presentationml/2006/main">
  <p:tag name="KSO_WM_UNIT_TABLE_BEAUTIFY" val="smartTable{14d80062-c0dc-44c9-b0e1-6170ef571f75}"/>
  <p:tag name="TABLE_ENDDRAG_ORIGIN_RECT" val="599*395"/>
  <p:tag name="TABLE_ENDDRAG_RECT" val="59*99*599*395"/>
</p:tagLst>
</file>

<file path=ppt/tags/tag5.xml><?xml version="1.0" encoding="utf-8"?>
<p:tagLst xmlns:p="http://schemas.openxmlformats.org/presentationml/2006/main">
  <p:tag name="KSO_WM_UNIT_TABLE_BEAUTIFY" val="smartTable{affab90b-3355-4665-8f3f-7230f4071b7d}"/>
  <p:tag name="TABLE_ENDDRAG_ORIGIN_RECT" val="598*396"/>
  <p:tag name="TABLE_ENDDRAG_RECT" val="59*99*598*396"/>
</p:tagLst>
</file>

<file path=ppt/tags/tag6.xml><?xml version="1.0" encoding="utf-8"?>
<p:tagLst xmlns:p="http://schemas.openxmlformats.org/presentationml/2006/main">
  <p:tag name="KSO_WM_UNIT_TABLE_BEAUTIFY" val="smartTable{01dbf9a2-46fa-49cd-942d-73e7ae8eb245}"/>
  <p:tag name="TABLE_ENDDRAG_ORIGIN_RECT" val="605*396"/>
  <p:tag name="TABLE_ENDDRAG_RECT" val="59*99*605*397"/>
</p:tagLst>
</file>

<file path=ppt/tags/tag7.xml><?xml version="1.0" encoding="utf-8"?>
<p:tagLst xmlns:p="http://schemas.openxmlformats.org/presentationml/2006/main">
  <p:tag name="KSO_WM_UNIT_TABLE_BEAUTIFY" val="smartTable{42e815c4-0362-489b-8711-17b6f5df33d6}"/>
  <p:tag name="TABLE_ENDDRAG_ORIGIN_RECT" val="596*397"/>
  <p:tag name="TABLE_ENDDRAG_RECT" val="59*99*596*397"/>
</p:tagLst>
</file>

<file path=ppt/tags/tag8.xml><?xml version="1.0" encoding="utf-8"?>
<p:tagLst xmlns:p="http://schemas.openxmlformats.org/presentationml/2006/main">
  <p:tag name="KSO_WM_UNIT_TABLE_BEAUTIFY" val="smartTable{4d83ef3f-5348-4d63-9a24-6a195237dc03}"/>
  <p:tag name="TABLE_ENDDRAG_ORIGIN_RECT" val="601*396"/>
  <p:tag name="TABLE_ENDDRAG_RECT" val="59*99*601*396"/>
</p:tagLst>
</file>

<file path=ppt/tags/tag9.xml><?xml version="1.0" encoding="utf-8"?>
<p:tagLst xmlns:p="http://schemas.openxmlformats.org/presentationml/2006/main">
  <p:tag name="KSO_WM_UNIT_TABLE_BEAUTIFY" val="smartTable{5289310d-44d6-4405-b209-1f445bd23c54}"/>
  <p:tag name="TABLE_ENDDRAG_ORIGIN_RECT" val="604*398"/>
  <p:tag name="TABLE_ENDDRAG_RECT" val="59*99*604*398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17656</Words>
  <Application>WPS 演示</Application>
  <PresentationFormat/>
  <Paragraphs>3793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宋体</vt:lpstr>
      <vt:lpstr>Wingdings</vt:lpstr>
      <vt:lpstr>楷体</vt:lpstr>
      <vt:lpstr>仿宋</vt:lpstr>
      <vt:lpstr>新宋体</vt:lpstr>
      <vt:lpstr>微软雅黑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符合2023年夏季房交会抽奖业主统计表</vt:lpstr>
      <vt:lpstr>符合2023年夏季房交会抽奖业主统计表</vt:lpstr>
      <vt:lpstr>符合2023年夏季房交会抽奖业主统计表</vt:lpstr>
      <vt:lpstr>符合2023年夏季房交会抽奖业主统计表</vt:lpstr>
      <vt:lpstr>符合2023年夏季房交会抽奖业主统计表</vt:lpstr>
      <vt:lpstr>符合2023年夏季房交会抽奖业主统计表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岫岩冬季房交会参展企业优惠政策</dc:title>
  <dc:creator>Administrator</dc:creator>
  <cp:lastModifiedBy>岩岩爹地</cp:lastModifiedBy>
  <cp:revision>878</cp:revision>
  <dcterms:created xsi:type="dcterms:W3CDTF">2021-11-22T06:14:00Z</dcterms:created>
  <dcterms:modified xsi:type="dcterms:W3CDTF">2023-09-18T07:56:27Z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D49CCA188A01430182D77C0F3E613B9E_13</vt:lpwstr>
  </property>
</Properties>
</file>