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1104" y="59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EFF496F8-DC2C-4A69-899B-2EFBB4AC7F40}" type="datetimeFigureOut">
              <a:rPr lang="zh-CN" altLang="en-US" smtClean="0"/>
              <a:pPr/>
              <a:t>2020/6/18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F585CF5-5243-4244-B29F-2B972EF6B3EE}"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FF496F8-DC2C-4A69-899B-2EFBB4AC7F40}" type="datetimeFigureOut">
              <a:rPr lang="zh-CN" altLang="en-US" smtClean="0"/>
              <a:pPr/>
              <a:t>2020/6/18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F585CF5-5243-4244-B29F-2B972EF6B3EE}"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FF496F8-DC2C-4A69-899B-2EFBB4AC7F40}" type="datetimeFigureOut">
              <a:rPr lang="zh-CN" altLang="en-US" smtClean="0"/>
              <a:pPr/>
              <a:t>2020/6/18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F585CF5-5243-4244-B29F-2B972EF6B3EE}"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FF496F8-DC2C-4A69-899B-2EFBB4AC7F40}" type="datetimeFigureOut">
              <a:rPr lang="zh-CN" altLang="en-US" smtClean="0"/>
              <a:pPr/>
              <a:t>2020/6/18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F585CF5-5243-4244-B29F-2B972EF6B3EE}"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EFF496F8-DC2C-4A69-899B-2EFBB4AC7F40}" type="datetimeFigureOut">
              <a:rPr lang="zh-CN" altLang="en-US" smtClean="0"/>
              <a:pPr/>
              <a:t>2020/6/18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F585CF5-5243-4244-B29F-2B972EF6B3EE}"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EFF496F8-DC2C-4A69-899B-2EFBB4AC7F40}" type="datetimeFigureOut">
              <a:rPr lang="zh-CN" altLang="en-US" smtClean="0"/>
              <a:pPr/>
              <a:t>2020/6/18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F585CF5-5243-4244-B29F-2B972EF6B3EE}"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EFF496F8-DC2C-4A69-899B-2EFBB4AC7F40}" type="datetimeFigureOut">
              <a:rPr lang="zh-CN" altLang="en-US" smtClean="0"/>
              <a:pPr/>
              <a:t>2020/6/18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F585CF5-5243-4244-B29F-2B972EF6B3EE}"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FF496F8-DC2C-4A69-899B-2EFBB4AC7F40}" type="datetimeFigureOut">
              <a:rPr lang="zh-CN" altLang="en-US" smtClean="0"/>
              <a:pPr/>
              <a:t>2020/6/18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585CF5-5243-4244-B29F-2B972EF6B3EE}"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FF496F8-DC2C-4A69-899B-2EFBB4AC7F40}" type="datetimeFigureOut">
              <a:rPr lang="zh-CN" altLang="en-US" smtClean="0"/>
              <a:pPr/>
              <a:t>2020/6/18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F585CF5-5243-4244-B29F-2B972EF6B3EE}"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EFF496F8-DC2C-4A69-899B-2EFBB4AC7F40}" type="datetimeFigureOut">
              <a:rPr lang="zh-CN" altLang="en-US" smtClean="0"/>
              <a:pPr/>
              <a:t>2020/6/18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F585CF5-5243-4244-B29F-2B972EF6B3EE}"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EFF496F8-DC2C-4A69-899B-2EFBB4AC7F40}" type="datetimeFigureOut">
              <a:rPr lang="zh-CN" altLang="en-US" smtClean="0"/>
              <a:pPr/>
              <a:t>2020/6/18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F585CF5-5243-4244-B29F-2B972EF6B3EE}"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F496F8-DC2C-4A69-899B-2EFBB4AC7F40}" type="datetimeFigureOut">
              <a:rPr lang="zh-CN" altLang="en-US" smtClean="0"/>
              <a:pPr/>
              <a:t>2020/6/18</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585CF5-5243-4244-B29F-2B972EF6B3EE}"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980.jpg"/>
          <p:cNvPicPr>
            <a:picLocks noChangeAspect="1"/>
          </p:cNvPicPr>
          <p:nvPr/>
        </p:nvPicPr>
        <p:blipFill>
          <a:blip r:embed="rId2"/>
          <a:stretch>
            <a:fillRect/>
          </a:stretch>
        </p:blipFill>
        <p:spPr>
          <a:xfrm>
            <a:off x="0" y="0"/>
            <a:ext cx="9144000" cy="6858000"/>
          </a:xfrm>
          <a:prstGeom prst="rect">
            <a:avLst/>
          </a:prstGeom>
        </p:spPr>
      </p:pic>
      <p:sp>
        <p:nvSpPr>
          <p:cNvPr id="2" name="标题 1"/>
          <p:cNvSpPr>
            <a:spLocks noGrp="1"/>
          </p:cNvSpPr>
          <p:nvPr>
            <p:ph type="ctrTitle"/>
          </p:nvPr>
        </p:nvSpPr>
        <p:spPr>
          <a:xfrm>
            <a:off x="714348" y="2071678"/>
            <a:ext cx="7772400" cy="2714643"/>
          </a:xfrm>
        </p:spPr>
        <p:txBody>
          <a:bodyPr>
            <a:noAutofit/>
          </a:bodyPr>
          <a:lstStyle/>
          <a:p>
            <a:r>
              <a:rPr lang="en-US" altLang="zh-CN" sz="3600" b="1" dirty="0">
                <a:solidFill>
                  <a:schemeClr val="bg1"/>
                </a:solidFill>
                <a:latin typeface="DFKai-SB" pitchFamily="65" charset="-120"/>
                <a:ea typeface="DFKai-SB" pitchFamily="65" charset="-120"/>
              </a:rPr>
              <a:t>《</a:t>
            </a:r>
            <a:r>
              <a:rPr lang="zh-CN" altLang="en-US" sz="3600" b="1" dirty="0">
                <a:solidFill>
                  <a:schemeClr val="bg1"/>
                </a:solidFill>
                <a:latin typeface="DFKai-SB" pitchFamily="65" charset="-120"/>
                <a:ea typeface="DFKai-SB" pitchFamily="65" charset="-120"/>
              </a:rPr>
              <a:t>铁西区推进集中审批制度改革构建</a:t>
            </a:r>
            <a:r>
              <a:rPr lang="zh-CN" altLang="en-US" sz="3600" dirty="0">
                <a:solidFill>
                  <a:schemeClr val="bg1"/>
                </a:solidFill>
                <a:latin typeface="DFKai-SB" pitchFamily="65" charset="-120"/>
                <a:ea typeface="DFKai-SB" pitchFamily="65" charset="-120"/>
              </a:rPr>
              <a:t/>
            </a:r>
            <a:br>
              <a:rPr lang="zh-CN" altLang="en-US" sz="3600" dirty="0">
                <a:solidFill>
                  <a:schemeClr val="bg1"/>
                </a:solidFill>
                <a:latin typeface="DFKai-SB" pitchFamily="65" charset="-120"/>
                <a:ea typeface="DFKai-SB" pitchFamily="65" charset="-120"/>
              </a:rPr>
            </a:br>
            <a:r>
              <a:rPr lang="zh-CN" altLang="en-US" sz="3600" b="1" dirty="0">
                <a:solidFill>
                  <a:schemeClr val="bg1"/>
                </a:solidFill>
                <a:latin typeface="DFKai-SB" pitchFamily="65" charset="-120"/>
                <a:ea typeface="DFKai-SB" pitchFamily="65" charset="-120"/>
              </a:rPr>
              <a:t>全域一体化审批工作体系实施方案</a:t>
            </a:r>
            <a:r>
              <a:rPr lang="en-US" altLang="zh-CN" sz="3600" b="1" dirty="0">
                <a:solidFill>
                  <a:schemeClr val="bg1"/>
                </a:solidFill>
                <a:latin typeface="DFKai-SB" pitchFamily="65" charset="-120"/>
                <a:ea typeface="DFKai-SB" pitchFamily="65" charset="-120"/>
              </a:rPr>
              <a:t>》</a:t>
            </a:r>
            <a:r>
              <a:rPr lang="zh-CN" altLang="en-US" sz="3600" dirty="0">
                <a:solidFill>
                  <a:schemeClr val="bg1"/>
                </a:solidFill>
                <a:latin typeface="DFKai-SB" pitchFamily="65" charset="-120"/>
                <a:ea typeface="DFKai-SB" pitchFamily="65" charset="-120"/>
              </a:rPr>
              <a:t/>
            </a:r>
            <a:br>
              <a:rPr lang="zh-CN" altLang="en-US" sz="3600" dirty="0">
                <a:solidFill>
                  <a:schemeClr val="bg1"/>
                </a:solidFill>
                <a:latin typeface="DFKai-SB" pitchFamily="65" charset="-120"/>
                <a:ea typeface="DFKai-SB" pitchFamily="65" charset="-120"/>
              </a:rPr>
            </a:br>
            <a:r>
              <a:rPr lang="zh-CN" altLang="en-US" sz="3600" b="1" dirty="0">
                <a:solidFill>
                  <a:schemeClr val="bg1"/>
                </a:solidFill>
                <a:latin typeface="DFKai-SB" pitchFamily="65" charset="-120"/>
                <a:ea typeface="DFKai-SB" pitchFamily="65" charset="-120"/>
              </a:rPr>
              <a:t>文件解读</a:t>
            </a:r>
            <a:r>
              <a:rPr lang="zh-CN" altLang="en-US" sz="3600" dirty="0">
                <a:solidFill>
                  <a:schemeClr val="bg1"/>
                </a:solidFill>
                <a:latin typeface="DFKai-SB" pitchFamily="65" charset="-120"/>
                <a:ea typeface="DFKai-SB" pitchFamily="65" charset="-120"/>
              </a:rPr>
              <a:t/>
            </a:r>
            <a:br>
              <a:rPr lang="zh-CN" altLang="en-US" sz="3600" dirty="0">
                <a:solidFill>
                  <a:schemeClr val="bg1"/>
                </a:solidFill>
                <a:latin typeface="DFKai-SB" pitchFamily="65" charset="-120"/>
                <a:ea typeface="DFKai-SB" pitchFamily="65" charset="-120"/>
              </a:rPr>
            </a:br>
            <a:r>
              <a:rPr lang="zh-CN" altLang="en-US" sz="3600" dirty="0">
                <a:solidFill>
                  <a:schemeClr val="bg1"/>
                </a:solidFill>
                <a:latin typeface="DFKai-SB" pitchFamily="65" charset="-120"/>
                <a:ea typeface="DFKai-SB" pitchFamily="65" charset="-120"/>
              </a:rPr>
              <a:t/>
            </a:r>
            <a:br>
              <a:rPr lang="zh-CN" altLang="en-US" sz="3600" dirty="0">
                <a:solidFill>
                  <a:schemeClr val="bg1"/>
                </a:solidFill>
                <a:latin typeface="DFKai-SB" pitchFamily="65" charset="-120"/>
                <a:ea typeface="DFKai-SB" pitchFamily="65" charset="-120"/>
              </a:rPr>
            </a:br>
            <a:endParaRPr lang="zh-CN" altLang="en-US" sz="3600" dirty="0">
              <a:solidFill>
                <a:schemeClr val="bg1"/>
              </a:solidFill>
              <a:latin typeface="DFKai-SB" pitchFamily="65" charset="-120"/>
              <a:ea typeface="DFKai-SB" pitchFamily="65" charset="-12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980 (1).jpg"/>
          <p:cNvPicPr>
            <a:picLocks noChangeAspect="1"/>
          </p:cNvPicPr>
          <p:nvPr/>
        </p:nvPicPr>
        <p:blipFill>
          <a:blip r:embed="rId2"/>
          <a:stretch>
            <a:fillRect/>
          </a:stretch>
        </p:blipFill>
        <p:spPr>
          <a:xfrm>
            <a:off x="0" y="0"/>
            <a:ext cx="9144000" cy="6858000"/>
          </a:xfrm>
          <a:prstGeom prst="rect">
            <a:avLst/>
          </a:prstGeom>
        </p:spPr>
      </p:pic>
      <p:sp>
        <p:nvSpPr>
          <p:cNvPr id="2" name="标题 1"/>
          <p:cNvSpPr>
            <a:spLocks noGrp="1"/>
          </p:cNvSpPr>
          <p:nvPr>
            <p:ph type="title"/>
          </p:nvPr>
        </p:nvSpPr>
        <p:spPr/>
        <p:txBody>
          <a:bodyPr>
            <a:normAutofit/>
          </a:bodyPr>
          <a:lstStyle/>
          <a:p>
            <a:r>
              <a:rPr lang="zh-CN" altLang="en-US" sz="4000" b="1" dirty="0">
                <a:solidFill>
                  <a:srgbClr val="FF0000"/>
                </a:solidFill>
                <a:latin typeface="黑体" pitchFamily="49" charset="-122"/>
                <a:ea typeface="黑体" pitchFamily="49" charset="-122"/>
              </a:rPr>
              <a:t>一、指导思想</a:t>
            </a:r>
            <a:endParaRPr lang="zh-CN" altLang="en-US" sz="4000" dirty="0">
              <a:solidFill>
                <a:srgbClr val="FF0000"/>
              </a:solidFill>
              <a:latin typeface="黑体" pitchFamily="49" charset="-122"/>
              <a:ea typeface="黑体" pitchFamily="49" charset="-122"/>
            </a:endParaRPr>
          </a:p>
        </p:txBody>
      </p:sp>
      <p:sp>
        <p:nvSpPr>
          <p:cNvPr id="7" name="矩形 6"/>
          <p:cNvSpPr/>
          <p:nvPr/>
        </p:nvSpPr>
        <p:spPr>
          <a:xfrm>
            <a:off x="500034" y="1285860"/>
            <a:ext cx="8215370" cy="47149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内容占位符 2"/>
          <p:cNvSpPr>
            <a:spLocks noGrp="1"/>
          </p:cNvSpPr>
          <p:nvPr>
            <p:ph idx="1"/>
          </p:nvPr>
        </p:nvSpPr>
        <p:spPr/>
        <p:txBody>
          <a:bodyPr>
            <a:normAutofit/>
          </a:bodyPr>
          <a:lstStyle/>
          <a:p>
            <a:r>
              <a:rPr lang="zh-CN" altLang="en-US" sz="2600" dirty="0">
                <a:latin typeface="+mn-ea"/>
              </a:rPr>
              <a:t>坚持以习近平新时代中国特色社会主义思想为指导，全面贯彻党的十九大和十九届二中、三中、四中全会精神，深入贯彻落实习近平总书记在辽宁考察时和在深入推进东北振兴座谈会上的重要讲话精神，深入实施“两翼一体化”经济发展战略，持续深化行政审批供给侧结构性改革，不断降低制度性交易成本，按照区委、区政府决策部署，推进做实行政审批机构，建立全域一体化集中审批服务体系，为全面振兴、全方位振兴铁西区提供体制优势和制度保障。</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980 (1).jpg"/>
          <p:cNvPicPr>
            <a:picLocks noChangeAspect="1"/>
          </p:cNvPicPr>
          <p:nvPr/>
        </p:nvPicPr>
        <p:blipFill>
          <a:blip r:embed="rId2"/>
          <a:stretch>
            <a:fillRect/>
          </a:stretch>
        </p:blipFill>
        <p:spPr>
          <a:xfrm>
            <a:off x="0" y="0"/>
            <a:ext cx="9144000" cy="6858000"/>
          </a:xfrm>
          <a:prstGeom prst="rect">
            <a:avLst/>
          </a:prstGeom>
        </p:spPr>
      </p:pic>
      <p:sp>
        <p:nvSpPr>
          <p:cNvPr id="2" name="标题 1"/>
          <p:cNvSpPr>
            <a:spLocks noGrp="1"/>
          </p:cNvSpPr>
          <p:nvPr>
            <p:ph type="title"/>
          </p:nvPr>
        </p:nvSpPr>
        <p:spPr>
          <a:xfrm>
            <a:off x="457200" y="571488"/>
            <a:ext cx="8229600" cy="1143000"/>
          </a:xfrm>
        </p:spPr>
        <p:txBody>
          <a:bodyPr>
            <a:normAutofit fontScale="90000"/>
          </a:bodyPr>
          <a:lstStyle/>
          <a:p>
            <a:r>
              <a:rPr lang="zh-CN" altLang="en-US" b="1" dirty="0">
                <a:solidFill>
                  <a:srgbClr val="FF0000"/>
                </a:solidFill>
                <a:latin typeface="黑体" pitchFamily="49" charset="-122"/>
                <a:ea typeface="黑体" pitchFamily="49" charset="-122"/>
              </a:rPr>
              <a:t>二、文件背景</a:t>
            </a:r>
            <a:r>
              <a:rPr lang="zh-CN" altLang="en-US" dirty="0">
                <a:solidFill>
                  <a:srgbClr val="FF0000"/>
                </a:solidFill>
                <a:latin typeface="黑体" pitchFamily="49" charset="-122"/>
                <a:ea typeface="黑体" pitchFamily="49" charset="-122"/>
              </a:rPr>
              <a:t/>
            </a:r>
            <a:br>
              <a:rPr lang="zh-CN" altLang="en-US" dirty="0">
                <a:solidFill>
                  <a:srgbClr val="FF0000"/>
                </a:solidFill>
                <a:latin typeface="黑体" pitchFamily="49" charset="-122"/>
                <a:ea typeface="黑体" pitchFamily="49" charset="-122"/>
              </a:rPr>
            </a:br>
            <a:endParaRPr lang="zh-CN" altLang="en-US" dirty="0">
              <a:solidFill>
                <a:srgbClr val="FF0000"/>
              </a:solidFill>
              <a:latin typeface="黑体" pitchFamily="49" charset="-122"/>
              <a:ea typeface="黑体" pitchFamily="49" charset="-122"/>
            </a:endParaRPr>
          </a:p>
        </p:txBody>
      </p:sp>
      <p:sp>
        <p:nvSpPr>
          <p:cNvPr id="6" name="矩形 5"/>
          <p:cNvSpPr/>
          <p:nvPr/>
        </p:nvSpPr>
        <p:spPr>
          <a:xfrm>
            <a:off x="500034" y="1285860"/>
            <a:ext cx="8215370" cy="47149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内容占位符 2"/>
          <p:cNvSpPr>
            <a:spLocks noGrp="1"/>
          </p:cNvSpPr>
          <p:nvPr>
            <p:ph idx="1"/>
          </p:nvPr>
        </p:nvSpPr>
        <p:spPr/>
        <p:txBody>
          <a:bodyPr>
            <a:normAutofit/>
          </a:bodyPr>
          <a:lstStyle/>
          <a:p>
            <a:r>
              <a:rPr lang="zh-CN" altLang="en-US" sz="2800" dirty="0">
                <a:latin typeface="+mn-ea"/>
              </a:rPr>
              <a:t>鞍山市人民政府办公室关于印发</a:t>
            </a:r>
            <a:r>
              <a:rPr lang="en-US" altLang="zh-CN" sz="2800" dirty="0">
                <a:latin typeface="+mn-ea"/>
              </a:rPr>
              <a:t>《</a:t>
            </a:r>
            <a:r>
              <a:rPr lang="zh-CN" altLang="en-US" sz="2800" dirty="0">
                <a:latin typeface="+mn-ea"/>
              </a:rPr>
              <a:t>鞍山市推进县（市）区开发区集中审批制度改革构建全域一体化审批工作体系方案的通知</a:t>
            </a:r>
            <a:r>
              <a:rPr lang="en-US" altLang="zh-CN" sz="2800" dirty="0">
                <a:latin typeface="+mn-ea"/>
              </a:rPr>
              <a:t>》</a:t>
            </a:r>
            <a:r>
              <a:rPr lang="zh-CN" altLang="en-US" sz="2800" dirty="0">
                <a:latin typeface="+mn-ea"/>
              </a:rPr>
              <a:t>鞍政办发</a:t>
            </a:r>
            <a:r>
              <a:rPr lang="en-US" altLang="zh-CN" sz="2800" dirty="0">
                <a:latin typeface="+mn-ea"/>
              </a:rPr>
              <a:t>〔</a:t>
            </a:r>
            <a:r>
              <a:rPr lang="en-US" sz="2800" dirty="0">
                <a:latin typeface="+mn-ea"/>
              </a:rPr>
              <a:t>2020</a:t>
            </a:r>
            <a:r>
              <a:rPr lang="en-US" altLang="zh-CN" sz="2800" dirty="0">
                <a:latin typeface="+mn-ea"/>
              </a:rPr>
              <a:t>〕</a:t>
            </a:r>
            <a:r>
              <a:rPr lang="en-US" sz="2800" dirty="0">
                <a:latin typeface="+mn-ea"/>
              </a:rPr>
              <a:t>5</a:t>
            </a:r>
            <a:r>
              <a:rPr lang="zh-CN" altLang="en-US" sz="2800" dirty="0">
                <a:latin typeface="+mn-ea"/>
              </a:rPr>
              <a:t>号</a:t>
            </a:r>
          </a:p>
          <a:p>
            <a:endParaRPr lang="zh-CN" altLang="en-US" sz="2800" dirty="0">
              <a:latin typeface="+mn-ea"/>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980 (1).jpg"/>
          <p:cNvPicPr>
            <a:picLocks noChangeAspect="1"/>
          </p:cNvPicPr>
          <p:nvPr/>
        </p:nvPicPr>
        <p:blipFill>
          <a:blip r:embed="rId2"/>
          <a:stretch>
            <a:fillRect/>
          </a:stretch>
        </p:blipFill>
        <p:spPr>
          <a:xfrm>
            <a:off x="0" y="0"/>
            <a:ext cx="9144000" cy="6858000"/>
          </a:xfrm>
          <a:prstGeom prst="rect">
            <a:avLst/>
          </a:prstGeom>
        </p:spPr>
      </p:pic>
      <p:sp>
        <p:nvSpPr>
          <p:cNvPr id="2" name="标题 1"/>
          <p:cNvSpPr>
            <a:spLocks noGrp="1"/>
          </p:cNvSpPr>
          <p:nvPr>
            <p:ph type="title"/>
          </p:nvPr>
        </p:nvSpPr>
        <p:spPr>
          <a:xfrm>
            <a:off x="457200" y="571488"/>
            <a:ext cx="8229600" cy="1143000"/>
          </a:xfrm>
        </p:spPr>
        <p:txBody>
          <a:bodyPr>
            <a:normAutofit fontScale="90000"/>
          </a:bodyPr>
          <a:lstStyle/>
          <a:p>
            <a:r>
              <a:rPr lang="zh-CN" altLang="en-US" b="1" dirty="0">
                <a:solidFill>
                  <a:srgbClr val="FF0000"/>
                </a:solidFill>
                <a:latin typeface="黑体" pitchFamily="49" charset="-122"/>
                <a:ea typeface="黑体" pitchFamily="49" charset="-122"/>
              </a:rPr>
              <a:t>三、工作目标</a:t>
            </a:r>
            <a:r>
              <a:rPr lang="zh-CN" altLang="en-US" dirty="0">
                <a:solidFill>
                  <a:srgbClr val="FF0000"/>
                </a:solidFill>
                <a:latin typeface="黑体" pitchFamily="49" charset="-122"/>
                <a:ea typeface="黑体" pitchFamily="49" charset="-122"/>
              </a:rPr>
              <a:t/>
            </a:r>
            <a:br>
              <a:rPr lang="zh-CN" altLang="en-US" dirty="0">
                <a:solidFill>
                  <a:srgbClr val="FF0000"/>
                </a:solidFill>
                <a:latin typeface="黑体" pitchFamily="49" charset="-122"/>
                <a:ea typeface="黑体" pitchFamily="49" charset="-122"/>
              </a:rPr>
            </a:br>
            <a:endParaRPr lang="zh-CN" altLang="en-US" dirty="0">
              <a:solidFill>
                <a:srgbClr val="FF0000"/>
              </a:solidFill>
              <a:latin typeface="黑体" pitchFamily="49" charset="-122"/>
              <a:ea typeface="黑体" pitchFamily="49" charset="-122"/>
            </a:endParaRPr>
          </a:p>
        </p:txBody>
      </p:sp>
      <p:sp>
        <p:nvSpPr>
          <p:cNvPr id="5" name="矩形 4"/>
          <p:cNvSpPr/>
          <p:nvPr/>
        </p:nvSpPr>
        <p:spPr>
          <a:xfrm>
            <a:off x="500034" y="1285860"/>
            <a:ext cx="8215370" cy="47149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内容占位符 2"/>
          <p:cNvSpPr>
            <a:spLocks noGrp="1"/>
          </p:cNvSpPr>
          <p:nvPr>
            <p:ph idx="1"/>
          </p:nvPr>
        </p:nvSpPr>
        <p:spPr/>
        <p:txBody>
          <a:bodyPr>
            <a:normAutofit/>
          </a:bodyPr>
          <a:lstStyle/>
          <a:p>
            <a:r>
              <a:rPr lang="zh-CN" altLang="en-US" sz="2800" dirty="0">
                <a:latin typeface="+mn-ea"/>
              </a:rPr>
              <a:t>深化行政审批制度改革，优化政府组织结构</a:t>
            </a:r>
            <a:r>
              <a:rPr lang="en-US" sz="2800" dirty="0">
                <a:latin typeface="+mn-ea"/>
              </a:rPr>
              <a:t>,</a:t>
            </a:r>
            <a:r>
              <a:rPr lang="zh-CN" altLang="en-US" sz="2800" dirty="0">
                <a:latin typeface="+mn-ea"/>
              </a:rPr>
              <a:t>创新发展，建立市、县（市）区上下统一的审批服务体系，形成“全域通办”“异地可办”的市、县（区）两级一体化审批新机制，打造体系化、制度化、信息化的审批服务新环境，彻底排除市、县（区）两级审批断点，进一步提升审批服务质量和效率。</a:t>
            </a:r>
          </a:p>
          <a:p>
            <a:endParaRPr lang="zh-CN" altLang="en-US" sz="2800" dirty="0">
              <a:latin typeface="+mn-ea"/>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980 (1).jpg"/>
          <p:cNvPicPr>
            <a:picLocks noChangeAspect="1"/>
          </p:cNvPicPr>
          <p:nvPr/>
        </p:nvPicPr>
        <p:blipFill>
          <a:blip r:embed="rId2"/>
          <a:stretch>
            <a:fillRect/>
          </a:stretch>
        </p:blipFill>
        <p:spPr>
          <a:xfrm>
            <a:off x="0" y="0"/>
            <a:ext cx="9144000" cy="6858000"/>
          </a:xfrm>
          <a:prstGeom prst="rect">
            <a:avLst/>
          </a:prstGeom>
        </p:spPr>
      </p:pic>
      <p:sp>
        <p:nvSpPr>
          <p:cNvPr id="2" name="标题 1"/>
          <p:cNvSpPr>
            <a:spLocks noGrp="1"/>
          </p:cNvSpPr>
          <p:nvPr>
            <p:ph type="title"/>
          </p:nvPr>
        </p:nvSpPr>
        <p:spPr>
          <a:xfrm>
            <a:off x="457200" y="571488"/>
            <a:ext cx="8229600" cy="1143000"/>
          </a:xfrm>
        </p:spPr>
        <p:txBody>
          <a:bodyPr>
            <a:noAutofit/>
          </a:bodyPr>
          <a:lstStyle/>
          <a:p>
            <a:r>
              <a:rPr lang="zh-CN" altLang="en-US" sz="4000" b="1" dirty="0">
                <a:solidFill>
                  <a:srgbClr val="FF0000"/>
                </a:solidFill>
                <a:latin typeface="黑体" pitchFamily="49" charset="-122"/>
                <a:ea typeface="黑体" pitchFamily="49" charset="-122"/>
              </a:rPr>
              <a:t>四、重点任务</a:t>
            </a:r>
            <a:br>
              <a:rPr lang="zh-CN" altLang="en-US" sz="4000" b="1" dirty="0">
                <a:solidFill>
                  <a:srgbClr val="FF0000"/>
                </a:solidFill>
                <a:latin typeface="黑体" pitchFamily="49" charset="-122"/>
                <a:ea typeface="黑体" pitchFamily="49" charset="-122"/>
              </a:rPr>
            </a:br>
            <a:endParaRPr lang="zh-CN" altLang="en-US" sz="4000" b="1" dirty="0">
              <a:solidFill>
                <a:srgbClr val="FF0000"/>
              </a:solidFill>
              <a:latin typeface="黑体" pitchFamily="49" charset="-122"/>
              <a:ea typeface="黑体" pitchFamily="49" charset="-122"/>
            </a:endParaRPr>
          </a:p>
        </p:txBody>
      </p:sp>
      <p:sp>
        <p:nvSpPr>
          <p:cNvPr id="5" name="矩形 4"/>
          <p:cNvSpPr/>
          <p:nvPr/>
        </p:nvSpPr>
        <p:spPr>
          <a:xfrm>
            <a:off x="500034" y="1285860"/>
            <a:ext cx="8215370" cy="47149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descr="458568.jpg"/>
          <p:cNvPicPr>
            <a:picLocks noChangeAspect="1"/>
          </p:cNvPicPr>
          <p:nvPr/>
        </p:nvPicPr>
        <p:blipFill>
          <a:blip r:embed="rId3"/>
          <a:stretch>
            <a:fillRect/>
          </a:stretch>
        </p:blipFill>
        <p:spPr>
          <a:xfrm>
            <a:off x="958852" y="1428736"/>
            <a:ext cx="7256486" cy="428628"/>
          </a:xfrm>
          <a:prstGeom prst="rect">
            <a:avLst/>
          </a:prstGeom>
        </p:spPr>
      </p:pic>
      <p:pic>
        <p:nvPicPr>
          <p:cNvPr id="17" name="图片 16" descr="458568.jpg"/>
          <p:cNvPicPr>
            <a:picLocks noChangeAspect="1"/>
          </p:cNvPicPr>
          <p:nvPr/>
        </p:nvPicPr>
        <p:blipFill>
          <a:blip r:embed="rId3"/>
          <a:stretch>
            <a:fillRect/>
          </a:stretch>
        </p:blipFill>
        <p:spPr>
          <a:xfrm>
            <a:off x="958852" y="1928802"/>
            <a:ext cx="7256486" cy="428628"/>
          </a:xfrm>
          <a:prstGeom prst="rect">
            <a:avLst/>
          </a:prstGeom>
        </p:spPr>
      </p:pic>
      <p:pic>
        <p:nvPicPr>
          <p:cNvPr id="18" name="图片 17" descr="458568.jpg"/>
          <p:cNvPicPr>
            <a:picLocks noChangeAspect="1"/>
          </p:cNvPicPr>
          <p:nvPr/>
        </p:nvPicPr>
        <p:blipFill>
          <a:blip r:embed="rId3"/>
          <a:stretch>
            <a:fillRect/>
          </a:stretch>
        </p:blipFill>
        <p:spPr>
          <a:xfrm>
            <a:off x="958852" y="2357430"/>
            <a:ext cx="7256486" cy="428628"/>
          </a:xfrm>
          <a:prstGeom prst="rect">
            <a:avLst/>
          </a:prstGeom>
        </p:spPr>
      </p:pic>
      <p:pic>
        <p:nvPicPr>
          <p:cNvPr id="19" name="图片 18" descr="458568.jpg"/>
          <p:cNvPicPr>
            <a:picLocks noChangeAspect="1"/>
          </p:cNvPicPr>
          <p:nvPr/>
        </p:nvPicPr>
        <p:blipFill>
          <a:blip r:embed="rId3"/>
          <a:stretch>
            <a:fillRect/>
          </a:stretch>
        </p:blipFill>
        <p:spPr>
          <a:xfrm>
            <a:off x="958852" y="2857496"/>
            <a:ext cx="7256486" cy="428628"/>
          </a:xfrm>
          <a:prstGeom prst="rect">
            <a:avLst/>
          </a:prstGeom>
        </p:spPr>
      </p:pic>
      <p:pic>
        <p:nvPicPr>
          <p:cNvPr id="20" name="图片 19" descr="458568.jpg"/>
          <p:cNvPicPr>
            <a:picLocks noChangeAspect="1"/>
          </p:cNvPicPr>
          <p:nvPr/>
        </p:nvPicPr>
        <p:blipFill>
          <a:blip r:embed="rId3"/>
          <a:stretch>
            <a:fillRect/>
          </a:stretch>
        </p:blipFill>
        <p:spPr>
          <a:xfrm>
            <a:off x="958852" y="3357562"/>
            <a:ext cx="7256486" cy="428628"/>
          </a:xfrm>
          <a:prstGeom prst="rect">
            <a:avLst/>
          </a:prstGeom>
        </p:spPr>
      </p:pic>
      <p:pic>
        <p:nvPicPr>
          <p:cNvPr id="21" name="图片 20" descr="458568.jpg"/>
          <p:cNvPicPr>
            <a:picLocks noChangeAspect="1"/>
          </p:cNvPicPr>
          <p:nvPr/>
        </p:nvPicPr>
        <p:blipFill>
          <a:blip r:embed="rId3"/>
          <a:stretch>
            <a:fillRect/>
          </a:stretch>
        </p:blipFill>
        <p:spPr>
          <a:xfrm>
            <a:off x="958852" y="3857628"/>
            <a:ext cx="7256486" cy="428628"/>
          </a:xfrm>
          <a:prstGeom prst="rect">
            <a:avLst/>
          </a:prstGeom>
        </p:spPr>
      </p:pic>
      <p:pic>
        <p:nvPicPr>
          <p:cNvPr id="22" name="图片 21" descr="458568.jpg"/>
          <p:cNvPicPr>
            <a:picLocks noChangeAspect="1"/>
          </p:cNvPicPr>
          <p:nvPr/>
        </p:nvPicPr>
        <p:blipFill>
          <a:blip r:embed="rId3"/>
          <a:stretch>
            <a:fillRect/>
          </a:stretch>
        </p:blipFill>
        <p:spPr>
          <a:xfrm>
            <a:off x="958852" y="4286256"/>
            <a:ext cx="7256486" cy="428628"/>
          </a:xfrm>
          <a:prstGeom prst="rect">
            <a:avLst/>
          </a:prstGeom>
        </p:spPr>
      </p:pic>
      <p:pic>
        <p:nvPicPr>
          <p:cNvPr id="23" name="图片 22" descr="458568.jpg"/>
          <p:cNvPicPr>
            <a:picLocks noChangeAspect="1"/>
          </p:cNvPicPr>
          <p:nvPr/>
        </p:nvPicPr>
        <p:blipFill>
          <a:blip r:embed="rId3"/>
          <a:stretch>
            <a:fillRect/>
          </a:stretch>
        </p:blipFill>
        <p:spPr>
          <a:xfrm>
            <a:off x="958852" y="4786322"/>
            <a:ext cx="7256486" cy="428628"/>
          </a:xfrm>
          <a:prstGeom prst="rect">
            <a:avLst/>
          </a:prstGeom>
        </p:spPr>
      </p:pic>
      <p:pic>
        <p:nvPicPr>
          <p:cNvPr id="24" name="图片 23" descr="458568.jpg"/>
          <p:cNvPicPr>
            <a:picLocks noChangeAspect="1"/>
          </p:cNvPicPr>
          <p:nvPr/>
        </p:nvPicPr>
        <p:blipFill>
          <a:blip r:embed="rId3"/>
          <a:stretch>
            <a:fillRect/>
          </a:stretch>
        </p:blipFill>
        <p:spPr>
          <a:xfrm>
            <a:off x="958852" y="5286388"/>
            <a:ext cx="7256486" cy="428628"/>
          </a:xfrm>
          <a:prstGeom prst="rect">
            <a:avLst/>
          </a:prstGeom>
        </p:spPr>
      </p:pic>
      <p:sp>
        <p:nvSpPr>
          <p:cNvPr id="3" name="内容占位符 2"/>
          <p:cNvSpPr>
            <a:spLocks noGrp="1"/>
          </p:cNvSpPr>
          <p:nvPr>
            <p:ph idx="1"/>
          </p:nvPr>
        </p:nvSpPr>
        <p:spPr>
          <a:xfrm>
            <a:off x="457200" y="1403367"/>
            <a:ext cx="8229600" cy="4525963"/>
          </a:xfrm>
        </p:spPr>
        <p:txBody>
          <a:bodyPr>
            <a:noAutofit/>
          </a:bodyPr>
          <a:lstStyle/>
          <a:p>
            <a:pPr>
              <a:lnSpc>
                <a:spcPts val="3100"/>
              </a:lnSpc>
            </a:pPr>
            <a:r>
              <a:rPr lang="zh-CN" altLang="en-US" sz="2800" dirty="0">
                <a:latin typeface="+mn-ea"/>
              </a:rPr>
              <a:t>（一）核准确定需划转和委托的政务服务事项</a:t>
            </a:r>
          </a:p>
          <a:p>
            <a:pPr>
              <a:lnSpc>
                <a:spcPts val="3100"/>
              </a:lnSpc>
            </a:pPr>
            <a:r>
              <a:rPr lang="zh-CN" altLang="en-US" sz="2800" dirty="0">
                <a:latin typeface="+mn-ea"/>
              </a:rPr>
              <a:t>（二）划转职能、编制和人员</a:t>
            </a:r>
          </a:p>
          <a:p>
            <a:pPr>
              <a:lnSpc>
                <a:spcPts val="3100"/>
              </a:lnSpc>
            </a:pPr>
            <a:r>
              <a:rPr lang="zh-CN" altLang="en-US" sz="2800" dirty="0">
                <a:latin typeface="+mn-ea"/>
              </a:rPr>
              <a:t>（三）科学调整实施层级</a:t>
            </a:r>
          </a:p>
          <a:p>
            <a:pPr>
              <a:lnSpc>
                <a:spcPts val="3100"/>
              </a:lnSpc>
            </a:pPr>
            <a:r>
              <a:rPr lang="zh-CN" altLang="en-US" sz="2800" dirty="0">
                <a:latin typeface="+mn-ea"/>
              </a:rPr>
              <a:t>（四）制定政务服务事项标准</a:t>
            </a:r>
          </a:p>
          <a:p>
            <a:pPr>
              <a:lnSpc>
                <a:spcPts val="3100"/>
              </a:lnSpc>
            </a:pPr>
            <a:r>
              <a:rPr lang="zh-CN" altLang="en-US" sz="2800" dirty="0">
                <a:latin typeface="+mn-ea"/>
              </a:rPr>
              <a:t>（五）明确行政审批专用章法律效力</a:t>
            </a:r>
          </a:p>
          <a:p>
            <a:pPr>
              <a:lnSpc>
                <a:spcPts val="3100"/>
              </a:lnSpc>
            </a:pPr>
            <a:r>
              <a:rPr lang="zh-CN" altLang="en-US" sz="2800" dirty="0">
                <a:latin typeface="+mn-ea"/>
              </a:rPr>
              <a:t>（六）再造政务服务事项审批服务新流程</a:t>
            </a:r>
          </a:p>
          <a:p>
            <a:pPr>
              <a:lnSpc>
                <a:spcPts val="3100"/>
              </a:lnSpc>
            </a:pPr>
            <a:r>
              <a:rPr lang="zh-CN" altLang="en-US" sz="2800" dirty="0">
                <a:latin typeface="+mn-ea"/>
              </a:rPr>
              <a:t>（七）明晰审批部门与职能部门权责关系</a:t>
            </a:r>
          </a:p>
          <a:p>
            <a:pPr>
              <a:lnSpc>
                <a:spcPts val="3100"/>
              </a:lnSpc>
            </a:pPr>
            <a:r>
              <a:rPr lang="zh-CN" altLang="en-US" sz="2800" dirty="0">
                <a:latin typeface="+mn-ea"/>
              </a:rPr>
              <a:t>（八）全面实行网上审批服务</a:t>
            </a:r>
          </a:p>
          <a:p>
            <a:pPr>
              <a:lnSpc>
                <a:spcPts val="3100"/>
              </a:lnSpc>
            </a:pPr>
            <a:r>
              <a:rPr lang="zh-CN" altLang="en-US" sz="2800" dirty="0">
                <a:latin typeface="+mn-ea"/>
              </a:rPr>
              <a:t>（九）推进“一件事”审批改革</a:t>
            </a:r>
          </a:p>
          <a:p>
            <a:pPr>
              <a:lnSpc>
                <a:spcPts val="3100"/>
              </a:lnSpc>
            </a:pPr>
            <a:endParaRPr lang="zh-CN" altLang="en-US" sz="2800" dirty="0">
              <a:latin typeface="+mn-ea"/>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980 (1).jpg"/>
          <p:cNvPicPr>
            <a:picLocks noChangeAspect="1"/>
          </p:cNvPicPr>
          <p:nvPr/>
        </p:nvPicPr>
        <p:blipFill>
          <a:blip r:embed="rId2"/>
          <a:stretch>
            <a:fillRect/>
          </a:stretch>
        </p:blipFill>
        <p:spPr>
          <a:xfrm>
            <a:off x="0" y="0"/>
            <a:ext cx="9144000" cy="6858000"/>
          </a:xfrm>
          <a:prstGeom prst="rect">
            <a:avLst/>
          </a:prstGeom>
        </p:spPr>
      </p:pic>
      <p:sp>
        <p:nvSpPr>
          <p:cNvPr id="2" name="标题 1"/>
          <p:cNvSpPr>
            <a:spLocks noGrp="1"/>
          </p:cNvSpPr>
          <p:nvPr>
            <p:ph type="title"/>
          </p:nvPr>
        </p:nvSpPr>
        <p:spPr>
          <a:xfrm>
            <a:off x="457200" y="571488"/>
            <a:ext cx="8229600" cy="1143000"/>
          </a:xfrm>
        </p:spPr>
        <p:txBody>
          <a:bodyPr>
            <a:noAutofit/>
          </a:bodyPr>
          <a:lstStyle/>
          <a:p>
            <a:r>
              <a:rPr lang="zh-CN" altLang="en-US" sz="4000" b="1" dirty="0">
                <a:solidFill>
                  <a:srgbClr val="FF0000"/>
                </a:solidFill>
                <a:latin typeface="黑体" pitchFamily="49" charset="-122"/>
                <a:ea typeface="黑体" pitchFamily="49" charset="-122"/>
              </a:rPr>
              <a:t>五、保障措施</a:t>
            </a:r>
            <a:br>
              <a:rPr lang="zh-CN" altLang="en-US" sz="4000" b="1" dirty="0">
                <a:solidFill>
                  <a:srgbClr val="FF0000"/>
                </a:solidFill>
                <a:latin typeface="黑体" pitchFamily="49" charset="-122"/>
                <a:ea typeface="黑体" pitchFamily="49" charset="-122"/>
              </a:rPr>
            </a:br>
            <a:endParaRPr lang="zh-CN" altLang="en-US" sz="4000" b="1" dirty="0">
              <a:solidFill>
                <a:srgbClr val="FF0000"/>
              </a:solidFill>
              <a:latin typeface="黑体" pitchFamily="49" charset="-122"/>
              <a:ea typeface="黑体" pitchFamily="49" charset="-122"/>
            </a:endParaRPr>
          </a:p>
        </p:txBody>
      </p:sp>
      <p:sp>
        <p:nvSpPr>
          <p:cNvPr id="5" name="矩形 4"/>
          <p:cNvSpPr/>
          <p:nvPr/>
        </p:nvSpPr>
        <p:spPr>
          <a:xfrm>
            <a:off x="500034" y="1285860"/>
            <a:ext cx="8215370" cy="47149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descr="458568.jpg"/>
          <p:cNvPicPr>
            <a:picLocks noChangeAspect="1"/>
          </p:cNvPicPr>
          <p:nvPr/>
        </p:nvPicPr>
        <p:blipFill>
          <a:blip r:embed="rId3"/>
          <a:stretch>
            <a:fillRect/>
          </a:stretch>
        </p:blipFill>
        <p:spPr>
          <a:xfrm>
            <a:off x="958852" y="1643050"/>
            <a:ext cx="7256486" cy="500066"/>
          </a:xfrm>
          <a:prstGeom prst="rect">
            <a:avLst/>
          </a:prstGeom>
        </p:spPr>
      </p:pic>
      <p:pic>
        <p:nvPicPr>
          <p:cNvPr id="7" name="图片 6" descr="458568.jpg"/>
          <p:cNvPicPr>
            <a:picLocks noChangeAspect="1"/>
          </p:cNvPicPr>
          <p:nvPr/>
        </p:nvPicPr>
        <p:blipFill>
          <a:blip r:embed="rId3"/>
          <a:stretch>
            <a:fillRect/>
          </a:stretch>
        </p:blipFill>
        <p:spPr>
          <a:xfrm>
            <a:off x="958852" y="2143116"/>
            <a:ext cx="7256486" cy="500066"/>
          </a:xfrm>
          <a:prstGeom prst="rect">
            <a:avLst/>
          </a:prstGeom>
        </p:spPr>
      </p:pic>
      <p:pic>
        <p:nvPicPr>
          <p:cNvPr id="8" name="图片 7" descr="458568.jpg"/>
          <p:cNvPicPr>
            <a:picLocks noChangeAspect="1"/>
          </p:cNvPicPr>
          <p:nvPr/>
        </p:nvPicPr>
        <p:blipFill>
          <a:blip r:embed="rId3"/>
          <a:stretch>
            <a:fillRect/>
          </a:stretch>
        </p:blipFill>
        <p:spPr>
          <a:xfrm>
            <a:off x="958852" y="2643182"/>
            <a:ext cx="7256486" cy="500066"/>
          </a:xfrm>
          <a:prstGeom prst="rect">
            <a:avLst/>
          </a:prstGeom>
        </p:spPr>
      </p:pic>
      <p:sp>
        <p:nvSpPr>
          <p:cNvPr id="3" name="内容占位符 2"/>
          <p:cNvSpPr>
            <a:spLocks noGrp="1"/>
          </p:cNvSpPr>
          <p:nvPr>
            <p:ph idx="1"/>
          </p:nvPr>
        </p:nvSpPr>
        <p:spPr/>
        <p:txBody>
          <a:bodyPr>
            <a:noAutofit/>
          </a:bodyPr>
          <a:lstStyle/>
          <a:p>
            <a:r>
              <a:rPr lang="zh-CN" altLang="en-US" sz="2800" dirty="0">
                <a:latin typeface="+mn-ea"/>
              </a:rPr>
              <a:t>（一）强化宣传引导</a:t>
            </a:r>
          </a:p>
          <a:p>
            <a:r>
              <a:rPr lang="zh-CN" altLang="en-US" sz="2800" dirty="0">
                <a:latin typeface="+mn-ea"/>
              </a:rPr>
              <a:t>（二）加强组织保障</a:t>
            </a:r>
          </a:p>
          <a:p>
            <a:r>
              <a:rPr lang="zh-CN" altLang="en-US" sz="2800" dirty="0">
                <a:latin typeface="+mn-ea"/>
              </a:rPr>
              <a:t>（三）完成实地验收</a:t>
            </a:r>
          </a:p>
          <a:p>
            <a:endParaRPr lang="en-US" altLang="zh-CN" sz="2800" dirty="0" smtClean="0">
              <a:latin typeface="+mn-ea"/>
            </a:endParaRPr>
          </a:p>
          <a:p>
            <a:endParaRPr lang="en-US" altLang="zh-CN" sz="2800" dirty="0">
              <a:latin typeface="+mn-ea"/>
            </a:endParaRPr>
          </a:p>
          <a:p>
            <a:pPr>
              <a:buNone/>
            </a:pPr>
            <a:r>
              <a:rPr lang="en-US" altLang="zh-CN" sz="2800" dirty="0" smtClean="0">
                <a:latin typeface="+mn-ea"/>
              </a:rPr>
              <a:t>                                             </a:t>
            </a:r>
            <a:endParaRPr lang="zh-CN" altLang="en-US" sz="2800" dirty="0">
              <a:latin typeface="+mn-ea"/>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TotalTime>
  <Words>350</Words>
  <Application>Microsoft Office PowerPoint</Application>
  <PresentationFormat>全屏显示(4:3)</PresentationFormat>
  <Paragraphs>24</Paragraphs>
  <Slides>6</Slides>
  <Notes>0</Notes>
  <HiddenSlides>0</HiddenSlides>
  <MMClips>0</MMClips>
  <ScaleCrop>false</ScaleCrop>
  <HeadingPairs>
    <vt:vector size="4" baseType="variant">
      <vt:variant>
        <vt:lpstr>主题</vt:lpstr>
      </vt:variant>
      <vt:variant>
        <vt:i4>1</vt:i4>
      </vt:variant>
      <vt:variant>
        <vt:lpstr>幻灯片标题</vt:lpstr>
      </vt:variant>
      <vt:variant>
        <vt:i4>6</vt:i4>
      </vt:variant>
    </vt:vector>
  </HeadingPairs>
  <TitlesOfParts>
    <vt:vector size="7" baseType="lpstr">
      <vt:lpstr>Office 主题</vt:lpstr>
      <vt:lpstr>《铁西区推进集中审批制度改革构建 全域一体化审批工作体系实施方案》 文件解读  </vt:lpstr>
      <vt:lpstr>一、指导思想</vt:lpstr>
      <vt:lpstr>二、文件背景 </vt:lpstr>
      <vt:lpstr>三、工作目标 </vt:lpstr>
      <vt:lpstr>四、重点任务 </vt:lpstr>
      <vt:lpstr>五、保障措施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hp</dc:creator>
  <cp:lastModifiedBy>hp</cp:lastModifiedBy>
  <cp:revision>22</cp:revision>
  <dcterms:created xsi:type="dcterms:W3CDTF">2020-06-18T02:10:36Z</dcterms:created>
  <dcterms:modified xsi:type="dcterms:W3CDTF">2020-06-18T07:01:41Z</dcterms:modified>
</cp:coreProperties>
</file>