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3"/>
  </p:sldMasterIdLst>
  <p:notesMasterIdLst>
    <p:notesMasterId r:id="rId5"/>
  </p:notesMasterIdLst>
  <p:sldIdLst>
    <p:sldId id="312" r:id="rId4"/>
    <p:sldId id="1351" r:id="rId6"/>
    <p:sldId id="273" r:id="rId7"/>
    <p:sldId id="348" r:id="rId8"/>
    <p:sldId id="346" r:id="rId9"/>
    <p:sldId id="613" r:id="rId10"/>
    <p:sldId id="420" r:id="rId11"/>
    <p:sldId id="1270" r:id="rId12"/>
    <p:sldId id="1156" r:id="rId13"/>
    <p:sldId id="1157" r:id="rId14"/>
    <p:sldId id="1598" r:id="rId15"/>
    <p:sldId id="764" r:id="rId16"/>
    <p:sldId id="765" r:id="rId17"/>
    <p:sldId id="1599" r:id="rId18"/>
    <p:sldId id="422" r:id="rId19"/>
    <p:sldId id="768" r:id="rId20"/>
    <p:sldId id="1600" r:id="rId21"/>
    <p:sldId id="993" r:id="rId22"/>
    <p:sldId id="1601" r:id="rId23"/>
    <p:sldId id="423" r:id="rId24"/>
    <p:sldId id="780" r:id="rId25"/>
    <p:sldId id="845" r:id="rId26"/>
    <p:sldId id="1543" r:id="rId27"/>
    <p:sldId id="848" r:id="rId28"/>
    <p:sldId id="851" r:id="rId29"/>
    <p:sldId id="852" r:id="rId30"/>
    <p:sldId id="699" r:id="rId31"/>
    <p:sldId id="1492" r:id="rId32"/>
    <p:sldId id="1429" r:id="rId33"/>
    <p:sldId id="1438" r:id="rId34"/>
    <p:sldId id="1430" r:id="rId35"/>
    <p:sldId id="1104" r:id="rId36"/>
    <p:sldId id="1105" r:id="rId37"/>
    <p:sldId id="1431" r:id="rId38"/>
    <p:sldId id="856" r:id="rId39"/>
    <p:sldId id="364" r:id="rId40"/>
    <p:sldId id="1428" r:id="rId41"/>
    <p:sldId id="363" r:id="rId42"/>
    <p:sldId id="365" r:id="rId43"/>
    <p:sldId id="366" r:id="rId44"/>
    <p:sldId id="367" r:id="rId45"/>
    <p:sldId id="368" r:id="rId46"/>
    <p:sldId id="369" r:id="rId47"/>
    <p:sldId id="371" r:id="rId48"/>
    <p:sldId id="370" r:id="rId49"/>
    <p:sldId id="610" r:id="rId50"/>
    <p:sldId id="372" r:id="rId51"/>
    <p:sldId id="557" r:id="rId52"/>
    <p:sldId id="1061" r:id="rId53"/>
    <p:sldId id="1062" r:id="rId54"/>
    <p:sldId id="1064" r:id="rId55"/>
    <p:sldId id="1067" r:id="rId56"/>
    <p:sldId id="1068" r:id="rId57"/>
    <p:sldId id="1069" r:id="rId58"/>
    <p:sldId id="561" r:id="rId59"/>
    <p:sldId id="382" r:id="rId60"/>
    <p:sldId id="614" r:id="rId61"/>
    <p:sldId id="385" r:id="rId62"/>
    <p:sldId id="685" r:id="rId63"/>
    <p:sldId id="451" r:id="rId64"/>
    <p:sldId id="579" r:id="rId65"/>
    <p:sldId id="576" r:id="rId66"/>
    <p:sldId id="615" r:id="rId67"/>
    <p:sldId id="567" r:id="rId68"/>
    <p:sldId id="1072" r:id="rId69"/>
    <p:sldId id="1349" r:id="rId70"/>
    <p:sldId id="1340" r:id="rId71"/>
    <p:sldId id="1489" r:id="rId72"/>
    <p:sldId id="1436" r:id="rId73"/>
    <p:sldId id="1666" r:id="rId74"/>
    <p:sldId id="1706" r:id="rId75"/>
    <p:sldId id="1669" r:id="rId76"/>
    <p:sldId id="1668" r:id="rId77"/>
    <p:sldId id="1670" r:id="rId78"/>
    <p:sldId id="1671" r:id="rId79"/>
    <p:sldId id="1672" r:id="rId80"/>
    <p:sldId id="1673" r:id="rId81"/>
    <p:sldId id="1674" r:id="rId82"/>
    <p:sldId id="1675" r:id="rId83"/>
    <p:sldId id="1678" r:id="rId84"/>
    <p:sldId id="1667" r:id="rId85"/>
    <p:sldId id="1680" r:id="rId86"/>
    <p:sldId id="1681" r:id="rId87"/>
    <p:sldId id="1682" r:id="rId88"/>
    <p:sldId id="1683" r:id="rId89"/>
    <p:sldId id="1684" r:id="rId90"/>
    <p:sldId id="1685" r:id="rId91"/>
    <p:sldId id="1679" r:id="rId92"/>
    <p:sldId id="1687" r:id="rId93"/>
    <p:sldId id="1688" r:id="rId94"/>
    <p:sldId id="1689" r:id="rId95"/>
    <p:sldId id="1690" r:id="rId96"/>
    <p:sldId id="1691" r:id="rId97"/>
    <p:sldId id="1692" r:id="rId98"/>
    <p:sldId id="1693" r:id="rId99"/>
    <p:sldId id="1694" r:id="rId100"/>
    <p:sldId id="1695" r:id="rId101"/>
    <p:sldId id="1696" r:id="rId102"/>
    <p:sldId id="1707" r:id="rId103"/>
    <p:sldId id="1708" r:id="rId104"/>
    <p:sldId id="1709" r:id="rId105"/>
    <p:sldId id="1710" r:id="rId106"/>
    <p:sldId id="1711" r:id="rId107"/>
    <p:sldId id="1712" r:id="rId108"/>
    <p:sldId id="1713" r:id="rId109"/>
    <p:sldId id="1714" r:id="rId110"/>
    <p:sldId id="1715" r:id="rId111"/>
    <p:sldId id="1716" r:id="rId112"/>
    <p:sldId id="1717" r:id="rId113"/>
    <p:sldId id="1718" r:id="rId114"/>
    <p:sldId id="1719" r:id="rId115"/>
    <p:sldId id="1720" r:id="rId116"/>
    <p:sldId id="1721" r:id="rId117"/>
    <p:sldId id="1722" r:id="rId118"/>
    <p:sldId id="1723" r:id="rId119"/>
    <p:sldId id="1724" r:id="rId120"/>
    <p:sldId id="1725" r:id="rId121"/>
    <p:sldId id="1726" r:id="rId122"/>
    <p:sldId id="1727" r:id="rId123"/>
    <p:sldId id="1728" r:id="rId124"/>
    <p:sldId id="1729" r:id="rId125"/>
    <p:sldId id="1730" r:id="rId126"/>
    <p:sldId id="1731" r:id="rId127"/>
    <p:sldId id="1732" r:id="rId128"/>
    <p:sldId id="1733" r:id="rId129"/>
    <p:sldId id="1734" r:id="rId130"/>
    <p:sldId id="1735" r:id="rId131"/>
    <p:sldId id="1736" r:id="rId132"/>
    <p:sldId id="1737" r:id="rId133"/>
    <p:sldId id="1738" r:id="rId134"/>
    <p:sldId id="1739" r:id="rId135"/>
    <p:sldId id="1740" r:id="rId136"/>
    <p:sldId id="1741" r:id="rId137"/>
    <p:sldId id="1742" r:id="rId138"/>
    <p:sldId id="1743" r:id="rId139"/>
    <p:sldId id="1744" r:id="rId140"/>
    <p:sldId id="1745" r:id="rId141"/>
    <p:sldId id="1746" r:id="rId142"/>
    <p:sldId id="1747" r:id="rId143"/>
    <p:sldId id="1748" r:id="rId144"/>
    <p:sldId id="1749" r:id="rId145"/>
    <p:sldId id="1750" r:id="rId146"/>
    <p:sldId id="1751" r:id="rId147"/>
    <p:sldId id="1752" r:id="rId148"/>
    <p:sldId id="1753" r:id="rId149"/>
    <p:sldId id="1697" r:id="rId150"/>
    <p:sldId id="1698" r:id="rId151"/>
    <p:sldId id="1699" r:id="rId152"/>
    <p:sldId id="1700" r:id="rId153"/>
    <p:sldId id="1701" r:id="rId154"/>
    <p:sldId id="1702" r:id="rId155"/>
    <p:sldId id="1703" r:id="rId156"/>
    <p:sldId id="1704" r:id="rId157"/>
    <p:sldId id="308" r:id="rId158"/>
  </p:sldIdLst>
  <p:sldSz cx="12192000" cy="6858000"/>
  <p:notesSz cx="6858000" cy="9144000"/>
  <p:custDataLst>
    <p:tags r:id="rId163"/>
  </p:custDataLst>
  <p:defaultTextStyle>
    <a:defPPr>
      <a:defRPr lang="zh-CN"/>
    </a:defPPr>
    <a:lvl1pPr algn="l" rtl="0" fontAlgn="base">
      <a:spcBef>
        <a:spcPct val="0"/>
      </a:spcBef>
      <a:spcAft>
        <a:spcPct val="0"/>
      </a:spcAft>
      <a:defRPr kern="1200">
        <a:solidFill>
          <a:schemeClr val="tx1"/>
        </a:solidFill>
        <a:latin typeface="FZZhengHeiS-R-GB"/>
        <a:ea typeface="FZHei-B01S"/>
        <a:cs typeface="FZHei-B01S"/>
      </a:defRPr>
    </a:lvl1pPr>
    <a:lvl2pPr marL="457200" algn="l" rtl="0" fontAlgn="base">
      <a:spcBef>
        <a:spcPct val="0"/>
      </a:spcBef>
      <a:spcAft>
        <a:spcPct val="0"/>
      </a:spcAft>
      <a:defRPr kern="1200">
        <a:solidFill>
          <a:schemeClr val="tx1"/>
        </a:solidFill>
        <a:latin typeface="FZZhengHeiS-R-GB"/>
        <a:ea typeface="FZHei-B01S"/>
        <a:cs typeface="FZHei-B01S"/>
      </a:defRPr>
    </a:lvl2pPr>
    <a:lvl3pPr marL="914400" algn="l" rtl="0" fontAlgn="base">
      <a:spcBef>
        <a:spcPct val="0"/>
      </a:spcBef>
      <a:spcAft>
        <a:spcPct val="0"/>
      </a:spcAft>
      <a:defRPr kern="1200">
        <a:solidFill>
          <a:schemeClr val="tx1"/>
        </a:solidFill>
        <a:latin typeface="FZZhengHeiS-R-GB"/>
        <a:ea typeface="FZHei-B01S"/>
        <a:cs typeface="FZHei-B01S"/>
      </a:defRPr>
    </a:lvl3pPr>
    <a:lvl4pPr marL="1371600" algn="l" rtl="0" fontAlgn="base">
      <a:spcBef>
        <a:spcPct val="0"/>
      </a:spcBef>
      <a:spcAft>
        <a:spcPct val="0"/>
      </a:spcAft>
      <a:defRPr kern="1200">
        <a:solidFill>
          <a:schemeClr val="tx1"/>
        </a:solidFill>
        <a:latin typeface="FZZhengHeiS-R-GB"/>
        <a:ea typeface="FZHei-B01S"/>
        <a:cs typeface="FZHei-B01S"/>
      </a:defRPr>
    </a:lvl4pPr>
    <a:lvl5pPr marL="1828800" algn="l" rtl="0" fontAlgn="base">
      <a:spcBef>
        <a:spcPct val="0"/>
      </a:spcBef>
      <a:spcAft>
        <a:spcPct val="0"/>
      </a:spcAft>
      <a:defRPr kern="1200">
        <a:solidFill>
          <a:schemeClr val="tx1"/>
        </a:solidFill>
        <a:latin typeface="FZZhengHeiS-R-GB"/>
        <a:ea typeface="FZHei-B01S"/>
        <a:cs typeface="FZHei-B01S"/>
      </a:defRPr>
    </a:lvl5pPr>
    <a:lvl6pPr marL="2286000" algn="l" defTabSz="914400" rtl="0" eaLnBrk="1" latinLnBrk="0" hangingPunct="1">
      <a:defRPr kern="1200">
        <a:solidFill>
          <a:schemeClr val="tx1"/>
        </a:solidFill>
        <a:latin typeface="FZZhengHeiS-R-GB"/>
        <a:ea typeface="FZHei-B01S"/>
        <a:cs typeface="FZHei-B01S"/>
      </a:defRPr>
    </a:lvl6pPr>
    <a:lvl7pPr marL="2743200" algn="l" defTabSz="914400" rtl="0" eaLnBrk="1" latinLnBrk="0" hangingPunct="1">
      <a:defRPr kern="1200">
        <a:solidFill>
          <a:schemeClr val="tx1"/>
        </a:solidFill>
        <a:latin typeface="FZZhengHeiS-R-GB"/>
        <a:ea typeface="FZHei-B01S"/>
        <a:cs typeface="FZHei-B01S"/>
      </a:defRPr>
    </a:lvl7pPr>
    <a:lvl8pPr marL="3200400" algn="l" defTabSz="914400" rtl="0" eaLnBrk="1" latinLnBrk="0" hangingPunct="1">
      <a:defRPr kern="1200">
        <a:solidFill>
          <a:schemeClr val="tx1"/>
        </a:solidFill>
        <a:latin typeface="FZZhengHeiS-R-GB"/>
        <a:ea typeface="FZHei-B01S"/>
        <a:cs typeface="FZHei-B01S"/>
      </a:defRPr>
    </a:lvl8pPr>
    <a:lvl9pPr marL="3657600" algn="l" defTabSz="914400" rtl="0" eaLnBrk="1" latinLnBrk="0" hangingPunct="1">
      <a:defRPr kern="1200">
        <a:solidFill>
          <a:schemeClr val="tx1"/>
        </a:solidFill>
        <a:latin typeface="FZZhengHeiS-R-GB"/>
        <a:ea typeface="FZHei-B01S"/>
        <a:cs typeface="FZHei-B01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王琳(拟稿)" initials="" lastIdx="1" clrIdx="0"/>
  <p:cmAuthor id="2" name="kylin" initials="k"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B9B"/>
    <a:srgbClr val="3B485B"/>
    <a:srgbClr val="FFC90E"/>
    <a:srgbClr val="FDD14A"/>
    <a:srgbClr val="FED24C"/>
    <a:srgbClr val="FFCDCD"/>
    <a:srgbClr val="A9AAB1"/>
    <a:srgbClr val="1847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7903" autoAdjust="0"/>
  </p:normalViewPr>
  <p:slideViewPr>
    <p:cSldViewPr snapToGrid="0">
      <p:cViewPr varScale="1">
        <p:scale>
          <a:sx n="101" d="100"/>
          <a:sy n="101" d="100"/>
        </p:scale>
        <p:origin x="990" y="96"/>
      </p:cViewPr>
      <p:guideLst>
        <p:guide orient="horz" pos="2355"/>
        <p:guide pos="3840"/>
      </p:guideLst>
    </p:cSldViewPr>
  </p:slideViewPr>
  <p:notesTextViewPr>
    <p:cViewPr>
      <p:scale>
        <a:sx n="1" d="1"/>
        <a:sy n="1" d="1"/>
      </p:scale>
      <p:origin x="0" y="0"/>
    </p:cViewPr>
  </p:notesTextViewPr>
  <p:sorterViewPr showFormatting="0">
    <p:cViewPr varScale="1">
      <p:scale>
        <a:sx n="1" d="1"/>
        <a:sy n="1" d="1"/>
      </p:scale>
      <p:origin x="0" y="-3270"/>
    </p:cViewPr>
  </p:sorterViewPr>
  <p:notesViewPr>
    <p:cSldViewPr snapToGrid="0">
      <p:cViewPr varScale="1">
        <p:scale>
          <a:sx n="57" d="100"/>
          <a:sy n="57" d="100"/>
        </p:scale>
        <p:origin x="2832" y="78"/>
      </p:cViewPr>
      <p:guideLst/>
    </p:cSldViewPr>
  </p:notesViewPr>
  <p:gridSpacing cx="72005" cy="72005"/>
</p:viewPr>
</file>

<file path=ppt/_rels/presentation.xml.rels><?xml version="1.0" encoding="UTF-8" standalone="yes"?>
<Relationships xmlns="http://schemas.openxmlformats.org/package/2006/relationships"><Relationship Id="rId99" Type="http://schemas.openxmlformats.org/officeDocument/2006/relationships/slide" Target="slides/slide95.xml"/><Relationship Id="rId98" Type="http://schemas.openxmlformats.org/officeDocument/2006/relationships/slide" Target="slides/slide94.xml"/><Relationship Id="rId97" Type="http://schemas.openxmlformats.org/officeDocument/2006/relationships/slide" Target="slides/slide93.xml"/><Relationship Id="rId96" Type="http://schemas.openxmlformats.org/officeDocument/2006/relationships/slide" Target="slides/slide92.xml"/><Relationship Id="rId95" Type="http://schemas.openxmlformats.org/officeDocument/2006/relationships/slide" Target="slides/slide91.xml"/><Relationship Id="rId94" Type="http://schemas.openxmlformats.org/officeDocument/2006/relationships/slide" Target="slides/slide90.xml"/><Relationship Id="rId93" Type="http://schemas.openxmlformats.org/officeDocument/2006/relationships/slide" Target="slides/slide89.xml"/><Relationship Id="rId92" Type="http://schemas.openxmlformats.org/officeDocument/2006/relationships/slide" Target="slides/slide88.xml"/><Relationship Id="rId91" Type="http://schemas.openxmlformats.org/officeDocument/2006/relationships/slide" Target="slides/slide87.xml"/><Relationship Id="rId90" Type="http://schemas.openxmlformats.org/officeDocument/2006/relationships/slide" Target="slides/slide86.xml"/><Relationship Id="rId9" Type="http://schemas.openxmlformats.org/officeDocument/2006/relationships/slide" Target="slides/slide5.xml"/><Relationship Id="rId89" Type="http://schemas.openxmlformats.org/officeDocument/2006/relationships/slide" Target="slides/slide85.xml"/><Relationship Id="rId88" Type="http://schemas.openxmlformats.org/officeDocument/2006/relationships/slide" Target="slides/slide84.xml"/><Relationship Id="rId87" Type="http://schemas.openxmlformats.org/officeDocument/2006/relationships/slide" Target="slides/slide83.xml"/><Relationship Id="rId86" Type="http://schemas.openxmlformats.org/officeDocument/2006/relationships/slide" Target="slides/slide82.xml"/><Relationship Id="rId85" Type="http://schemas.openxmlformats.org/officeDocument/2006/relationships/slide" Target="slides/slide81.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4.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3.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3" Type="http://schemas.openxmlformats.org/officeDocument/2006/relationships/tags" Target="tags/tag22.xml"/><Relationship Id="rId162" Type="http://schemas.openxmlformats.org/officeDocument/2006/relationships/commentAuthors" Target="commentAuthors.xml"/><Relationship Id="rId161" Type="http://schemas.openxmlformats.org/officeDocument/2006/relationships/tableStyles" Target="tableStyles.xml"/><Relationship Id="rId160" Type="http://schemas.openxmlformats.org/officeDocument/2006/relationships/viewProps" Target="viewProps.xml"/><Relationship Id="rId16" Type="http://schemas.openxmlformats.org/officeDocument/2006/relationships/slide" Target="slides/slide12.xml"/><Relationship Id="rId159" Type="http://schemas.openxmlformats.org/officeDocument/2006/relationships/presProps" Target="presProps.xml"/><Relationship Id="rId158" Type="http://schemas.openxmlformats.org/officeDocument/2006/relationships/slide" Target="slides/slide154.xml"/><Relationship Id="rId157" Type="http://schemas.openxmlformats.org/officeDocument/2006/relationships/slide" Target="slides/slide153.xml"/><Relationship Id="rId156" Type="http://schemas.openxmlformats.org/officeDocument/2006/relationships/slide" Target="slides/slide152.xml"/><Relationship Id="rId155" Type="http://schemas.openxmlformats.org/officeDocument/2006/relationships/slide" Target="slides/slide151.xml"/><Relationship Id="rId154" Type="http://schemas.openxmlformats.org/officeDocument/2006/relationships/slide" Target="slides/slide150.xml"/><Relationship Id="rId153" Type="http://schemas.openxmlformats.org/officeDocument/2006/relationships/slide" Target="slides/slide149.xml"/><Relationship Id="rId152" Type="http://schemas.openxmlformats.org/officeDocument/2006/relationships/slide" Target="slides/slide148.xml"/><Relationship Id="rId151" Type="http://schemas.openxmlformats.org/officeDocument/2006/relationships/slide" Target="slides/slide147.xml"/><Relationship Id="rId150" Type="http://schemas.openxmlformats.org/officeDocument/2006/relationships/slide" Target="slides/slide146.xml"/><Relationship Id="rId15" Type="http://schemas.openxmlformats.org/officeDocument/2006/relationships/slide" Target="slides/slide11.xml"/><Relationship Id="rId149" Type="http://schemas.openxmlformats.org/officeDocument/2006/relationships/slide" Target="slides/slide145.xml"/><Relationship Id="rId148" Type="http://schemas.openxmlformats.org/officeDocument/2006/relationships/slide" Target="slides/slide144.xml"/><Relationship Id="rId147" Type="http://schemas.openxmlformats.org/officeDocument/2006/relationships/slide" Target="slides/slide143.xml"/><Relationship Id="rId146" Type="http://schemas.openxmlformats.org/officeDocument/2006/relationships/slide" Target="slides/slide142.xml"/><Relationship Id="rId145" Type="http://schemas.openxmlformats.org/officeDocument/2006/relationships/slide" Target="slides/slide141.xml"/><Relationship Id="rId144" Type="http://schemas.openxmlformats.org/officeDocument/2006/relationships/slide" Target="slides/slide140.xml"/><Relationship Id="rId143" Type="http://schemas.openxmlformats.org/officeDocument/2006/relationships/slide" Target="slides/slide139.xml"/><Relationship Id="rId142" Type="http://schemas.openxmlformats.org/officeDocument/2006/relationships/slide" Target="slides/slide138.xml"/><Relationship Id="rId141" Type="http://schemas.openxmlformats.org/officeDocument/2006/relationships/slide" Target="slides/slide137.xml"/><Relationship Id="rId140" Type="http://schemas.openxmlformats.org/officeDocument/2006/relationships/slide" Target="slides/slide136.xml"/><Relationship Id="rId14" Type="http://schemas.openxmlformats.org/officeDocument/2006/relationships/slide" Target="slides/slide10.xml"/><Relationship Id="rId139" Type="http://schemas.openxmlformats.org/officeDocument/2006/relationships/slide" Target="slides/slide135.xml"/><Relationship Id="rId138" Type="http://schemas.openxmlformats.org/officeDocument/2006/relationships/slide" Target="slides/slide134.xml"/><Relationship Id="rId137" Type="http://schemas.openxmlformats.org/officeDocument/2006/relationships/slide" Target="slides/slide133.xml"/><Relationship Id="rId136" Type="http://schemas.openxmlformats.org/officeDocument/2006/relationships/slide" Target="slides/slide132.xml"/><Relationship Id="rId135" Type="http://schemas.openxmlformats.org/officeDocument/2006/relationships/slide" Target="slides/slide131.xml"/><Relationship Id="rId134" Type="http://schemas.openxmlformats.org/officeDocument/2006/relationships/slide" Target="slides/slide130.xml"/><Relationship Id="rId133" Type="http://schemas.openxmlformats.org/officeDocument/2006/relationships/slide" Target="slides/slide129.xml"/><Relationship Id="rId132" Type="http://schemas.openxmlformats.org/officeDocument/2006/relationships/slide" Target="slides/slide128.xml"/><Relationship Id="rId131" Type="http://schemas.openxmlformats.org/officeDocument/2006/relationships/slide" Target="slides/slide127.xml"/><Relationship Id="rId130" Type="http://schemas.openxmlformats.org/officeDocument/2006/relationships/slide" Target="slides/slide126.xml"/><Relationship Id="rId13" Type="http://schemas.openxmlformats.org/officeDocument/2006/relationships/slide" Target="slides/slide9.xml"/><Relationship Id="rId129" Type="http://schemas.openxmlformats.org/officeDocument/2006/relationships/slide" Target="slides/slide125.xml"/><Relationship Id="rId128" Type="http://schemas.openxmlformats.org/officeDocument/2006/relationships/slide" Target="slides/slide124.xml"/><Relationship Id="rId127" Type="http://schemas.openxmlformats.org/officeDocument/2006/relationships/slide" Target="slides/slide123.xml"/><Relationship Id="rId126" Type="http://schemas.openxmlformats.org/officeDocument/2006/relationships/slide" Target="slides/slide122.xml"/><Relationship Id="rId125" Type="http://schemas.openxmlformats.org/officeDocument/2006/relationships/slide" Target="slides/slide121.xml"/><Relationship Id="rId124" Type="http://schemas.openxmlformats.org/officeDocument/2006/relationships/slide" Target="slides/slide120.xml"/><Relationship Id="rId123" Type="http://schemas.openxmlformats.org/officeDocument/2006/relationships/slide" Target="slides/slide119.xml"/><Relationship Id="rId122" Type="http://schemas.openxmlformats.org/officeDocument/2006/relationships/slide" Target="slides/slide118.xml"/><Relationship Id="rId121" Type="http://schemas.openxmlformats.org/officeDocument/2006/relationships/slide" Target="slides/slide117.xml"/><Relationship Id="rId120" Type="http://schemas.openxmlformats.org/officeDocument/2006/relationships/slide" Target="slides/slide116.xml"/><Relationship Id="rId12" Type="http://schemas.openxmlformats.org/officeDocument/2006/relationships/slide" Target="slides/slide8.xml"/><Relationship Id="rId119" Type="http://schemas.openxmlformats.org/officeDocument/2006/relationships/slide" Target="slides/slide115.xml"/><Relationship Id="rId118" Type="http://schemas.openxmlformats.org/officeDocument/2006/relationships/slide" Target="slides/slide114.xml"/><Relationship Id="rId117" Type="http://schemas.openxmlformats.org/officeDocument/2006/relationships/slide" Target="slides/slide113.xml"/><Relationship Id="rId116" Type="http://schemas.openxmlformats.org/officeDocument/2006/relationships/slide" Target="slides/slide112.xml"/><Relationship Id="rId115" Type="http://schemas.openxmlformats.org/officeDocument/2006/relationships/slide" Target="slides/slide111.xml"/><Relationship Id="rId114" Type="http://schemas.openxmlformats.org/officeDocument/2006/relationships/slide" Target="slides/slide110.xml"/><Relationship Id="rId113" Type="http://schemas.openxmlformats.org/officeDocument/2006/relationships/slide" Target="slides/slide109.xml"/><Relationship Id="rId112" Type="http://schemas.openxmlformats.org/officeDocument/2006/relationships/slide" Target="slides/slide108.xml"/><Relationship Id="rId111" Type="http://schemas.openxmlformats.org/officeDocument/2006/relationships/slide" Target="slides/slide107.xml"/><Relationship Id="rId110" Type="http://schemas.openxmlformats.org/officeDocument/2006/relationships/slide" Target="slides/slide106.xml"/><Relationship Id="rId11" Type="http://schemas.openxmlformats.org/officeDocument/2006/relationships/slide" Target="slides/slide7.xml"/><Relationship Id="rId109" Type="http://schemas.openxmlformats.org/officeDocument/2006/relationships/slide" Target="slides/slide105.xml"/><Relationship Id="rId108" Type="http://schemas.openxmlformats.org/officeDocument/2006/relationships/slide" Target="slides/slide104.xml"/><Relationship Id="rId107" Type="http://schemas.openxmlformats.org/officeDocument/2006/relationships/slide" Target="slides/slide103.xml"/><Relationship Id="rId106" Type="http://schemas.openxmlformats.org/officeDocument/2006/relationships/slide" Target="slides/slide102.xml"/><Relationship Id="rId105" Type="http://schemas.openxmlformats.org/officeDocument/2006/relationships/slide" Target="slides/slide101.xml"/><Relationship Id="rId104" Type="http://schemas.openxmlformats.org/officeDocument/2006/relationships/slide" Target="slides/slide100.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10" Type="http://schemas.openxmlformats.org/officeDocument/2006/relationships/slide" Target="slides/slide6.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4BCD016-68DB-4A11-B0B5-440A7655BDD6}" type="doc">
      <dgm:prSet loTypeId="urn:microsoft.com/office/officeart/2005/8/layout/hList9#1" loCatId="list" qsTypeId="urn:microsoft.com/office/officeart/2005/8/quickstyle/simple3#1" qsCatId="simple" csTypeId="urn:microsoft.com/office/officeart/2005/8/colors/colorful5#1" csCatId="accent1" phldr="1"/>
      <dgm:spPr/>
      <dgm:t>
        <a:bodyPr/>
        <a:lstStyle/>
        <a:p>
          <a:endParaRPr lang="zh-CN" altLang="en-US"/>
        </a:p>
      </dgm:t>
    </dgm:pt>
    <dgm:pt modelId="{42D44432-65A7-4EA7-89D6-F11A741E1C41}" type="pres">
      <dgm:prSet presAssocID="{D4BCD016-68DB-4A11-B0B5-440A7655BDD6}" presName="list" presStyleCnt="0">
        <dgm:presLayoutVars>
          <dgm:dir/>
          <dgm:animLvl val="lvl"/>
        </dgm:presLayoutVars>
      </dgm:prSet>
      <dgm:spPr/>
      <dgm:t>
        <a:bodyPr/>
        <a:lstStyle/>
        <a:p>
          <a:endParaRPr lang="zh-CN" altLang="en-US"/>
        </a:p>
      </dgm:t>
    </dgm:pt>
  </dgm:ptLst>
  <dgm:cxnLst>
    <dgm:cxn modelId="{68A6DAD4-34D7-4DAD-A765-A41FF6B675B4}" type="presOf" srcId="{D4BCD016-68DB-4A11-B0B5-440A7655BDD6}" destId="{42D44432-65A7-4EA7-89D6-F11A741E1C41}" srcOrd="0" destOrd="0" presId="urn:microsoft.com/office/officeart/2005/8/layout/hList9#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BCD016-68DB-4A11-B0B5-440A7655BDD6}" type="doc">
      <dgm:prSet loTypeId="urn:microsoft.com/office/officeart/2005/8/layout/hList9#1" loCatId="list" qsTypeId="urn:microsoft.com/office/officeart/2005/8/quickstyle/simple1#3" qsCatId="simple" csTypeId="urn:microsoft.com/office/officeart/2005/8/colors/accent1_2#3" csCatId="accent1" phldr="1"/>
      <dgm:spPr/>
      <dgm:t>
        <a:bodyPr/>
        <a:lstStyle/>
        <a:p>
          <a:endParaRPr lang="zh-CN" altLang="en-US"/>
        </a:p>
      </dgm:t>
    </dgm:pt>
    <dgm:pt modelId="{6229A0FA-24CC-49E4-9B08-04E57811B0DB}">
      <dgm:prSet phldrT="[文本]" phldr="0" custT="1"/>
      <dgm:spPr>
        <a:solidFill>
          <a:srgbClr val="18478F"/>
        </a:solidFill>
      </dgm:spPr>
      <dgm:t>
        <a:bodyPr vert="horz" wrap="square"/>
        <a:lstStyle/>
        <a:p>
          <a:pPr>
            <a:lnSpc>
              <a:spcPct val="100000"/>
            </a:lnSpc>
            <a:spcBef>
              <a:spcPct val="0"/>
            </a:spcBef>
            <a:spcAft>
              <a:spcPct val="35000"/>
            </a:spcAft>
          </a:pPr>
          <a:r>
            <a:rPr lang="zh-CN" altLang="en-US" sz="4400" dirty="0"/>
            <a:t>前提</a:t>
          </a:r>
        </a:p>
      </dgm:t>
    </dgm:pt>
    <dgm:pt modelId="{5D0E114B-B932-4CDE-B42D-AA5C86BCF288}" cxnId="{7AE2983D-544B-4BBC-9055-58DA625B0B54}" type="parTrans">
      <dgm:prSet/>
      <dgm:spPr/>
      <dgm:t>
        <a:bodyPr/>
        <a:lstStyle/>
        <a:p>
          <a:endParaRPr lang="zh-CN" altLang="en-US"/>
        </a:p>
      </dgm:t>
    </dgm:pt>
    <dgm:pt modelId="{B339529D-5B40-4CDA-B9BA-3A3E3F1FED6C}" cxnId="{7AE2983D-544B-4BBC-9055-58DA625B0B54}" type="sibTrans">
      <dgm:prSet/>
      <dgm:spPr/>
      <dgm:t>
        <a:bodyPr/>
        <a:lstStyle/>
        <a:p>
          <a:endParaRPr lang="zh-CN" altLang="en-US"/>
        </a:p>
      </dgm:t>
    </dgm:pt>
    <dgm:pt modelId="{63BB8314-E0E5-41AC-9DDB-8BE38C98CE52}">
      <dgm:prSet phldr="0" custT="0"/>
      <dgm:spPr/>
      <dgm:t>
        <a:bodyPr vert="horz" wrap="square"/>
        <a:lstStyle/>
        <a:p>
          <a:pPr>
            <a:lnSpc>
              <a:spcPct val="100000"/>
            </a:lnSpc>
            <a:spcBef>
              <a:spcPct val="0"/>
            </a:spcBef>
            <a:spcAft>
              <a:spcPct val="35000"/>
            </a:spcAft>
          </a:pPr>
          <a:endParaRPr lang="en-US"/>
        </a:p>
      </dgm:t>
    </dgm:pt>
    <dgm:pt modelId="{B81A25F9-FBE8-4D39-8C0E-5B8FF55589CC}" cxnId="{F06DE66B-0325-4E62-A3EE-1304FF393FF9}" type="parTrans">
      <dgm:prSet/>
      <dgm:spPr/>
      <dgm:t>
        <a:bodyPr/>
        <a:lstStyle/>
        <a:p>
          <a:endParaRPr lang="zh-CN" altLang="en-US"/>
        </a:p>
      </dgm:t>
    </dgm:pt>
    <dgm:pt modelId="{9C6B9A6B-CABA-49F6-B42F-5BB27A57EFA2}" cxnId="{F06DE66B-0325-4E62-A3EE-1304FF393FF9}" type="sibTrans">
      <dgm:prSet/>
      <dgm:spPr/>
      <dgm:t>
        <a:bodyPr/>
        <a:lstStyle/>
        <a:p>
          <a:endParaRPr lang="zh-CN" altLang="en-US"/>
        </a:p>
      </dgm:t>
    </dgm:pt>
    <dgm:pt modelId="{CE6F28BB-B991-4298-941D-B02C078AFDB2}">
      <dgm:prSet phldrT="[文本]" phldr="0" custT="1"/>
      <dgm:spPr>
        <a:solidFill>
          <a:srgbClr val="18478F"/>
        </a:solidFill>
      </dgm:spPr>
      <dgm:t>
        <a:bodyPr vert="horz" wrap="square"/>
        <a:lstStyle/>
        <a:p>
          <a:pPr>
            <a:lnSpc>
              <a:spcPct val="100000"/>
            </a:lnSpc>
            <a:spcBef>
              <a:spcPct val="0"/>
            </a:spcBef>
            <a:spcAft>
              <a:spcPct val="35000"/>
            </a:spcAft>
          </a:pPr>
          <a:r>
            <a:rPr lang="zh-CN" altLang="en-US" sz="4000" dirty="0"/>
            <a:t>要求</a:t>
          </a:r>
        </a:p>
      </dgm:t>
    </dgm:pt>
    <dgm:pt modelId="{2850FAF8-C786-45F5-92BB-C5AD66CCB6B6}" cxnId="{722DA296-E57E-4D4B-A849-B5A7D8582B39}" type="parTrans">
      <dgm:prSet/>
      <dgm:spPr/>
      <dgm:t>
        <a:bodyPr/>
        <a:lstStyle/>
        <a:p>
          <a:endParaRPr lang="zh-CN" altLang="en-US"/>
        </a:p>
      </dgm:t>
    </dgm:pt>
    <dgm:pt modelId="{42B458BC-A4CB-4AA4-ABF9-10A2849528AD}" cxnId="{722DA296-E57E-4D4B-A849-B5A7D8582B39}" type="sibTrans">
      <dgm:prSet/>
      <dgm:spPr/>
      <dgm:t>
        <a:bodyPr/>
        <a:lstStyle/>
        <a:p>
          <a:endParaRPr lang="zh-CN" altLang="en-US"/>
        </a:p>
      </dgm:t>
    </dgm:pt>
    <dgm:pt modelId="{552DF804-5FAE-460F-97D0-ECF81C1F0C93}">
      <dgm:prSet phldrT="[文本]" phldr="0" custT="1"/>
      <dgm:spPr/>
      <dgm:t>
        <a:bodyPr vert="horz" wrap="square"/>
        <a:lstStyle/>
        <a:p>
          <a:pPr>
            <a:lnSpc>
              <a:spcPct val="100000"/>
            </a:lnSpc>
            <a:spcBef>
              <a:spcPct val="0"/>
            </a:spcBef>
            <a:spcAft>
              <a:spcPct val="35000"/>
            </a:spcAft>
          </a:pPr>
          <a:endParaRPr lang="en-US" altLang="zh-CN" sz="1800" b="1" dirty="0">
            <a:solidFill>
              <a:schemeClr val="tx1"/>
            </a:solidFill>
            <a:ea typeface="方正黑体简体"/>
          </a:endParaRPr>
        </a:p>
        <a:p>
          <a:pPr>
            <a:lnSpc>
              <a:spcPct val="100000"/>
            </a:lnSpc>
            <a:spcBef>
              <a:spcPct val="0"/>
            </a:spcBef>
            <a:spcAft>
              <a:spcPct val="35000"/>
            </a:spcAft>
          </a:pPr>
          <a:r>
            <a:rPr lang="en-US" altLang="zh-CN" sz="2000" b="1" dirty="0">
              <a:solidFill>
                <a:schemeClr val="tx1"/>
              </a:solidFill>
              <a:latin typeface="楷体" panose="02010609060101010101" charset="-122"/>
              <a:ea typeface="楷体" panose="02010609060101010101" charset="-122"/>
              <a:cs typeface="楷体" panose="02010609060101010101" charset="-122"/>
            </a:rPr>
            <a:t>1.</a:t>
          </a:r>
          <a:r>
            <a:rPr lang="zh-CN" altLang="en-US" sz="2000" b="1" dirty="0">
              <a:solidFill>
                <a:schemeClr val="tx1"/>
              </a:solidFill>
              <a:latin typeface="楷体" panose="02010609060101010101" charset="-122"/>
              <a:ea typeface="楷体" panose="02010609060101010101" charset="-122"/>
              <a:cs typeface="楷体" panose="02010609060101010101" charset="-122"/>
            </a:rPr>
            <a:t>严格核实确认后整理上报</a:t>
          </a:r>
        </a:p>
        <a:p>
          <a:pPr>
            <a:lnSpc>
              <a:spcPct val="100000"/>
            </a:lnSpc>
            <a:spcBef>
              <a:spcPct val="0"/>
            </a:spcBef>
            <a:spcAft>
              <a:spcPct val="35000"/>
            </a:spcAft>
          </a:pPr>
          <a:r>
            <a:rPr lang="en-US" altLang="zh-CN" sz="2000" b="1" dirty="0">
              <a:solidFill>
                <a:schemeClr val="tx1"/>
              </a:solidFill>
              <a:latin typeface="楷体" panose="02010609060101010101" charset="-122"/>
              <a:ea typeface="楷体" panose="02010609060101010101" charset="-122"/>
              <a:cs typeface="楷体" panose="02010609060101010101" charset="-122"/>
            </a:rPr>
            <a:t>2.</a:t>
          </a:r>
          <a:r>
            <a:rPr lang="zh-CN" altLang="en-US" sz="2000" b="1" dirty="0">
              <a:solidFill>
                <a:schemeClr val="tx1"/>
              </a:solidFill>
              <a:latin typeface="楷体" panose="02010609060101010101" charset="-122"/>
              <a:ea typeface="楷体" panose="02010609060101010101" charset="-122"/>
              <a:cs typeface="楷体" panose="02010609060101010101" charset="-122"/>
            </a:rPr>
            <a:t>最近期别申报相应类型退库</a:t>
          </a:r>
          <a:endParaRPr sz="6500" dirty="0"/>
        </a:p>
      </dgm:t>
    </dgm:pt>
    <dgm:pt modelId="{0FCEA3A2-8B17-41AF-BCFA-7585F10A3426}" cxnId="{0BA4ACFD-125F-4458-A00D-63330152054C}" type="parTrans">
      <dgm:prSet/>
      <dgm:spPr/>
      <dgm:t>
        <a:bodyPr/>
        <a:lstStyle/>
        <a:p>
          <a:endParaRPr lang="zh-CN" altLang="en-US"/>
        </a:p>
      </dgm:t>
    </dgm:pt>
    <dgm:pt modelId="{30C51D14-C62B-4933-A8DC-04887D833D92}" cxnId="{0BA4ACFD-125F-4458-A00D-63330152054C}" type="sibTrans">
      <dgm:prSet/>
      <dgm:spPr/>
      <dgm:t>
        <a:bodyPr/>
        <a:lstStyle/>
        <a:p>
          <a:endParaRPr lang="zh-CN" altLang="en-US"/>
        </a:p>
      </dgm:t>
    </dgm:pt>
    <dgm:pt modelId="{42D44432-65A7-4EA7-89D6-F11A741E1C41}" type="pres">
      <dgm:prSet presAssocID="{D4BCD016-68DB-4A11-B0B5-440A7655BDD6}" presName="list" presStyleCnt="0">
        <dgm:presLayoutVars>
          <dgm:dir/>
          <dgm:animLvl val="lvl"/>
        </dgm:presLayoutVars>
      </dgm:prSet>
      <dgm:spPr/>
      <dgm:t>
        <a:bodyPr/>
        <a:lstStyle/>
        <a:p>
          <a:endParaRPr lang="zh-CN" altLang="en-US"/>
        </a:p>
      </dgm:t>
    </dgm:pt>
    <dgm:pt modelId="{9023EF89-C2DE-4DD3-A1AE-BADD2DBB875E}" type="pres">
      <dgm:prSet presAssocID="{6229A0FA-24CC-49E4-9B08-04E57811B0DB}" presName="posSpace" presStyleCnt="0"/>
      <dgm:spPr/>
    </dgm:pt>
    <dgm:pt modelId="{02C62E2A-73DD-4442-807B-F6DAB730D31C}" type="pres">
      <dgm:prSet presAssocID="{6229A0FA-24CC-49E4-9B08-04E57811B0DB}" presName="vertFlow" presStyleCnt="0"/>
      <dgm:spPr/>
    </dgm:pt>
    <dgm:pt modelId="{F3FD10BB-AB37-4CAA-A789-133184D6C05A}" type="pres">
      <dgm:prSet presAssocID="{6229A0FA-24CC-49E4-9B08-04E57811B0DB}" presName="topSpace" presStyleCnt="0"/>
      <dgm:spPr/>
    </dgm:pt>
    <dgm:pt modelId="{B684B2B5-5C84-4296-8319-9112028933C2}" type="pres">
      <dgm:prSet presAssocID="{6229A0FA-24CC-49E4-9B08-04E57811B0DB}" presName="firstComp" presStyleCnt="0"/>
      <dgm:spPr/>
    </dgm:pt>
    <dgm:pt modelId="{884EFCDC-DE5E-4841-9F50-35F957D23BDD}" type="pres">
      <dgm:prSet presAssocID="{6229A0FA-24CC-49E4-9B08-04E57811B0DB}" presName="firstChild" presStyleLbl="bgAccFollowNode1" presStyleIdx="0" presStyleCnt="2" custLinFactNeighborX="14310" custLinFactNeighborY="23948"/>
      <dgm:spPr/>
      <dgm:t>
        <a:bodyPr/>
        <a:lstStyle/>
        <a:p>
          <a:endParaRPr lang="zh-CN" altLang="en-US"/>
        </a:p>
      </dgm:t>
    </dgm:pt>
    <dgm:pt modelId="{78A6AB85-3982-48DD-ABE2-EECA168EFD47}" type="pres">
      <dgm:prSet presAssocID="{6229A0FA-24CC-49E4-9B08-04E57811B0DB}" presName="firstChildTx" presStyleLbl="bgAccFollowNode1" presStyleIdx="0" presStyleCnt="2">
        <dgm:presLayoutVars>
          <dgm:bulletEnabled val="1"/>
        </dgm:presLayoutVars>
      </dgm:prSet>
      <dgm:spPr/>
      <dgm:t>
        <a:bodyPr/>
        <a:lstStyle/>
        <a:p>
          <a:endParaRPr lang="zh-CN" altLang="en-US"/>
        </a:p>
      </dgm:t>
    </dgm:pt>
    <dgm:pt modelId="{0FBC0FA3-8C45-4A10-8AC3-A34E0085D3BE}" type="pres">
      <dgm:prSet presAssocID="{6229A0FA-24CC-49E4-9B08-04E57811B0DB}" presName="negSpace" presStyleCnt="0"/>
      <dgm:spPr/>
    </dgm:pt>
    <dgm:pt modelId="{0BE1C99E-8C07-4A67-BA0E-DC401A1E7203}" type="pres">
      <dgm:prSet presAssocID="{6229A0FA-24CC-49E4-9B08-04E57811B0DB}" presName="circle" presStyleLbl="node1" presStyleIdx="0" presStyleCnt="2" custScaleX="122227" custScaleY="98665" custLinFactNeighborX="10670" custLinFactNeighborY="889"/>
      <dgm:spPr/>
      <dgm:t>
        <a:bodyPr/>
        <a:lstStyle/>
        <a:p>
          <a:endParaRPr lang="zh-CN" altLang="en-US"/>
        </a:p>
      </dgm:t>
    </dgm:pt>
    <dgm:pt modelId="{AE5D448F-A0FD-452C-A8B8-095C366DF2A3}" type="pres">
      <dgm:prSet presAssocID="{B339529D-5B40-4CDA-B9BA-3A3E3F1FED6C}" presName="transSpace" presStyleCnt="0"/>
      <dgm:spPr/>
    </dgm:pt>
    <dgm:pt modelId="{D435F97D-961E-4AB2-83F2-CE139F9ABF5D}" type="pres">
      <dgm:prSet presAssocID="{CE6F28BB-B991-4298-941D-B02C078AFDB2}" presName="posSpace" presStyleCnt="0"/>
      <dgm:spPr/>
    </dgm:pt>
    <dgm:pt modelId="{93359310-C7B5-4E12-AD2E-092E945BF003}" type="pres">
      <dgm:prSet presAssocID="{CE6F28BB-B991-4298-941D-B02C078AFDB2}" presName="vertFlow" presStyleCnt="0"/>
      <dgm:spPr/>
    </dgm:pt>
    <dgm:pt modelId="{D9E5F489-4DBC-493F-B551-E447531F001D}" type="pres">
      <dgm:prSet presAssocID="{CE6F28BB-B991-4298-941D-B02C078AFDB2}" presName="topSpace" presStyleCnt="0"/>
      <dgm:spPr/>
    </dgm:pt>
    <dgm:pt modelId="{9E89B3F3-A1D3-4168-8159-077F91125CA1}" type="pres">
      <dgm:prSet presAssocID="{CE6F28BB-B991-4298-941D-B02C078AFDB2}" presName="firstComp" presStyleCnt="0"/>
      <dgm:spPr/>
    </dgm:pt>
    <dgm:pt modelId="{969DFCBF-12E9-4E05-B241-FE401869A99C}" type="pres">
      <dgm:prSet presAssocID="{CE6F28BB-B991-4298-941D-B02C078AFDB2}" presName="firstChild" presStyleLbl="bgAccFollowNode1" presStyleIdx="1" presStyleCnt="2" custLinFactNeighborX="963" custLinFactNeighborY="18296"/>
      <dgm:spPr/>
      <dgm:t>
        <a:bodyPr/>
        <a:lstStyle/>
        <a:p>
          <a:endParaRPr lang="zh-CN" altLang="en-US"/>
        </a:p>
      </dgm:t>
    </dgm:pt>
    <dgm:pt modelId="{E6C1FF6D-AC3A-4356-808A-9322F8D0EF05}" type="pres">
      <dgm:prSet presAssocID="{CE6F28BB-B991-4298-941D-B02C078AFDB2}" presName="firstChildTx" presStyleLbl="bgAccFollowNode1" presStyleIdx="1" presStyleCnt="2">
        <dgm:presLayoutVars>
          <dgm:bulletEnabled val="1"/>
        </dgm:presLayoutVars>
      </dgm:prSet>
      <dgm:spPr/>
      <dgm:t>
        <a:bodyPr/>
        <a:lstStyle/>
        <a:p>
          <a:endParaRPr lang="zh-CN" altLang="en-US"/>
        </a:p>
      </dgm:t>
    </dgm:pt>
    <dgm:pt modelId="{95779843-4AC3-4F4C-8F36-A7B291F59B42}" type="pres">
      <dgm:prSet presAssocID="{CE6F28BB-B991-4298-941D-B02C078AFDB2}" presName="negSpace" presStyleCnt="0"/>
      <dgm:spPr/>
    </dgm:pt>
    <dgm:pt modelId="{F8635510-6E10-41E6-B52E-2A2A9811FC27}" type="pres">
      <dgm:prSet presAssocID="{CE6F28BB-B991-4298-941D-B02C078AFDB2}" presName="circle" presStyleLbl="node1" presStyleIdx="1" presStyleCnt="2" custScaleX="125605" custScaleY="101933" custLinFactNeighborX="-1933" custLinFactNeighborY="-1779"/>
      <dgm:spPr/>
      <dgm:t>
        <a:bodyPr/>
        <a:lstStyle/>
        <a:p>
          <a:endParaRPr lang="zh-CN" altLang="en-US"/>
        </a:p>
      </dgm:t>
    </dgm:pt>
  </dgm:ptLst>
  <dgm:cxnLst>
    <dgm:cxn modelId="{0BA4ACFD-125F-4458-A00D-63330152054C}" srcId="{CE6F28BB-B991-4298-941D-B02C078AFDB2}" destId="{552DF804-5FAE-460F-97D0-ECF81C1F0C93}" srcOrd="0" destOrd="0" parTransId="{0FCEA3A2-8B17-41AF-BCFA-7585F10A3426}" sibTransId="{30C51D14-C62B-4933-A8DC-04887D833D92}"/>
    <dgm:cxn modelId="{90C7F729-9361-414D-9ED9-8C5C774F942F}" type="presOf" srcId="{D4BCD016-68DB-4A11-B0B5-440A7655BDD6}" destId="{42D44432-65A7-4EA7-89D6-F11A741E1C41}" srcOrd="0" destOrd="0" presId="urn:microsoft.com/office/officeart/2005/8/layout/hList9#1"/>
    <dgm:cxn modelId="{F06DE66B-0325-4E62-A3EE-1304FF393FF9}" srcId="{6229A0FA-24CC-49E4-9B08-04E57811B0DB}" destId="{63BB8314-E0E5-41AC-9DDB-8BE38C98CE52}" srcOrd="0" destOrd="0" parTransId="{B81A25F9-FBE8-4D39-8C0E-5B8FF55589CC}" sibTransId="{9C6B9A6B-CABA-49F6-B42F-5BB27A57EFA2}"/>
    <dgm:cxn modelId="{4580DD17-5FFE-4016-A8D7-6449373AEC24}" type="presOf" srcId="{CE6F28BB-B991-4298-941D-B02C078AFDB2}" destId="{F8635510-6E10-41E6-B52E-2A2A9811FC27}" srcOrd="0" destOrd="0" presId="urn:microsoft.com/office/officeart/2005/8/layout/hList9#1"/>
    <dgm:cxn modelId="{E8230210-912A-4D0B-88AD-DEAE71B2F329}" type="presOf" srcId="{63BB8314-E0E5-41AC-9DDB-8BE38C98CE52}" destId="{78A6AB85-3982-48DD-ABE2-EECA168EFD47}" srcOrd="1" destOrd="0" presId="urn:microsoft.com/office/officeart/2005/8/layout/hList9#1"/>
    <dgm:cxn modelId="{93FD0411-681A-442A-9060-B9251C90D4E7}" type="presOf" srcId="{552DF804-5FAE-460F-97D0-ECF81C1F0C93}" destId="{E6C1FF6D-AC3A-4356-808A-9322F8D0EF05}" srcOrd="1" destOrd="0" presId="urn:microsoft.com/office/officeart/2005/8/layout/hList9#1"/>
    <dgm:cxn modelId="{D0D1D620-C78F-48E7-BDA4-756BBAB5E869}" type="presOf" srcId="{6229A0FA-24CC-49E4-9B08-04E57811B0DB}" destId="{0BE1C99E-8C07-4A67-BA0E-DC401A1E7203}" srcOrd="0" destOrd="0" presId="urn:microsoft.com/office/officeart/2005/8/layout/hList9#1"/>
    <dgm:cxn modelId="{7AE2983D-544B-4BBC-9055-58DA625B0B54}" srcId="{D4BCD016-68DB-4A11-B0B5-440A7655BDD6}" destId="{6229A0FA-24CC-49E4-9B08-04E57811B0DB}" srcOrd="0" destOrd="0" parTransId="{5D0E114B-B932-4CDE-B42D-AA5C86BCF288}" sibTransId="{B339529D-5B40-4CDA-B9BA-3A3E3F1FED6C}"/>
    <dgm:cxn modelId="{11A4B93D-2D86-4512-BE45-A8ABA871CB12}" type="presOf" srcId="{552DF804-5FAE-460F-97D0-ECF81C1F0C93}" destId="{969DFCBF-12E9-4E05-B241-FE401869A99C}" srcOrd="0" destOrd="0" presId="urn:microsoft.com/office/officeart/2005/8/layout/hList9#1"/>
    <dgm:cxn modelId="{722DA296-E57E-4D4B-A849-B5A7D8582B39}" srcId="{D4BCD016-68DB-4A11-B0B5-440A7655BDD6}" destId="{CE6F28BB-B991-4298-941D-B02C078AFDB2}" srcOrd="1" destOrd="0" parTransId="{2850FAF8-C786-45F5-92BB-C5AD66CCB6B6}" sibTransId="{42B458BC-A4CB-4AA4-ABF9-10A2849528AD}"/>
    <dgm:cxn modelId="{5C497FDF-41C7-42E6-818A-D167071B370E}" type="presOf" srcId="{63BB8314-E0E5-41AC-9DDB-8BE38C98CE52}" destId="{884EFCDC-DE5E-4841-9F50-35F957D23BDD}" srcOrd="0" destOrd="0" presId="urn:microsoft.com/office/officeart/2005/8/layout/hList9#1"/>
    <dgm:cxn modelId="{5AC24919-4377-4A79-907D-0F3298B2CE76}" type="presParOf" srcId="{42D44432-65A7-4EA7-89D6-F11A741E1C41}" destId="{9023EF89-C2DE-4DD3-A1AE-BADD2DBB875E}" srcOrd="0" destOrd="0" presId="urn:microsoft.com/office/officeart/2005/8/layout/hList9#1"/>
    <dgm:cxn modelId="{F30C9D35-02C2-48EA-953E-B89A2A8A428F}" type="presParOf" srcId="{42D44432-65A7-4EA7-89D6-F11A741E1C41}" destId="{02C62E2A-73DD-4442-807B-F6DAB730D31C}" srcOrd="1" destOrd="0" presId="urn:microsoft.com/office/officeart/2005/8/layout/hList9#1"/>
    <dgm:cxn modelId="{6C7FD6B5-96D7-44B5-9783-66D2374F5F31}" type="presParOf" srcId="{02C62E2A-73DD-4442-807B-F6DAB730D31C}" destId="{F3FD10BB-AB37-4CAA-A789-133184D6C05A}" srcOrd="0" destOrd="0" presId="urn:microsoft.com/office/officeart/2005/8/layout/hList9#1"/>
    <dgm:cxn modelId="{9553BB78-4154-4452-9C7B-F2678ED95F9D}" type="presParOf" srcId="{02C62E2A-73DD-4442-807B-F6DAB730D31C}" destId="{B684B2B5-5C84-4296-8319-9112028933C2}" srcOrd="1" destOrd="0" presId="urn:microsoft.com/office/officeart/2005/8/layout/hList9#1"/>
    <dgm:cxn modelId="{816F50AB-D5CF-4E8F-B83D-054FE9022A73}" type="presParOf" srcId="{B684B2B5-5C84-4296-8319-9112028933C2}" destId="{884EFCDC-DE5E-4841-9F50-35F957D23BDD}" srcOrd="0" destOrd="0" presId="urn:microsoft.com/office/officeart/2005/8/layout/hList9#1"/>
    <dgm:cxn modelId="{8C3482A1-BA96-4125-997F-A641E12A89C8}" type="presParOf" srcId="{B684B2B5-5C84-4296-8319-9112028933C2}" destId="{78A6AB85-3982-48DD-ABE2-EECA168EFD47}" srcOrd="1" destOrd="0" presId="urn:microsoft.com/office/officeart/2005/8/layout/hList9#1"/>
    <dgm:cxn modelId="{7FE5D8AD-74B1-4CD8-8784-045240F7356A}" type="presParOf" srcId="{42D44432-65A7-4EA7-89D6-F11A741E1C41}" destId="{0FBC0FA3-8C45-4A10-8AC3-A34E0085D3BE}" srcOrd="2" destOrd="0" presId="urn:microsoft.com/office/officeart/2005/8/layout/hList9#1"/>
    <dgm:cxn modelId="{5C1D69E3-6C2E-45CB-AF25-9268DA77250F}" type="presParOf" srcId="{42D44432-65A7-4EA7-89D6-F11A741E1C41}" destId="{0BE1C99E-8C07-4A67-BA0E-DC401A1E7203}" srcOrd="3" destOrd="0" presId="urn:microsoft.com/office/officeart/2005/8/layout/hList9#1"/>
    <dgm:cxn modelId="{D1C9E7B7-7259-416D-A145-7525D0966BA1}" type="presParOf" srcId="{42D44432-65A7-4EA7-89D6-F11A741E1C41}" destId="{AE5D448F-A0FD-452C-A8B8-095C366DF2A3}" srcOrd="4" destOrd="0" presId="urn:microsoft.com/office/officeart/2005/8/layout/hList9#1"/>
    <dgm:cxn modelId="{4358A461-3125-4852-B5E0-8F98FB3A2DF1}" type="presParOf" srcId="{42D44432-65A7-4EA7-89D6-F11A741E1C41}" destId="{D435F97D-961E-4AB2-83F2-CE139F9ABF5D}" srcOrd="5" destOrd="0" presId="urn:microsoft.com/office/officeart/2005/8/layout/hList9#1"/>
    <dgm:cxn modelId="{312A7562-783F-4BC9-982D-AAE74D0B313E}" type="presParOf" srcId="{42D44432-65A7-4EA7-89D6-F11A741E1C41}" destId="{93359310-C7B5-4E12-AD2E-092E945BF003}" srcOrd="6" destOrd="0" presId="urn:microsoft.com/office/officeart/2005/8/layout/hList9#1"/>
    <dgm:cxn modelId="{1628BF97-C347-4FCD-B0FA-8FC821F6DEA0}" type="presParOf" srcId="{93359310-C7B5-4E12-AD2E-092E945BF003}" destId="{D9E5F489-4DBC-493F-B551-E447531F001D}" srcOrd="0" destOrd="0" presId="urn:microsoft.com/office/officeart/2005/8/layout/hList9#1"/>
    <dgm:cxn modelId="{A4F40853-67CB-4111-B4AF-C0C946365BF0}" type="presParOf" srcId="{93359310-C7B5-4E12-AD2E-092E945BF003}" destId="{9E89B3F3-A1D3-4168-8159-077F91125CA1}" srcOrd="1" destOrd="0" presId="urn:microsoft.com/office/officeart/2005/8/layout/hList9#1"/>
    <dgm:cxn modelId="{8235AA61-4150-4478-B446-5C932A00A57E}" type="presParOf" srcId="{9E89B3F3-A1D3-4168-8159-077F91125CA1}" destId="{969DFCBF-12E9-4E05-B241-FE401869A99C}" srcOrd="0" destOrd="0" presId="urn:microsoft.com/office/officeart/2005/8/layout/hList9#1"/>
    <dgm:cxn modelId="{8BF04124-6B2F-4FAC-88DB-756A42DF9D35}" type="presParOf" srcId="{9E89B3F3-A1D3-4168-8159-077F91125CA1}" destId="{E6C1FF6D-AC3A-4356-808A-9322F8D0EF05}" srcOrd="1" destOrd="0" presId="urn:microsoft.com/office/officeart/2005/8/layout/hList9#1"/>
    <dgm:cxn modelId="{FF46F1BF-3AB6-48C7-A2A3-42975669650A}" type="presParOf" srcId="{42D44432-65A7-4EA7-89D6-F11A741E1C41}" destId="{95779843-4AC3-4F4C-8F36-A7B291F59B42}" srcOrd="7" destOrd="0" presId="urn:microsoft.com/office/officeart/2005/8/layout/hList9#1"/>
    <dgm:cxn modelId="{6A640F09-1F91-45D0-A271-25B57C80473A}" type="presParOf" srcId="{42D44432-65A7-4EA7-89D6-F11A741E1C41}" destId="{F8635510-6E10-41E6-B52E-2A2A9811FC27}" srcOrd="8" destOrd="0" presId="urn:microsoft.com/office/officeart/2005/8/layout/hList9#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EFCDC-DE5E-4841-9F50-35F957D23BDD}">
      <dsp:nvSpPr>
        <dsp:cNvPr id="0" name=""/>
        <dsp:cNvSpPr/>
      </dsp:nvSpPr>
      <dsp:spPr>
        <a:xfrm>
          <a:off x="1882846" y="1445021"/>
          <a:ext cx="2778703" cy="18533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455168" rIns="455168" bIns="455168" numCol="1" spcCol="1270" anchor="ctr" anchorCtr="0">
          <a:noAutofit/>
        </a:bodyPr>
        <a:lstStyle/>
        <a:p>
          <a:pPr lvl="0" algn="l" defTabSz="2844800">
            <a:lnSpc>
              <a:spcPct val="100000"/>
            </a:lnSpc>
            <a:spcBef>
              <a:spcPct val="0"/>
            </a:spcBef>
            <a:spcAft>
              <a:spcPct val="35000"/>
            </a:spcAft>
          </a:pPr>
          <a:endParaRPr lang="en-US" sz="6400" kern="1200"/>
        </a:p>
      </dsp:txBody>
      <dsp:txXfrm>
        <a:off x="2327439" y="1445021"/>
        <a:ext cx="2334111" cy="1853395"/>
      </dsp:txXfrm>
    </dsp:sp>
    <dsp:sp modelId="{0BE1C99E-8C07-4A67-BA0E-DC401A1E7203}">
      <dsp:nvSpPr>
        <dsp:cNvPr id="0" name=""/>
        <dsp:cNvSpPr/>
      </dsp:nvSpPr>
      <dsp:spPr>
        <a:xfrm>
          <a:off x="299726" y="368485"/>
          <a:ext cx="2264217" cy="1827738"/>
        </a:xfrm>
        <a:prstGeom prst="ellipse">
          <a:avLst/>
        </a:prstGeom>
        <a:solidFill>
          <a:srgbClr val="1847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955800">
            <a:lnSpc>
              <a:spcPct val="100000"/>
            </a:lnSpc>
            <a:spcBef>
              <a:spcPct val="0"/>
            </a:spcBef>
            <a:spcAft>
              <a:spcPct val="35000"/>
            </a:spcAft>
          </a:pPr>
          <a:r>
            <a:rPr lang="zh-CN" altLang="en-US" sz="4400" kern="1200" dirty="0"/>
            <a:t>前提</a:t>
          </a:r>
        </a:p>
      </dsp:txBody>
      <dsp:txXfrm>
        <a:off x="631313" y="636151"/>
        <a:ext cx="1601043" cy="1292406"/>
      </dsp:txXfrm>
    </dsp:sp>
    <dsp:sp modelId="{969DFCBF-12E9-4E05-B241-FE401869A99C}">
      <dsp:nvSpPr>
        <dsp:cNvPr id="0" name=""/>
        <dsp:cNvSpPr/>
      </dsp:nvSpPr>
      <dsp:spPr>
        <a:xfrm>
          <a:off x="6531374" y="1432101"/>
          <a:ext cx="2778703" cy="18533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100000"/>
            </a:lnSpc>
            <a:spcBef>
              <a:spcPct val="0"/>
            </a:spcBef>
            <a:spcAft>
              <a:spcPct val="35000"/>
            </a:spcAft>
          </a:pPr>
          <a:endParaRPr lang="en-US" altLang="zh-CN" sz="1800" b="1" kern="1200" dirty="0">
            <a:solidFill>
              <a:schemeClr val="tx1"/>
            </a:solidFill>
            <a:ea typeface="方正黑体简体"/>
          </a:endParaRPr>
        </a:p>
        <a:p>
          <a:pPr lvl="0" algn="l" defTabSz="800100">
            <a:lnSpc>
              <a:spcPct val="100000"/>
            </a:lnSpc>
            <a:spcBef>
              <a:spcPct val="0"/>
            </a:spcBef>
            <a:spcAft>
              <a:spcPct val="35000"/>
            </a:spcAft>
          </a:pPr>
          <a:r>
            <a:rPr lang="en-US" altLang="zh-CN" sz="2000" b="1" kern="1200" dirty="0">
              <a:solidFill>
                <a:schemeClr val="tx1"/>
              </a:solidFill>
              <a:latin typeface="楷体" panose="02010609060101010101" pitchFamily="49" charset="-122"/>
              <a:ea typeface="楷体" panose="02010609060101010101" pitchFamily="49" charset="-122"/>
              <a:cs typeface="楷体" panose="02010609060101010101" pitchFamily="49" charset="-122"/>
            </a:rPr>
            <a:t>1.</a:t>
          </a:r>
          <a:r>
            <a:rPr lang="zh-CN" altLang="en-US" sz="2000" b="1" kern="1200" dirty="0">
              <a:solidFill>
                <a:schemeClr val="tx1"/>
              </a:solidFill>
              <a:latin typeface="楷体" panose="02010609060101010101" pitchFamily="49" charset="-122"/>
              <a:ea typeface="楷体" panose="02010609060101010101" pitchFamily="49" charset="-122"/>
              <a:cs typeface="楷体" panose="02010609060101010101" pitchFamily="49" charset="-122"/>
            </a:rPr>
            <a:t>严格核实确认后整理上报</a:t>
          </a:r>
        </a:p>
        <a:p>
          <a:pPr lvl="0" algn="l" defTabSz="800100">
            <a:lnSpc>
              <a:spcPct val="100000"/>
            </a:lnSpc>
            <a:spcBef>
              <a:spcPct val="0"/>
            </a:spcBef>
            <a:spcAft>
              <a:spcPct val="35000"/>
            </a:spcAft>
          </a:pPr>
          <a:r>
            <a:rPr lang="en-US" altLang="zh-CN" sz="2000" b="1" kern="1200" dirty="0">
              <a:solidFill>
                <a:schemeClr val="tx1"/>
              </a:solidFill>
              <a:latin typeface="楷体" panose="02010609060101010101" pitchFamily="49" charset="-122"/>
              <a:ea typeface="楷体" panose="02010609060101010101" pitchFamily="49" charset="-122"/>
              <a:cs typeface="楷体" panose="02010609060101010101" pitchFamily="49" charset="-122"/>
            </a:rPr>
            <a:t>2.</a:t>
          </a:r>
          <a:r>
            <a:rPr lang="zh-CN" altLang="en-US" sz="2000" b="1" kern="1200" dirty="0">
              <a:solidFill>
                <a:schemeClr val="tx1"/>
              </a:solidFill>
              <a:latin typeface="楷体" panose="02010609060101010101" pitchFamily="49" charset="-122"/>
              <a:ea typeface="楷体" panose="02010609060101010101" pitchFamily="49" charset="-122"/>
              <a:cs typeface="楷体" panose="02010609060101010101" pitchFamily="49" charset="-122"/>
            </a:rPr>
            <a:t>最近期别申报相应类型退库</a:t>
          </a:r>
          <a:endParaRPr sz="6500" kern="1200" dirty="0"/>
        </a:p>
      </dsp:txBody>
      <dsp:txXfrm>
        <a:off x="6975966" y="1432101"/>
        <a:ext cx="2334111" cy="1853395"/>
      </dsp:txXfrm>
    </dsp:sp>
    <dsp:sp modelId="{F8635510-6E10-41E6-B52E-2A2A9811FC27}">
      <dsp:nvSpPr>
        <dsp:cNvPr id="0" name=""/>
        <dsp:cNvSpPr/>
      </dsp:nvSpPr>
      <dsp:spPr>
        <a:xfrm>
          <a:off x="4963801" y="319061"/>
          <a:ext cx="2326793" cy="1888277"/>
        </a:xfrm>
        <a:prstGeom prst="ellipse">
          <a:avLst/>
        </a:prstGeom>
        <a:solidFill>
          <a:srgbClr val="1847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0">
            <a:lnSpc>
              <a:spcPct val="100000"/>
            </a:lnSpc>
            <a:spcBef>
              <a:spcPct val="0"/>
            </a:spcBef>
            <a:spcAft>
              <a:spcPct val="35000"/>
            </a:spcAft>
          </a:pPr>
          <a:r>
            <a:rPr lang="zh-CN" altLang="en-US" sz="4000" kern="1200" dirty="0"/>
            <a:t>要求</a:t>
          </a:r>
        </a:p>
      </dsp:txBody>
      <dsp:txXfrm>
        <a:off x="5304552" y="595593"/>
        <a:ext cx="1645291" cy="1335213"/>
      </dsp:txXfrm>
    </dsp:sp>
  </dsp:spTree>
</dsp:drawing>
</file>

<file path=ppt/diagrams/layout1.xml><?xml version="1.0" encoding="utf-8"?>
<dgm:layoutDef xmlns:dgm="http://schemas.openxmlformats.org/drawingml/2006/diagram" xmlns:a="http://schemas.openxmlformats.org/drawingml/2006/main" uniqueId="urn:microsoft.com/office/officeart/2005/8/layout/hList9#1">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1" destId="2" srcOrd="0" destOrd="0"/>
      </dgm:cxnLst>
      <dgm:bg/>
      <dgm:whole/>
    </dgm:dataModel>
  </dgm:styleData>
  <dgm:clrData>
    <dgm:dataModel>
      <dgm:ptLst>
        <dgm:pt modelId="0" type="doc">
          <dgm:prSet csTypeId="urn:microsoft.com/office/officeart/2005/8/colors/accent6_5"/>
        </dgm:pt>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nodeVertAlign" val="t"/>
          <dgm:param type="fallback" val="2D"/>
        </dgm:alg>
      </dgm:if>
      <dgm:else name="Name2">
        <dgm:alg type="lin">
          <dgm:param type="linDir" val="fromR"/>
          <dgm:param type="nodeVertAlign" val="t"/>
          <dgm:param type="fallback" val="2D"/>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1">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nodeVertAlign" val="t"/>
          <dgm:param type="fallback" val="2D"/>
        </dgm:alg>
      </dgm:if>
      <dgm:else name="Name2">
        <dgm:alg type="lin">
          <dgm:param type="linDir" val="fromR"/>
          <dgm:param type="nodeVertAlign" val="t"/>
          <dgm:param type="fallback" val="2D"/>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noProof="1">
                <a:latin typeface="+mn-lt"/>
                <a:ea typeface="+mn-ea"/>
                <a:cs typeface="+mn-cs"/>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noProof="1">
                <a:latin typeface="+mn-lt"/>
                <a:ea typeface="+mn-ea"/>
                <a:cs typeface="+mn-cs"/>
              </a:defRPr>
            </a:lvl1pPr>
          </a:lstStyle>
          <a:p>
            <a:pPr>
              <a:defRPr/>
            </a:pPr>
            <a:fld id="{BBE83CEF-19D8-4814-BDA7-30DBC1016613}" type="datetimeFigureOut">
              <a:rPr lang="zh-CN" altLang="en-US"/>
            </a:fld>
            <a:endParaRPr lang="zh-CN" altLang="en-US"/>
          </a:p>
        </p:txBody>
      </p:sp>
      <p:sp>
        <p:nvSpPr>
          <p:cNvPr id="11268" name="幻灯片图像占位符 3"/>
          <p:cNvSpPr>
            <a:spLocks noGrp="1" noRot="1" noChangeAspect="1" noChangeArrowheads="1"/>
          </p:cNvSpPr>
          <p:nvPr>
            <p:ph type="sldImg" idx="4294967295"/>
          </p:nvPr>
        </p:nvSpPr>
        <p:spPr bwMode="auto">
          <a:xfrm>
            <a:off x="685800" y="1143000"/>
            <a:ext cx="5486400" cy="3086100"/>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7173" name="备注占位符 4"/>
          <p:cNvSpPr>
            <a:spLocks noGrp="1" noChangeArrowheads="1"/>
          </p:cNvSpPr>
          <p:nvPr>
            <p:ph type="body" sz="quarter" idx="9"/>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noProof="1">
                <a:latin typeface="+mn-lt"/>
                <a:ea typeface="+mn-ea"/>
                <a:cs typeface="+mn-cs"/>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noProof="1">
                <a:latin typeface="+mn-lt"/>
                <a:ea typeface="+mn-ea"/>
                <a:cs typeface="+mn-cs"/>
              </a:defRPr>
            </a:lvl1pPr>
          </a:lstStyle>
          <a:p>
            <a:pPr>
              <a:defRPr/>
            </a:pPr>
            <a:fld id="{C484357E-5857-46FC-836A-6BAD8E4D8562}"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5.xml"/></Relationships>
</file>

<file path=ppt/notesSlides/_rels/notesSlide10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6.xml"/></Relationships>
</file>

<file path=ppt/notesSlides/_rels/notesSlide10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7.xml"/></Relationships>
</file>

<file path=ppt/notesSlides/_rels/notesSlide10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8.xml"/></Relationships>
</file>

<file path=ppt/notesSlides/_rels/notesSlide10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9.xml"/></Relationships>
</file>

<file path=ppt/notesSlides/_rels/notesSlide10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0.xml"/></Relationships>
</file>

<file path=ppt/notesSlides/_rels/notesSlide10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1.xml"/></Relationships>
</file>

<file path=ppt/notesSlides/_rels/notesSlide10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2.xml"/></Relationships>
</file>

<file path=ppt/notesSlides/_rels/notesSlide10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3.xml"/></Relationships>
</file>

<file path=ppt/notesSlides/_rels/notesSlide10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5.xml"/></Relationships>
</file>

<file path=ppt/notesSlides/_rels/notesSlide1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6.xml"/></Relationships>
</file>

<file path=ppt/notesSlides/_rels/notesSlide1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7.xml"/></Relationships>
</file>

<file path=ppt/notesSlides/_rels/notesSlide1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8.xml"/></Relationships>
</file>

<file path=ppt/notesSlides/_rels/notesSlide1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9.xml"/></Relationships>
</file>

<file path=ppt/notesSlides/_rels/notesSlide1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0.xml"/></Relationships>
</file>

<file path=ppt/notesSlides/_rels/notesSlide1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1.xml"/></Relationships>
</file>

<file path=ppt/notesSlides/_rels/notesSlide1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2.xml"/></Relationships>
</file>

<file path=ppt/notesSlides/_rels/notesSlide1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3.xml"/></Relationships>
</file>

<file path=ppt/notesSlides/_rels/notesSlide1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5.xml"/></Relationships>
</file>

<file path=ppt/notesSlides/_rels/notesSlide1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6.xml"/></Relationships>
</file>

<file path=ppt/notesSlides/_rels/notesSlide1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7.xml"/></Relationships>
</file>

<file path=ppt/notesSlides/_rels/notesSlide1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8.xml"/></Relationships>
</file>

<file path=ppt/notesSlides/_rels/notesSlide1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9.xml"/></Relationships>
</file>

<file path=ppt/notesSlides/_rels/notesSlide1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0.xml"/></Relationships>
</file>

<file path=ppt/notesSlides/_rels/notesSlide1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1.xml"/></Relationships>
</file>

<file path=ppt/notesSlides/_rels/notesSlide1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2.xml"/></Relationships>
</file>

<file path=ppt/notesSlides/_rels/notesSlide1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3.xml"/></Relationships>
</file>

<file path=ppt/notesSlides/_rels/notesSlide1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5.xml"/></Relationships>
</file>

<file path=ppt/notesSlides/_rels/notesSlide1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6.xml"/></Relationships>
</file>

<file path=ppt/notesSlides/_rels/notesSlide1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8.xml"/></Relationships>
</file>

<file path=ppt/notesSlides/_rels/notesSlide1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9.xml"/></Relationships>
</file>

<file path=ppt/notesSlides/_rels/notesSlide1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0.xml"/></Relationships>
</file>

<file path=ppt/notesSlides/_rels/notesSlide1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3.xml"/></Relationships>
</file>

<file path=ppt/notesSlides/_rels/notesSlide1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5.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7.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8.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9.xml"/></Relationships>
</file>

<file path=ppt/notesSlides/_rels/notesSlide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0.xml"/></Relationships>
</file>

<file path=ppt/notesSlides/_rels/notesSlide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1.xml"/></Relationships>
</file>

<file path=ppt/notesSlides/_rels/notesSlide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2.xml"/></Relationships>
</file>

<file path=ppt/notesSlides/_rels/notesSlide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3.xml"/></Relationships>
</file>

<file path=ppt/notesSlides/_rels/notesSlide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noTextEdit="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pPr eaLnBrk="1" hangingPunct="1">
              <a:spcBef>
                <a:spcPct val="0"/>
              </a:spcBef>
            </a:pPr>
            <a:endParaRPr lang="zh-CN" altLang="en-US" dirty="0" smtClean="0"/>
          </a:p>
        </p:txBody>
      </p:sp>
      <p:sp>
        <p:nvSpPr>
          <p:cNvPr id="9219"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24D4F5BE-F13A-402B-93F7-3574D572D821}"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27650" name="备注占位符 2"/>
          <p:cNvSpPr>
            <a:spLocks noGrp="1" noChangeArrowheads="1"/>
          </p:cNvSpPr>
          <p:nvPr>
            <p:ph type="body" idx="4294967295"/>
          </p:nvPr>
        </p:nvSpPr>
        <p:spPr/>
        <p:txBody>
          <a:bodyPr/>
          <a:lstStyle/>
          <a:p>
            <a:endParaRPr lang="zh-CN" altLang="en-US" smtClean="0"/>
          </a:p>
        </p:txBody>
      </p:sp>
      <p:sp>
        <p:nvSpPr>
          <p:cNvPr id="23555"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19CF5680-A216-4D1A-AD38-E075F6E7E91A}"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幻灯片图像占位符 1"/>
          <p:cNvSpPr>
            <a:spLocks noGrp="1" noRot="1" noChangeAspect="1" noTextEdit="1"/>
          </p:cNvSpPr>
          <p:nvPr>
            <p:ph type="sldImg"/>
          </p:nvPr>
        </p:nvSpPr>
        <p:spPr>
          <a:ln>
            <a:solidFill>
              <a:srgbClr val="000000"/>
            </a:solidFill>
            <a:miter/>
          </a:ln>
        </p:spPr>
      </p:sp>
      <p:sp>
        <p:nvSpPr>
          <p:cNvPr id="91138"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a:solidFill>
                <a:srgbClr val="FF0000"/>
              </a:solidFill>
              <a:latin typeface="黑体" panose="02010609060101010101" charset="-122"/>
              <a:ea typeface="黑体" panose="02010609060101010101" charset="-122"/>
            </a:endParaRPr>
          </a:p>
          <a:p>
            <a:pPr lvl="0" eaLnBrk="1" hangingPunct="1">
              <a:spcBef>
                <a:spcPct val="0"/>
              </a:spcBef>
            </a:pPr>
            <a:endParaRPr lang="zh-CN" altLang="en-US"/>
          </a:p>
        </p:txBody>
      </p:sp>
      <p:sp>
        <p:nvSpPr>
          <p:cNvPr id="911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幻灯片图像占位符 1"/>
          <p:cNvSpPr>
            <a:spLocks noGrp="1" noRot="1" noChangeAspect="1" noTextEdit="1"/>
          </p:cNvSpPr>
          <p:nvPr>
            <p:ph type="sldImg"/>
          </p:nvPr>
        </p:nvSpPr>
        <p:spPr>
          <a:ln>
            <a:solidFill>
              <a:srgbClr val="000000"/>
            </a:solidFill>
            <a:miter/>
          </a:ln>
        </p:spPr>
      </p:sp>
      <p:sp>
        <p:nvSpPr>
          <p:cNvPr id="93186"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dirty="0"/>
          </a:p>
        </p:txBody>
      </p:sp>
      <p:sp>
        <p:nvSpPr>
          <p:cNvPr id="93187"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幻灯片图像占位符 1"/>
          <p:cNvSpPr>
            <a:spLocks noGrp="1" noRot="1" noChangeAspect="1" noTextEdit="1"/>
          </p:cNvSpPr>
          <p:nvPr>
            <p:ph type="sldImg"/>
          </p:nvPr>
        </p:nvSpPr>
        <p:spPr>
          <a:ln>
            <a:solidFill>
              <a:srgbClr val="000000"/>
            </a:solidFill>
            <a:miter/>
          </a:ln>
        </p:spPr>
      </p:sp>
      <p:sp>
        <p:nvSpPr>
          <p:cNvPr id="97282"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sz="1600"/>
          </a:p>
        </p:txBody>
      </p:sp>
      <p:sp>
        <p:nvSpPr>
          <p:cNvPr id="97283"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幻灯片图像占位符 1"/>
          <p:cNvSpPr>
            <a:spLocks noGrp="1" noRot="1" noChangeAspect="1" noTextEdit="1"/>
          </p:cNvSpPr>
          <p:nvPr>
            <p:ph type="sldImg"/>
          </p:nvPr>
        </p:nvSpPr>
        <p:spPr>
          <a:ln>
            <a:solidFill>
              <a:srgbClr val="000000"/>
            </a:solidFill>
            <a:miter/>
          </a:ln>
        </p:spPr>
      </p:sp>
      <p:sp>
        <p:nvSpPr>
          <p:cNvPr id="97282"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sz="1600"/>
          </a:p>
        </p:txBody>
      </p:sp>
      <p:sp>
        <p:nvSpPr>
          <p:cNvPr id="97283"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幻灯片图像占位符 1"/>
          <p:cNvSpPr>
            <a:spLocks noGrp="1" noRot="1" noChangeAspect="1" noTextEdit="1"/>
          </p:cNvSpPr>
          <p:nvPr>
            <p:ph type="sldImg"/>
          </p:nvPr>
        </p:nvSpPr>
        <p:spPr>
          <a:ln>
            <a:solidFill>
              <a:srgbClr val="000000"/>
            </a:solidFill>
            <a:miter/>
          </a:ln>
        </p:spPr>
      </p:sp>
      <p:sp>
        <p:nvSpPr>
          <p:cNvPr id="97282"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sz="1600"/>
          </a:p>
        </p:txBody>
      </p:sp>
      <p:sp>
        <p:nvSpPr>
          <p:cNvPr id="97283"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幻灯片图像占位符 1"/>
          <p:cNvSpPr>
            <a:spLocks noGrp="1" noRot="1" noChangeAspect="1" noTextEdit="1"/>
          </p:cNvSpPr>
          <p:nvPr>
            <p:ph type="sldImg"/>
          </p:nvPr>
        </p:nvSpPr>
        <p:spPr>
          <a:ln>
            <a:solidFill>
              <a:srgbClr val="000000"/>
            </a:solidFill>
            <a:miter/>
          </a:ln>
        </p:spPr>
      </p:sp>
      <p:sp>
        <p:nvSpPr>
          <p:cNvPr id="101378"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sz="1600"/>
          </a:p>
        </p:txBody>
      </p:sp>
      <p:sp>
        <p:nvSpPr>
          <p:cNvPr id="10137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幻灯片图像占位符 1"/>
          <p:cNvSpPr>
            <a:spLocks noGrp="1" noRot="1" noChangeAspect="1" noTextEdit="1"/>
          </p:cNvSpPr>
          <p:nvPr>
            <p:ph type="sldImg"/>
          </p:nvPr>
        </p:nvSpPr>
        <p:spPr>
          <a:ln>
            <a:solidFill>
              <a:srgbClr val="000000"/>
            </a:solidFill>
            <a:miter/>
          </a:ln>
        </p:spPr>
      </p:sp>
      <p:sp>
        <p:nvSpPr>
          <p:cNvPr id="103426"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sz="1600"/>
          </a:p>
        </p:txBody>
      </p:sp>
      <p:sp>
        <p:nvSpPr>
          <p:cNvPr id="103427"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幻灯片图像占位符 1"/>
          <p:cNvSpPr>
            <a:spLocks noGrp="1" noRot="1" noChangeAspect="1" noTextEdit="1"/>
          </p:cNvSpPr>
          <p:nvPr>
            <p:ph type="sldImg"/>
          </p:nvPr>
        </p:nvSpPr>
        <p:spPr>
          <a:ln>
            <a:solidFill>
              <a:srgbClr val="000000"/>
            </a:solidFill>
            <a:miter/>
          </a:ln>
        </p:spPr>
      </p:sp>
      <p:sp>
        <p:nvSpPr>
          <p:cNvPr id="105474"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sz="1600" dirty="0"/>
          </a:p>
        </p:txBody>
      </p:sp>
      <p:sp>
        <p:nvSpPr>
          <p:cNvPr id="105475"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幻灯片图像占位符 1"/>
          <p:cNvSpPr>
            <a:spLocks noGrp="1" noRot="1" noChangeAspect="1" noTextEdit="1"/>
          </p:cNvSpPr>
          <p:nvPr>
            <p:ph type="sldImg"/>
          </p:nvPr>
        </p:nvSpPr>
        <p:spPr>
          <a:ln>
            <a:solidFill>
              <a:srgbClr val="000000"/>
            </a:solidFill>
            <a:miter/>
          </a:ln>
        </p:spPr>
      </p:sp>
      <p:sp>
        <p:nvSpPr>
          <p:cNvPr id="109570"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sz="1600"/>
          </a:p>
        </p:txBody>
      </p:sp>
      <p:sp>
        <p:nvSpPr>
          <p:cNvPr id="109571"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幻灯片图像占位符 1"/>
          <p:cNvSpPr>
            <a:spLocks noGrp="1" noRot="1" noChangeAspect="1" noTextEdit="1"/>
          </p:cNvSpPr>
          <p:nvPr>
            <p:ph type="sldImg"/>
          </p:nvPr>
        </p:nvSpPr>
        <p:spPr>
          <a:ln>
            <a:solidFill>
              <a:srgbClr val="000000"/>
            </a:solidFill>
            <a:miter/>
          </a:ln>
        </p:spPr>
      </p:sp>
      <p:sp>
        <p:nvSpPr>
          <p:cNvPr id="111618"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sz="1600"/>
          </a:p>
        </p:txBody>
      </p:sp>
      <p:sp>
        <p:nvSpPr>
          <p:cNvPr id="11161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noChangeArrowheads="1" noTextEdit="1"/>
          </p:cNvSpPr>
          <p:nvPr>
            <p:ph type="sldImg" idx="4294967295"/>
          </p:nvPr>
        </p:nvSpPr>
        <p:spPr>
          <a:ln>
            <a:miter lim="800000"/>
          </a:ln>
        </p:spPr>
      </p:sp>
      <p:sp>
        <p:nvSpPr>
          <p:cNvPr id="34818"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30723"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0E8AAC1B-0672-49CD-96FF-97271DE9DE17}"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幻灯片图像占位符 1"/>
          <p:cNvSpPr>
            <a:spLocks noGrp="1" noRot="1" noChangeAspect="1" noTextEdit="1"/>
          </p:cNvSpPr>
          <p:nvPr>
            <p:ph type="sldImg"/>
          </p:nvPr>
        </p:nvSpPr>
        <p:spPr>
          <a:ln>
            <a:solidFill>
              <a:srgbClr val="000000"/>
            </a:solidFill>
            <a:miter/>
          </a:ln>
        </p:spPr>
      </p:sp>
      <p:sp>
        <p:nvSpPr>
          <p:cNvPr id="113666"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sz="1600"/>
          </a:p>
        </p:txBody>
      </p:sp>
      <p:sp>
        <p:nvSpPr>
          <p:cNvPr id="113667"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幻灯片图像占位符 1"/>
          <p:cNvSpPr>
            <a:spLocks noGrp="1" noRot="1" noChangeAspect="1" noTextEdit="1"/>
          </p:cNvSpPr>
          <p:nvPr>
            <p:ph type="sldImg"/>
          </p:nvPr>
        </p:nvSpPr>
        <p:spPr>
          <a:ln>
            <a:solidFill>
              <a:srgbClr val="000000"/>
            </a:solidFill>
            <a:miter/>
          </a:ln>
        </p:spPr>
      </p:sp>
      <p:sp>
        <p:nvSpPr>
          <p:cNvPr id="115714"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sz="1600" dirty="0"/>
          </a:p>
        </p:txBody>
      </p:sp>
      <p:sp>
        <p:nvSpPr>
          <p:cNvPr id="115715"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幻灯片图像占位符 1"/>
          <p:cNvSpPr>
            <a:spLocks noGrp="1" noRot="1" noChangeAspect="1" noTextEdit="1"/>
          </p:cNvSpPr>
          <p:nvPr>
            <p:ph type="sldImg"/>
          </p:nvPr>
        </p:nvSpPr>
        <p:spPr>
          <a:ln>
            <a:solidFill>
              <a:srgbClr val="000000"/>
            </a:solidFill>
            <a:miter/>
          </a:ln>
        </p:spPr>
      </p:sp>
      <p:sp>
        <p:nvSpPr>
          <p:cNvPr id="117762"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sz="1600"/>
          </a:p>
        </p:txBody>
      </p:sp>
      <p:sp>
        <p:nvSpPr>
          <p:cNvPr id="117763"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幻灯片图像占位符 1"/>
          <p:cNvSpPr>
            <a:spLocks noGrp="1" noRot="1" noChangeAspect="1" noTextEdit="1"/>
          </p:cNvSpPr>
          <p:nvPr>
            <p:ph type="sldImg"/>
          </p:nvPr>
        </p:nvSpPr>
        <p:spPr>
          <a:ln>
            <a:solidFill>
              <a:srgbClr val="000000"/>
            </a:solidFill>
            <a:miter/>
          </a:ln>
        </p:spPr>
      </p:sp>
      <p:sp>
        <p:nvSpPr>
          <p:cNvPr id="119810"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sz="1600" dirty="0"/>
          </a:p>
        </p:txBody>
      </p:sp>
      <p:sp>
        <p:nvSpPr>
          <p:cNvPr id="119811"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幻灯片图像占位符 1"/>
          <p:cNvSpPr>
            <a:spLocks noGrp="1" noRot="1" noChangeAspect="1" noTextEdit="1"/>
          </p:cNvSpPr>
          <p:nvPr>
            <p:ph type="sldImg"/>
          </p:nvPr>
        </p:nvSpPr>
        <p:spPr>
          <a:ln>
            <a:solidFill>
              <a:srgbClr val="000000"/>
            </a:solidFill>
            <a:miter/>
          </a:ln>
        </p:spPr>
      </p:sp>
      <p:sp>
        <p:nvSpPr>
          <p:cNvPr id="119810"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sz="1600" dirty="0"/>
          </a:p>
        </p:txBody>
      </p:sp>
      <p:sp>
        <p:nvSpPr>
          <p:cNvPr id="119811"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幻灯片图像占位符 1"/>
          <p:cNvSpPr>
            <a:spLocks noGrp="1" noRot="1" noChangeAspect="1" noTextEdit="1"/>
          </p:cNvSpPr>
          <p:nvPr>
            <p:ph type="sldImg"/>
          </p:nvPr>
        </p:nvSpPr>
        <p:spPr>
          <a:ln>
            <a:solidFill>
              <a:srgbClr val="000000"/>
            </a:solidFill>
            <a:miter/>
          </a:ln>
        </p:spPr>
      </p:sp>
      <p:sp>
        <p:nvSpPr>
          <p:cNvPr id="121858"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sz="1600" dirty="0"/>
          </a:p>
        </p:txBody>
      </p:sp>
      <p:sp>
        <p:nvSpPr>
          <p:cNvPr id="12185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幻灯片图像占位符 1"/>
          <p:cNvSpPr>
            <a:spLocks noGrp="1" noRot="1" noChangeAspect="1" noTextEdit="1"/>
          </p:cNvSpPr>
          <p:nvPr>
            <p:ph type="sldImg"/>
          </p:nvPr>
        </p:nvSpPr>
        <p:spPr>
          <a:ln>
            <a:solidFill>
              <a:srgbClr val="000000"/>
            </a:solidFill>
            <a:miter/>
          </a:ln>
        </p:spPr>
      </p:sp>
      <p:sp>
        <p:nvSpPr>
          <p:cNvPr id="123906"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sz="1600"/>
          </a:p>
        </p:txBody>
      </p:sp>
      <p:sp>
        <p:nvSpPr>
          <p:cNvPr id="123907"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幻灯片图像占位符 1"/>
          <p:cNvSpPr>
            <a:spLocks noGrp="1" noRot="1" noChangeAspect="1" noTextEdit="1"/>
          </p:cNvSpPr>
          <p:nvPr>
            <p:ph type="sldImg"/>
          </p:nvPr>
        </p:nvSpPr>
        <p:spPr>
          <a:ln>
            <a:solidFill>
              <a:srgbClr val="000000"/>
            </a:solidFill>
            <a:miter/>
          </a:ln>
        </p:spPr>
      </p:sp>
      <p:sp>
        <p:nvSpPr>
          <p:cNvPr id="123906"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sz="1600"/>
          </a:p>
        </p:txBody>
      </p:sp>
      <p:sp>
        <p:nvSpPr>
          <p:cNvPr id="123907"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幻灯片图像占位符 1"/>
          <p:cNvSpPr>
            <a:spLocks noGrp="1" noRot="1" noChangeAspect="1" noTextEdit="1"/>
          </p:cNvSpPr>
          <p:nvPr>
            <p:ph type="sldImg"/>
          </p:nvPr>
        </p:nvSpPr>
        <p:spPr>
          <a:ln>
            <a:solidFill>
              <a:srgbClr val="000000"/>
            </a:solidFill>
            <a:miter/>
          </a:ln>
        </p:spPr>
      </p:sp>
      <p:sp>
        <p:nvSpPr>
          <p:cNvPr id="125954"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sz="1600"/>
          </a:p>
        </p:txBody>
      </p:sp>
      <p:sp>
        <p:nvSpPr>
          <p:cNvPr id="125955"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幻灯片图像占位符 1"/>
          <p:cNvSpPr>
            <a:spLocks noGrp="1" noRot="1" noChangeAspect="1" noTextEdit="1"/>
          </p:cNvSpPr>
          <p:nvPr>
            <p:ph type="sldImg"/>
          </p:nvPr>
        </p:nvSpPr>
        <p:spPr>
          <a:ln>
            <a:solidFill>
              <a:srgbClr val="000000"/>
            </a:solidFill>
            <a:miter/>
          </a:ln>
        </p:spPr>
      </p:sp>
      <p:sp>
        <p:nvSpPr>
          <p:cNvPr id="128002"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sz="1600"/>
          </a:p>
        </p:txBody>
      </p:sp>
      <p:sp>
        <p:nvSpPr>
          <p:cNvPr id="128003"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p:cNvSpPr>
            <a:spLocks noGrp="1" noRot="1" noChangeAspect="1" noChangeArrowheads="1" noTextEdit="1"/>
          </p:cNvSpPr>
          <p:nvPr>
            <p:ph type="sldImg" idx="4294967295"/>
          </p:nvPr>
        </p:nvSpPr>
        <p:spPr>
          <a:ln>
            <a:miter lim="800000"/>
          </a:ln>
        </p:spPr>
      </p:sp>
      <p:sp>
        <p:nvSpPr>
          <p:cNvPr id="36866"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32771"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D0CBD949-E6C8-4197-B3C5-C3371FC2620E}"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幻灯片图像占位符 1"/>
          <p:cNvSpPr>
            <a:spLocks noGrp="1" noRot="1" noChangeAspect="1" noTextEdit="1"/>
          </p:cNvSpPr>
          <p:nvPr>
            <p:ph type="sldImg"/>
          </p:nvPr>
        </p:nvSpPr>
        <p:spPr>
          <a:ln>
            <a:solidFill>
              <a:srgbClr val="000000"/>
            </a:solidFill>
            <a:miter/>
          </a:ln>
        </p:spPr>
      </p:sp>
      <p:sp>
        <p:nvSpPr>
          <p:cNvPr id="130050"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sz="1600"/>
          </a:p>
        </p:txBody>
      </p:sp>
      <p:sp>
        <p:nvSpPr>
          <p:cNvPr id="130051"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幻灯片图像占位符 1"/>
          <p:cNvSpPr>
            <a:spLocks noGrp="1" noRot="1" noChangeAspect="1" noTextEdit="1"/>
          </p:cNvSpPr>
          <p:nvPr>
            <p:ph type="sldImg"/>
          </p:nvPr>
        </p:nvSpPr>
        <p:spPr>
          <a:ln>
            <a:solidFill>
              <a:srgbClr val="000000"/>
            </a:solidFill>
            <a:miter/>
          </a:ln>
        </p:spPr>
      </p:sp>
      <p:sp>
        <p:nvSpPr>
          <p:cNvPr id="132098"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sz="1600"/>
          </a:p>
        </p:txBody>
      </p:sp>
      <p:sp>
        <p:nvSpPr>
          <p:cNvPr id="13209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幻灯片图像占位符 1"/>
          <p:cNvSpPr>
            <a:spLocks noGrp="1" noRot="1" noChangeAspect="1" noTextEdit="1"/>
          </p:cNvSpPr>
          <p:nvPr>
            <p:ph type="sldImg"/>
          </p:nvPr>
        </p:nvSpPr>
        <p:spPr>
          <a:ln>
            <a:solidFill>
              <a:srgbClr val="000000"/>
            </a:solidFill>
            <a:miter/>
          </a:ln>
        </p:spPr>
      </p:sp>
      <p:sp>
        <p:nvSpPr>
          <p:cNvPr id="134146"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sz="1600"/>
          </a:p>
        </p:txBody>
      </p:sp>
      <p:sp>
        <p:nvSpPr>
          <p:cNvPr id="134147"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幻灯片图像占位符 1"/>
          <p:cNvSpPr>
            <a:spLocks noGrp="1" noRot="1" noChangeAspect="1" noTextEdit="1"/>
          </p:cNvSpPr>
          <p:nvPr>
            <p:ph type="sldImg"/>
          </p:nvPr>
        </p:nvSpPr>
        <p:spPr>
          <a:ln>
            <a:solidFill>
              <a:srgbClr val="000000"/>
            </a:solidFill>
            <a:miter/>
          </a:ln>
        </p:spPr>
      </p:sp>
      <p:sp>
        <p:nvSpPr>
          <p:cNvPr id="136194"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sz="1600"/>
          </a:p>
        </p:txBody>
      </p:sp>
      <p:sp>
        <p:nvSpPr>
          <p:cNvPr id="136195"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幻灯片图像占位符 1"/>
          <p:cNvSpPr>
            <a:spLocks noGrp="1" noRot="1" noChangeAspect="1" noTextEdit="1"/>
          </p:cNvSpPr>
          <p:nvPr>
            <p:ph type="sldImg"/>
          </p:nvPr>
        </p:nvSpPr>
        <p:spPr>
          <a:ln>
            <a:solidFill>
              <a:srgbClr val="000000"/>
            </a:solidFill>
            <a:miter/>
          </a:ln>
        </p:spPr>
      </p:sp>
      <p:sp>
        <p:nvSpPr>
          <p:cNvPr id="138242"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sz="1600"/>
          </a:p>
        </p:txBody>
      </p:sp>
      <p:sp>
        <p:nvSpPr>
          <p:cNvPr id="138243"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幻灯片图像占位符 1"/>
          <p:cNvSpPr>
            <a:spLocks noGrp="1" noRot="1" noChangeAspect="1" noTextEdit="1"/>
          </p:cNvSpPr>
          <p:nvPr>
            <p:ph type="sldImg"/>
          </p:nvPr>
        </p:nvSpPr>
        <p:spPr>
          <a:ln>
            <a:solidFill>
              <a:srgbClr val="000000"/>
            </a:solidFill>
            <a:miter/>
          </a:ln>
        </p:spPr>
      </p:sp>
      <p:sp>
        <p:nvSpPr>
          <p:cNvPr id="140290"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sz="1600"/>
          </a:p>
        </p:txBody>
      </p:sp>
      <p:sp>
        <p:nvSpPr>
          <p:cNvPr id="140291"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幻灯片图像占位符 1"/>
          <p:cNvSpPr>
            <a:spLocks noGrp="1" noRot="1" noChangeAspect="1" noTextEdit="1"/>
          </p:cNvSpPr>
          <p:nvPr>
            <p:ph type="sldImg"/>
          </p:nvPr>
        </p:nvSpPr>
        <p:spPr>
          <a:ln>
            <a:solidFill>
              <a:srgbClr val="000000"/>
            </a:solidFill>
            <a:miter/>
          </a:ln>
        </p:spPr>
      </p:sp>
      <p:sp>
        <p:nvSpPr>
          <p:cNvPr id="142338"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sz="1600"/>
          </a:p>
        </p:txBody>
      </p:sp>
      <p:sp>
        <p:nvSpPr>
          <p:cNvPr id="1423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幻灯片图像占位符 1"/>
          <p:cNvSpPr>
            <a:spLocks noGrp="1" noRot="1" noChangeAspect="1" noTextEdit="1"/>
          </p:cNvSpPr>
          <p:nvPr>
            <p:ph type="sldImg"/>
          </p:nvPr>
        </p:nvSpPr>
        <p:spPr>
          <a:ln>
            <a:solidFill>
              <a:srgbClr val="000000"/>
            </a:solidFill>
            <a:miter/>
          </a:ln>
        </p:spPr>
      </p:sp>
      <p:sp>
        <p:nvSpPr>
          <p:cNvPr id="144386"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sz="1600"/>
          </a:p>
        </p:txBody>
      </p:sp>
      <p:sp>
        <p:nvSpPr>
          <p:cNvPr id="144387"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幻灯片图像占位符 1"/>
          <p:cNvSpPr>
            <a:spLocks noGrp="1" noRot="1" noChangeAspect="1" noTextEdit="1"/>
          </p:cNvSpPr>
          <p:nvPr>
            <p:ph type="sldImg"/>
          </p:nvPr>
        </p:nvSpPr>
        <p:spPr>
          <a:ln>
            <a:solidFill>
              <a:srgbClr val="000000"/>
            </a:solidFill>
            <a:miter/>
          </a:ln>
        </p:spPr>
      </p:sp>
      <p:sp>
        <p:nvSpPr>
          <p:cNvPr id="146434"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sz="1600"/>
          </a:p>
        </p:txBody>
      </p:sp>
      <p:sp>
        <p:nvSpPr>
          <p:cNvPr id="146435"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幻灯片图像占位符 1"/>
          <p:cNvSpPr>
            <a:spLocks noGrp="1" noRot="1" noChangeAspect="1" noTextEdit="1"/>
          </p:cNvSpPr>
          <p:nvPr>
            <p:ph type="sldImg"/>
          </p:nvPr>
        </p:nvSpPr>
        <p:spPr>
          <a:ln>
            <a:solidFill>
              <a:srgbClr val="000000"/>
            </a:solidFill>
            <a:miter/>
          </a:ln>
        </p:spPr>
      </p:sp>
      <p:sp>
        <p:nvSpPr>
          <p:cNvPr id="148482"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sz="1600"/>
          </a:p>
        </p:txBody>
      </p:sp>
      <p:sp>
        <p:nvSpPr>
          <p:cNvPr id="148483"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27650" name="备注占位符 2"/>
          <p:cNvSpPr>
            <a:spLocks noGrp="1" noChangeArrowheads="1"/>
          </p:cNvSpPr>
          <p:nvPr>
            <p:ph type="body" idx="4294967295"/>
          </p:nvPr>
        </p:nvSpPr>
        <p:spPr/>
        <p:txBody>
          <a:bodyPr/>
          <a:lstStyle/>
          <a:p>
            <a:endParaRPr lang="zh-CN" altLang="en-US" smtClean="0"/>
          </a:p>
        </p:txBody>
      </p:sp>
      <p:sp>
        <p:nvSpPr>
          <p:cNvPr id="23555"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19CF5680-A216-4D1A-AD38-E075F6E7E91A}"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幻灯片图像占位符 1"/>
          <p:cNvSpPr>
            <a:spLocks noGrp="1" noRot="1" noChangeAspect="1" noTextEdit="1"/>
          </p:cNvSpPr>
          <p:nvPr>
            <p:ph type="sldImg"/>
          </p:nvPr>
        </p:nvSpPr>
        <p:spPr>
          <a:ln>
            <a:solidFill>
              <a:srgbClr val="000000"/>
            </a:solidFill>
            <a:miter/>
          </a:ln>
        </p:spPr>
      </p:sp>
      <p:sp>
        <p:nvSpPr>
          <p:cNvPr id="150530"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sz="1600"/>
          </a:p>
        </p:txBody>
      </p:sp>
      <p:sp>
        <p:nvSpPr>
          <p:cNvPr id="150531"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幻灯片图像占位符 1"/>
          <p:cNvSpPr>
            <a:spLocks noGrp="1" noRot="1" noChangeAspect="1" noTextEdit="1"/>
          </p:cNvSpPr>
          <p:nvPr>
            <p:ph type="sldImg"/>
          </p:nvPr>
        </p:nvSpPr>
        <p:spPr>
          <a:ln>
            <a:solidFill>
              <a:srgbClr val="000000"/>
            </a:solidFill>
            <a:miter/>
          </a:ln>
        </p:spPr>
      </p:sp>
      <p:sp>
        <p:nvSpPr>
          <p:cNvPr id="154626"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a:p>
        </p:txBody>
      </p:sp>
      <p:sp>
        <p:nvSpPr>
          <p:cNvPr id="154627"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幻灯片图像占位符 1"/>
          <p:cNvSpPr>
            <a:spLocks noGrp="1" noRot="1" noChangeAspect="1"/>
          </p:cNvSpPr>
          <p:nvPr>
            <p:ph type="sldImg"/>
          </p:nvPr>
        </p:nvSpPr>
        <p:spPr>
          <a:ln>
            <a:solidFill>
              <a:srgbClr val="000000"/>
            </a:solidFill>
          </a:ln>
        </p:spPr>
      </p:sp>
      <p:sp>
        <p:nvSpPr>
          <p:cNvPr id="124930" name="文本占位符 2"/>
          <p:cNvSpPr>
            <a:spLocks noGrp="1"/>
          </p:cNvSpPr>
          <p:nvPr>
            <p:ph type="body"/>
          </p:nvPr>
        </p:nvSpPr>
        <p:spPr/>
        <p:txBody>
          <a:bodyPr lIns="91440" tIns="45720" rIns="91440" bIns="45720" rtlCol="0" anchor="t" anchorCtr="0"/>
          <a:lstStyle/>
          <a:p>
            <a:pPr lvl="0" fontAlgn="base"/>
            <a:r>
              <a:rPr lang="zh-CN" altLang="en-US" b="1" strike="noStrike" noProof="1">
                <a:latin typeface="黑体" panose="02010609060101010101" charset="-122"/>
                <a:ea typeface="黑体" panose="02010609060101010101" charset="-122"/>
                <a:cs typeface="FZHei-B01S"/>
                <a:sym typeface="+mn-ea"/>
              </a:rPr>
              <a:t> </a:t>
            </a:r>
            <a:r>
              <a:rPr lang="zh-CN" b="1" strike="noStrike" kern="0" spc="-20" noProof="1">
                <a:solidFill>
                  <a:schemeClr val="accent1">
                    <a:lumMod val="75000"/>
                  </a:schemeClr>
                </a:solidFill>
                <a:latin typeface="黑体" panose="02010609060101010101" charset="-122"/>
                <a:ea typeface="黑体" panose="02010609060101010101" charset="-122"/>
                <a:cs typeface="宋体" panose="02010600030101010101" pitchFamily="2" charset="-122"/>
                <a:sym typeface="+mn-ea"/>
              </a:rPr>
              <a:t>“摘抄数据”单位、新发现异常单位</a:t>
            </a:r>
            <a:r>
              <a:rPr lang="zh-CN" strike="noStrike" kern="0" spc="-20" noProof="1">
                <a:solidFill>
                  <a:schemeClr val="accent1">
                    <a:lumMod val="75000"/>
                  </a:schemeClr>
                </a:solidFill>
                <a:latin typeface="黑体" panose="02010609060101010101" charset="-122"/>
                <a:ea typeface="黑体" panose="02010609060101010101" charset="-122"/>
                <a:cs typeface="宋体" panose="02010600030101010101" pitchFamily="2" charset="-122"/>
                <a:sym typeface="+mn-ea"/>
              </a:rPr>
              <a:t>：联系不到企业的情况下，由统计机构修改其分组指标，消除差错</a:t>
            </a:r>
            <a:endParaRPr lang="zh-CN" altLang="en-US" strike="noStrike" noProof="1"/>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幻灯片图像占位符 1"/>
          <p:cNvSpPr>
            <a:spLocks noGrp="1" noRot="1" noChangeAspect="1" noTextEdit="1"/>
          </p:cNvSpPr>
          <p:nvPr>
            <p:ph type="sldImg"/>
          </p:nvPr>
        </p:nvSpPr>
        <p:spPr>
          <a:ln>
            <a:solidFill>
              <a:srgbClr val="000000"/>
            </a:solidFill>
            <a:miter/>
          </a:ln>
        </p:spPr>
      </p:sp>
      <p:sp>
        <p:nvSpPr>
          <p:cNvPr id="159746"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a:p>
        </p:txBody>
      </p:sp>
      <p:sp>
        <p:nvSpPr>
          <p:cNvPr id="159747"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幻灯片图像占位符 1"/>
          <p:cNvSpPr>
            <a:spLocks noGrp="1" noRot="1" noChangeAspect="1" noTextEdit="1"/>
          </p:cNvSpPr>
          <p:nvPr>
            <p:ph type="sldImg"/>
          </p:nvPr>
        </p:nvSpPr>
        <p:spPr>
          <a:ln>
            <a:solidFill>
              <a:srgbClr val="000000"/>
            </a:solidFill>
            <a:miter/>
          </a:ln>
        </p:spPr>
      </p:sp>
      <p:sp>
        <p:nvSpPr>
          <p:cNvPr id="161794"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a:p>
        </p:txBody>
      </p:sp>
      <p:sp>
        <p:nvSpPr>
          <p:cNvPr id="161795"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幻灯片图像占位符 1"/>
          <p:cNvSpPr>
            <a:spLocks noGrp="1" noRot="1" noChangeAspect="1" noTextEdit="1"/>
          </p:cNvSpPr>
          <p:nvPr>
            <p:ph type="sldImg"/>
          </p:nvPr>
        </p:nvSpPr>
        <p:spPr>
          <a:ln>
            <a:solidFill>
              <a:srgbClr val="000000"/>
            </a:solidFill>
            <a:miter/>
          </a:ln>
        </p:spPr>
      </p:sp>
      <p:sp>
        <p:nvSpPr>
          <p:cNvPr id="37890"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a:p>
        </p:txBody>
      </p:sp>
      <p:sp>
        <p:nvSpPr>
          <p:cNvPr id="37891"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幻灯片图像占位符 1"/>
          <p:cNvSpPr>
            <a:spLocks noGrp="1" noRot="1" noChangeAspect="1" noChangeArrowheads="1" noTextEdit="1"/>
          </p:cNvSpPr>
          <p:nvPr>
            <p:ph type="sldImg" idx="4294967295"/>
          </p:nvPr>
        </p:nvSpPr>
        <p:spPr>
          <a:ln>
            <a:miter lim="800000"/>
          </a:ln>
        </p:spPr>
      </p:sp>
      <p:sp>
        <p:nvSpPr>
          <p:cNvPr id="154626"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150531"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1699AD03-3E37-446F-BF6F-AA541304F9F8}"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幻灯片图像占位符 1"/>
          <p:cNvSpPr>
            <a:spLocks noGrp="1" noRot="1" noChangeAspect="1" noChangeArrowheads="1" noTextEdit="1"/>
          </p:cNvSpPr>
          <p:nvPr>
            <p:ph type="sldImg" idx="4294967295"/>
          </p:nvPr>
        </p:nvSpPr>
        <p:spPr>
          <a:ln>
            <a:miter lim="800000"/>
          </a:ln>
        </p:spPr>
      </p:sp>
      <p:sp>
        <p:nvSpPr>
          <p:cNvPr id="40962"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36867"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F690A59E-1247-4016-A4DA-96A8BC1F1287}"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noChangeArrowheads="1" noTextEdit="1"/>
          </p:cNvSpPr>
          <p:nvPr>
            <p:ph type="sldImg" idx="4294967295"/>
          </p:nvPr>
        </p:nvSpPr>
        <p:spPr>
          <a:ln>
            <a:miter lim="800000"/>
          </a:ln>
        </p:spPr>
      </p:sp>
      <p:sp>
        <p:nvSpPr>
          <p:cNvPr id="43010"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38915"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8D45D489-E05C-45D9-A38B-54857247BE98}"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27650" name="备注占位符 2"/>
          <p:cNvSpPr>
            <a:spLocks noGrp="1" noChangeArrowheads="1"/>
          </p:cNvSpPr>
          <p:nvPr>
            <p:ph type="body" idx="4294967295"/>
          </p:nvPr>
        </p:nvSpPr>
        <p:spPr/>
        <p:txBody>
          <a:bodyPr/>
          <a:lstStyle/>
          <a:p>
            <a:endParaRPr lang="zh-CN" altLang="en-US" smtClean="0"/>
          </a:p>
        </p:txBody>
      </p:sp>
      <p:sp>
        <p:nvSpPr>
          <p:cNvPr id="23555"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19CF5680-A216-4D1A-AD38-E075F6E7E91A}"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幻灯片图像占位符 1"/>
          <p:cNvSpPr>
            <a:spLocks noGrp="1" noRot="1" noChangeAspect="1" noChangeArrowheads="1" noTextEdit="1"/>
          </p:cNvSpPr>
          <p:nvPr>
            <p:ph type="sldImg" idx="4294967295"/>
          </p:nvPr>
        </p:nvSpPr>
        <p:spPr>
          <a:ln>
            <a:miter lim="800000"/>
          </a:ln>
        </p:spPr>
      </p:sp>
      <p:sp>
        <p:nvSpPr>
          <p:cNvPr id="47106"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43011"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FDEE9393-70C7-43B9-9341-B169777376C3}"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27650" name="备注占位符 2"/>
          <p:cNvSpPr>
            <a:spLocks noGrp="1" noChangeArrowheads="1"/>
          </p:cNvSpPr>
          <p:nvPr>
            <p:ph type="body" idx="4294967295"/>
          </p:nvPr>
        </p:nvSpPr>
        <p:spPr/>
        <p:txBody>
          <a:bodyPr/>
          <a:lstStyle/>
          <a:p>
            <a:endParaRPr lang="zh-CN" altLang="en-US" smtClean="0"/>
          </a:p>
        </p:txBody>
      </p:sp>
      <p:sp>
        <p:nvSpPr>
          <p:cNvPr id="23555"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19CF5680-A216-4D1A-AD38-E075F6E7E91A}"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幻灯片图像占位符 1"/>
          <p:cNvSpPr>
            <a:spLocks noGrp="1" noRot="1" noChangeAspect="1" noChangeArrowheads="1" noTextEdit="1"/>
          </p:cNvSpPr>
          <p:nvPr>
            <p:ph type="sldImg" idx="4294967295"/>
          </p:nvPr>
        </p:nvSpPr>
        <p:spPr>
          <a:ln>
            <a:miter lim="800000"/>
          </a:ln>
        </p:spPr>
      </p:sp>
      <p:sp>
        <p:nvSpPr>
          <p:cNvPr id="51202"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47107"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9AD6EFBF-DF31-45F5-A5E2-04125A072793}"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noChangeArrowheads="1" noTextEdit="1"/>
          </p:cNvSpPr>
          <p:nvPr>
            <p:ph type="sldImg" idx="4294967295"/>
          </p:nvPr>
        </p:nvSpPr>
        <p:spPr>
          <a:ln>
            <a:miter lim="800000"/>
          </a:ln>
        </p:spPr>
      </p:sp>
      <p:sp>
        <p:nvSpPr>
          <p:cNvPr id="15362"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11267"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27D8937E-57FB-4001-B45A-27C8DB843B42}"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幻灯片图像占位符 1"/>
          <p:cNvSpPr>
            <a:spLocks noGrp="1" noRot="1" noChangeAspect="1" noChangeArrowheads="1" noTextEdit="1"/>
          </p:cNvSpPr>
          <p:nvPr>
            <p:ph type="sldImg" idx="4294967295"/>
          </p:nvPr>
        </p:nvSpPr>
        <p:spPr>
          <a:ln>
            <a:miter lim="800000"/>
          </a:ln>
        </p:spPr>
      </p:sp>
      <p:sp>
        <p:nvSpPr>
          <p:cNvPr id="53250"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49155"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74C58714-B2CC-4258-9176-53645290029C}"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幻灯片图像占位符 1"/>
          <p:cNvSpPr>
            <a:spLocks noGrp="1" noRot="1" noChangeAspect="1" noChangeArrowheads="1" noTextEdit="1"/>
          </p:cNvSpPr>
          <p:nvPr>
            <p:ph type="sldImg" idx="4294967295"/>
          </p:nvPr>
        </p:nvSpPr>
        <p:spPr>
          <a:ln>
            <a:miter lim="800000"/>
          </a:ln>
        </p:spPr>
      </p:sp>
      <p:sp>
        <p:nvSpPr>
          <p:cNvPr id="55298"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51203"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DD43BF4F-ED47-425B-A3E8-F88628CE7759}"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幻灯片图像占位符 1"/>
          <p:cNvSpPr>
            <a:spLocks noGrp="1" noRot="1" noChangeAspect="1" noChangeArrowheads="1" noTextEdit="1"/>
          </p:cNvSpPr>
          <p:nvPr>
            <p:ph type="sldImg" idx="4294967295"/>
          </p:nvPr>
        </p:nvSpPr>
        <p:spPr>
          <a:ln>
            <a:miter lim="800000"/>
          </a:ln>
        </p:spPr>
      </p:sp>
      <p:sp>
        <p:nvSpPr>
          <p:cNvPr id="59394"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55299"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ACAACFDD-F044-41D5-AF0B-495D7516E9D6}"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幻灯片图像占位符 1"/>
          <p:cNvSpPr>
            <a:spLocks noGrp="1" noRot="1" noChangeAspect="1" noChangeArrowheads="1" noTextEdit="1"/>
          </p:cNvSpPr>
          <p:nvPr>
            <p:ph type="sldImg" idx="4294967295"/>
          </p:nvPr>
        </p:nvSpPr>
        <p:spPr>
          <a:ln>
            <a:miter lim="800000"/>
          </a:ln>
        </p:spPr>
      </p:sp>
      <p:sp>
        <p:nvSpPr>
          <p:cNvPr id="61442"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57347"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F79C1203-DEA7-40A5-BFC5-D11BE0DBA58A}"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幻灯片图像占位符 1"/>
          <p:cNvSpPr>
            <a:spLocks noGrp="1" noRot="1" noChangeAspect="1" noChangeArrowheads="1" noTextEdit="1"/>
          </p:cNvSpPr>
          <p:nvPr>
            <p:ph type="sldImg" idx="4294967295"/>
          </p:nvPr>
        </p:nvSpPr>
        <p:spPr>
          <a:ln>
            <a:miter lim="800000"/>
          </a:ln>
        </p:spPr>
      </p:sp>
      <p:sp>
        <p:nvSpPr>
          <p:cNvPr id="63490"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59395"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306BF2ED-ED55-4D23-92B2-0AD0315C695B}"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幻灯片图像占位符 1"/>
          <p:cNvSpPr>
            <a:spLocks noGrp="1" noRot="1" noChangeAspect="1" noChangeArrowheads="1" noTextEdit="1"/>
          </p:cNvSpPr>
          <p:nvPr>
            <p:ph type="sldImg" idx="4294967295"/>
          </p:nvPr>
        </p:nvSpPr>
        <p:spPr>
          <a:ln>
            <a:miter lim="800000"/>
          </a:ln>
        </p:spPr>
      </p:sp>
      <p:sp>
        <p:nvSpPr>
          <p:cNvPr id="65538"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61443"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77BC26E5-85DF-4C9D-8A06-CD8E601CC785}"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幻灯片图像占位符 1"/>
          <p:cNvSpPr>
            <a:spLocks noGrp="1" noRot="1" noChangeAspect="1" noChangeArrowheads="1" noTextEdit="1"/>
          </p:cNvSpPr>
          <p:nvPr>
            <p:ph type="sldImg" idx="4294967295"/>
          </p:nvPr>
        </p:nvSpPr>
        <p:spPr>
          <a:ln>
            <a:miter lim="800000"/>
          </a:ln>
        </p:spPr>
      </p:sp>
      <p:sp>
        <p:nvSpPr>
          <p:cNvPr id="76802"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72707"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B6A2982B-4D98-4F54-BA5D-A82572D1BA90}"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幻灯片图像占位符 1"/>
          <p:cNvSpPr>
            <a:spLocks noGrp="1" noRot="1" noChangeAspect="1" noChangeArrowheads="1" noTextEdit="1"/>
          </p:cNvSpPr>
          <p:nvPr>
            <p:ph type="sldImg" idx="4294967295"/>
          </p:nvPr>
        </p:nvSpPr>
        <p:spPr>
          <a:ln>
            <a:miter lim="800000"/>
          </a:ln>
        </p:spPr>
      </p:sp>
      <p:sp>
        <p:nvSpPr>
          <p:cNvPr id="67586"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63491"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1A77BEA9-BF59-4FAD-94B4-0285DB1378A2}"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幻灯片图像占位符 1"/>
          <p:cNvSpPr>
            <a:spLocks noGrp="1" noRot="1" noChangeAspect="1" noChangeArrowheads="1" noTextEdit="1"/>
          </p:cNvSpPr>
          <p:nvPr>
            <p:ph type="sldImg" idx="4294967295"/>
          </p:nvPr>
        </p:nvSpPr>
        <p:spPr>
          <a:ln>
            <a:miter lim="800000"/>
          </a:ln>
        </p:spPr>
      </p:sp>
      <p:sp>
        <p:nvSpPr>
          <p:cNvPr id="67586"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63491"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1A77BEA9-BF59-4FAD-94B4-0285DB1378A2}"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幻灯片图像占位符 1"/>
          <p:cNvSpPr>
            <a:spLocks noGrp="1" noRot="1" noChangeAspect="1" noChangeArrowheads="1" noTextEdit="1"/>
          </p:cNvSpPr>
          <p:nvPr>
            <p:ph type="sldImg" idx="4294967295"/>
          </p:nvPr>
        </p:nvSpPr>
        <p:spPr>
          <a:ln>
            <a:miter lim="800000"/>
          </a:ln>
        </p:spPr>
      </p:sp>
      <p:sp>
        <p:nvSpPr>
          <p:cNvPr id="69634"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67587"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2DCBBFC6-28F1-401A-BF79-EC0E9C6D1A12}"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noChangeArrowheads="1" noTextEdit="1"/>
          </p:cNvSpPr>
          <p:nvPr>
            <p:ph type="sldImg" idx="4294967295"/>
          </p:nvPr>
        </p:nvSpPr>
        <p:spPr>
          <a:ln>
            <a:miter lim="800000"/>
          </a:ln>
        </p:spPr>
      </p:sp>
      <p:sp>
        <p:nvSpPr>
          <p:cNvPr id="17410"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13315"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11E4C7DD-1451-4508-A7AD-0BF34FDF7EDC}"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幻灯片图像占位符 1"/>
          <p:cNvSpPr>
            <a:spLocks noGrp="1" noRot="1" noChangeAspect="1" noChangeArrowheads="1" noTextEdit="1"/>
          </p:cNvSpPr>
          <p:nvPr>
            <p:ph type="sldImg" idx="4294967295"/>
          </p:nvPr>
        </p:nvSpPr>
        <p:spPr>
          <a:ln>
            <a:miter lim="800000"/>
          </a:ln>
        </p:spPr>
      </p:sp>
      <p:sp>
        <p:nvSpPr>
          <p:cNvPr id="71682"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65539"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17B4012F-576D-4392-BFA8-FF3BEBB6E954}"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幻灯片图像占位符 1"/>
          <p:cNvSpPr>
            <a:spLocks noGrp="1" noRot="1" noChangeAspect="1" noChangeArrowheads="1" noTextEdit="1"/>
          </p:cNvSpPr>
          <p:nvPr>
            <p:ph type="sldImg" idx="4294967295"/>
          </p:nvPr>
        </p:nvSpPr>
        <p:spPr>
          <a:ln>
            <a:miter lim="800000"/>
          </a:ln>
        </p:spPr>
      </p:sp>
      <p:sp>
        <p:nvSpPr>
          <p:cNvPr id="73730"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69635"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592F1367-D730-48A1-9FC0-A390DDEAE7BF}"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幻灯片图像占位符 1"/>
          <p:cNvSpPr>
            <a:spLocks noGrp="1" noRot="1" noChangeAspect="1" noChangeArrowheads="1" noTextEdit="1"/>
          </p:cNvSpPr>
          <p:nvPr>
            <p:ph type="sldImg" idx="4294967295"/>
          </p:nvPr>
        </p:nvSpPr>
        <p:spPr>
          <a:ln>
            <a:miter lim="800000"/>
          </a:ln>
        </p:spPr>
      </p:sp>
      <p:sp>
        <p:nvSpPr>
          <p:cNvPr id="78850" name="备注占位符 2"/>
          <p:cNvSpPr>
            <a:spLocks noGrp="1" noChangeArrowheads="1"/>
          </p:cNvSpPr>
          <p:nvPr>
            <p:ph type="body" idx="4294967295"/>
          </p:nvPr>
        </p:nvSpPr>
        <p:spPr/>
        <p:txBody>
          <a:bodyPr/>
          <a:lstStyle/>
          <a:p>
            <a:pPr eaLnBrk="1" hangingPunct="1">
              <a:spcBef>
                <a:spcPct val="0"/>
              </a:spcBef>
            </a:pPr>
            <a:endParaRPr lang="zh-CN" altLang="en-US" dirty="0" smtClean="0"/>
          </a:p>
        </p:txBody>
      </p:sp>
      <p:sp>
        <p:nvSpPr>
          <p:cNvPr id="74755"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713EB146-11FD-40BD-B998-B25986C6BC30}"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幻灯片图像占位符 1"/>
          <p:cNvSpPr>
            <a:spLocks noGrp="1" noRot="1" noChangeAspect="1" noChangeArrowheads="1" noTextEdit="1"/>
          </p:cNvSpPr>
          <p:nvPr>
            <p:ph type="sldImg" idx="4294967295"/>
          </p:nvPr>
        </p:nvSpPr>
        <p:spPr>
          <a:ln>
            <a:miter lim="800000"/>
          </a:ln>
        </p:spPr>
      </p:sp>
      <p:sp>
        <p:nvSpPr>
          <p:cNvPr id="80898"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76803"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41B3AB11-A3D2-4FC0-9751-BB31286F3E56}"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幻灯片图像占位符 1"/>
          <p:cNvSpPr>
            <a:spLocks noGrp="1" noRot="1" noChangeAspect="1" noChangeArrowheads="1" noTextEdit="1"/>
          </p:cNvSpPr>
          <p:nvPr>
            <p:ph type="sldImg" idx="4294967295"/>
          </p:nvPr>
        </p:nvSpPr>
        <p:spPr>
          <a:ln>
            <a:miter lim="800000"/>
          </a:ln>
        </p:spPr>
      </p:sp>
      <p:sp>
        <p:nvSpPr>
          <p:cNvPr id="82946"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78851"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DD340366-5A10-4AE6-AFCC-19833C9DCD6A}"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幻灯片图像占位符 1"/>
          <p:cNvSpPr>
            <a:spLocks noGrp="1" noRot="1" noChangeAspect="1" noChangeArrowheads="1" noTextEdit="1"/>
          </p:cNvSpPr>
          <p:nvPr>
            <p:ph type="sldImg" idx="4294967295"/>
          </p:nvPr>
        </p:nvSpPr>
        <p:spPr>
          <a:ln>
            <a:miter lim="800000"/>
          </a:ln>
        </p:spPr>
      </p:sp>
      <p:sp>
        <p:nvSpPr>
          <p:cNvPr id="84994" name="备注占位符 2"/>
          <p:cNvSpPr>
            <a:spLocks noGrp="1" noChangeArrowheads="1"/>
          </p:cNvSpPr>
          <p:nvPr>
            <p:ph type="body" idx="4294967295"/>
          </p:nvPr>
        </p:nvSpPr>
        <p:spPr/>
        <p:txBody>
          <a:bodyPr/>
          <a:lstStyle/>
          <a:p>
            <a:pPr eaLnBrk="1" hangingPunct="1">
              <a:spcBef>
                <a:spcPct val="0"/>
              </a:spcBef>
            </a:pPr>
            <a:r>
              <a:rPr lang="zh-CN" altLang="en-US" dirty="0" smtClean="0"/>
              <a:t>当前审核系统开放“个体经营户”单位类型申报，是给相关专业开的审核通道。名录部门只需要配合作出“审核通过”处理就可以了。</a:t>
            </a:r>
            <a:endParaRPr lang="zh-CN" altLang="en-US" dirty="0" smtClean="0"/>
          </a:p>
        </p:txBody>
      </p:sp>
      <p:sp>
        <p:nvSpPr>
          <p:cNvPr id="80899"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CF096823-F53F-4171-914B-D617524019D5}"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幻灯片图像占位符 1"/>
          <p:cNvSpPr>
            <a:spLocks noGrp="1" noRot="1" noChangeAspect="1" noChangeArrowheads="1" noTextEdit="1"/>
          </p:cNvSpPr>
          <p:nvPr>
            <p:ph type="sldImg" idx="4294967295"/>
          </p:nvPr>
        </p:nvSpPr>
        <p:spPr>
          <a:ln>
            <a:miter lim="800000"/>
          </a:ln>
        </p:spPr>
      </p:sp>
      <p:sp>
        <p:nvSpPr>
          <p:cNvPr id="87042"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82947"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1E3E5C31-4C9F-4873-B178-E197FF657F02}"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幻灯片图像占位符 1"/>
          <p:cNvSpPr>
            <a:spLocks noGrp="1" noRot="1" noChangeAspect="1" noChangeArrowheads="1" noTextEdit="1"/>
          </p:cNvSpPr>
          <p:nvPr>
            <p:ph type="sldImg" idx="4294967295"/>
          </p:nvPr>
        </p:nvSpPr>
        <p:spPr>
          <a:ln>
            <a:miter lim="800000"/>
          </a:ln>
        </p:spPr>
      </p:sp>
      <p:sp>
        <p:nvSpPr>
          <p:cNvPr id="89090" name="备注占位符 2"/>
          <p:cNvSpPr>
            <a:spLocks noGrp="1" noChangeArrowheads="1"/>
          </p:cNvSpPr>
          <p:nvPr>
            <p:ph type="body" idx="4294967295"/>
          </p:nvPr>
        </p:nvSpPr>
        <p:spPr/>
        <p:txBody>
          <a:bodyPr/>
          <a:lstStyle/>
          <a:p>
            <a:pPr eaLnBrk="1" hangingPunct="1">
              <a:spcBef>
                <a:spcPct val="0"/>
              </a:spcBef>
            </a:pPr>
            <a:r>
              <a:rPr lang="zh-CN" altLang="en-US" dirty="0" smtClean="0"/>
              <a:t>以这些前缀开头的社会信用代码主要是一些外交常驻机构、境外非政府组织、业主大会等单位，不在一套表统计范围内，因此不能纳入一套表调查单位库。</a:t>
            </a:r>
            <a:endParaRPr lang="zh-CN" altLang="en-US" dirty="0" smtClean="0"/>
          </a:p>
        </p:txBody>
      </p:sp>
      <p:sp>
        <p:nvSpPr>
          <p:cNvPr id="84995"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65B83A8C-5EA2-4CA4-9F1A-D91EC83AA726}"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幻灯片图像占位符 1"/>
          <p:cNvSpPr>
            <a:spLocks noGrp="1" noRot="1" noChangeAspect="1" noChangeArrowheads="1" noTextEdit="1"/>
          </p:cNvSpPr>
          <p:nvPr>
            <p:ph type="sldImg" idx="4294967295"/>
          </p:nvPr>
        </p:nvSpPr>
        <p:spPr>
          <a:ln>
            <a:miter lim="800000"/>
          </a:ln>
        </p:spPr>
      </p:sp>
      <p:sp>
        <p:nvSpPr>
          <p:cNvPr id="91138"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87043"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6C18BBC5-4554-4654-8ADA-FCD8EAC8C11B}"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幻灯片图像占位符 1"/>
          <p:cNvSpPr>
            <a:spLocks noGrp="1" noRot="1" noChangeAspect="1" noChangeArrowheads="1" noTextEdit="1"/>
          </p:cNvSpPr>
          <p:nvPr>
            <p:ph type="sldImg" idx="4294967295"/>
          </p:nvPr>
        </p:nvSpPr>
        <p:spPr>
          <a:ln>
            <a:miter lim="800000"/>
          </a:ln>
        </p:spPr>
      </p:sp>
      <p:sp>
        <p:nvSpPr>
          <p:cNvPr id="93186"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89091"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154A6EE2-26E1-447B-903F-BBFFB0A12E4B}"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noChangeArrowheads="1" noTextEdit="1"/>
          </p:cNvSpPr>
          <p:nvPr>
            <p:ph type="sldImg" idx="4294967295"/>
          </p:nvPr>
        </p:nvSpPr>
        <p:spPr>
          <a:ln>
            <a:miter lim="800000"/>
          </a:ln>
        </p:spPr>
      </p:sp>
      <p:sp>
        <p:nvSpPr>
          <p:cNvPr id="19458"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15363"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8D03B7DA-22BF-4205-A2F3-141C0C1F2B60}"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幻灯片图像占位符 1"/>
          <p:cNvSpPr>
            <a:spLocks noGrp="1" noRot="1" noChangeAspect="1" noChangeArrowheads="1" noTextEdit="1"/>
          </p:cNvSpPr>
          <p:nvPr>
            <p:ph type="sldImg" idx="4294967295"/>
          </p:nvPr>
        </p:nvSpPr>
        <p:spPr>
          <a:ln>
            <a:miter lim="800000"/>
          </a:ln>
        </p:spPr>
      </p:sp>
      <p:sp>
        <p:nvSpPr>
          <p:cNvPr id="95234"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91139"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A39E7F61-CDA4-4766-91F4-D24C79BE6E51}"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幻灯片图像占位符 1"/>
          <p:cNvSpPr>
            <a:spLocks noGrp="1" noRot="1" noChangeAspect="1" noChangeArrowheads="1" noTextEdit="1"/>
          </p:cNvSpPr>
          <p:nvPr>
            <p:ph type="sldImg" idx="4294967295"/>
          </p:nvPr>
        </p:nvSpPr>
        <p:spPr>
          <a:ln>
            <a:miter lim="800000"/>
          </a:ln>
        </p:spPr>
      </p:sp>
      <p:sp>
        <p:nvSpPr>
          <p:cNvPr id="97282"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93187"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985568D4-BF8F-4695-9AD6-4B5E871EEA58}"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幻灯片图像占位符 1"/>
          <p:cNvSpPr>
            <a:spLocks noGrp="1" noRot="1" noChangeAspect="1" noChangeArrowheads="1" noTextEdit="1"/>
          </p:cNvSpPr>
          <p:nvPr>
            <p:ph type="sldImg" idx="4294967295"/>
          </p:nvPr>
        </p:nvSpPr>
        <p:spPr>
          <a:ln>
            <a:miter lim="800000"/>
          </a:ln>
        </p:spPr>
      </p:sp>
      <p:sp>
        <p:nvSpPr>
          <p:cNvPr id="99330"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95235"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D607B0BA-9B68-492F-BC98-852FDB75E378}"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幻灯片图像占位符 1"/>
          <p:cNvSpPr>
            <a:spLocks noGrp="1" noRot="1" noChangeAspect="1" noChangeArrowheads="1" noTextEdit="1"/>
          </p:cNvSpPr>
          <p:nvPr>
            <p:ph type="sldImg" idx="4294967295"/>
          </p:nvPr>
        </p:nvSpPr>
        <p:spPr>
          <a:ln>
            <a:miter lim="800000"/>
          </a:ln>
        </p:spPr>
      </p:sp>
      <p:sp>
        <p:nvSpPr>
          <p:cNvPr id="101378"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97283"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6D6146B0-929B-4513-99EC-5FA64FA6F6B4}"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幻灯片图像占位符 1"/>
          <p:cNvSpPr>
            <a:spLocks noGrp="1" noRot="1" noChangeAspect="1" noChangeArrowheads="1" noTextEdit="1"/>
          </p:cNvSpPr>
          <p:nvPr>
            <p:ph type="sldImg" idx="4294967295"/>
          </p:nvPr>
        </p:nvSpPr>
        <p:spPr>
          <a:ln>
            <a:miter lim="800000"/>
          </a:ln>
        </p:spPr>
      </p:sp>
      <p:sp>
        <p:nvSpPr>
          <p:cNvPr id="103426"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99331"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66F8BA8A-09C0-4CA6-84CE-46D2862DC768}"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幻灯片图像占位符 1"/>
          <p:cNvSpPr>
            <a:spLocks noGrp="1" noRot="1" noChangeAspect="1" noChangeArrowheads="1" noTextEdit="1"/>
          </p:cNvSpPr>
          <p:nvPr>
            <p:ph type="sldImg" idx="4294967295"/>
          </p:nvPr>
        </p:nvSpPr>
        <p:spPr>
          <a:ln>
            <a:miter lim="800000"/>
          </a:ln>
        </p:spPr>
      </p:sp>
      <p:sp>
        <p:nvSpPr>
          <p:cNvPr id="105474"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101379"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B67F7FFF-6188-4F07-BBDA-F7AB5A62A21E}"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484357E-5857-46FC-836A-6BAD8E4D8562}"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幻灯片图像占位符 1"/>
          <p:cNvSpPr>
            <a:spLocks noGrp="1" noRot="1" noChangeAspect="1" noChangeArrowheads="1" noTextEdit="1"/>
          </p:cNvSpPr>
          <p:nvPr>
            <p:ph type="sldImg" idx="4294967295"/>
          </p:nvPr>
        </p:nvSpPr>
        <p:spPr>
          <a:ln>
            <a:miter lim="800000"/>
          </a:ln>
        </p:spPr>
      </p:sp>
      <p:sp>
        <p:nvSpPr>
          <p:cNvPr id="121858"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117763"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06FED0E1-3CDC-4412-809B-5DE36C65190E}"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幻灯片图像占位符 1"/>
          <p:cNvSpPr>
            <a:spLocks noGrp="1" noRot="1" noChangeAspect="1" noChangeArrowheads="1" noTextEdit="1"/>
          </p:cNvSpPr>
          <p:nvPr>
            <p:ph type="sldImg" idx="4294967295"/>
          </p:nvPr>
        </p:nvSpPr>
        <p:spPr>
          <a:ln>
            <a:miter lim="800000"/>
          </a:ln>
        </p:spPr>
      </p:sp>
      <p:sp>
        <p:nvSpPr>
          <p:cNvPr id="125954"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121859"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67875DFB-A76E-4D6E-B052-5238EC5EF86F}"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幻灯片图像占位符 1"/>
          <p:cNvSpPr>
            <a:spLocks noGrp="1" noRot="1" noChangeAspect="1" noChangeArrowheads="1" noTextEdit="1"/>
          </p:cNvSpPr>
          <p:nvPr>
            <p:ph type="sldImg" idx="4294967295"/>
          </p:nvPr>
        </p:nvSpPr>
        <p:spPr>
          <a:ln>
            <a:miter lim="800000"/>
          </a:ln>
        </p:spPr>
      </p:sp>
      <p:sp>
        <p:nvSpPr>
          <p:cNvPr id="128002"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123907"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379CDBE0-126A-4796-9DEC-A4436FEACC11}"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noChangeArrowheads="1" noTextEdit="1"/>
          </p:cNvSpPr>
          <p:nvPr>
            <p:ph type="sldImg" idx="4294967295"/>
          </p:nvPr>
        </p:nvSpPr>
        <p:spPr>
          <a:ln>
            <a:miter lim="800000"/>
          </a:ln>
        </p:spPr>
      </p:sp>
      <p:sp>
        <p:nvSpPr>
          <p:cNvPr id="21506" name="备注占位符 2"/>
          <p:cNvSpPr>
            <a:spLocks noGrp="1" noChangeArrowheads="1"/>
          </p:cNvSpPr>
          <p:nvPr>
            <p:ph type="body" idx="4294967295"/>
          </p:nvPr>
        </p:nvSpPr>
        <p:spPr/>
        <p:txBody>
          <a:bodyPr/>
          <a:lstStyle/>
          <a:p>
            <a:pPr eaLnBrk="1" hangingPunct="1">
              <a:spcBef>
                <a:spcPct val="0"/>
              </a:spcBef>
            </a:pPr>
            <a:endParaRPr lang="zh-CN" altLang="en-US" dirty="0" smtClean="0"/>
          </a:p>
        </p:txBody>
      </p:sp>
      <p:sp>
        <p:nvSpPr>
          <p:cNvPr id="17411"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1CDD286B-218A-4130-BA21-982BA1AEF75E}"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幻灯片图像占位符 1"/>
          <p:cNvSpPr>
            <a:spLocks noGrp="1" noRot="1" noChangeAspect="1" noChangeArrowheads="1" noTextEdit="1"/>
          </p:cNvSpPr>
          <p:nvPr>
            <p:ph type="sldImg" idx="4294967295"/>
          </p:nvPr>
        </p:nvSpPr>
        <p:spPr>
          <a:ln>
            <a:miter lim="800000"/>
          </a:ln>
        </p:spPr>
      </p:sp>
      <p:sp>
        <p:nvSpPr>
          <p:cNvPr id="132098"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128003"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C7BA1CF8-B299-4DFB-941D-15D9D7CA04F7}"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幻灯片图像占位符 1"/>
          <p:cNvSpPr>
            <a:spLocks noGrp="1" noRot="1" noChangeAspect="1" noChangeArrowheads="1" noTextEdit="1"/>
          </p:cNvSpPr>
          <p:nvPr>
            <p:ph type="sldImg" idx="4294967295"/>
          </p:nvPr>
        </p:nvSpPr>
        <p:spPr>
          <a:ln>
            <a:miter lim="800000"/>
          </a:ln>
        </p:spPr>
      </p:sp>
      <p:sp>
        <p:nvSpPr>
          <p:cNvPr id="134146"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130051"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EF37268F-30D6-4D13-895D-B5DABDB911E3}"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幻灯片图像占位符 1"/>
          <p:cNvSpPr>
            <a:spLocks noGrp="1" noRot="1" noChangeAspect="1" noChangeArrowheads="1" noTextEdit="1"/>
          </p:cNvSpPr>
          <p:nvPr>
            <p:ph type="sldImg" idx="4294967295"/>
          </p:nvPr>
        </p:nvSpPr>
        <p:spPr>
          <a:ln>
            <a:miter lim="800000"/>
          </a:ln>
        </p:spPr>
      </p:sp>
      <p:sp>
        <p:nvSpPr>
          <p:cNvPr id="136194"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132099"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359D46DD-6731-4E41-8E61-B766EA319FEF}"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幻灯片图像占位符 1"/>
          <p:cNvSpPr>
            <a:spLocks noGrp="1" noRot="1" noChangeAspect="1" noChangeArrowheads="1" noTextEdit="1"/>
          </p:cNvSpPr>
          <p:nvPr>
            <p:ph type="sldImg" idx="4294967295"/>
          </p:nvPr>
        </p:nvSpPr>
        <p:spPr>
          <a:ln>
            <a:miter lim="800000"/>
          </a:ln>
        </p:spPr>
      </p:sp>
      <p:sp>
        <p:nvSpPr>
          <p:cNvPr id="138242"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134147"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5D6843FB-99A1-44AF-A0DC-A9A85C9BF493}"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幻灯片图像占位符 1"/>
          <p:cNvSpPr>
            <a:spLocks noGrp="1" noRot="1" noChangeAspect="1" noChangeArrowheads="1" noTextEdit="1"/>
          </p:cNvSpPr>
          <p:nvPr>
            <p:ph type="sldImg" idx="4294967295"/>
          </p:nvPr>
        </p:nvSpPr>
        <p:spPr>
          <a:ln>
            <a:miter lim="800000"/>
          </a:ln>
        </p:spPr>
      </p:sp>
      <p:sp>
        <p:nvSpPr>
          <p:cNvPr id="140290"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136195"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8100D976-8398-431C-A7D3-5D7E0353491E}"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幻灯片图像占位符 1"/>
          <p:cNvSpPr>
            <a:spLocks noGrp="1" noRot="1" noChangeAspect="1" noChangeArrowheads="1" noTextEdit="1"/>
          </p:cNvSpPr>
          <p:nvPr>
            <p:ph type="sldImg" idx="4294967295"/>
          </p:nvPr>
        </p:nvSpPr>
        <p:spPr>
          <a:ln>
            <a:miter lim="800000"/>
          </a:ln>
        </p:spPr>
      </p:sp>
      <p:sp>
        <p:nvSpPr>
          <p:cNvPr id="144386"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140291"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FD4573F2-382C-495B-8E0A-BF4ED07127DC}"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幻灯片图像占位符 1"/>
          <p:cNvSpPr>
            <a:spLocks noGrp="1" noRot="1" noChangeAspect="1" noChangeArrowheads="1" noTextEdit="1"/>
          </p:cNvSpPr>
          <p:nvPr>
            <p:ph type="sldImg" idx="4294967295"/>
          </p:nvPr>
        </p:nvSpPr>
        <p:spPr>
          <a:ln>
            <a:miter lim="800000"/>
          </a:ln>
        </p:spPr>
      </p:sp>
      <p:sp>
        <p:nvSpPr>
          <p:cNvPr id="146434" name="备注占位符 2"/>
          <p:cNvSpPr>
            <a:spLocks noGrp="1" noChangeArrowheads="1"/>
          </p:cNvSpPr>
          <p:nvPr>
            <p:ph type="body" idx="4294967295"/>
          </p:nvPr>
        </p:nvSpPr>
        <p:spPr/>
        <p:txBody>
          <a:bodyPr/>
          <a:lstStyle/>
          <a:p>
            <a:pPr eaLnBrk="1" hangingPunct="1">
              <a:spcBef>
                <a:spcPct val="0"/>
              </a:spcBef>
            </a:pPr>
            <a:r>
              <a:rPr lang="zh-CN" altLang="en-US" smtClean="0"/>
              <a:t>《</a:t>
            </a:r>
            <a:r>
              <a:rPr lang="zh-CN" altLang="en-US" smtClean="0">
                <a:sym typeface="+mn-ea"/>
              </a:rPr>
              <a:t>关于开展一套表调查单位数据质量核查工作的通知</a:t>
            </a:r>
            <a:r>
              <a:rPr lang="zh-CN" altLang="en-US" smtClean="0"/>
              <a:t>》</a:t>
            </a:r>
            <a:endParaRPr lang="zh-CN" altLang="en-US" smtClean="0"/>
          </a:p>
        </p:txBody>
      </p:sp>
      <p:sp>
        <p:nvSpPr>
          <p:cNvPr id="142339"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3C20A4A4-AD98-4B8A-B102-4B17170CADDD}"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幻灯片图像占位符 1"/>
          <p:cNvSpPr>
            <a:spLocks noGrp="1" noRot="1" noChangeAspect="1" noChangeArrowheads="1" noTextEdit="1"/>
          </p:cNvSpPr>
          <p:nvPr>
            <p:ph type="sldImg" idx="4294967295"/>
          </p:nvPr>
        </p:nvSpPr>
        <p:spPr>
          <a:ln>
            <a:miter lim="800000"/>
          </a:ln>
        </p:spPr>
      </p:sp>
      <p:sp>
        <p:nvSpPr>
          <p:cNvPr id="148482"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144387"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52068F1E-1503-444F-BD72-52961166C096}"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幻灯片图像占位符 1"/>
          <p:cNvSpPr>
            <a:spLocks noGrp="1" noRot="1" noChangeAspect="1" noChangeArrowheads="1" noTextEdit="1"/>
          </p:cNvSpPr>
          <p:nvPr>
            <p:ph type="sldImg" idx="4294967295"/>
          </p:nvPr>
        </p:nvSpPr>
        <p:spPr>
          <a:ln>
            <a:miter lim="800000"/>
          </a:ln>
        </p:spPr>
      </p:sp>
      <p:sp>
        <p:nvSpPr>
          <p:cNvPr id="152578"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148483"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89F942D6-48FF-41D1-B06E-91B2A047D113}"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幻灯片图像占位符 1"/>
          <p:cNvSpPr>
            <a:spLocks noGrp="1" noRot="1" noChangeAspect="1" noChangeArrowheads="1" noTextEdit="1"/>
          </p:cNvSpPr>
          <p:nvPr>
            <p:ph type="sldImg" idx="4294967295"/>
          </p:nvPr>
        </p:nvSpPr>
        <p:spPr>
          <a:ln>
            <a:miter lim="800000"/>
          </a:ln>
        </p:spPr>
      </p:sp>
      <p:sp>
        <p:nvSpPr>
          <p:cNvPr id="146434" name="备注占位符 2"/>
          <p:cNvSpPr>
            <a:spLocks noGrp="1" noChangeArrowheads="1"/>
          </p:cNvSpPr>
          <p:nvPr>
            <p:ph type="body" idx="4294967295"/>
          </p:nvPr>
        </p:nvSpPr>
        <p:spPr/>
        <p:txBody>
          <a:bodyPr/>
          <a:lstStyle/>
          <a:p>
            <a:pPr eaLnBrk="1" hangingPunct="1">
              <a:spcBef>
                <a:spcPct val="0"/>
              </a:spcBef>
            </a:pPr>
            <a:r>
              <a:rPr lang="zh-CN" altLang="en-US" smtClean="0"/>
              <a:t>《</a:t>
            </a:r>
            <a:r>
              <a:rPr lang="zh-CN" altLang="en-US" smtClean="0">
                <a:sym typeface="+mn-ea"/>
              </a:rPr>
              <a:t>关于开展一套表调查单位数据质量核查工作的通知</a:t>
            </a:r>
            <a:r>
              <a:rPr lang="zh-CN" altLang="en-US" smtClean="0"/>
              <a:t>》</a:t>
            </a:r>
            <a:endParaRPr lang="zh-CN" altLang="en-US" smtClean="0"/>
          </a:p>
        </p:txBody>
      </p:sp>
      <p:sp>
        <p:nvSpPr>
          <p:cNvPr id="142339"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3C20A4A4-AD98-4B8A-B102-4B17170CADDD}"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ChangeArrowheads="1" noTextEdit="1"/>
          </p:cNvSpPr>
          <p:nvPr>
            <p:ph type="sldImg" idx="4294967295"/>
          </p:nvPr>
        </p:nvSpPr>
        <p:spPr>
          <a:ln>
            <a:miter lim="800000"/>
          </a:ln>
        </p:spPr>
      </p:sp>
      <p:sp>
        <p:nvSpPr>
          <p:cNvPr id="23554"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19459"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43F44C0F-617C-4353-AD9D-9AEAC6D61229}"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幻灯片图像占位符 1"/>
          <p:cNvSpPr>
            <a:spLocks noGrp="1" noRot="1" noChangeAspect="1" noChangeArrowheads="1" noTextEdit="1"/>
          </p:cNvSpPr>
          <p:nvPr>
            <p:ph type="sldImg" idx="4294967295"/>
          </p:nvPr>
        </p:nvSpPr>
        <p:spPr>
          <a:ln>
            <a:miter lim="800000"/>
          </a:ln>
        </p:spPr>
      </p:sp>
      <p:sp>
        <p:nvSpPr>
          <p:cNvPr id="146434"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142339"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3C20A4A4-AD98-4B8A-B102-4B17170CADDD}"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noChangeArrowheads="1" noTextEdit="1"/>
          </p:cNvSpPr>
          <p:nvPr>
            <p:ph type="sldImg" idx="4294967295"/>
          </p:nvPr>
        </p:nvSpPr>
        <p:spPr>
          <a:ln>
            <a:miter lim="800000"/>
          </a:ln>
        </p:spPr>
      </p:sp>
      <p:sp>
        <p:nvSpPr>
          <p:cNvPr id="17410"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13315"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11E4C7DD-1451-4508-A7AD-0BF34FDF7EDC}"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noTextEdit="1"/>
          </p:cNvSpPr>
          <p:nvPr>
            <p:ph type="sldImg"/>
          </p:nvPr>
        </p:nvSpPr>
        <p:spPr>
          <a:ln>
            <a:solidFill>
              <a:srgbClr val="000000"/>
            </a:solidFill>
            <a:miter/>
          </a:ln>
        </p:spPr>
      </p:sp>
      <p:sp>
        <p:nvSpPr>
          <p:cNvPr id="17410"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dirty="0"/>
          </a:p>
        </p:txBody>
      </p:sp>
      <p:sp>
        <p:nvSpPr>
          <p:cNvPr id="17411"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noTextEdit="1"/>
          </p:cNvSpPr>
          <p:nvPr>
            <p:ph type="sldImg"/>
          </p:nvPr>
        </p:nvSpPr>
        <p:spPr>
          <a:ln>
            <a:solidFill>
              <a:srgbClr val="000000"/>
            </a:solidFill>
            <a:miter/>
          </a:ln>
        </p:spPr>
      </p:sp>
      <p:sp>
        <p:nvSpPr>
          <p:cNvPr id="21506"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a:p>
        </p:txBody>
      </p:sp>
      <p:sp>
        <p:nvSpPr>
          <p:cNvPr id="21507"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TextEdit="1"/>
          </p:cNvSpPr>
          <p:nvPr>
            <p:ph type="sldImg"/>
          </p:nvPr>
        </p:nvSpPr>
        <p:spPr>
          <a:ln>
            <a:solidFill>
              <a:srgbClr val="000000"/>
            </a:solidFill>
            <a:miter/>
          </a:ln>
        </p:spPr>
      </p:sp>
      <p:sp>
        <p:nvSpPr>
          <p:cNvPr id="23554"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a:p>
        </p:txBody>
      </p:sp>
      <p:sp>
        <p:nvSpPr>
          <p:cNvPr id="23555"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noTextEdit="1"/>
          </p:cNvSpPr>
          <p:nvPr>
            <p:ph type="sldImg"/>
          </p:nvPr>
        </p:nvSpPr>
        <p:spPr>
          <a:ln>
            <a:solidFill>
              <a:srgbClr val="000000"/>
            </a:solidFill>
            <a:miter/>
          </a:ln>
        </p:spPr>
      </p:sp>
      <p:sp>
        <p:nvSpPr>
          <p:cNvPr id="25602"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a:p>
        </p:txBody>
      </p:sp>
      <p:sp>
        <p:nvSpPr>
          <p:cNvPr id="25603"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TextEdit="1"/>
          </p:cNvSpPr>
          <p:nvPr>
            <p:ph type="sldImg"/>
          </p:nvPr>
        </p:nvSpPr>
        <p:spPr>
          <a:ln>
            <a:solidFill>
              <a:srgbClr val="000000"/>
            </a:solidFill>
            <a:miter/>
          </a:ln>
        </p:spPr>
      </p:sp>
      <p:sp>
        <p:nvSpPr>
          <p:cNvPr id="27650"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a:p>
        </p:txBody>
      </p:sp>
      <p:sp>
        <p:nvSpPr>
          <p:cNvPr id="27651"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p:cNvSpPr>
            <a:spLocks noGrp="1" noRot="1" noChangeAspect="1" noTextEdit="1"/>
          </p:cNvSpPr>
          <p:nvPr>
            <p:ph type="sldImg"/>
          </p:nvPr>
        </p:nvSpPr>
        <p:spPr>
          <a:ln>
            <a:solidFill>
              <a:srgbClr val="000000"/>
            </a:solidFill>
            <a:miter/>
          </a:ln>
        </p:spPr>
      </p:sp>
      <p:sp>
        <p:nvSpPr>
          <p:cNvPr id="29698"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a:p>
        </p:txBody>
      </p:sp>
      <p:sp>
        <p:nvSpPr>
          <p:cNvPr id="2969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noTextEdit="1"/>
          </p:cNvSpPr>
          <p:nvPr>
            <p:ph type="sldImg"/>
          </p:nvPr>
        </p:nvSpPr>
        <p:spPr>
          <a:ln>
            <a:solidFill>
              <a:srgbClr val="000000"/>
            </a:solidFill>
            <a:miter/>
          </a:ln>
        </p:spPr>
      </p:sp>
      <p:sp>
        <p:nvSpPr>
          <p:cNvPr id="19458"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a:p>
        </p:txBody>
      </p:sp>
      <p:sp>
        <p:nvSpPr>
          <p:cNvPr id="1945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noTextEdit="1"/>
          </p:cNvSpPr>
          <p:nvPr>
            <p:ph type="sldImg"/>
          </p:nvPr>
        </p:nvSpPr>
        <p:spPr>
          <a:ln>
            <a:solidFill>
              <a:srgbClr val="000000"/>
            </a:solidFill>
            <a:miter/>
          </a:ln>
        </p:spPr>
      </p:sp>
      <p:sp>
        <p:nvSpPr>
          <p:cNvPr id="17410"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dirty="0"/>
          </a:p>
        </p:txBody>
      </p:sp>
      <p:sp>
        <p:nvSpPr>
          <p:cNvPr id="17411"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noChangeArrowheads="1" noTextEdit="1"/>
          </p:cNvSpPr>
          <p:nvPr>
            <p:ph type="sldImg" idx="4294967295"/>
          </p:nvPr>
        </p:nvSpPr>
        <p:spPr>
          <a:ln>
            <a:miter lim="800000"/>
          </a:ln>
        </p:spPr>
      </p:sp>
      <p:sp>
        <p:nvSpPr>
          <p:cNvPr id="25602"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21507"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624EFDC9-83D6-4F1F-9EB1-E569A64872C2}"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noTextEdit="1"/>
          </p:cNvSpPr>
          <p:nvPr>
            <p:ph type="sldImg"/>
          </p:nvPr>
        </p:nvSpPr>
        <p:spPr>
          <a:ln>
            <a:solidFill>
              <a:srgbClr val="000000"/>
            </a:solidFill>
            <a:miter/>
          </a:ln>
        </p:spPr>
      </p:sp>
      <p:sp>
        <p:nvSpPr>
          <p:cNvPr id="17410"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dirty="0"/>
          </a:p>
        </p:txBody>
      </p:sp>
      <p:sp>
        <p:nvSpPr>
          <p:cNvPr id="17411"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noTextEdit="1"/>
          </p:cNvSpPr>
          <p:nvPr>
            <p:ph type="sldImg"/>
          </p:nvPr>
        </p:nvSpPr>
        <p:spPr>
          <a:ln>
            <a:solidFill>
              <a:srgbClr val="000000"/>
            </a:solidFill>
            <a:miter/>
          </a:ln>
        </p:spPr>
      </p:sp>
      <p:sp>
        <p:nvSpPr>
          <p:cNvPr id="17410"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dirty="0"/>
          </a:p>
        </p:txBody>
      </p:sp>
      <p:sp>
        <p:nvSpPr>
          <p:cNvPr id="17411"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noTextEdit="1"/>
          </p:cNvSpPr>
          <p:nvPr>
            <p:ph type="sldImg"/>
          </p:nvPr>
        </p:nvSpPr>
        <p:spPr>
          <a:ln>
            <a:solidFill>
              <a:srgbClr val="000000"/>
            </a:solidFill>
            <a:miter/>
          </a:ln>
        </p:spPr>
      </p:sp>
      <p:sp>
        <p:nvSpPr>
          <p:cNvPr id="17410"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dirty="0"/>
          </a:p>
        </p:txBody>
      </p:sp>
      <p:sp>
        <p:nvSpPr>
          <p:cNvPr id="17411"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noTextEdit="1"/>
          </p:cNvSpPr>
          <p:nvPr>
            <p:ph type="sldImg"/>
          </p:nvPr>
        </p:nvSpPr>
        <p:spPr>
          <a:ln>
            <a:solidFill>
              <a:srgbClr val="000000"/>
            </a:solidFill>
            <a:miter/>
          </a:ln>
        </p:spPr>
      </p:sp>
      <p:sp>
        <p:nvSpPr>
          <p:cNvPr id="17410"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dirty="0"/>
          </a:p>
        </p:txBody>
      </p:sp>
      <p:sp>
        <p:nvSpPr>
          <p:cNvPr id="17411"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noTextEdit="1"/>
          </p:cNvSpPr>
          <p:nvPr>
            <p:ph type="sldImg"/>
          </p:nvPr>
        </p:nvSpPr>
        <p:spPr>
          <a:ln>
            <a:solidFill>
              <a:srgbClr val="000000"/>
            </a:solidFill>
            <a:miter/>
          </a:ln>
        </p:spPr>
      </p:sp>
      <p:sp>
        <p:nvSpPr>
          <p:cNvPr id="17410"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dirty="0"/>
          </a:p>
        </p:txBody>
      </p:sp>
      <p:sp>
        <p:nvSpPr>
          <p:cNvPr id="17411"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幻灯片图像占位符 1"/>
          <p:cNvSpPr>
            <a:spLocks noGrp="1" noRot="1" noChangeAspect="1" noTextEdit="1"/>
          </p:cNvSpPr>
          <p:nvPr>
            <p:ph type="sldImg"/>
          </p:nvPr>
        </p:nvSpPr>
        <p:spPr>
          <a:ln>
            <a:solidFill>
              <a:srgbClr val="000000"/>
            </a:solidFill>
            <a:miter/>
          </a:ln>
        </p:spPr>
      </p:sp>
      <p:sp>
        <p:nvSpPr>
          <p:cNvPr id="35842"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a:p>
        </p:txBody>
      </p:sp>
      <p:sp>
        <p:nvSpPr>
          <p:cNvPr id="35843"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noTextEdit="1"/>
          </p:cNvSpPr>
          <p:nvPr>
            <p:ph type="sldImg"/>
          </p:nvPr>
        </p:nvSpPr>
        <p:spPr>
          <a:ln>
            <a:solidFill>
              <a:srgbClr val="000000"/>
            </a:solidFill>
            <a:miter/>
          </a:ln>
        </p:spPr>
      </p:sp>
      <p:sp>
        <p:nvSpPr>
          <p:cNvPr id="41986"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a:p>
        </p:txBody>
      </p:sp>
      <p:sp>
        <p:nvSpPr>
          <p:cNvPr id="41987"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TextEdit="1"/>
          </p:cNvSpPr>
          <p:nvPr>
            <p:ph type="sldImg"/>
          </p:nvPr>
        </p:nvSpPr>
        <p:spPr>
          <a:ln>
            <a:solidFill>
              <a:srgbClr val="000000"/>
            </a:solidFill>
            <a:miter/>
          </a:ln>
        </p:spPr>
      </p:sp>
      <p:sp>
        <p:nvSpPr>
          <p:cNvPr id="44034"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dirty="0"/>
          </a:p>
        </p:txBody>
      </p:sp>
      <p:sp>
        <p:nvSpPr>
          <p:cNvPr id="44035"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幻灯片图像占位符 1"/>
          <p:cNvSpPr>
            <a:spLocks noGrp="1" noRot="1" noChangeAspect="1" noTextEdit="1"/>
          </p:cNvSpPr>
          <p:nvPr>
            <p:ph type="sldImg"/>
          </p:nvPr>
        </p:nvSpPr>
        <p:spPr>
          <a:ln>
            <a:solidFill>
              <a:srgbClr val="000000"/>
            </a:solidFill>
            <a:miter/>
          </a:ln>
        </p:spPr>
      </p:sp>
      <p:sp>
        <p:nvSpPr>
          <p:cNvPr id="46082"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a:p>
        </p:txBody>
      </p:sp>
      <p:sp>
        <p:nvSpPr>
          <p:cNvPr id="46083"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27650" name="备注占位符 2"/>
          <p:cNvSpPr>
            <a:spLocks noGrp="1" noChangeArrowheads="1"/>
          </p:cNvSpPr>
          <p:nvPr>
            <p:ph type="body" idx="4294967295"/>
          </p:nvPr>
        </p:nvSpPr>
        <p:spPr/>
        <p:txBody>
          <a:bodyPr/>
          <a:lstStyle/>
          <a:p>
            <a:endParaRPr lang="zh-CN" altLang="en-US" smtClean="0"/>
          </a:p>
        </p:txBody>
      </p:sp>
      <p:sp>
        <p:nvSpPr>
          <p:cNvPr id="23555" name="灯片编号占位符 3"/>
          <p:cNvSpPr txBox="1">
            <a:spLocks noGrp="1" noChangeArrowheads="1"/>
          </p:cNvSpPr>
          <p:nvPr>
            <p:ph type="sldNum" sz="quarter"/>
          </p:nvPr>
        </p:nvSpPr>
        <p:spPr bwMode="auto">
          <a:xfrm>
            <a:off x="3884613" y="8685213"/>
            <a:ext cx="2971800" cy="4587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fld id="{19CF5680-A216-4D1A-AD38-E075F6E7E91A}" type="slidenum">
              <a:rPr lang="zh-CN" altLang="en-US" sz="1200" noProof="1">
                <a:latin typeface="+mn-lt"/>
                <a:ea typeface="+mn-ea"/>
              </a:rPr>
            </a:fld>
            <a:endParaRPr lang="zh-CN" altLang="en-US" sz="1200" noProof="1">
              <a:latin typeface="+mn-lt"/>
              <a:ea typeface="+mn-ea"/>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幻灯片图像占位符 1"/>
          <p:cNvSpPr>
            <a:spLocks noGrp="1" noRot="1" noChangeAspect="1" noTextEdit="1"/>
          </p:cNvSpPr>
          <p:nvPr>
            <p:ph type="sldImg"/>
          </p:nvPr>
        </p:nvSpPr>
        <p:spPr>
          <a:ln>
            <a:solidFill>
              <a:srgbClr val="000000"/>
            </a:solidFill>
            <a:miter/>
          </a:ln>
        </p:spPr>
      </p:sp>
      <p:sp>
        <p:nvSpPr>
          <p:cNvPr id="48130"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a:p>
        </p:txBody>
      </p:sp>
      <p:sp>
        <p:nvSpPr>
          <p:cNvPr id="48131"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noTextEdit="1"/>
          </p:cNvSpPr>
          <p:nvPr>
            <p:ph type="sldImg"/>
          </p:nvPr>
        </p:nvSpPr>
        <p:spPr>
          <a:ln>
            <a:solidFill>
              <a:srgbClr val="000000"/>
            </a:solidFill>
            <a:miter/>
          </a:ln>
        </p:spPr>
      </p:sp>
      <p:sp>
        <p:nvSpPr>
          <p:cNvPr id="50178"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a:p>
        </p:txBody>
      </p:sp>
      <p:sp>
        <p:nvSpPr>
          <p:cNvPr id="5017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幻灯片图像占位符 1"/>
          <p:cNvSpPr>
            <a:spLocks noGrp="1" noRot="1" noChangeAspect="1" noTextEdit="1"/>
          </p:cNvSpPr>
          <p:nvPr>
            <p:ph type="sldImg"/>
          </p:nvPr>
        </p:nvSpPr>
        <p:spPr>
          <a:ln>
            <a:solidFill>
              <a:srgbClr val="000000"/>
            </a:solidFill>
            <a:miter/>
          </a:ln>
        </p:spPr>
      </p:sp>
      <p:sp>
        <p:nvSpPr>
          <p:cNvPr id="52226"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a:p>
        </p:txBody>
      </p:sp>
      <p:sp>
        <p:nvSpPr>
          <p:cNvPr id="52227"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幻灯片图像占位符 1"/>
          <p:cNvSpPr>
            <a:spLocks noGrp="1" noRot="1" noChangeAspect="1" noTextEdit="1"/>
          </p:cNvSpPr>
          <p:nvPr>
            <p:ph type="sldImg"/>
          </p:nvPr>
        </p:nvSpPr>
        <p:spPr>
          <a:ln>
            <a:solidFill>
              <a:srgbClr val="000000"/>
            </a:solidFill>
            <a:miter/>
          </a:ln>
        </p:spPr>
      </p:sp>
      <p:sp>
        <p:nvSpPr>
          <p:cNvPr id="56322"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a:p>
        </p:txBody>
      </p:sp>
      <p:sp>
        <p:nvSpPr>
          <p:cNvPr id="56323"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幻灯片图像占位符 1"/>
          <p:cNvSpPr>
            <a:spLocks noGrp="1" noRot="1" noChangeAspect="1" noTextEdit="1"/>
          </p:cNvSpPr>
          <p:nvPr>
            <p:ph type="sldImg"/>
          </p:nvPr>
        </p:nvSpPr>
        <p:spPr>
          <a:ln>
            <a:solidFill>
              <a:srgbClr val="000000"/>
            </a:solidFill>
            <a:miter/>
          </a:ln>
        </p:spPr>
      </p:sp>
      <p:sp>
        <p:nvSpPr>
          <p:cNvPr id="58370"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r>
              <a:rPr lang="zh-CN" altLang="en-US">
                <a:sym typeface="等线" panose="02010600030101010101" pitchFamily="2" charset="-122"/>
              </a:rPr>
              <a:t>纳税识别号</a:t>
            </a:r>
            <a:endParaRPr lang="zh-CN" altLang="en-US"/>
          </a:p>
          <a:p>
            <a:pPr lvl="0" eaLnBrk="1" hangingPunct="1">
              <a:spcBef>
                <a:spcPct val="0"/>
              </a:spcBef>
            </a:pPr>
            <a:endParaRPr lang="zh-CN" altLang="en-US"/>
          </a:p>
        </p:txBody>
      </p:sp>
      <p:sp>
        <p:nvSpPr>
          <p:cNvPr id="58371"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幻灯片图像占位符 1"/>
          <p:cNvSpPr>
            <a:spLocks noGrp="1" noRot="1" noChangeAspect="1" noTextEdit="1"/>
          </p:cNvSpPr>
          <p:nvPr>
            <p:ph type="sldImg"/>
          </p:nvPr>
        </p:nvSpPr>
        <p:spPr>
          <a:ln>
            <a:solidFill>
              <a:srgbClr val="000000"/>
            </a:solidFill>
            <a:miter/>
          </a:ln>
        </p:spPr>
      </p:sp>
      <p:sp>
        <p:nvSpPr>
          <p:cNvPr id="60418"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a:latin typeface="黑体" panose="02010609060101010101" charset="-122"/>
              <a:ea typeface="黑体" panose="02010609060101010101" charset="-122"/>
            </a:endParaRPr>
          </a:p>
        </p:txBody>
      </p:sp>
      <p:sp>
        <p:nvSpPr>
          <p:cNvPr id="6041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幻灯片图像占位符 1"/>
          <p:cNvSpPr>
            <a:spLocks noGrp="1" noRot="1" noChangeAspect="1" noTextEdit="1"/>
          </p:cNvSpPr>
          <p:nvPr>
            <p:ph type="sldImg"/>
          </p:nvPr>
        </p:nvSpPr>
        <p:spPr>
          <a:ln>
            <a:solidFill>
              <a:srgbClr val="000000"/>
            </a:solidFill>
            <a:miter/>
          </a:ln>
        </p:spPr>
      </p:sp>
      <p:sp>
        <p:nvSpPr>
          <p:cNvPr id="62466"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dirty="0"/>
          </a:p>
        </p:txBody>
      </p:sp>
      <p:sp>
        <p:nvSpPr>
          <p:cNvPr id="62467"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幻灯片图像占位符 1"/>
          <p:cNvSpPr>
            <a:spLocks noGrp="1" noRot="1" noChangeAspect="1" noTextEdit="1"/>
          </p:cNvSpPr>
          <p:nvPr>
            <p:ph type="sldImg"/>
          </p:nvPr>
        </p:nvSpPr>
        <p:spPr>
          <a:ln>
            <a:solidFill>
              <a:srgbClr val="000000"/>
            </a:solidFill>
            <a:miter/>
          </a:ln>
        </p:spPr>
      </p:sp>
      <p:sp>
        <p:nvSpPr>
          <p:cNvPr id="64514"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dirty="0"/>
          </a:p>
        </p:txBody>
      </p:sp>
      <p:sp>
        <p:nvSpPr>
          <p:cNvPr id="64515"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幻灯片图像占位符 1"/>
          <p:cNvSpPr>
            <a:spLocks noGrp="1" noRot="1" noChangeAspect="1" noTextEdit="1"/>
          </p:cNvSpPr>
          <p:nvPr>
            <p:ph type="sldImg"/>
          </p:nvPr>
        </p:nvSpPr>
        <p:spPr>
          <a:ln>
            <a:solidFill>
              <a:srgbClr val="000000"/>
            </a:solidFill>
            <a:miter/>
          </a:ln>
        </p:spPr>
      </p:sp>
      <p:sp>
        <p:nvSpPr>
          <p:cNvPr id="66562"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a:p>
        </p:txBody>
      </p:sp>
      <p:sp>
        <p:nvSpPr>
          <p:cNvPr id="66563"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幻灯片图像占位符 1"/>
          <p:cNvSpPr>
            <a:spLocks noGrp="1" noRot="1" noChangeAspect="1" noTextEdit="1"/>
          </p:cNvSpPr>
          <p:nvPr>
            <p:ph type="sldImg"/>
          </p:nvPr>
        </p:nvSpPr>
        <p:spPr>
          <a:ln>
            <a:solidFill>
              <a:srgbClr val="000000"/>
            </a:solidFill>
            <a:miter/>
          </a:ln>
        </p:spPr>
      </p:sp>
      <p:sp>
        <p:nvSpPr>
          <p:cNvPr id="68610"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dirty="0"/>
          </a:p>
        </p:txBody>
      </p:sp>
      <p:sp>
        <p:nvSpPr>
          <p:cNvPr id="68611"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484357E-5857-46FC-836A-6BAD8E4D8562}" type="slidenum">
              <a:rPr lang="zh-CN" altLang="en-US" smtClean="0"/>
            </a:fld>
            <a:endParaRPr lang="zh-CN"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幻灯片图像占位符 1"/>
          <p:cNvSpPr>
            <a:spLocks noGrp="1" noRot="1" noChangeAspect="1" noTextEdit="1"/>
          </p:cNvSpPr>
          <p:nvPr>
            <p:ph type="sldImg"/>
          </p:nvPr>
        </p:nvSpPr>
        <p:spPr>
          <a:ln>
            <a:solidFill>
              <a:srgbClr val="000000"/>
            </a:solidFill>
            <a:miter/>
          </a:ln>
        </p:spPr>
      </p:sp>
      <p:sp>
        <p:nvSpPr>
          <p:cNvPr id="70658"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dirty="0">
              <a:solidFill>
                <a:srgbClr val="FF0000"/>
              </a:solidFill>
            </a:endParaRPr>
          </a:p>
        </p:txBody>
      </p:sp>
      <p:sp>
        <p:nvSpPr>
          <p:cNvPr id="7065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幻灯片图像占位符 1"/>
          <p:cNvSpPr>
            <a:spLocks noGrp="1" noRot="1" noChangeAspect="1" noTextEdit="1"/>
          </p:cNvSpPr>
          <p:nvPr>
            <p:ph type="sldImg"/>
          </p:nvPr>
        </p:nvSpPr>
        <p:spPr>
          <a:ln>
            <a:solidFill>
              <a:srgbClr val="000000"/>
            </a:solidFill>
            <a:miter/>
          </a:ln>
        </p:spPr>
      </p:sp>
      <p:sp>
        <p:nvSpPr>
          <p:cNvPr id="72706"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dirty="0">
              <a:solidFill>
                <a:srgbClr val="00B050"/>
              </a:solidFill>
              <a:latin typeface="黑体" panose="02010609060101010101" charset="-122"/>
              <a:ea typeface="黑体" panose="02010609060101010101" charset="-122"/>
            </a:endParaRPr>
          </a:p>
          <a:p>
            <a:pPr lvl="0" eaLnBrk="1" hangingPunct="1">
              <a:spcBef>
                <a:spcPct val="0"/>
              </a:spcBef>
            </a:pPr>
            <a:endParaRPr lang="zh-CN" altLang="en-US" dirty="0"/>
          </a:p>
        </p:txBody>
      </p:sp>
      <p:sp>
        <p:nvSpPr>
          <p:cNvPr id="72707"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幻灯片图像占位符 1"/>
          <p:cNvSpPr>
            <a:spLocks noGrp="1" noRot="1" noChangeAspect="1" noTextEdit="1"/>
          </p:cNvSpPr>
          <p:nvPr>
            <p:ph type="sldImg"/>
          </p:nvPr>
        </p:nvSpPr>
        <p:spPr>
          <a:ln>
            <a:solidFill>
              <a:srgbClr val="000000"/>
            </a:solidFill>
            <a:miter/>
          </a:ln>
        </p:spPr>
      </p:sp>
      <p:sp>
        <p:nvSpPr>
          <p:cNvPr id="74754"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a:p>
        </p:txBody>
      </p:sp>
      <p:sp>
        <p:nvSpPr>
          <p:cNvPr id="74755"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幻灯片图像占位符 1"/>
          <p:cNvSpPr>
            <a:spLocks noGrp="1" noRot="1" noChangeAspect="1" noTextEdit="1"/>
          </p:cNvSpPr>
          <p:nvPr>
            <p:ph type="sldImg"/>
          </p:nvPr>
        </p:nvSpPr>
        <p:spPr>
          <a:ln>
            <a:solidFill>
              <a:srgbClr val="000000"/>
            </a:solidFill>
            <a:miter/>
          </a:ln>
        </p:spPr>
      </p:sp>
      <p:sp>
        <p:nvSpPr>
          <p:cNvPr id="76802"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a:p>
        </p:txBody>
      </p:sp>
      <p:sp>
        <p:nvSpPr>
          <p:cNvPr id="76803"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幻灯片图像占位符 1"/>
          <p:cNvSpPr>
            <a:spLocks noGrp="1" noRot="1" noChangeAspect="1" noTextEdit="1"/>
          </p:cNvSpPr>
          <p:nvPr>
            <p:ph type="sldImg"/>
          </p:nvPr>
        </p:nvSpPr>
        <p:spPr>
          <a:ln>
            <a:solidFill>
              <a:srgbClr val="000000"/>
            </a:solidFill>
            <a:miter/>
          </a:ln>
        </p:spPr>
      </p:sp>
      <p:sp>
        <p:nvSpPr>
          <p:cNvPr id="78850"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a:p>
        </p:txBody>
      </p:sp>
      <p:sp>
        <p:nvSpPr>
          <p:cNvPr id="78851"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幻灯片图像占位符 1"/>
          <p:cNvSpPr>
            <a:spLocks noGrp="1" noRot="1" noChangeAspect="1" noTextEdit="1"/>
          </p:cNvSpPr>
          <p:nvPr>
            <p:ph type="sldImg"/>
          </p:nvPr>
        </p:nvSpPr>
        <p:spPr>
          <a:ln>
            <a:solidFill>
              <a:srgbClr val="000000"/>
            </a:solidFill>
            <a:miter/>
          </a:ln>
        </p:spPr>
      </p:sp>
      <p:sp>
        <p:nvSpPr>
          <p:cNvPr id="80898"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a:p>
        </p:txBody>
      </p:sp>
      <p:sp>
        <p:nvSpPr>
          <p:cNvPr id="8089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幻灯片图像占位符 1"/>
          <p:cNvSpPr>
            <a:spLocks noGrp="1" noRot="1" noChangeAspect="1" noTextEdit="1"/>
          </p:cNvSpPr>
          <p:nvPr>
            <p:ph type="sldImg"/>
          </p:nvPr>
        </p:nvSpPr>
        <p:spPr>
          <a:ln>
            <a:solidFill>
              <a:srgbClr val="000000"/>
            </a:solidFill>
            <a:miter/>
          </a:ln>
        </p:spPr>
      </p:sp>
      <p:sp>
        <p:nvSpPr>
          <p:cNvPr id="82946"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a:p>
        </p:txBody>
      </p:sp>
      <p:sp>
        <p:nvSpPr>
          <p:cNvPr id="82947"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幻灯片图像占位符 1"/>
          <p:cNvSpPr>
            <a:spLocks noGrp="1" noRot="1" noChangeAspect="1" noTextEdit="1"/>
          </p:cNvSpPr>
          <p:nvPr>
            <p:ph type="sldImg"/>
          </p:nvPr>
        </p:nvSpPr>
        <p:spPr>
          <a:ln>
            <a:solidFill>
              <a:srgbClr val="000000"/>
            </a:solidFill>
            <a:miter/>
          </a:ln>
        </p:spPr>
      </p:sp>
      <p:sp>
        <p:nvSpPr>
          <p:cNvPr id="84994"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a:p>
        </p:txBody>
      </p:sp>
      <p:sp>
        <p:nvSpPr>
          <p:cNvPr id="84995"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幻灯片图像占位符 1"/>
          <p:cNvSpPr>
            <a:spLocks noGrp="1" noRot="1" noChangeAspect="1" noTextEdit="1"/>
          </p:cNvSpPr>
          <p:nvPr>
            <p:ph type="sldImg"/>
          </p:nvPr>
        </p:nvSpPr>
        <p:spPr>
          <a:ln>
            <a:solidFill>
              <a:srgbClr val="000000"/>
            </a:solidFill>
            <a:miter/>
          </a:ln>
        </p:spPr>
      </p:sp>
      <p:sp>
        <p:nvSpPr>
          <p:cNvPr id="87042"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a:p>
        </p:txBody>
      </p:sp>
      <p:sp>
        <p:nvSpPr>
          <p:cNvPr id="87043"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幻灯片图像占位符 1"/>
          <p:cNvSpPr>
            <a:spLocks noGrp="1" noRot="1" noChangeAspect="1" noTextEdit="1"/>
          </p:cNvSpPr>
          <p:nvPr>
            <p:ph type="sldImg"/>
          </p:nvPr>
        </p:nvSpPr>
        <p:spPr>
          <a:ln>
            <a:solidFill>
              <a:srgbClr val="000000"/>
            </a:solidFill>
            <a:miter/>
          </a:ln>
        </p:spPr>
      </p:sp>
      <p:sp>
        <p:nvSpPr>
          <p:cNvPr id="89090"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a:p>
        </p:txBody>
      </p:sp>
      <p:sp>
        <p:nvSpPr>
          <p:cNvPr id="89091"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4F15862F-9387-438D-9BE3-5096D7EFCD57}"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54A2C29-F464-4E47-8935-2EDE38927B32}" type="slidenum">
              <a:rPr lang="zh-CN" altLang="en-US"/>
            </a:fld>
            <a:endParaRPr lang="zh-CN" alt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4F15862F-9387-438D-9BE3-5096D7EFCD57}"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9EFBE9F-3770-461C-96FA-6C9C0EEFA5AC}" type="slidenum">
              <a:rPr lang="zh-CN" altLang="en-US"/>
            </a:fld>
            <a:endParaRPr lang="zh-CN" alt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4F15862F-9387-438D-9BE3-5096D7EFCD57}"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9DBE316-34CC-4026-BC67-9F7D095B8003}" type="slidenum">
              <a:rPr lang="zh-CN" altLang="en-US"/>
            </a:fld>
            <a:endParaRPr lang="zh-CN" alt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4F15862F-9387-438D-9BE3-5096D7EFCD57}"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A8BDBBB7-F755-40F2-B029-83B816EC4119}" type="slidenum">
              <a:rPr lang="zh-CN" altLang="en-US"/>
            </a:fld>
            <a:endParaRPr lang="zh-CN" altLang="en-US"/>
          </a:p>
        </p:txBody>
      </p:sp>
    </p:spTree>
  </p:cSld>
  <p:clrMapOvr>
    <a:masterClrMapping/>
  </p:clrMapOvr>
  <p:transition spd="slow" advTm="35000">
    <p:fade/>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节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4F15862F-9387-438D-9BE3-5096D7EFCD57}"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D094D1F4-21F5-4339-821E-3883D2B60B3C}" type="slidenum">
              <a:rPr lang="zh-CN" altLang="en-US"/>
            </a:fld>
            <a:endParaRPr lang="zh-CN" altLang="en-US"/>
          </a:p>
        </p:txBody>
      </p:sp>
    </p:spTree>
  </p:cSld>
  <p:clrMapOvr>
    <a:masterClrMapping/>
  </p:clrMapOvr>
  <p:transition spd="slow" advTm="35000">
    <p:fade/>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圆角矩形 1"/>
          <p:cNvSpPr/>
          <p:nvPr/>
        </p:nvSpPr>
        <p:spPr>
          <a:xfrm>
            <a:off x="1871663" y="252413"/>
            <a:ext cx="9825037" cy="714375"/>
          </a:xfrm>
          <a:prstGeom prst="round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ea typeface="微软雅黑" panose="020B0503020204020204" charset="-122"/>
            </a:endParaRPr>
          </a:p>
        </p:txBody>
      </p:sp>
      <p:pic>
        <p:nvPicPr>
          <p:cNvPr id="3" name="图片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488" y="-95250"/>
            <a:ext cx="10509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9212811">
            <a:off x="201613" y="328613"/>
            <a:ext cx="96520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圆角矩形 4"/>
          <p:cNvSpPr/>
          <p:nvPr/>
        </p:nvSpPr>
        <p:spPr>
          <a:xfrm>
            <a:off x="806450" y="252413"/>
            <a:ext cx="973138" cy="714375"/>
          </a:xfrm>
          <a:prstGeom prst="round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ea typeface="微软雅黑" panose="020B0503020204020204" charset="-122"/>
            </a:endParaRPr>
          </a:p>
        </p:txBody>
      </p:sp>
      <p:sp>
        <p:nvSpPr>
          <p:cNvPr id="6" name="日期占位符 2"/>
          <p:cNvSpPr>
            <a:spLocks noGrp="1"/>
          </p:cNvSpPr>
          <p:nvPr>
            <p:ph type="dt" sz="half" idx="10"/>
          </p:nvPr>
        </p:nvSpPr>
        <p:spPr/>
        <p:txBody>
          <a:bodyPr/>
          <a:lstStyle>
            <a:lvl1pPr>
              <a:defRPr/>
            </a:lvl1pPr>
          </a:lstStyle>
          <a:p>
            <a:pPr>
              <a:defRPr/>
            </a:pPr>
            <a:fld id="{4F15862F-9387-438D-9BE3-5096D7EFCD57}" type="datetimeFigureOut">
              <a:rPr lang="zh-CN" altLang="en-US"/>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pPr>
              <a:defRPr/>
            </a:pPr>
            <a:fld id="{AC72FE88-96B8-4F74-8435-5C0156864006}" type="slidenum">
              <a:rPr lang="zh-CN" altLang="en-US"/>
            </a:fld>
            <a:endParaRPr lang="zh-CN" altLang="en-US"/>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2" name="矩形 1"/>
          <p:cNvSpPr/>
          <p:nvPr/>
        </p:nvSpPr>
        <p:spPr>
          <a:xfrm>
            <a:off x="0" y="336550"/>
            <a:ext cx="820738" cy="376238"/>
          </a:xfrm>
          <a:prstGeom prst="rect">
            <a:avLst/>
          </a:prstGeom>
          <a:solidFill>
            <a:srgbClr val="1D8D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3" name="矩形 2"/>
          <p:cNvSpPr/>
          <p:nvPr/>
        </p:nvSpPr>
        <p:spPr>
          <a:xfrm>
            <a:off x="820738" y="336550"/>
            <a:ext cx="1393825" cy="37623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4" name="日期占位符 3"/>
          <p:cNvSpPr>
            <a:spLocks noGrp="1"/>
          </p:cNvSpPr>
          <p:nvPr>
            <p:ph type="dt" sz="half" idx="10"/>
          </p:nvPr>
        </p:nvSpPr>
        <p:spPr/>
        <p:txBody>
          <a:bodyPr/>
          <a:lstStyle>
            <a:lvl1pPr>
              <a:defRPr/>
            </a:lvl1pPr>
          </a:lstStyle>
          <a:p>
            <a:pPr>
              <a:defRPr/>
            </a:pPr>
            <a:fld id="{4F15862F-9387-438D-9BE3-5096D7EFCD57}"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5E035C5-512C-4240-9900-62257C670DDB}" type="slidenum">
              <a:rPr lang="zh-CN" altLang="en-US"/>
            </a:fld>
            <a:endParaRPr lang="zh-CN" altLang="en-US"/>
          </a:p>
        </p:txBody>
      </p:sp>
    </p:spTree>
  </p:cSld>
  <p:clrMapOvr>
    <a:masterClrMapping/>
  </p:clrMapOvr>
  <p:transition>
    <p:dissolve/>
  </p:transition>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4F15862F-9387-438D-9BE3-5096D7EFCD57}"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37A19B9-C752-4C6F-8385-A167D61D550D}" type="slidenum">
              <a:rPr lang="zh-CN" altLang="en-US"/>
            </a:fld>
            <a:endParaRPr lang="zh-CN" altLang="en-US"/>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4F15862F-9387-438D-9BE3-5096D7EFCD57}"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D361224-DF3C-4347-84A5-800FEF2C212E}" type="slidenum">
              <a:rPr lang="zh-CN" altLang="en-US"/>
            </a:fld>
            <a:endParaRPr lang="zh-CN" altLang="en-US"/>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4F15862F-9387-438D-9BE3-5096D7EFCD57}"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183D719-1259-46C6-A44E-94228BA85E4F}" type="slidenum">
              <a:rPr lang="zh-CN" altLang="en-US"/>
            </a:fld>
            <a:endParaRPr lang="zh-CN" altLang="en-US"/>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4F15862F-9387-438D-9BE3-5096D7EFCD57}"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FF63D68-3DEB-405A-AA1C-285E8B3957F4}" type="slidenum">
              <a:rPr lang="zh-CN" altLang="en-US"/>
            </a:fld>
            <a:endParaRPr lang="zh-CN" alt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4F15862F-9387-438D-9BE3-5096D7EFCD57}"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AF12D6C-2186-4B84-8894-37BE9B192D32}" type="slidenum">
              <a:rPr lang="zh-CN" altLang="en-US"/>
            </a:fld>
            <a:endParaRPr lang="zh-CN" altLang="en-US"/>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39788" y="2505075"/>
            <a:ext cx="5157787"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fld id="{4F15862F-9387-438D-9BE3-5096D7EFCD57}"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38FC1718-5011-4060-AB7B-334C7EE068ED}" type="slidenum">
              <a:rPr lang="zh-CN" altLang="en-US"/>
            </a:fld>
            <a:endParaRPr lang="zh-CN" altLang="en-US"/>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fld id="{4F15862F-9387-438D-9BE3-5096D7EFCD57}"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3C1F2129-9C58-4E1F-AE67-E98233CDEFF4}" type="slidenum">
              <a:rPr lang="zh-CN" altLang="en-US"/>
            </a:fld>
            <a:endParaRPr lang="zh-CN" altLang="en-US"/>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4F15862F-9387-438D-9BE3-5096D7EFCD57}"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1499D129-9610-43EC-A834-7A8A16CFAD73}" type="slidenum">
              <a:rPr lang="zh-CN" altLang="en-US"/>
            </a:fld>
            <a:endParaRPr lang="zh-CN" altLang="en-US"/>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4F15862F-9387-438D-9BE3-5096D7EFCD57}"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D977E48-F636-4BA5-89E6-1B17C0DBEB4B}" type="slidenum">
              <a:rPr lang="zh-CN" altLang="en-US"/>
            </a:fld>
            <a:endParaRPr lang="zh-CN" altLang="en-US"/>
          </a:p>
        </p:txBody>
      </p:sp>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4F15862F-9387-438D-9BE3-5096D7EFCD57}"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74D1B4B-32A8-4737-BBBC-D60A72279CFC}" type="slidenum">
              <a:rPr lang="zh-CN" altLang="en-US"/>
            </a:fld>
            <a:endParaRPr lang="zh-CN" altLang="en-US"/>
          </a:p>
        </p:txBody>
      </p:sp>
    </p:spTree>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4F15862F-9387-438D-9BE3-5096D7EFCD57}"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3378823-174A-4E6C-B4F4-E05C93E58087}" type="slidenum">
              <a:rPr lang="zh-CN" altLang="en-US"/>
            </a:fld>
            <a:endParaRPr lang="zh-CN" altLang="en-US"/>
          </a:p>
        </p:txBody>
      </p:sp>
    </p:spTree>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4F15862F-9387-438D-9BE3-5096D7EFCD57}"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DF92770-664B-44EE-9766-CB9E48B2D59F}" type="slidenum">
              <a:rPr lang="zh-CN" altLang="en-US"/>
            </a:fld>
            <a:endParaRPr lang="zh-CN" altLang="en-US"/>
          </a:p>
        </p:txBody>
      </p:sp>
    </p:spTree>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4F15862F-9387-438D-9BE3-5096D7EFCD57}"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50FD3171-BB1D-462A-B2D7-3B6E5A82105F}" type="slidenum">
              <a:rPr lang="zh-CN" altLang="en-US"/>
            </a:fld>
            <a:endParaRPr lang="zh-CN" altLang="en-US"/>
          </a:p>
        </p:txBody>
      </p:sp>
    </p:spTree>
  </p:cSld>
  <p:clrMapOvr>
    <a:masterClrMapping/>
  </p:clrMapOvr>
  <p:transition spd="slow" advTm="35000">
    <p:fade/>
  </p:transition>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节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4F15862F-9387-438D-9BE3-5096D7EFCD57}"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A4E393FF-6D38-4A16-9000-56EC9D30BA7A}" type="slidenum">
              <a:rPr lang="zh-CN" altLang="en-US"/>
            </a:fld>
            <a:endParaRPr lang="zh-CN" altLang="en-US"/>
          </a:p>
        </p:txBody>
      </p:sp>
    </p:spTree>
  </p:cSld>
  <p:clrMapOvr>
    <a:masterClrMapping/>
  </p:clrMapOvr>
  <p:transition spd="slow" advTm="35000">
    <p:fade/>
  </p:transition>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圆角矩形 1"/>
          <p:cNvSpPr/>
          <p:nvPr/>
        </p:nvSpPr>
        <p:spPr>
          <a:xfrm>
            <a:off x="1871663" y="252413"/>
            <a:ext cx="9825037" cy="714375"/>
          </a:xfrm>
          <a:prstGeom prst="round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ea typeface="微软雅黑" panose="020B0503020204020204" charset="-122"/>
            </a:endParaRPr>
          </a:p>
        </p:txBody>
      </p:sp>
      <p:pic>
        <p:nvPicPr>
          <p:cNvPr id="3" name="图片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488" y="-95250"/>
            <a:ext cx="10509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9212811">
            <a:off x="201613" y="328613"/>
            <a:ext cx="96520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圆角矩形 4"/>
          <p:cNvSpPr/>
          <p:nvPr/>
        </p:nvSpPr>
        <p:spPr>
          <a:xfrm>
            <a:off x="806450" y="252413"/>
            <a:ext cx="973138" cy="714375"/>
          </a:xfrm>
          <a:prstGeom prst="round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ea typeface="微软雅黑" panose="020B0503020204020204" charset="-122"/>
            </a:endParaRPr>
          </a:p>
        </p:txBody>
      </p:sp>
      <p:sp>
        <p:nvSpPr>
          <p:cNvPr id="6" name="日期占位符 2"/>
          <p:cNvSpPr>
            <a:spLocks noGrp="1"/>
          </p:cNvSpPr>
          <p:nvPr>
            <p:ph type="dt" sz="half" idx="10"/>
          </p:nvPr>
        </p:nvSpPr>
        <p:spPr/>
        <p:txBody>
          <a:bodyPr/>
          <a:lstStyle>
            <a:lvl1pPr>
              <a:defRPr/>
            </a:lvl1pPr>
          </a:lstStyle>
          <a:p>
            <a:pPr>
              <a:defRPr/>
            </a:pPr>
            <a:fld id="{4F15862F-9387-438D-9BE3-5096D7EFCD57}" type="datetimeFigureOut">
              <a:rPr lang="zh-CN" altLang="en-US"/>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pPr>
              <a:defRPr/>
            </a:pPr>
            <a:fld id="{768FC3A5-50A5-4846-90E0-D90485325922}" type="slidenum">
              <a:rPr lang="zh-CN" altLang="en-US"/>
            </a:fld>
            <a:endParaRPr lang="zh-CN" alt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4F15862F-9387-438D-9BE3-5096D7EFCD57}"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5B36074-F584-4191-B99E-1AA8C2B80977}" type="slidenum">
              <a:rPr lang="zh-CN" altLang="en-US"/>
            </a:fld>
            <a:endParaRPr lang="zh-CN" altLang="en-US"/>
          </a:p>
        </p:txBody>
      </p:sp>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2" name="矩形 1"/>
          <p:cNvSpPr/>
          <p:nvPr/>
        </p:nvSpPr>
        <p:spPr>
          <a:xfrm>
            <a:off x="0" y="336550"/>
            <a:ext cx="820738" cy="376238"/>
          </a:xfrm>
          <a:prstGeom prst="rect">
            <a:avLst/>
          </a:prstGeom>
          <a:solidFill>
            <a:srgbClr val="1D8D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3" name="矩形 2"/>
          <p:cNvSpPr/>
          <p:nvPr/>
        </p:nvSpPr>
        <p:spPr>
          <a:xfrm>
            <a:off x="820738" y="336550"/>
            <a:ext cx="1393825" cy="37623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4" name="日期占位符 3"/>
          <p:cNvSpPr>
            <a:spLocks noGrp="1"/>
          </p:cNvSpPr>
          <p:nvPr>
            <p:ph type="dt" sz="half" idx="10"/>
          </p:nvPr>
        </p:nvSpPr>
        <p:spPr/>
        <p:txBody>
          <a:bodyPr/>
          <a:lstStyle>
            <a:lvl1pPr>
              <a:defRPr/>
            </a:lvl1pPr>
          </a:lstStyle>
          <a:p>
            <a:pPr>
              <a:defRPr/>
            </a:pPr>
            <a:fld id="{4F15862F-9387-438D-9BE3-5096D7EFCD57}"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6CF3700-6BBA-4E9C-A967-5B581BD30E05}" type="slidenum">
              <a:rPr lang="zh-CN" altLang="en-US"/>
            </a:fld>
            <a:endParaRPr lang="zh-CN" altLang="en-US"/>
          </a:p>
        </p:txBody>
      </p:sp>
    </p:spTree>
  </p:cSld>
  <p:clrMapOvr>
    <a:masterClrMapping/>
  </p:clrMapOvr>
  <p:transition>
    <p:dissolve/>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4F15862F-9387-438D-9BE3-5096D7EFCD57}"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25BC844-289B-46BF-9C1A-3D9BB352DF47}" type="slidenum">
              <a:rPr lang="zh-CN" altLang="en-US"/>
            </a:fld>
            <a:endParaRPr lang="zh-CN" alt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39788" y="2505075"/>
            <a:ext cx="5157787"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fld id="{4F15862F-9387-438D-9BE3-5096D7EFCD57}"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DA31CDFA-ECB4-44DF-85CC-ED5D621C13B1}" type="slidenum">
              <a:rPr lang="zh-CN" altLang="en-US"/>
            </a:fld>
            <a:endParaRPr lang="zh-CN"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fld id="{4F15862F-9387-438D-9BE3-5096D7EFCD57}"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3BBE2023-5A7C-4208-92FC-B74BD53F9A38}" type="slidenum">
              <a:rPr lang="zh-CN" altLang="en-US"/>
            </a:fld>
            <a:endParaRPr lang="zh-CN"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4F15862F-9387-438D-9BE3-5096D7EFCD57}"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FB4EB9C1-3606-406B-AECF-73BD36007983}" type="slidenum">
              <a:rPr lang="zh-CN" altLang="en-US"/>
            </a:fld>
            <a:endParaRPr lang="zh-CN" alt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4F15862F-9387-438D-9BE3-5096D7EFCD57}"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39D279C-764E-44EC-A9FA-BABEB5593C1C}" type="slidenum">
              <a:rPr lang="zh-CN" altLang="en-US"/>
            </a:fld>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4F15862F-9387-438D-9BE3-5096D7EFCD57}"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EB0C1D08-92B3-4294-A8F6-E36C4E0C53A8}" type="slidenum">
              <a:rPr lang="zh-CN" altLang="en-US"/>
            </a:fld>
            <a:endParaRPr lang="zh-CN" alt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3.png"/><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slideLayout" Target="../slideLayouts/slideLayout23.xml"/><Relationship Id="rId7" Type="http://schemas.openxmlformats.org/officeDocument/2006/relationships/slideLayout" Target="../slideLayouts/slideLayout22.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3" Type="http://schemas.openxmlformats.org/officeDocument/2006/relationships/slideLayout" Target="../slideLayouts/slideLayout18.xml"/><Relationship Id="rId2" Type="http://schemas.openxmlformats.org/officeDocument/2006/relationships/slideLayout" Target="../slideLayouts/slideLayout17.xml"/><Relationship Id="rId17" Type="http://schemas.openxmlformats.org/officeDocument/2006/relationships/theme" Target="../theme/theme2.xml"/><Relationship Id="rId16" Type="http://schemas.openxmlformats.org/officeDocument/2006/relationships/image" Target="../media/image3.png"/><Relationship Id="rId15" Type="http://schemas.openxmlformats.org/officeDocument/2006/relationships/slideLayout" Target="../slideLayouts/slideLayout30.xml"/><Relationship Id="rId14" Type="http://schemas.openxmlformats.org/officeDocument/2006/relationships/slideLayout" Target="../slideLayouts/slideLayout29.xml"/><Relationship Id="rId13" Type="http://schemas.openxmlformats.org/officeDocument/2006/relationships/slideLayout" Target="../slideLayouts/slideLayout28.xml"/><Relationship Id="rId12" Type="http://schemas.openxmlformats.org/officeDocument/2006/relationships/slideLayout" Target="../slideLayouts/slideLayout27.xml"/><Relationship Id="rId11" Type="http://schemas.openxmlformats.org/officeDocument/2006/relationships/slideLayout" Target="../slideLayouts/slideLayout26.xml"/><Relationship Id="rId10" Type="http://schemas.openxmlformats.org/officeDocument/2006/relationships/slideLayout" Target="../slideLayouts/slideLayout25.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noChangeArrowheads="1"/>
          </p:cNvSpPr>
          <p:nvPr>
            <p:ph type="body" idx="9"/>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noProof="1">
                <a:solidFill>
                  <a:prstClr val="black">
                    <a:tint val="75000"/>
                  </a:prstClr>
                </a:solidFill>
                <a:latin typeface="方正黑体简体" pitchFamily="2" charset="-122"/>
                <a:ea typeface="方正黑体简体" pitchFamily="2" charset="-122"/>
                <a:cs typeface="+mn-cs"/>
              </a:defRPr>
            </a:lvl1pPr>
          </a:lstStyle>
          <a:p>
            <a:pPr>
              <a:defRPr/>
            </a:pPr>
            <a:fld id="{4F15862F-9387-438D-9BE3-5096D7EFCD57}"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noProof="1">
                <a:solidFill>
                  <a:prstClr val="black">
                    <a:tint val="75000"/>
                  </a:prstClr>
                </a:solidFill>
                <a:latin typeface="方正黑体简体" pitchFamily="2" charset="-122"/>
                <a:ea typeface="方正黑体简体" pitchFamily="2" charset="-122"/>
                <a:cs typeface="+mn-cs"/>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noProof="1">
                <a:solidFill>
                  <a:prstClr val="black">
                    <a:tint val="75000"/>
                  </a:prstClr>
                </a:solidFill>
                <a:latin typeface="方正黑体简体" pitchFamily="2" charset="-122"/>
                <a:ea typeface="方正黑体简体" pitchFamily="2" charset="-122"/>
                <a:cs typeface="+mn-cs"/>
              </a:defRPr>
            </a:lvl1pPr>
          </a:lstStyle>
          <a:p>
            <a:pPr>
              <a:defRPr/>
            </a:pPr>
            <a:fld id="{48B54F24-EB0B-4520-A19A-DC0287AC9662}"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rtl="0" eaLnBrk="0" fontAlgn="base" hangingPunct="0">
        <a:lnSpc>
          <a:spcPct val="90000"/>
        </a:lnSpc>
        <a:spcBef>
          <a:spcPct val="0"/>
        </a:spcBef>
        <a:spcAft>
          <a:spcPct val="0"/>
        </a:spcAft>
        <a:defRPr sz="4400" kern="1200">
          <a:solidFill>
            <a:schemeClr val="tx1"/>
          </a:solidFill>
          <a:latin typeface="方正黑体简体" pitchFamily="2" charset="-122"/>
          <a:ea typeface="方正黑体简体" pitchFamily="2" charset="-122"/>
          <a:cs typeface="方正黑体简体"/>
        </a:defRPr>
      </a:lvl1pPr>
      <a:lvl2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2pPr>
      <a:lvl3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3pPr>
      <a:lvl4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4pPr>
      <a:lvl5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5pPr>
      <a:lvl6pPr marL="457200" algn="l" rtl="0" fontAlgn="base">
        <a:lnSpc>
          <a:spcPct val="90000"/>
        </a:lnSpc>
        <a:spcBef>
          <a:spcPct val="0"/>
        </a:spcBef>
        <a:spcAft>
          <a:spcPct val="0"/>
        </a:spcAft>
        <a:defRPr sz="4400">
          <a:solidFill>
            <a:schemeClr val="tx1"/>
          </a:solidFill>
          <a:latin typeface="方正黑体简体"/>
          <a:ea typeface="方正黑体简体"/>
          <a:cs typeface="方正黑体简体"/>
        </a:defRPr>
      </a:lvl6pPr>
      <a:lvl7pPr marL="914400" algn="l" rtl="0" fontAlgn="base">
        <a:lnSpc>
          <a:spcPct val="90000"/>
        </a:lnSpc>
        <a:spcBef>
          <a:spcPct val="0"/>
        </a:spcBef>
        <a:spcAft>
          <a:spcPct val="0"/>
        </a:spcAft>
        <a:defRPr sz="4400">
          <a:solidFill>
            <a:schemeClr val="tx1"/>
          </a:solidFill>
          <a:latin typeface="方正黑体简体"/>
          <a:ea typeface="方正黑体简体"/>
          <a:cs typeface="方正黑体简体"/>
        </a:defRPr>
      </a:lvl7pPr>
      <a:lvl8pPr marL="1371600" algn="l" rtl="0" fontAlgn="base">
        <a:lnSpc>
          <a:spcPct val="90000"/>
        </a:lnSpc>
        <a:spcBef>
          <a:spcPct val="0"/>
        </a:spcBef>
        <a:spcAft>
          <a:spcPct val="0"/>
        </a:spcAft>
        <a:defRPr sz="4400">
          <a:solidFill>
            <a:schemeClr val="tx1"/>
          </a:solidFill>
          <a:latin typeface="方正黑体简体"/>
          <a:ea typeface="方正黑体简体"/>
          <a:cs typeface="方正黑体简体"/>
        </a:defRPr>
      </a:lvl8pPr>
      <a:lvl9pPr marL="1828800" algn="l" rtl="0" fontAlgn="base">
        <a:lnSpc>
          <a:spcPct val="90000"/>
        </a:lnSpc>
        <a:spcBef>
          <a:spcPct val="0"/>
        </a:spcBef>
        <a:spcAft>
          <a:spcPct val="0"/>
        </a:spcAft>
        <a:defRPr sz="4400">
          <a:solidFill>
            <a:schemeClr val="tx1"/>
          </a:solidFill>
          <a:latin typeface="方正黑体简体"/>
          <a:ea typeface="方正黑体简体"/>
          <a:cs typeface="方正黑体简体"/>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方正黑体简体" pitchFamily="2" charset="-122"/>
          <a:ea typeface="方正黑体简体" pitchFamily="2" charset="-122"/>
          <a:cs typeface="方正黑体简体"/>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方正黑体简体" pitchFamily="2" charset="-122"/>
          <a:ea typeface="方正黑体简体" pitchFamily="2" charset="-122"/>
          <a:cs typeface="方正黑体简体"/>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方正黑体简体" pitchFamily="2" charset="-122"/>
          <a:ea typeface="方正黑体简体" pitchFamily="2" charset="-122"/>
          <a:cs typeface="方正黑体简体"/>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方正黑体简体" pitchFamily="2" charset="-122"/>
          <a:ea typeface="方正黑体简体" pitchFamily="2" charset="-122"/>
          <a:cs typeface="方正黑体简体"/>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方正黑体简体" pitchFamily="2" charset="-122"/>
          <a:ea typeface="方正黑体简体" pitchFamily="2" charset="-122"/>
          <a:cs typeface="方正黑体简体"/>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2051" name="文本占位符 2"/>
          <p:cNvSpPr>
            <a:spLocks noGrp="1" noChangeArrowheads="1"/>
          </p:cNvSpPr>
          <p:nvPr>
            <p:ph type="body" idx="9"/>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noProof="1">
                <a:solidFill>
                  <a:prstClr val="black">
                    <a:tint val="75000"/>
                  </a:prstClr>
                </a:solidFill>
                <a:latin typeface="方正黑体简体" pitchFamily="2" charset="-122"/>
                <a:ea typeface="方正黑体简体" pitchFamily="2" charset="-122"/>
                <a:cs typeface="+mn-cs"/>
              </a:defRPr>
            </a:lvl1pPr>
          </a:lstStyle>
          <a:p>
            <a:pPr>
              <a:defRPr/>
            </a:pPr>
            <a:fld id="{4F15862F-9387-438D-9BE3-5096D7EFCD57}"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noProof="1">
                <a:solidFill>
                  <a:prstClr val="black">
                    <a:tint val="75000"/>
                  </a:prstClr>
                </a:solidFill>
                <a:latin typeface="方正黑体简体" pitchFamily="2" charset="-122"/>
                <a:ea typeface="方正黑体简体" pitchFamily="2" charset="-122"/>
                <a:cs typeface="+mn-cs"/>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noProof="1">
                <a:solidFill>
                  <a:prstClr val="black">
                    <a:tint val="75000"/>
                  </a:prstClr>
                </a:solidFill>
                <a:latin typeface="方正黑体简体" pitchFamily="2" charset="-122"/>
                <a:ea typeface="方正黑体简体" pitchFamily="2" charset="-122"/>
                <a:cs typeface="+mn-cs"/>
              </a:defRPr>
            </a:lvl1pPr>
          </a:lstStyle>
          <a:p>
            <a:pPr>
              <a:defRPr/>
            </a:pPr>
            <a:fld id="{58A95692-6042-4946-8E9B-18A56933D973}"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txStyles>
    <p:titleStyle>
      <a:lvl1pPr algn="l" rtl="0" eaLnBrk="0" fontAlgn="base" hangingPunct="0">
        <a:lnSpc>
          <a:spcPct val="90000"/>
        </a:lnSpc>
        <a:spcBef>
          <a:spcPct val="0"/>
        </a:spcBef>
        <a:spcAft>
          <a:spcPct val="0"/>
        </a:spcAft>
        <a:defRPr sz="4400" kern="1200">
          <a:solidFill>
            <a:schemeClr val="tx1"/>
          </a:solidFill>
          <a:latin typeface="方正黑体简体" pitchFamily="2" charset="-122"/>
          <a:ea typeface="方正黑体简体" pitchFamily="2" charset="-122"/>
          <a:cs typeface="方正黑体简体"/>
        </a:defRPr>
      </a:lvl1pPr>
      <a:lvl2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2pPr>
      <a:lvl3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3pPr>
      <a:lvl4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4pPr>
      <a:lvl5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5pPr>
      <a:lvl6pPr marL="457200" algn="l" rtl="0" fontAlgn="base">
        <a:lnSpc>
          <a:spcPct val="90000"/>
        </a:lnSpc>
        <a:spcBef>
          <a:spcPct val="0"/>
        </a:spcBef>
        <a:spcAft>
          <a:spcPct val="0"/>
        </a:spcAft>
        <a:defRPr sz="4400">
          <a:solidFill>
            <a:schemeClr val="tx1"/>
          </a:solidFill>
          <a:latin typeface="方正黑体简体"/>
          <a:ea typeface="方正黑体简体"/>
          <a:cs typeface="方正黑体简体"/>
        </a:defRPr>
      </a:lvl6pPr>
      <a:lvl7pPr marL="914400" algn="l" rtl="0" fontAlgn="base">
        <a:lnSpc>
          <a:spcPct val="90000"/>
        </a:lnSpc>
        <a:spcBef>
          <a:spcPct val="0"/>
        </a:spcBef>
        <a:spcAft>
          <a:spcPct val="0"/>
        </a:spcAft>
        <a:defRPr sz="4400">
          <a:solidFill>
            <a:schemeClr val="tx1"/>
          </a:solidFill>
          <a:latin typeface="方正黑体简体"/>
          <a:ea typeface="方正黑体简体"/>
          <a:cs typeface="方正黑体简体"/>
        </a:defRPr>
      </a:lvl7pPr>
      <a:lvl8pPr marL="1371600" algn="l" rtl="0" fontAlgn="base">
        <a:lnSpc>
          <a:spcPct val="90000"/>
        </a:lnSpc>
        <a:spcBef>
          <a:spcPct val="0"/>
        </a:spcBef>
        <a:spcAft>
          <a:spcPct val="0"/>
        </a:spcAft>
        <a:defRPr sz="4400">
          <a:solidFill>
            <a:schemeClr val="tx1"/>
          </a:solidFill>
          <a:latin typeface="方正黑体简体"/>
          <a:ea typeface="方正黑体简体"/>
          <a:cs typeface="方正黑体简体"/>
        </a:defRPr>
      </a:lvl8pPr>
      <a:lvl9pPr marL="1828800" algn="l" rtl="0" fontAlgn="base">
        <a:lnSpc>
          <a:spcPct val="90000"/>
        </a:lnSpc>
        <a:spcBef>
          <a:spcPct val="0"/>
        </a:spcBef>
        <a:spcAft>
          <a:spcPct val="0"/>
        </a:spcAft>
        <a:defRPr sz="4400">
          <a:solidFill>
            <a:schemeClr val="tx1"/>
          </a:solidFill>
          <a:latin typeface="方正黑体简体"/>
          <a:ea typeface="方正黑体简体"/>
          <a:cs typeface="方正黑体简体"/>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方正黑体简体" pitchFamily="2" charset="-122"/>
          <a:ea typeface="方正黑体简体" pitchFamily="2" charset="-122"/>
          <a:cs typeface="方正黑体简体"/>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方正黑体简体" pitchFamily="2" charset="-122"/>
          <a:ea typeface="方正黑体简体" pitchFamily="2" charset="-122"/>
          <a:cs typeface="方正黑体简体"/>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方正黑体简体" pitchFamily="2" charset="-122"/>
          <a:ea typeface="方正黑体简体" pitchFamily="2" charset="-122"/>
          <a:cs typeface="方正黑体简体"/>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方正黑体简体" pitchFamily="2" charset="-122"/>
          <a:ea typeface="方正黑体简体" pitchFamily="2" charset="-122"/>
          <a:cs typeface="方正黑体简体"/>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方正黑体简体" pitchFamily="2" charset="-122"/>
          <a:ea typeface="方正黑体简体" pitchFamily="2" charset="-122"/>
          <a:cs typeface="方正黑体简体"/>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image" Target="../media/image4.png"/><Relationship Id="rId3" Type="http://schemas.openxmlformats.org/officeDocument/2006/relationships/tags" Target="../tags/tag3.xml"/><Relationship Id="rId2" Type="http://schemas.openxmlformats.org/officeDocument/2006/relationships/tags" Target="../tags/tag2.xml"/><Relationship Id="rId15" Type="http://schemas.openxmlformats.org/officeDocument/2006/relationships/notesSlide" Target="../notesSlides/notesSlide1.xml"/><Relationship Id="rId14" Type="http://schemas.openxmlformats.org/officeDocument/2006/relationships/slideLayout" Target="../slideLayouts/slideLayout2.xml"/><Relationship Id="rId13" Type="http://schemas.openxmlformats.org/officeDocument/2006/relationships/image" Target="../media/image5.png"/><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6.xml"/><Relationship Id="rId1" Type="http://schemas.openxmlformats.org/officeDocument/2006/relationships/image" Target="../media/image25.png"/></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6.xml"/><Relationship Id="rId1" Type="http://schemas.openxmlformats.org/officeDocument/2006/relationships/image" Target="../media/image26.png"/></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6.xml"/><Relationship Id="rId1" Type="http://schemas.openxmlformats.org/officeDocument/2006/relationships/image" Target="../media/image26.pn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6.xml"/><Relationship Id="rId1" Type="http://schemas.openxmlformats.org/officeDocument/2006/relationships/image" Target="../media/image27.png"/></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6.xml"/><Relationship Id="rId1" Type="http://schemas.openxmlformats.org/officeDocument/2006/relationships/image" Target="../media/image28.pn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6.xml"/><Relationship Id="rId1" Type="http://schemas.openxmlformats.org/officeDocument/2006/relationships/image" Target="../media/image28.png"/></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6.xml"/><Relationship Id="rId1" Type="http://schemas.openxmlformats.org/officeDocument/2006/relationships/image" Target="../media/image28.pn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6.xml"/><Relationship Id="rId1" Type="http://schemas.openxmlformats.org/officeDocument/2006/relationships/image" Target="../media/image29.png"/></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6.xml"/><Relationship Id="rId1"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6.xml"/><Relationship Id="rId1" Type="http://schemas.openxmlformats.org/officeDocument/2006/relationships/image" Target="../media/image29.png"/></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6.xml"/><Relationship Id="rId1" Type="http://schemas.openxmlformats.org/officeDocument/2006/relationships/image" Target="../media/image29.png"/></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6.xml"/><Relationship Id="rId1" Type="http://schemas.openxmlformats.org/officeDocument/2006/relationships/image" Target="../media/image30.pn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6.xml"/><Relationship Id="rId1" Type="http://schemas.openxmlformats.org/officeDocument/2006/relationships/image" Target="../media/image31.png"/></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6.xml"/><Relationship Id="rId1" Type="http://schemas.openxmlformats.org/officeDocument/2006/relationships/image" Target="../media/image32.png"/></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6.xml"/><Relationship Id="rId1" Type="http://schemas.openxmlformats.org/officeDocument/2006/relationships/image" Target="../media/image33.png"/></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6.xml"/><Relationship Id="rId1" Type="http://schemas.openxmlformats.org/officeDocument/2006/relationships/image" Target="../media/image34.png"/></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6.xml"/><Relationship Id="rId1" Type="http://schemas.openxmlformats.org/officeDocument/2006/relationships/image" Target="../media/image35.png"/></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6.xml"/><Relationship Id="rId1" Type="http://schemas.openxmlformats.org/officeDocument/2006/relationships/image" Target="../media/image35.png"/></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6.xml"/><Relationship Id="rId1" Type="http://schemas.openxmlformats.org/officeDocument/2006/relationships/image" Target="../media/image3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6.xml"/><Relationship Id="rId1" Type="http://schemas.openxmlformats.org/officeDocument/2006/relationships/image" Target="../media/image36.png"/></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6.xml"/><Relationship Id="rId1" Type="http://schemas.openxmlformats.org/officeDocument/2006/relationships/image" Target="../media/image37.png"/></Relationships>
</file>

<file path=ppt/slides/_rels/slide122.xml.rels><?xml version="1.0" encoding="UTF-8" standalone="yes"?>
<Relationships xmlns="http://schemas.openxmlformats.org/package/2006/relationships"><Relationship Id="rId4" Type="http://schemas.openxmlformats.org/officeDocument/2006/relationships/notesSlide" Target="../notesSlides/notesSlide107.xml"/><Relationship Id="rId3" Type="http://schemas.openxmlformats.org/officeDocument/2006/relationships/slideLayout" Target="../slideLayouts/slideLayout6.xml"/><Relationship Id="rId2" Type="http://schemas.openxmlformats.org/officeDocument/2006/relationships/image" Target="../media/image39.png"/><Relationship Id="rId1" Type="http://schemas.openxmlformats.org/officeDocument/2006/relationships/image" Target="../media/image38.png"/></Relationships>
</file>

<file path=ppt/slides/_rels/slide123.xml.rels><?xml version="1.0" encoding="UTF-8" standalone="yes"?>
<Relationships xmlns="http://schemas.openxmlformats.org/package/2006/relationships"><Relationship Id="rId4" Type="http://schemas.openxmlformats.org/officeDocument/2006/relationships/notesSlide" Target="../notesSlides/notesSlide108.xml"/><Relationship Id="rId3" Type="http://schemas.openxmlformats.org/officeDocument/2006/relationships/slideLayout" Target="../slideLayouts/slideLayout6.xml"/><Relationship Id="rId2" Type="http://schemas.openxmlformats.org/officeDocument/2006/relationships/image" Target="../media/image37.png"/><Relationship Id="rId1" Type="http://schemas.openxmlformats.org/officeDocument/2006/relationships/image" Target="../media/image35.png"/></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6.xml"/><Relationship Id="rId1" Type="http://schemas.openxmlformats.org/officeDocument/2006/relationships/image" Target="../media/image40.png"/></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6.xml"/><Relationship Id="rId1" Type="http://schemas.openxmlformats.org/officeDocument/2006/relationships/image" Target="../media/image41.png"/></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6.xml"/><Relationship Id="rId1" Type="http://schemas.openxmlformats.org/officeDocument/2006/relationships/image" Target="../media/image42.png"/></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6.xml"/><Relationship Id="rId1" Type="http://schemas.openxmlformats.org/officeDocument/2006/relationships/image" Target="../media/image43.png"/></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6.xml"/><Relationship Id="rId1" Type="http://schemas.openxmlformats.org/officeDocument/2006/relationships/image" Target="../media/image44.png"/></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6.xml"/><Relationship Id="rId1" Type="http://schemas.openxmlformats.org/officeDocument/2006/relationships/image" Target="../media/image4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6.xml"/><Relationship Id="rId1" Type="http://schemas.openxmlformats.org/officeDocument/2006/relationships/image" Target="../media/image44.png"/></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6.xml"/><Relationship Id="rId1" Type="http://schemas.openxmlformats.org/officeDocument/2006/relationships/image" Target="../media/image45.png"/></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6.xml"/><Relationship Id="rId1" Type="http://schemas.openxmlformats.org/officeDocument/2006/relationships/image" Target="../media/image19.png"/></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6.xml"/><Relationship Id="rId1" Type="http://schemas.openxmlformats.org/officeDocument/2006/relationships/image" Target="../media/image46.png"/></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6.xml"/><Relationship Id="rId1" Type="http://schemas.openxmlformats.org/officeDocument/2006/relationships/image" Target="../media/image47.png"/></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6.xml"/><Relationship Id="rId1" Type="http://schemas.openxmlformats.org/officeDocument/2006/relationships/image" Target="../media/image18.png"/></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6.xml"/><Relationship Id="rId1" Type="http://schemas.openxmlformats.org/officeDocument/2006/relationships/image" Target="../media/image48.png"/></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6.xml"/><Relationship Id="rId1" Type="http://schemas.openxmlformats.org/officeDocument/2006/relationships/image" Target="../media/image49.png"/></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6.xml"/><Relationship Id="rId1" Type="http://schemas.openxmlformats.org/officeDocument/2006/relationships/image" Target="../media/image50.png"/></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6.xml"/><Relationship Id="rId1" Type="http://schemas.openxmlformats.org/officeDocument/2006/relationships/image" Target="../media/image51.png"/></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6.xml"/><Relationship Id="rId1" Type="http://schemas.openxmlformats.org/officeDocument/2006/relationships/image" Target="../media/image51.png"/></Relationships>
</file>

<file path=ppt/slides/_rels/slide144.xml.rels><?xml version="1.0" encoding="UTF-8" standalone="yes"?>
<Relationships xmlns="http://schemas.openxmlformats.org/package/2006/relationships"><Relationship Id="rId4" Type="http://schemas.openxmlformats.org/officeDocument/2006/relationships/notesSlide" Target="../notesSlides/notesSlide129.xml"/><Relationship Id="rId3" Type="http://schemas.openxmlformats.org/officeDocument/2006/relationships/slideLayout" Target="../slideLayouts/slideLayout6.xml"/><Relationship Id="rId2" Type="http://schemas.openxmlformats.org/officeDocument/2006/relationships/image" Target="../media/image52.png"/><Relationship Id="rId1" Type="http://schemas.openxmlformats.org/officeDocument/2006/relationships/image" Target="../media/image51.png"/></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6.xml"/><Relationship Id="rId1" Type="http://schemas.openxmlformats.org/officeDocument/2006/relationships/image" Target="../media/image51.png"/></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image" Target="../media/image7.png"/></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3" Type="http://schemas.openxmlformats.org/officeDocument/2006/relationships/notesSlide" Target="../notesSlides/notesSlide136.xml"/><Relationship Id="rId12" Type="http://schemas.openxmlformats.org/officeDocument/2006/relationships/slideLayout" Target="../slideLayouts/slideLayout1.xml"/><Relationship Id="rId11" Type="http://schemas.openxmlformats.org/officeDocument/2006/relationships/image" Target="../media/image5.png"/><Relationship Id="rId10" Type="http://schemas.openxmlformats.org/officeDocument/2006/relationships/tags" Target="../tags/tag21.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slide" Target="slide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image" Target="../media/image7.png"/></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29.xml"/><Relationship Id="rId7"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3.xml"/><Relationship Id="rId1"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3.xml"/><Relationship Id="rId1"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3.xml"/><Relationship Id="rId1" Type="http://schemas.openxmlformats.org/officeDocument/2006/relationships/image" Target="../media/image13.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3.xml"/><Relationship Id="rId1" Type="http://schemas.openxmlformats.org/officeDocument/2006/relationships/image" Target="../media/image14.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6.png"/><Relationship Id="rId1" Type="http://schemas.openxmlformats.org/officeDocument/2006/relationships/image" Target="../media/image15.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4" Type="http://schemas.openxmlformats.org/officeDocument/2006/relationships/notesSlide" Target="../notesSlides/notesSlide48.xml"/><Relationship Id="rId3" Type="http://schemas.openxmlformats.org/officeDocument/2006/relationships/slideLayout" Target="../slideLayouts/slideLayout7.xml"/><Relationship Id="rId2" Type="http://schemas.openxmlformats.org/officeDocument/2006/relationships/themeOverride" Target="../theme/themeOverride1.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4" Type="http://schemas.openxmlformats.org/officeDocument/2006/relationships/notesSlide" Target="../notesSlides/notesSlide72.xml"/><Relationship Id="rId3" Type="http://schemas.openxmlformats.org/officeDocument/2006/relationships/slideLayout" Target="../slideLayouts/slideLayout6.xml"/><Relationship Id="rId2" Type="http://schemas.openxmlformats.org/officeDocument/2006/relationships/image" Target="../media/image18.png"/><Relationship Id="rId1" Type="http://schemas.openxmlformats.org/officeDocument/2006/relationships/image" Target="../media/image17.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6.xml"/><Relationship Id="rId1" Type="http://schemas.openxmlformats.org/officeDocument/2006/relationships/image" Target="../media/image19.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6.xml"/><Relationship Id="rId1" Type="http://schemas.openxmlformats.org/officeDocument/2006/relationships/image" Target="../media/image20.pn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xml"/><Relationship Id="rId1" Type="http://schemas.openxmlformats.org/officeDocument/2006/relationships/image" Target="../media/image21.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6.xml"/><Relationship Id="rId1" Type="http://schemas.openxmlformats.org/officeDocument/2006/relationships/image" Target="../media/image22.pn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6.xml"/><Relationship Id="rId1" Type="http://schemas.openxmlformats.org/officeDocument/2006/relationships/image" Target="../media/image23.pn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6.xml"/><Relationship Id="rId1"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圆角矩形 3"/>
          <p:cNvSpPr/>
          <p:nvPr>
            <p:custDataLst>
              <p:tags r:id="rId1"/>
            </p:custDataLst>
          </p:nvPr>
        </p:nvSpPr>
        <p:spPr>
          <a:xfrm rot="2700000">
            <a:off x="8659813" y="144463"/>
            <a:ext cx="863600" cy="863600"/>
          </a:xfrm>
          <a:prstGeom prst="roundRect">
            <a:avLst/>
          </a:prstGeom>
          <a:gradFill>
            <a:gsLst>
              <a:gs pos="0">
                <a:srgbClr val="FFFFFF">
                  <a:alpha val="40000"/>
                </a:srgbClr>
              </a:gs>
              <a:gs pos="100000">
                <a:schemeClr val="bg1">
                  <a:lumMod val="95000"/>
                  <a:alpha val="37000"/>
                </a:schemeClr>
              </a:gs>
            </a:gsLst>
            <a:lin ang="15000000" scaled="0"/>
          </a:gradFill>
          <a:ln w="25400">
            <a:no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5" name="PA_圆角矩形 3"/>
          <p:cNvSpPr/>
          <p:nvPr>
            <p:custDataLst>
              <p:tags r:id="rId2"/>
            </p:custDataLst>
          </p:nvPr>
        </p:nvSpPr>
        <p:spPr>
          <a:xfrm rot="2700000">
            <a:off x="6598215" y="1011429"/>
            <a:ext cx="653439" cy="653439"/>
          </a:xfrm>
          <a:prstGeom prst="roundRect">
            <a:avLst/>
          </a:prstGeom>
          <a:gradFill>
            <a:gsLst>
              <a:gs pos="0">
                <a:srgbClr val="FFFFFF">
                  <a:alpha val="40000"/>
                </a:srgbClr>
              </a:gs>
              <a:gs pos="100000">
                <a:schemeClr val="bg1">
                  <a:lumMod val="95000"/>
                  <a:alpha val="37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pic>
        <p:nvPicPr>
          <p:cNvPr id="12291" name="PA_震撼呐喊节奏空旷.mp3">
            <a:hlinkClick r:id="" action="ppaction://media"/>
          </p:cNvPr>
          <p:cNvPicPr>
            <a:picLocks noChangeAspect="1" noChangeArrowheads="1"/>
          </p:cNvPicPr>
          <p:nvPr>
            <p:custDataLst>
              <p:tags r:id="rId3"/>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9701213" y="-1768475"/>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A_圆角矩形 3"/>
          <p:cNvSpPr/>
          <p:nvPr>
            <p:custDataLst>
              <p:tags r:id="rId5"/>
            </p:custDataLst>
          </p:nvPr>
        </p:nvSpPr>
        <p:spPr>
          <a:xfrm rot="2700000">
            <a:off x="2652233" y="41681"/>
            <a:ext cx="2311518" cy="2311520"/>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9" name="PA_圆角矩形 3"/>
          <p:cNvSpPr/>
          <p:nvPr>
            <p:custDataLst>
              <p:tags r:id="rId6"/>
            </p:custDataLst>
          </p:nvPr>
        </p:nvSpPr>
        <p:spPr>
          <a:xfrm rot="2700000">
            <a:off x="5789130" y="1029722"/>
            <a:ext cx="653439" cy="653439"/>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0" name="PA_圆角矩形 3"/>
          <p:cNvSpPr/>
          <p:nvPr>
            <p:custDataLst>
              <p:tags r:id="rId7"/>
            </p:custDataLst>
          </p:nvPr>
        </p:nvSpPr>
        <p:spPr>
          <a:xfrm rot="2700000">
            <a:off x="7510531" y="80606"/>
            <a:ext cx="653439" cy="653439"/>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1" name="PA_圆角矩形 3"/>
          <p:cNvSpPr/>
          <p:nvPr>
            <p:custDataLst>
              <p:tags r:id="rId8"/>
            </p:custDataLst>
          </p:nvPr>
        </p:nvSpPr>
        <p:spPr>
          <a:xfrm rot="2700000">
            <a:off x="6211888" y="1889125"/>
            <a:ext cx="654050" cy="654050"/>
          </a:xfrm>
          <a:prstGeom prst="roundRect">
            <a:avLst/>
          </a:prstGeom>
          <a:solidFill>
            <a:schemeClr val="accent1">
              <a:lumMod val="50000"/>
            </a:schemeClr>
          </a:solidFill>
          <a:ln w="25400">
            <a:no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2" name="PA_圆角矩形 3"/>
          <p:cNvSpPr/>
          <p:nvPr>
            <p:custDataLst>
              <p:tags r:id="rId9"/>
            </p:custDataLst>
          </p:nvPr>
        </p:nvSpPr>
        <p:spPr>
          <a:xfrm rot="2700000">
            <a:off x="8051800" y="612775"/>
            <a:ext cx="654050" cy="654050"/>
          </a:xfrm>
          <a:prstGeom prst="roundRect">
            <a:avLst/>
          </a:prstGeom>
          <a:solidFill>
            <a:schemeClr val="accent1">
              <a:lumMod val="50000"/>
            </a:schemeClr>
          </a:solidFill>
          <a:ln w="25400">
            <a:no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3" name="PA_圆角矩形 3"/>
          <p:cNvSpPr/>
          <p:nvPr>
            <p:custDataLst>
              <p:tags r:id="rId10"/>
            </p:custDataLst>
          </p:nvPr>
        </p:nvSpPr>
        <p:spPr>
          <a:xfrm rot="2700000">
            <a:off x="1429544" y="5744369"/>
            <a:ext cx="654050" cy="652462"/>
          </a:xfrm>
          <a:prstGeom prst="roundRect">
            <a:avLst/>
          </a:prstGeom>
          <a:solidFill>
            <a:schemeClr val="accent1">
              <a:lumMod val="50000"/>
            </a:schemeClr>
          </a:solidFill>
          <a:ln w="25400">
            <a:no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4" name="PA_圆角矩形 3"/>
          <p:cNvSpPr/>
          <p:nvPr>
            <p:custDataLst>
              <p:tags r:id="rId11"/>
            </p:custDataLst>
          </p:nvPr>
        </p:nvSpPr>
        <p:spPr>
          <a:xfrm rot="2700000">
            <a:off x="3179446" y="4505021"/>
            <a:ext cx="2311518" cy="2311518"/>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8" name="文本框 17"/>
          <p:cNvSpPr txBox="1">
            <a:spLocks noChangeArrowheads="1"/>
          </p:cNvSpPr>
          <p:nvPr/>
        </p:nvSpPr>
        <p:spPr bwMode="auto">
          <a:xfrm>
            <a:off x="4964250" y="5292412"/>
            <a:ext cx="6829425"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sz="2800" dirty="0" smtClean="0">
                <a:solidFill>
                  <a:srgbClr val="044875"/>
                </a:solidFill>
                <a:latin typeface="楷体_GB2312" panose="02010609030101010101" pitchFamily="49" charset="-122"/>
                <a:ea typeface="楷体_GB2312" panose="02010609030101010101" pitchFamily="49" charset="-122"/>
                <a:sym typeface="FZZhengHeiS-R-GB"/>
              </a:rPr>
              <a:t>鞍山市统计局</a:t>
            </a:r>
            <a:endParaRPr lang="zh-CN" sz="2800" dirty="0" smtClean="0">
              <a:solidFill>
                <a:srgbClr val="044875"/>
              </a:solidFill>
              <a:latin typeface="楷体_GB2312" panose="02010609030101010101" pitchFamily="49" charset="-122"/>
              <a:ea typeface="楷体_GB2312" panose="02010609030101010101" pitchFamily="49" charset="-122"/>
              <a:sym typeface="FZZhengHeiS-R-GB"/>
            </a:endParaRPr>
          </a:p>
        </p:txBody>
      </p:sp>
      <p:sp>
        <p:nvSpPr>
          <p:cNvPr id="20" name="PA_圆角矩形 3"/>
          <p:cNvSpPr/>
          <p:nvPr>
            <p:custDataLst>
              <p:tags r:id="rId12"/>
            </p:custDataLst>
          </p:nvPr>
        </p:nvSpPr>
        <p:spPr>
          <a:xfrm rot="2700000">
            <a:off x="7427403" y="1029721"/>
            <a:ext cx="653439" cy="653439"/>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pic>
        <p:nvPicPr>
          <p:cNvPr id="25" name="图片 2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8853625">
            <a:off x="242975" y="2158540"/>
            <a:ext cx="2548112" cy="25481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304"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784D487D-CE28-42C3-8A9F-9E2C6854D852}" type="slidenum">
              <a:rPr altLang="en-US" smtClean="0">
                <a:solidFill>
                  <a:srgbClr val="898989"/>
                </a:solidFill>
                <a:cs typeface="FZHei-B01S"/>
              </a:rPr>
            </a:fld>
            <a:endParaRPr lang="zh-CN" altLang="en-US" smtClean="0">
              <a:solidFill>
                <a:srgbClr val="898989"/>
              </a:solidFill>
              <a:cs typeface="FZHei-B01S"/>
            </a:endParaRPr>
          </a:p>
        </p:txBody>
      </p:sp>
      <p:sp>
        <p:nvSpPr>
          <p:cNvPr id="7" name="矩形 6"/>
          <p:cNvSpPr/>
          <p:nvPr/>
        </p:nvSpPr>
        <p:spPr>
          <a:xfrm>
            <a:off x="5481215" y="2940502"/>
            <a:ext cx="5999480" cy="1568450"/>
          </a:xfrm>
          <a:prstGeom prst="rect">
            <a:avLst/>
          </a:prstGeom>
          <a:noFill/>
        </p:spPr>
        <p:txBody>
          <a:bodyPr wrap="none" lIns="91440" tIns="45720" rIns="91440" bIns="45720">
            <a:spAutoFit/>
          </a:bodyPr>
          <a:lstStyle/>
          <a:p>
            <a:pPr algn="ctr"/>
            <a:r>
              <a:rPr lang="zh-CN" altLang="en-US" sz="4800" b="1" dirty="0">
                <a:ln w="0"/>
                <a:solidFill>
                  <a:schemeClr val="accent1">
                    <a:lumMod val="50000"/>
                  </a:schemeClr>
                </a:solidFill>
                <a:effectLst>
                  <a:outerShdw blurRad="38100" dist="25400" dir="5400000" algn="ctr" rotWithShape="0">
                    <a:srgbClr val="6E747A">
                      <a:alpha val="43000"/>
                    </a:srgbClr>
                  </a:outerShdw>
                </a:effectLst>
              </a:rPr>
              <a:t>一套表调查单位管理 </a:t>
            </a:r>
            <a:endParaRPr lang="zh-CN" altLang="en-US" sz="4800" b="1" dirty="0">
              <a:ln w="0"/>
              <a:solidFill>
                <a:schemeClr val="accent1">
                  <a:lumMod val="50000"/>
                </a:schemeClr>
              </a:solidFill>
              <a:effectLst>
                <a:outerShdw blurRad="38100" dist="25400" dir="5400000" algn="ctr" rotWithShape="0">
                  <a:srgbClr val="6E747A">
                    <a:alpha val="43000"/>
                  </a:srgbClr>
                </a:outerShdw>
              </a:effectLst>
            </a:endParaRPr>
          </a:p>
          <a:p>
            <a:pPr algn="ctr"/>
            <a:r>
              <a:rPr lang="zh-CN" altLang="en-US" sz="4800" b="1" dirty="0">
                <a:ln w="0"/>
                <a:solidFill>
                  <a:schemeClr val="accent1">
                    <a:lumMod val="50000"/>
                  </a:schemeClr>
                </a:solidFill>
                <a:effectLst>
                  <a:outerShdw blurRad="38100" dist="25400" dir="5400000" algn="ctr" rotWithShape="0">
                    <a:srgbClr val="6E747A">
                      <a:alpha val="43000"/>
                    </a:srgbClr>
                  </a:outerShdw>
                </a:effectLst>
              </a:rPr>
              <a:t>工作要点</a:t>
            </a:r>
            <a:endParaRPr lang="zh-CN" altLang="en-US" sz="4800" b="1" dirty="0">
              <a:ln w="0"/>
              <a:solidFill>
                <a:schemeClr val="accent1">
                  <a:lumMod val="50000"/>
                </a:schemeClr>
              </a:solidFill>
              <a:effectLst>
                <a:outerShdw blurRad="38100" dist="25400" dir="5400000" algn="ctr" rotWithShape="0">
                  <a:srgbClr val="6E747A">
                    <a:alpha val="43000"/>
                  </a:srgbClr>
                </a:outerShdw>
              </a:effectLst>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Effect transition="in" filter="fade">
                                      <p:cBhvr>
                                        <p:cTn id="16" dur="1000"/>
                                        <p:tgtEl>
                                          <p:spTgt spid="8"/>
                                        </p:tgtEl>
                                      </p:cBhvr>
                                    </p:animEffect>
                                  </p:childTnLst>
                                </p:cTn>
                              </p:par>
                              <p:par>
                                <p:cTn id="17" presetID="53"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par>
                                <p:cTn id="42" presetID="53" presetClass="entr" presetSubtype="16"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Effect transition="in" filter="fade">
                                      <p:cBhvr>
                                        <p:cTn id="46" dur="500"/>
                                        <p:tgtEl>
                                          <p:spTgt spid="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par>
                                <p:cTn id="52" presetID="53" presetClass="entr" presetSubtype="16"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p:cTn id="59" dur="500" fill="hold"/>
                                        <p:tgtEl>
                                          <p:spTgt spid="4"/>
                                        </p:tgtEl>
                                        <p:attrNameLst>
                                          <p:attrName>ppt_w</p:attrName>
                                        </p:attrNameLst>
                                      </p:cBhvr>
                                      <p:tavLst>
                                        <p:tav tm="0">
                                          <p:val>
                                            <p:fltVal val="0"/>
                                          </p:val>
                                        </p:tav>
                                        <p:tav tm="100000">
                                          <p:val>
                                            <p:strVal val="#ppt_w"/>
                                          </p:val>
                                        </p:tav>
                                      </p:tavLst>
                                    </p:anim>
                                    <p:anim calcmode="lin" valueType="num">
                                      <p:cBhvr>
                                        <p:cTn id="60" dur="500" fill="hold"/>
                                        <p:tgtEl>
                                          <p:spTgt spid="4"/>
                                        </p:tgtEl>
                                        <p:attrNameLst>
                                          <p:attrName>ppt_h</p:attrName>
                                        </p:attrNameLst>
                                      </p:cBhvr>
                                      <p:tavLst>
                                        <p:tav tm="0">
                                          <p:val>
                                            <p:fltVal val="0"/>
                                          </p:val>
                                        </p:tav>
                                        <p:tav tm="100000">
                                          <p:val>
                                            <p:strVal val="#ppt_h"/>
                                          </p:val>
                                        </p:tav>
                                      </p:tavLst>
                                    </p:anim>
                                    <p:animEffect transition="in" filter="fade">
                                      <p:cBhvr>
                                        <p:cTn id="61" dur="500"/>
                                        <p:tgtEl>
                                          <p:spTgt spid="4"/>
                                        </p:tgtEl>
                                      </p:cBhvr>
                                    </p:animEffect>
                                  </p:childTnLst>
                                </p:cTn>
                              </p:par>
                            </p:childTnLst>
                          </p:cTn>
                        </p:par>
                        <p:par>
                          <p:cTn id="62" fill="hold">
                            <p:stCondLst>
                              <p:cond delay="2000"/>
                            </p:stCondLst>
                            <p:childTnLst>
                              <p:par>
                                <p:cTn id="63" presetID="41" presetClass="entr" presetSubtype="0" fill="hold" grpId="0" nodeType="afterEffect">
                                  <p:stCondLst>
                                    <p:cond delay="0"/>
                                  </p:stCondLst>
                                  <p:iterate type="lt">
                                    <p:tmPct val="6000"/>
                                  </p:iterate>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18"/>
                                        </p:tgtEl>
                                        <p:attrNameLst>
                                          <p:attrName>ppt_y</p:attrName>
                                        </p:attrNameLst>
                                      </p:cBhvr>
                                      <p:tavLst>
                                        <p:tav tm="0">
                                          <p:val>
                                            <p:strVal val="#ppt_y"/>
                                          </p:val>
                                        </p:tav>
                                        <p:tav tm="100000">
                                          <p:val>
                                            <p:strVal val="#ppt_y"/>
                                          </p:val>
                                        </p:tav>
                                      </p:tavLst>
                                    </p:anim>
                                    <p:anim calcmode="lin" valueType="num">
                                      <p:cBhvr>
                                        <p:cTn id="67"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bldLvl="0" animBg="1"/>
      <p:bldP spid="12" grpId="0" bldLvl="0" animBg="1"/>
      <p:bldP spid="13" grpId="0" bldLvl="0" animBg="1"/>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591203" y="1952202"/>
            <a:ext cx="9860306" cy="1631216"/>
          </a:xfrm>
          <a:prstGeom prst="rect">
            <a:avLst/>
          </a:prstGeom>
          <a:solidFill>
            <a:schemeClr val="bg2"/>
          </a:solidFill>
          <a:effectLst>
            <a:glow rad="101600">
              <a:schemeClr val="accent3">
                <a:satMod val="175000"/>
                <a:alpha val="40000"/>
              </a:schemeClr>
            </a:glow>
          </a:effectLst>
        </p:spPr>
        <p:txBody>
          <a:bodyPr wrap="square">
            <a:spAutoFit/>
          </a:bodyPr>
          <a:lstStyle/>
          <a:p>
            <a:pPr marL="598170" indent="-198120" algn="just">
              <a:lnSpc>
                <a:spcPts val="3000"/>
              </a:lnSpc>
              <a:spcAft>
                <a:spcPts val="0"/>
              </a:spcAft>
              <a:defRPr/>
            </a:pPr>
            <a:r>
              <a:rPr lang="zh-CN" altLang="zh-CN" kern="0" spc="-20" noProof="1" smtClean="0">
                <a:solidFill>
                  <a:schemeClr val="accent2">
                    <a:lumMod val="75000"/>
                  </a:schemeClr>
                </a:solidFill>
                <a:latin typeface="微软雅黑" panose="020B0503020204020204" charset="-122"/>
                <a:ea typeface="微软雅黑" panose="020B0503020204020204" charset="-122"/>
                <a:cs typeface="宋体" panose="02010600030101010101" pitchFamily="2" charset="-122"/>
              </a:rPr>
              <a:t>新</a:t>
            </a:r>
            <a:r>
              <a:rPr lang="zh-CN" altLang="en-US" kern="0" spc="-20" noProof="1" smtClean="0">
                <a:solidFill>
                  <a:schemeClr val="accent2">
                    <a:lumMod val="75000"/>
                  </a:schemeClr>
                </a:solidFill>
                <a:latin typeface="微软雅黑" panose="020B0503020204020204" charset="-122"/>
                <a:ea typeface="微软雅黑" panose="020B0503020204020204" charset="-122"/>
                <a:cs typeface="宋体" panose="02010600030101010101" pitchFamily="2" charset="-122"/>
              </a:rPr>
              <a:t>纳入的工业战新企业和增加工业战新标识的工业企业</a:t>
            </a:r>
            <a:r>
              <a:rPr lang="zh-CN" altLang="en-US" b="1" kern="0" spc="-20" noProof="1" smtClean="0">
                <a:solidFill>
                  <a:schemeClr val="accent2">
                    <a:lumMod val="75000"/>
                  </a:schemeClr>
                </a:solidFill>
                <a:latin typeface="微软雅黑" panose="020B0503020204020204" charset="-122"/>
                <a:ea typeface="微软雅黑" panose="020B0503020204020204" charset="-122"/>
                <a:cs typeface="宋体" panose="02010600030101010101" pitchFamily="2" charset="-122"/>
              </a:rPr>
              <a:t>：</a:t>
            </a:r>
            <a:endParaRPr lang="en-US" altLang="zh-CN" b="1" kern="0" spc="-20" noProof="1" smtClean="0">
              <a:solidFill>
                <a:schemeClr val="accent2">
                  <a:lumMod val="75000"/>
                </a:schemeClr>
              </a:solidFill>
              <a:latin typeface="微软雅黑" panose="020B0503020204020204" charset="-122"/>
              <a:ea typeface="微软雅黑" panose="020B0503020204020204" charset="-122"/>
              <a:cs typeface="宋体" panose="02010600030101010101" pitchFamily="2" charset="-122"/>
            </a:endParaRPr>
          </a:p>
          <a:p>
            <a:pPr marL="598170" indent="-198120" algn="just">
              <a:lnSpc>
                <a:spcPts val="3000"/>
              </a:lnSpc>
              <a:spcAft>
                <a:spcPts val="0"/>
              </a:spcAft>
              <a:defRPr/>
            </a:pPr>
            <a:r>
              <a:rPr lang="zh-CN" altLang="en-US" kern="0" spc="-20" noProof="1" smtClean="0">
                <a:solidFill>
                  <a:srgbClr val="000000"/>
                </a:solidFill>
                <a:latin typeface="微软雅黑" panose="020B0503020204020204" charset="-122"/>
                <a:ea typeface="微软雅黑" panose="020B0503020204020204" charset="-122"/>
                <a:cs typeface="宋体" panose="02010600030101010101" pitchFamily="2" charset="-122"/>
              </a:rPr>
              <a:t>原来的</a:t>
            </a:r>
            <a:r>
              <a:rPr lang="zh-CN" altLang="zh-CN" kern="0" spc="-20" noProof="1" smtClean="0">
                <a:solidFill>
                  <a:srgbClr val="000000"/>
                </a:solidFill>
                <a:latin typeface="微软雅黑" panose="020B0503020204020204" charset="-122"/>
                <a:ea typeface="微软雅黑" panose="020B0503020204020204" charset="-122"/>
                <a:cs typeface="宋体" panose="02010600030101010101" pitchFamily="2" charset="-122"/>
              </a:rPr>
              <a:t>战</a:t>
            </a:r>
            <a:r>
              <a:rPr lang="zh-CN" altLang="zh-CN" kern="0" spc="-20" noProof="1">
                <a:solidFill>
                  <a:srgbClr val="000000"/>
                </a:solidFill>
                <a:latin typeface="微软雅黑" panose="020B0503020204020204" charset="-122"/>
                <a:ea typeface="微软雅黑" panose="020B0503020204020204" charset="-122"/>
                <a:cs typeface="宋体" panose="02010600030101010101" pitchFamily="2" charset="-122"/>
              </a:rPr>
              <a:t>新产品</a:t>
            </a:r>
            <a:r>
              <a:rPr lang="zh-CN" altLang="zh-CN" kern="0" spc="-20" noProof="1" smtClean="0">
                <a:solidFill>
                  <a:srgbClr val="000000"/>
                </a:solidFill>
                <a:latin typeface="微软雅黑" panose="020B0503020204020204" charset="-122"/>
                <a:ea typeface="微软雅黑" panose="020B0503020204020204" charset="-122"/>
                <a:cs typeface="宋体" panose="02010600030101010101" pitchFamily="2" charset="-122"/>
              </a:rPr>
              <a:t>照片</a:t>
            </a:r>
            <a:r>
              <a:rPr lang="zh-CN" altLang="en-US" kern="0" spc="-20" noProof="1" smtClean="0">
                <a:solidFill>
                  <a:srgbClr val="000000"/>
                </a:solidFill>
                <a:latin typeface="微软雅黑" panose="020B0503020204020204" charset="-122"/>
                <a:ea typeface="微软雅黑" panose="020B0503020204020204" charset="-122"/>
                <a:cs typeface="宋体" panose="02010600030101010101" pitchFamily="2" charset="-122"/>
              </a:rPr>
              <a:t>，改为：</a:t>
            </a:r>
            <a:r>
              <a:rPr lang="zh-CN" altLang="zh-CN" b="1" kern="0" spc="-20" noProof="1" smtClean="0">
                <a:latin typeface="微软雅黑" panose="020B0503020204020204" charset="-122"/>
                <a:ea typeface="微软雅黑" panose="020B0503020204020204" charset="-122"/>
                <a:cs typeface="宋体" panose="02010600030101010101" pitchFamily="2" charset="-122"/>
              </a:rPr>
              <a:t>加盖</a:t>
            </a:r>
            <a:r>
              <a:rPr lang="zh-CN" altLang="zh-CN" b="1" kern="0" spc="-20" noProof="1">
                <a:latin typeface="微软雅黑" panose="020B0503020204020204" charset="-122"/>
                <a:ea typeface="微软雅黑" panose="020B0503020204020204" charset="-122"/>
                <a:cs typeface="宋体" panose="02010600030101010101" pitchFamily="2" charset="-122"/>
              </a:rPr>
              <a:t>企业和直管统计机构公章</a:t>
            </a:r>
            <a:r>
              <a:rPr lang="zh-CN" altLang="zh-CN" kern="0" spc="-20" noProof="1">
                <a:latin typeface="微软雅黑" panose="020B0503020204020204" charset="-122"/>
                <a:ea typeface="微软雅黑" panose="020B0503020204020204" charset="-122"/>
                <a:cs typeface="宋体" panose="02010600030101010101" pitchFamily="2" charset="-122"/>
              </a:rPr>
              <a:t>的战新产品</a:t>
            </a:r>
            <a:r>
              <a:rPr lang="zh-CN" altLang="zh-CN" kern="0" spc="-20" noProof="1" smtClean="0">
                <a:latin typeface="微软雅黑" panose="020B0503020204020204" charset="-122"/>
                <a:ea typeface="微软雅黑" panose="020B0503020204020204" charset="-122"/>
                <a:cs typeface="宋体" panose="02010600030101010101" pitchFamily="2" charset="-122"/>
              </a:rPr>
              <a:t>照片</a:t>
            </a:r>
            <a:endParaRPr lang="en-US" altLang="zh-CN" kern="0" spc="-20" noProof="1" smtClean="0">
              <a:latin typeface="微软雅黑" panose="020B0503020204020204" charset="-122"/>
              <a:ea typeface="微软雅黑" panose="020B0503020204020204" charset="-122"/>
              <a:cs typeface="宋体" panose="02010600030101010101" pitchFamily="2" charset="-122"/>
            </a:endParaRPr>
          </a:p>
          <a:p>
            <a:pPr marL="598170" indent="-198120" algn="just">
              <a:lnSpc>
                <a:spcPts val="3000"/>
              </a:lnSpc>
              <a:spcAft>
                <a:spcPts val="0"/>
              </a:spcAft>
              <a:defRPr/>
            </a:pPr>
            <a:r>
              <a:rPr lang="zh-CN" altLang="en-US" kern="0" spc="-20" noProof="1">
                <a:solidFill>
                  <a:srgbClr val="000000"/>
                </a:solidFill>
                <a:latin typeface="微软雅黑" panose="020B0503020204020204" charset="-122"/>
                <a:ea typeface="微软雅黑" panose="020B0503020204020204" charset="-122"/>
                <a:cs typeface="宋体" panose="02010600030101010101" pitchFamily="2" charset="-122"/>
              </a:rPr>
              <a:t>原来的</a:t>
            </a:r>
            <a:r>
              <a:rPr lang="zh-CN" altLang="zh-CN" kern="0" spc="-20" noProof="1" smtClean="0">
                <a:solidFill>
                  <a:srgbClr val="000000"/>
                </a:solidFill>
                <a:latin typeface="微软雅黑" panose="020B0503020204020204" charset="-122"/>
                <a:ea typeface="微软雅黑" panose="020B0503020204020204" charset="-122"/>
                <a:cs typeface="宋体" panose="02010600030101010101" pitchFamily="2" charset="-122"/>
              </a:rPr>
              <a:t>战</a:t>
            </a:r>
            <a:r>
              <a:rPr lang="zh-CN" altLang="zh-CN" kern="0" spc="-20" noProof="1">
                <a:solidFill>
                  <a:srgbClr val="000000"/>
                </a:solidFill>
                <a:latin typeface="微软雅黑" panose="020B0503020204020204" charset="-122"/>
                <a:ea typeface="微软雅黑" panose="020B0503020204020204" charset="-122"/>
                <a:cs typeface="宋体" panose="02010600030101010101" pitchFamily="2" charset="-122"/>
              </a:rPr>
              <a:t>新产品信息</a:t>
            </a:r>
            <a:r>
              <a:rPr lang="zh-CN" altLang="zh-CN" kern="0" spc="-20" noProof="1" smtClean="0">
                <a:solidFill>
                  <a:srgbClr val="000000"/>
                </a:solidFill>
                <a:latin typeface="微软雅黑" panose="020B0503020204020204" charset="-122"/>
                <a:ea typeface="微软雅黑" panose="020B0503020204020204" charset="-122"/>
                <a:cs typeface="宋体" panose="02010600030101010101" pitchFamily="2" charset="-122"/>
              </a:rPr>
              <a:t>表</a:t>
            </a:r>
            <a:r>
              <a:rPr lang="zh-CN" altLang="en-US" kern="0" spc="-20" noProof="1" smtClean="0">
                <a:solidFill>
                  <a:srgbClr val="000000"/>
                </a:solidFill>
                <a:latin typeface="微软雅黑" panose="020B0503020204020204" charset="-122"/>
                <a:ea typeface="微软雅黑" panose="020B0503020204020204" charset="-122"/>
                <a:cs typeface="宋体" panose="02010600030101010101" pitchFamily="2" charset="-122"/>
              </a:rPr>
              <a:t>，改为：</a:t>
            </a:r>
            <a:r>
              <a:rPr lang="zh-CN" altLang="zh-CN" b="1" kern="0" spc="-20" noProof="1">
                <a:latin typeface="微软雅黑" panose="020B0503020204020204" charset="-122"/>
                <a:ea typeface="微软雅黑" panose="020B0503020204020204" charset="-122"/>
                <a:cs typeface="宋体" panose="02010600030101010101" pitchFamily="2" charset="-122"/>
              </a:rPr>
              <a:t>加盖企业和直管统计机构公章</a:t>
            </a:r>
            <a:r>
              <a:rPr lang="zh-CN" altLang="zh-CN" kern="0" spc="-20" noProof="1" smtClean="0">
                <a:latin typeface="微软雅黑" panose="020B0503020204020204" charset="-122"/>
                <a:ea typeface="微软雅黑" panose="020B0503020204020204" charset="-122"/>
                <a:cs typeface="宋体" panose="02010600030101010101" pitchFamily="2" charset="-122"/>
              </a:rPr>
              <a:t>的</a:t>
            </a:r>
            <a:r>
              <a:rPr lang="zh-CN" altLang="zh-CN" kern="0" spc="-20" noProof="1">
                <a:solidFill>
                  <a:srgbClr val="000000"/>
                </a:solidFill>
                <a:latin typeface="微软雅黑" panose="020B0503020204020204" charset="-122"/>
                <a:ea typeface="微软雅黑" panose="020B0503020204020204" charset="-122"/>
                <a:cs typeface="宋体" panose="02010600030101010101" pitchFamily="2" charset="-122"/>
              </a:rPr>
              <a:t>战新产品信息</a:t>
            </a:r>
            <a:r>
              <a:rPr lang="zh-CN" altLang="zh-CN" kern="0" spc="-20" noProof="1" smtClean="0">
                <a:solidFill>
                  <a:srgbClr val="000000"/>
                </a:solidFill>
                <a:latin typeface="微软雅黑" panose="020B0503020204020204" charset="-122"/>
                <a:ea typeface="微软雅黑" panose="020B0503020204020204" charset="-122"/>
                <a:cs typeface="宋体" panose="02010600030101010101" pitchFamily="2" charset="-122"/>
              </a:rPr>
              <a:t>表</a:t>
            </a:r>
            <a:r>
              <a:rPr lang="zh-CN" altLang="en-US" kern="0" spc="-20" noProof="1" smtClean="0">
                <a:solidFill>
                  <a:srgbClr val="000000"/>
                </a:solidFill>
                <a:latin typeface="微软雅黑" panose="020B0503020204020204" charset="-122"/>
                <a:ea typeface="微软雅黑" panose="020B0503020204020204" charset="-122"/>
                <a:cs typeface="宋体" panose="02010600030101010101" pitchFamily="2" charset="-122"/>
              </a:rPr>
              <a:t>，</a:t>
            </a:r>
            <a:r>
              <a:rPr lang="zh-CN" altLang="zh-CN" kern="0" spc="-20" noProof="1" smtClean="0">
                <a:latin typeface="微软雅黑" panose="020B0503020204020204" charset="-122"/>
                <a:ea typeface="微软雅黑" panose="020B0503020204020204" charset="-122"/>
                <a:cs typeface="宋体" panose="02010600030101010101" pitchFamily="2" charset="-122"/>
              </a:rPr>
              <a:t>同时</a:t>
            </a:r>
            <a:r>
              <a:rPr lang="zh-CN" altLang="en-US" kern="0" spc="-20" noProof="1" smtClean="0">
                <a:latin typeface="微软雅黑" panose="020B0503020204020204" charset="-122"/>
                <a:ea typeface="微软雅黑" panose="020B0503020204020204" charset="-122"/>
                <a:cs typeface="宋体" panose="02010600030101010101" pitchFamily="2" charset="-122"/>
              </a:rPr>
              <a:t>还需</a:t>
            </a:r>
            <a:r>
              <a:rPr lang="zh-CN" altLang="zh-CN" kern="0" spc="-20" noProof="1" smtClean="0">
                <a:latin typeface="微软雅黑" panose="020B0503020204020204" charset="-122"/>
                <a:ea typeface="微软雅黑" panose="020B0503020204020204" charset="-122"/>
                <a:cs typeface="宋体" panose="02010600030101010101" pitchFamily="2" charset="-122"/>
              </a:rPr>
              <a:t>提交战</a:t>
            </a:r>
            <a:r>
              <a:rPr lang="zh-CN" altLang="zh-CN" kern="0" spc="-20" noProof="1">
                <a:latin typeface="微软雅黑" panose="020B0503020204020204" charset="-122"/>
                <a:ea typeface="微软雅黑" panose="020B0503020204020204" charset="-122"/>
                <a:cs typeface="宋体" panose="02010600030101010101" pitchFamily="2" charset="-122"/>
              </a:rPr>
              <a:t>新产品信息</a:t>
            </a:r>
            <a:r>
              <a:rPr lang="zh-CN" altLang="zh-CN" kern="0" spc="-20" noProof="1" smtClean="0">
                <a:latin typeface="微软雅黑" panose="020B0503020204020204" charset="-122"/>
                <a:ea typeface="微软雅黑" panose="020B0503020204020204" charset="-122"/>
                <a:cs typeface="宋体" panose="02010600030101010101" pitchFamily="2" charset="-122"/>
              </a:rPr>
              <a:t>表</a:t>
            </a:r>
            <a:r>
              <a:rPr lang="zh-CN" altLang="en-US" kern="0" spc="-20" noProof="1" smtClean="0">
                <a:latin typeface="微软雅黑" panose="020B0503020204020204" charset="-122"/>
                <a:ea typeface="微软雅黑" panose="020B0503020204020204" charset="-122"/>
                <a:cs typeface="宋体" panose="02010600030101010101" pitchFamily="2" charset="-122"/>
              </a:rPr>
              <a:t>（</a:t>
            </a:r>
            <a:r>
              <a:rPr lang="zh-CN" altLang="zh-CN" kern="0" spc="-20" noProof="1" smtClean="0">
                <a:latin typeface="微软雅黑" panose="020B0503020204020204" charset="-122"/>
                <a:ea typeface="微软雅黑" panose="020B0503020204020204" charset="-122"/>
                <a:cs typeface="宋体" panose="02010600030101010101" pitchFamily="2" charset="-122"/>
              </a:rPr>
              <a:t>电子表格</a:t>
            </a:r>
            <a:r>
              <a:rPr lang="zh-CN" altLang="en-US" kern="0" spc="-20" noProof="1" smtClean="0">
                <a:latin typeface="微软雅黑" panose="020B0503020204020204" charset="-122"/>
                <a:ea typeface="微软雅黑" panose="020B0503020204020204" charset="-122"/>
                <a:cs typeface="宋体" panose="02010600030101010101" pitchFamily="2" charset="-122"/>
              </a:rPr>
              <a:t>）</a:t>
            </a:r>
            <a:endParaRPr lang="zh-CN" kern="0" spc="-20" noProof="1">
              <a:latin typeface="微软雅黑" panose="020B0503020204020204" charset="-122"/>
              <a:ea typeface="微软雅黑" panose="020B0503020204020204" charset="-122"/>
              <a:cs typeface="宋体" panose="02010600030101010101" pitchFamily="2" charset="-122"/>
            </a:endParaRPr>
          </a:p>
        </p:txBody>
      </p:sp>
      <p:sp>
        <p:nvSpPr>
          <p:cNvPr id="21" name="矩形 20"/>
          <p:cNvSpPr/>
          <p:nvPr/>
        </p:nvSpPr>
        <p:spPr>
          <a:xfrm>
            <a:off x="1544798" y="4251608"/>
            <a:ext cx="9664887" cy="1823576"/>
          </a:xfrm>
          <a:prstGeom prst="rect">
            <a:avLst/>
          </a:prstGeom>
          <a:solidFill>
            <a:schemeClr val="bg2"/>
          </a:solidFill>
          <a:effectLst>
            <a:glow rad="101600">
              <a:schemeClr val="accent3">
                <a:satMod val="175000"/>
                <a:alpha val="40000"/>
              </a:schemeClr>
            </a:glow>
          </a:effectLst>
        </p:spPr>
        <p:txBody>
          <a:bodyPr>
            <a:spAutoFit/>
          </a:bodyPr>
          <a:lstStyle/>
          <a:p>
            <a:pPr marL="598170" indent="-198120" algn="just">
              <a:lnSpc>
                <a:spcPts val="2700"/>
              </a:lnSpc>
              <a:spcAft>
                <a:spcPts val="0"/>
              </a:spcAft>
              <a:defRPr/>
            </a:pPr>
            <a:r>
              <a:rPr lang="en-US" altLang="zh-CN" noProof="1" smtClean="0">
                <a:latin typeface="微软雅黑" panose="020B0503020204020204" charset="-122"/>
                <a:ea typeface="微软雅黑" panose="020B0503020204020204" charset="-122"/>
              </a:rPr>
              <a:t>  </a:t>
            </a:r>
            <a:r>
              <a:rPr lang="en-US" altLang="zh-CN" noProof="1" smtClean="0">
                <a:solidFill>
                  <a:schemeClr val="accent2">
                    <a:lumMod val="75000"/>
                  </a:schemeClr>
                </a:solidFill>
                <a:latin typeface="微软雅黑" panose="020B0503020204020204" charset="-122"/>
                <a:ea typeface="微软雅黑" panose="020B0503020204020204" charset="-122"/>
              </a:rPr>
              <a:t> </a:t>
            </a:r>
            <a:r>
              <a:rPr lang="zh-CN" altLang="zh-CN" noProof="1" smtClean="0">
                <a:solidFill>
                  <a:schemeClr val="accent2">
                    <a:lumMod val="75000"/>
                  </a:schemeClr>
                </a:solidFill>
                <a:latin typeface="微软雅黑" panose="020B0503020204020204" charset="-122"/>
                <a:ea typeface="微软雅黑" panose="020B0503020204020204" charset="-122"/>
              </a:rPr>
              <a:t>删除</a:t>
            </a:r>
            <a:r>
              <a:rPr lang="zh-CN" altLang="zh-CN" noProof="1">
                <a:solidFill>
                  <a:schemeClr val="accent2">
                    <a:lumMod val="75000"/>
                  </a:schemeClr>
                </a:solidFill>
                <a:latin typeface="微软雅黑" panose="020B0503020204020204" charset="-122"/>
                <a:ea typeface="微软雅黑" panose="020B0503020204020204" charset="-122"/>
              </a:rPr>
              <a:t>工业战新企业标识</a:t>
            </a:r>
            <a:r>
              <a:rPr lang="zh-CN" altLang="zh-CN" noProof="1" smtClean="0">
                <a:solidFill>
                  <a:schemeClr val="accent2">
                    <a:lumMod val="75000"/>
                  </a:schemeClr>
                </a:solidFill>
                <a:latin typeface="微软雅黑" panose="020B0503020204020204" charset="-122"/>
                <a:ea typeface="微软雅黑" panose="020B0503020204020204" charset="-122"/>
              </a:rPr>
              <a:t>的</a:t>
            </a:r>
            <a:r>
              <a:rPr lang="zh-CN" altLang="en-US" noProof="1" smtClean="0">
                <a:solidFill>
                  <a:schemeClr val="accent2">
                    <a:lumMod val="75000"/>
                  </a:schemeClr>
                </a:solidFill>
                <a:latin typeface="微软雅黑" panose="020B0503020204020204" charset="-122"/>
                <a:ea typeface="微软雅黑" panose="020B0503020204020204" charset="-122"/>
              </a:rPr>
              <a:t>工业企业：</a:t>
            </a:r>
            <a:endParaRPr lang="en-US" altLang="zh-CN" noProof="1" smtClean="0">
              <a:solidFill>
                <a:schemeClr val="accent2">
                  <a:lumMod val="75000"/>
                </a:schemeClr>
              </a:solidFill>
              <a:latin typeface="微软雅黑" panose="020B0503020204020204" charset="-122"/>
              <a:ea typeface="微软雅黑" panose="020B0503020204020204" charset="-122"/>
            </a:endParaRPr>
          </a:p>
          <a:p>
            <a:pPr marL="598170" indent="-198120" algn="just">
              <a:lnSpc>
                <a:spcPts val="2700"/>
              </a:lnSpc>
              <a:spcAft>
                <a:spcPts val="0"/>
              </a:spcAft>
              <a:defRPr/>
            </a:pPr>
            <a:r>
              <a:rPr lang="en-US" altLang="zh-CN" noProof="1" smtClean="0">
                <a:latin typeface="微软雅黑" panose="020B0503020204020204" charset="-122"/>
                <a:ea typeface="微软雅黑" panose="020B0503020204020204" charset="-122"/>
              </a:rPr>
              <a:t>   </a:t>
            </a:r>
            <a:r>
              <a:rPr lang="zh-CN" noProof="1" smtClean="0">
                <a:latin typeface="微软雅黑" panose="020B0503020204020204" charset="-122"/>
                <a:ea typeface="微软雅黑" panose="020B0503020204020204" charset="-122"/>
              </a:rPr>
              <a:t>提供</a:t>
            </a:r>
            <a:r>
              <a:rPr lang="zh-CN" noProof="1">
                <a:latin typeface="微软雅黑" panose="020B0503020204020204" charset="-122"/>
                <a:ea typeface="微软雅黑" panose="020B0503020204020204" charset="-122"/>
              </a:rPr>
              <a:t>加盖企业和直管统计机构公章的企业说明及</a:t>
            </a:r>
            <a:r>
              <a:rPr lang="zh-CN" noProof="1" smtClean="0">
                <a:latin typeface="微软雅黑" panose="020B0503020204020204" charset="-122"/>
                <a:ea typeface="微软雅黑" panose="020B0503020204020204" charset="-122"/>
              </a:rPr>
              <a:t>附表</a:t>
            </a:r>
            <a:r>
              <a:rPr lang="zh-CN" altLang="en-US" noProof="1" smtClean="0">
                <a:latin typeface="微软雅黑" panose="020B0503020204020204" charset="-122"/>
                <a:ea typeface="微软雅黑" panose="020B0503020204020204" charset="-122"/>
              </a:rPr>
              <a:t>。</a:t>
            </a:r>
            <a:endParaRPr lang="en-US" altLang="zh-CN" noProof="1" smtClean="0">
              <a:latin typeface="微软雅黑" panose="020B0503020204020204" charset="-122"/>
              <a:ea typeface="微软雅黑" panose="020B0503020204020204" charset="-122"/>
            </a:endParaRPr>
          </a:p>
          <a:p>
            <a:pPr marL="598170" indent="-198120" algn="just">
              <a:lnSpc>
                <a:spcPts val="2700"/>
              </a:lnSpc>
              <a:spcAft>
                <a:spcPts val="0"/>
              </a:spcAft>
              <a:defRPr/>
            </a:pPr>
            <a:r>
              <a:rPr lang="en-US" altLang="zh-CN" noProof="1">
                <a:latin typeface="微软雅黑" panose="020B0503020204020204" charset="-122"/>
                <a:ea typeface="微软雅黑" panose="020B0503020204020204" charset="-122"/>
              </a:rPr>
              <a:t> </a:t>
            </a:r>
            <a:r>
              <a:rPr lang="en-US" altLang="zh-CN" noProof="1" smtClean="0">
                <a:latin typeface="微软雅黑" panose="020B0503020204020204" charset="-122"/>
                <a:ea typeface="微软雅黑" panose="020B0503020204020204" charset="-122"/>
              </a:rPr>
              <a:t>  </a:t>
            </a:r>
            <a:r>
              <a:rPr lang="zh-CN" b="1" noProof="1" smtClean="0">
                <a:latin typeface="微软雅黑" panose="020B0503020204020204" charset="-122"/>
                <a:ea typeface="微软雅黑" panose="020B0503020204020204" charset="-122"/>
              </a:rPr>
              <a:t>说明</a:t>
            </a:r>
            <a:r>
              <a:rPr lang="zh-CN" b="1" noProof="1">
                <a:latin typeface="微软雅黑" panose="020B0503020204020204" charset="-122"/>
                <a:ea typeface="微软雅黑" panose="020B0503020204020204" charset="-122"/>
              </a:rPr>
              <a:t>内容</a:t>
            </a:r>
            <a:r>
              <a:rPr lang="zh-CN" noProof="1">
                <a:latin typeface="微软雅黑" panose="020B0503020204020204" charset="-122"/>
                <a:ea typeface="微软雅黑" panose="020B0503020204020204" charset="-122"/>
              </a:rPr>
              <a:t>包括但不限于企业基本信息、删除战新标识原因（如因产品停产，则应包含停产产品信息及停产原因等</a:t>
            </a:r>
            <a:r>
              <a:rPr lang="zh-CN" noProof="1" smtClean="0">
                <a:latin typeface="微软雅黑" panose="020B0503020204020204" charset="-122"/>
                <a:ea typeface="微软雅黑" panose="020B0503020204020204" charset="-122"/>
              </a:rPr>
              <a:t>）</a:t>
            </a:r>
            <a:r>
              <a:rPr lang="zh-CN" altLang="en-US" noProof="1" smtClean="0">
                <a:latin typeface="微软雅黑" panose="020B0503020204020204" charset="-122"/>
                <a:ea typeface="微软雅黑" panose="020B0503020204020204" charset="-122"/>
              </a:rPr>
              <a:t>；</a:t>
            </a:r>
            <a:r>
              <a:rPr lang="zh-CN" b="1" noProof="1" smtClean="0">
                <a:latin typeface="微软雅黑" panose="020B0503020204020204" charset="-122"/>
                <a:ea typeface="微软雅黑" panose="020B0503020204020204" charset="-122"/>
              </a:rPr>
              <a:t>附表</a:t>
            </a:r>
            <a:r>
              <a:rPr lang="zh-CN" noProof="1">
                <a:latin typeface="微软雅黑" panose="020B0503020204020204" charset="-122"/>
                <a:ea typeface="微软雅黑" panose="020B0503020204020204" charset="-122"/>
              </a:rPr>
              <a:t>为当年已停产战新产品目录和现有工业产品名录</a:t>
            </a:r>
            <a:r>
              <a:rPr lang="zh-CN" noProof="1" smtClean="0">
                <a:latin typeface="微软雅黑" panose="020B0503020204020204" charset="-122"/>
                <a:ea typeface="微软雅黑" panose="020B0503020204020204" charset="-122"/>
              </a:rPr>
              <a:t>等</a:t>
            </a:r>
            <a:endParaRPr noProof="1">
              <a:latin typeface="微软雅黑" panose="020B0503020204020204" charset="-122"/>
              <a:ea typeface="微软雅黑" panose="020B0503020204020204" charset="-122"/>
            </a:endParaRPr>
          </a:p>
          <a:p>
            <a:pPr marL="598170" indent="-198120" algn="just">
              <a:lnSpc>
                <a:spcPts val="2700"/>
              </a:lnSpc>
              <a:spcAft>
                <a:spcPts val="0"/>
              </a:spcAft>
              <a:defRPr/>
            </a:pPr>
            <a:r>
              <a:rPr lang="en-US" altLang="zh-CN" sz="1600" noProof="1">
                <a:latin typeface="黑体" panose="02010609060101010101" charset="-122"/>
                <a:ea typeface="黑体" panose="02010609060101010101" charset="-122"/>
              </a:rPr>
              <a:t> </a:t>
            </a:r>
            <a:endParaRPr lang="zh-CN" altLang="en-US" sz="1600" noProof="1">
              <a:latin typeface="黑体" panose="02010609060101010101" charset="-122"/>
              <a:ea typeface="黑体" panose="02010609060101010101" charset="-122"/>
            </a:endParaRPr>
          </a:p>
        </p:txBody>
      </p:sp>
      <p:grpSp>
        <p:nvGrpSpPr>
          <p:cNvPr id="12" name="组合 11"/>
          <p:cNvGrpSpPr/>
          <p:nvPr/>
        </p:nvGrpSpPr>
        <p:grpSpPr bwMode="auto">
          <a:xfrm>
            <a:off x="1000125" y="1095375"/>
            <a:ext cx="1812925" cy="425450"/>
            <a:chOff x="1067433" y="1079349"/>
            <a:chExt cx="1811655" cy="425450"/>
          </a:xfrm>
        </p:grpSpPr>
        <p:sp>
          <p:nvSpPr>
            <p:cNvPr id="9" name="圆角矩形 8"/>
            <p:cNvSpPr/>
            <p:nvPr/>
          </p:nvSpPr>
          <p:spPr>
            <a:xfrm>
              <a:off x="1067433" y="1079349"/>
              <a:ext cx="1811655" cy="425450"/>
            </a:xfrm>
            <a:prstGeom prst="roundRect">
              <a:avLst/>
            </a:prstGeom>
            <a:solidFill>
              <a:schemeClr val="accent4">
                <a:lumMod val="40000"/>
                <a:lumOff val="6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b="1" noProof="1" smtClean="0">
                  <a:solidFill>
                    <a:srgbClr val="002060"/>
                  </a:solidFill>
                  <a:latin typeface="方正黑体简体" pitchFamily="2" charset="-122"/>
                  <a:ea typeface="方正黑体简体" pitchFamily="2" charset="-122"/>
                  <a:cs typeface="+mn-ea"/>
                  <a:sym typeface="+mn-lt"/>
                </a:rPr>
                <a:t>工业申报材料</a:t>
              </a:r>
              <a:endParaRPr lang="zh-CN" altLang="en-US" b="1" noProof="1">
                <a:solidFill>
                  <a:srgbClr val="002060"/>
                </a:solidFill>
                <a:latin typeface="方正黑体简体" pitchFamily="2" charset="-122"/>
                <a:ea typeface="方正黑体简体" pitchFamily="2" charset="-122"/>
                <a:cs typeface="+mn-ea"/>
                <a:sym typeface="+mn-lt"/>
              </a:endParaRPr>
            </a:p>
          </p:txBody>
        </p:sp>
        <p:sp>
          <p:nvSpPr>
            <p:cNvPr id="29701" name="矩形 10"/>
            <p:cNvSpPr>
              <a:spLocks noChangeArrowheads="1"/>
            </p:cNvSpPr>
            <p:nvPr/>
          </p:nvSpPr>
          <p:spPr bwMode="auto">
            <a:xfrm>
              <a:off x="2488223" y="1093318"/>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endParaRPr lang="zh-CN" altLang="en-US">
                <a:solidFill>
                  <a:srgbClr val="FF0000"/>
                </a:solidFill>
              </a:endParaRPr>
            </a:p>
          </p:txBody>
        </p:sp>
      </p:grpSp>
      <p:sp>
        <p:nvSpPr>
          <p:cNvPr id="22" name="圆角矩形 111"/>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3" name="矩形 22"/>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4" name="矩形 23"/>
          <p:cNvSpPr>
            <a:spLocks noChangeArrowheads="1"/>
          </p:cNvSpPr>
          <p:nvPr/>
        </p:nvSpPr>
        <p:spPr bwMode="auto">
          <a:xfrm>
            <a:off x="398463" y="401638"/>
            <a:ext cx="690562"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18478F"/>
                </a:solidFill>
                <a:latin typeface="方正黑体简体" pitchFamily="2" charset="-122"/>
                <a:ea typeface="方正黑体简体" pitchFamily="2" charset="-122"/>
                <a:sym typeface="FZZhengHeiS-R-GB"/>
              </a:rPr>
              <a:t>2.</a:t>
            </a:r>
            <a:r>
              <a:rPr lang="en-US" altLang="en-US" sz="3200">
                <a:solidFill>
                  <a:srgbClr val="18478F"/>
                </a:solidFill>
                <a:latin typeface="方正黑体简体" pitchFamily="2" charset="-122"/>
                <a:ea typeface="方正黑体简体" pitchFamily="2" charset="-122"/>
                <a:sym typeface="FZZhengHeiS-R-GB"/>
              </a:rPr>
              <a:t>1</a:t>
            </a:r>
            <a:endParaRPr lang="en-US" altLang="en-US" sz="3200">
              <a:solidFill>
                <a:srgbClr val="18478F"/>
              </a:solidFill>
              <a:latin typeface="方正黑体简体" pitchFamily="2" charset="-122"/>
              <a:ea typeface="方正黑体简体" pitchFamily="2" charset="-122"/>
              <a:sym typeface="FZZhengHeiS-R-GB"/>
            </a:endParaRPr>
          </a:p>
        </p:txBody>
      </p:sp>
      <p:sp>
        <p:nvSpPr>
          <p:cNvPr id="25" name="矩形 24"/>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7" name="矩形 26"/>
          <p:cNvSpPr>
            <a:spLocks noChangeArrowheads="1"/>
          </p:cNvSpPr>
          <p:nvPr/>
        </p:nvSpPr>
        <p:spPr bwMode="auto">
          <a:xfrm>
            <a:off x="1844675" y="493713"/>
            <a:ext cx="416083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a:solidFill>
                  <a:srgbClr val="18478F"/>
                </a:solidFill>
                <a:latin typeface="方正黑体简体" pitchFamily="2" charset="-122"/>
                <a:ea typeface="方正黑体简体" pitchFamily="2" charset="-122"/>
                <a:sym typeface="FZZhengHeiS-R-GB"/>
              </a:rPr>
              <a:t>审核要求调整</a:t>
            </a:r>
            <a:endParaRPr lang="zh-CN" altLang="en-US" sz="2000">
              <a:solidFill>
                <a:srgbClr val="18478F"/>
              </a:solidFill>
              <a:latin typeface="方正黑体简体" pitchFamily="2" charset="-122"/>
              <a:ea typeface="方正黑体简体" pitchFamily="2" charset="-122"/>
              <a:sym typeface="FZZhengHeiS-R-GB"/>
            </a:endParaRPr>
          </a:p>
        </p:txBody>
      </p:sp>
      <p:sp>
        <p:nvSpPr>
          <p:cNvPr id="29707"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86AC0160-30A4-4075-9B4C-0B26E7988DF4}" type="slidenum">
              <a:rPr altLang="en-US" smtClean="0">
                <a:solidFill>
                  <a:srgbClr val="898989"/>
                </a:solidFill>
                <a:cs typeface="FZHei-B01S"/>
              </a:rPr>
            </a:fld>
            <a:endParaRPr lang="zh-CN" altLang="en-US" smtClean="0">
              <a:solidFill>
                <a:srgbClr val="898989"/>
              </a:solidFill>
              <a:cs typeface="FZHei-B01S"/>
            </a:endParaRPr>
          </a:p>
        </p:txBody>
      </p:sp>
    </p:spTree>
  </p:cSld>
  <p:clrMapOvr>
    <a:masterClrMapping/>
  </p:clrMapOvr>
  <p:transition spd="slow" advTm="3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63" presetClass="path" presetSubtype="0" accel="50000" decel="50000" fill="hold" grpId="1" nodeType="withEffect">
                                  <p:stCondLst>
                                    <p:cond delay="0"/>
                                  </p:stCondLst>
                                  <p:childTnLst>
                                    <p:animMotion origin="layout" path="M -0.16667 -1.85185E-6 L -2.5E-6 -1.85185E-6 " pathEditMode="relative" rAng="0" ptsTypes="AA">
                                      <p:cBhvr>
                                        <p:cTn id="12" dur="1000" fill="hold"/>
                                        <p:tgtEl>
                                          <p:spTgt spid="25"/>
                                        </p:tgtEl>
                                        <p:attrNameLst>
                                          <p:attrName>ppt_x</p:attrName>
                                          <p:attrName>ppt_y</p:attrName>
                                        </p:attrNameLst>
                                      </p:cBhvr>
                                      <p:rCtr x="8800" y="0"/>
                                    </p:animMotion>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63" presetClass="path" presetSubtype="0" accel="50000" decel="50000" fill="hold" grpId="1" nodeType="withEffect">
                                  <p:stCondLst>
                                    <p:cond delay="0"/>
                                  </p:stCondLst>
                                  <p:childTnLst>
                                    <p:animMotion origin="layout" path="M -0.16666 -3.7037E-7 L -2.5E-6 -3.7037E-7 " pathEditMode="relative" rAng="0" ptsTypes="AA">
                                      <p:cBhvr>
                                        <p:cTn id="17" dur="1000" fill="hold"/>
                                        <p:tgtEl>
                                          <p:spTgt spid="23"/>
                                        </p:tgtEl>
                                        <p:attrNameLst>
                                          <p:attrName>ppt_x</p:attrName>
                                          <p:attrName>ppt_y</p:attrName>
                                        </p:attrNameLst>
                                      </p:cBhvr>
                                      <p:rCtr x="8300" y="0"/>
                                    </p:animMotion>
                                  </p:childTnLst>
                                </p:cTn>
                              </p:par>
                              <p:par>
                                <p:cTn id="18" presetID="10" presetClass="entr" presetSubtype="0"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63" presetClass="path" presetSubtype="0" accel="50000" decel="50000" fill="hold" nodeType="withEffect">
                                  <p:stCondLst>
                                    <p:cond delay="0"/>
                                  </p:stCondLst>
                                  <p:childTnLst>
                                    <p:animMotion origin="layout" path="M -0.16667 2.59259E-6 L 2.5E-6 2.59259E-6 " pathEditMode="relative" rAng="0" ptsTypes="AA">
                                      <p:cBhvr>
                                        <p:cTn id="22" dur="500" fill="hold"/>
                                        <p:tgtEl>
                                          <p:spTgt spid="22"/>
                                        </p:tgtEl>
                                        <p:attrNameLst>
                                          <p:attrName>ppt_x</p:attrName>
                                          <p:attrName>ppt_y</p:attrName>
                                        </p:attrNameLst>
                                      </p:cBhvr>
                                      <p:rCtr x="8300" y="0"/>
                                    </p:animMotion>
                                  </p:childTnLst>
                                </p:cTn>
                              </p:par>
                              <p:par>
                                <p:cTn id="23" presetID="22" presetClass="entr" presetSubtype="8" fill="hold" grpId="0" nodeType="withEffect">
                                  <p:stCondLst>
                                    <p:cond delay="50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par>
                          <p:cTn id="26" fill="hold">
                            <p:stCondLst>
                              <p:cond delay="1000"/>
                            </p:stCondLst>
                            <p:childTnLst>
                              <p:par>
                                <p:cTn id="27" presetID="22" presetClass="entr" presetSubtype="4" fill="hold" nodeType="afterEffect">
                                  <p:stCondLst>
                                    <p:cond delay="10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3" grpId="1" bldLvl="0" animBg="1"/>
      <p:bldP spid="24" grpId="0"/>
      <p:bldP spid="25" grpId="0" bldLvl="0" animBg="1"/>
      <p:bldP spid="25" grpId="1" bldLvl="0" animBg="1"/>
      <p:bldP spid="27"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标题 2"/>
          <p:cNvSpPr>
            <a:spLocks noGrp="1"/>
          </p:cNvSpPr>
          <p:nvPr>
            <p:ph type="title"/>
          </p:nvPr>
        </p:nvSpPr>
        <p:spPr>
          <a:xfrm>
            <a:off x="838200" y="125413"/>
            <a:ext cx="9669463" cy="795337"/>
          </a:xfrm>
        </p:spPr>
        <p:txBody>
          <a:bodyPr anchor="ctr" anchorCtr="0"/>
          <a:lstStyle/>
          <a:p>
            <a:r>
              <a:rPr lang="en-US" altLang="zh-CN" dirty="0"/>
              <a:t>3.2.1 101-1</a:t>
            </a:r>
            <a:r>
              <a:rPr lang="zh-CN" altLang="en-US" dirty="0"/>
              <a:t>表</a:t>
            </a:r>
            <a:endParaRPr lang="zh-CN" altLang="en-US" dirty="0"/>
          </a:p>
        </p:txBody>
      </p:sp>
      <p:sp>
        <p:nvSpPr>
          <p:cNvPr id="4" name="文本框 3"/>
          <p:cNvSpPr txBox="1"/>
          <p:nvPr/>
        </p:nvSpPr>
        <p:spPr>
          <a:xfrm>
            <a:off x="431165" y="973455"/>
            <a:ext cx="11329035" cy="5077460"/>
          </a:xfrm>
          <a:prstGeom prst="rect">
            <a:avLst/>
          </a:prstGeom>
          <a:noFill/>
        </p:spPr>
        <p:txBody>
          <a:bodyPr wrap="square" rtlCol="0">
            <a:spAutoFit/>
          </a:bodyPr>
          <a:lstStyle/>
          <a:p>
            <a:pPr marR="0" defTabSz="914400" eaLnBrk="0" hangingPunct="0">
              <a:lnSpc>
                <a:spcPct val="150000"/>
              </a:lnSpc>
              <a:buClrTx/>
              <a:buSzTx/>
              <a:buFontTx/>
              <a:buNone/>
            </a:pPr>
            <a:r>
              <a:rPr kumimoji="0" lang="en-US" altLang="zh-CN" sz="2400" b="1" kern="1200" cap="none" spc="0" normalizeH="0" baseline="0" noProof="1">
                <a:latin typeface="楷体" panose="02010609060101010101" charset="-122"/>
                <a:ea typeface="楷体" panose="02010609060101010101" charset="-122"/>
                <a:cs typeface="楷体" panose="02010609060101010101" charset="-122"/>
              </a:rPr>
              <a:t>102 </a:t>
            </a:r>
            <a:r>
              <a:rPr kumimoji="0" lang="zh-CN" altLang="en-US" sz="2400" b="1" kern="1200" cap="none" spc="0" normalizeH="0" baseline="0" noProof="1">
                <a:latin typeface="楷体" panose="02010609060101010101" charset="-122"/>
                <a:ea typeface="楷体" panose="02010609060101010101" charset="-122"/>
                <a:cs typeface="楷体" panose="02010609060101010101" charset="-122"/>
              </a:rPr>
              <a:t>单位详细名称</a:t>
            </a:r>
            <a:endParaRPr kumimoji="0" lang="zh-CN" altLang="en-US" sz="2400" kern="1200" cap="none" spc="0" normalizeH="0" baseline="0" noProof="1">
              <a:latin typeface="FZZhengHeiS-R-GB"/>
              <a:ea typeface="FZHei-B01S"/>
              <a:cs typeface="FZHei-B01S"/>
            </a:endParaRPr>
          </a:p>
          <a:p>
            <a:pPr marR="0" defTabSz="914400" eaLnBrk="0" hangingPunct="0">
              <a:lnSpc>
                <a:spcPct val="150000"/>
              </a:lnSpc>
              <a:buClrTx/>
              <a:buSzTx/>
              <a:buFontTx/>
              <a:buNone/>
            </a:pPr>
            <a:endParaRPr kumimoji="0" lang="zh-CN" altLang="en-US" sz="2400" kern="1200" cap="none" spc="0" normalizeH="0" baseline="0" noProof="1">
              <a:latin typeface="FZZhengHeiS-R-GB"/>
              <a:ea typeface="FZHei-B01S"/>
              <a:cs typeface="FZHei-B01S"/>
            </a:endParaRPr>
          </a:p>
          <a:p>
            <a:pPr marR="0" defTabSz="914400" eaLnBrk="0" hangingPunct="0">
              <a:lnSpc>
                <a:spcPct val="150000"/>
              </a:lnSpc>
              <a:buClrTx/>
              <a:buSzTx/>
              <a:buFontTx/>
              <a:buNone/>
            </a:pPr>
            <a:r>
              <a:rPr kumimoji="0" lang="zh-CN" altLang="en-US" sz="2400" kern="1200" cap="none" spc="0" normalizeH="0" baseline="0" noProof="1">
                <a:solidFill>
                  <a:srgbClr val="7030A0"/>
                </a:solidFill>
                <a:latin typeface="黑体" panose="02010609060101010101" charset="-122"/>
                <a:ea typeface="黑体" panose="02010609060101010101" charset="-122"/>
                <a:cs typeface="FZHei-B01S"/>
                <a:sym typeface="+mn-ea"/>
              </a:rPr>
              <a:t>指标含义：</a:t>
            </a:r>
            <a:r>
              <a:rPr kumimoji="0" lang="zh-CN" altLang="en-US" sz="2400" kern="1200" cap="none" spc="0" normalizeH="0" baseline="0" noProof="1">
                <a:latin typeface="楷体" panose="02010609060101010101" charset="-122"/>
                <a:ea typeface="楷体" panose="02010609060101010101" charset="-122"/>
                <a:cs typeface="FZHei-B01S"/>
                <a:sym typeface="+mn-ea"/>
              </a:rPr>
              <a:t>指经有关部门批准正式使用的单位全称。</a:t>
            </a:r>
            <a:endParaRPr kumimoji="0" lang="zh-CN" altLang="en-US" sz="2400" kern="1200" cap="none" spc="0" normalizeH="0" baseline="0" noProof="1">
              <a:latin typeface="楷体" panose="02010609060101010101" charset="-122"/>
              <a:ea typeface="楷体" panose="02010609060101010101" charset="-122"/>
              <a:cs typeface="FZHei-B01S"/>
              <a:sym typeface="+mn-ea"/>
            </a:endParaRPr>
          </a:p>
          <a:p>
            <a:pPr marR="0" defTabSz="914400" eaLnBrk="0" hangingPunct="0">
              <a:lnSpc>
                <a:spcPct val="150000"/>
              </a:lnSpc>
              <a:buClrTx/>
              <a:buSzTx/>
              <a:buFontTx/>
              <a:buNone/>
            </a:pPr>
            <a:r>
              <a:rPr kumimoji="0" lang="zh-CN" altLang="en-US" sz="2400" kern="1200" cap="none" spc="0" normalizeH="0" baseline="0" noProof="1">
                <a:solidFill>
                  <a:srgbClr val="FF0000"/>
                </a:solidFill>
                <a:latin typeface="黑体" panose="02010609060101010101" charset="-122"/>
                <a:ea typeface="黑体" panose="02010609060101010101" charset="-122"/>
                <a:cs typeface="FZHei-B01S"/>
              </a:rPr>
              <a:t>填报主体：</a:t>
            </a:r>
            <a:r>
              <a:rPr kumimoji="0" lang="zh-CN" altLang="en-US" sz="2400" u="sng" kern="1200" cap="none" spc="0" normalizeH="0" baseline="0" noProof="1">
                <a:solidFill>
                  <a:srgbClr val="0070C0"/>
                </a:solidFill>
                <a:latin typeface="黑体" panose="02010609060101010101" charset="-122"/>
                <a:ea typeface="黑体" panose="02010609060101010101" charset="-122"/>
                <a:cs typeface="+mn-cs"/>
                <a:sym typeface="+mn-ea"/>
              </a:rPr>
              <a:t>填报单位免填，</a:t>
            </a:r>
            <a:r>
              <a:rPr kumimoji="0" lang="zh-CN" altLang="en-US" sz="2400" u="sng" kern="1200" cap="none" spc="0" normalizeH="0" baseline="0" noProof="1">
                <a:latin typeface="黑体" panose="02010609060101010101" charset="-122"/>
                <a:ea typeface="黑体" panose="02010609060101010101" charset="-122"/>
                <a:cs typeface="FZHei-B01S"/>
              </a:rPr>
              <a:t>国家统计机构统一布表。</a:t>
            </a:r>
            <a:endParaRPr kumimoji="0" lang="zh-CN" altLang="en-US" sz="2400" u="sng" kern="1200" cap="none" spc="0" normalizeH="0" baseline="0" noProof="1">
              <a:latin typeface="黑体" panose="02010609060101010101" charset="-122"/>
              <a:ea typeface="黑体" panose="02010609060101010101" charset="-122"/>
              <a:cs typeface="FZHei-B01S"/>
            </a:endParaRPr>
          </a:p>
          <a:p>
            <a:pPr marR="0" defTabSz="914400" eaLnBrk="0" hangingPunct="0">
              <a:lnSpc>
                <a:spcPct val="150000"/>
              </a:lnSpc>
              <a:buClrTx/>
              <a:buSzTx/>
              <a:buFontTx/>
              <a:buNone/>
            </a:pPr>
            <a:r>
              <a:rPr kumimoji="0" lang="zh-CN" altLang="en-US" sz="2400" kern="1200" cap="none" spc="0" normalizeH="0" baseline="0" noProof="1">
                <a:solidFill>
                  <a:srgbClr val="00B050"/>
                </a:solidFill>
                <a:latin typeface="黑体" panose="02010609060101010101" charset="-122"/>
                <a:ea typeface="黑体" panose="02010609060101010101" charset="-122"/>
                <a:cs typeface="FZHei-B01S"/>
              </a:rPr>
              <a:t>填报要求：</a:t>
            </a:r>
            <a:endParaRPr kumimoji="0" lang="zh-CN" altLang="en-US" sz="2400" kern="1200" cap="none" spc="0" normalizeH="0" baseline="0" noProof="1">
              <a:solidFill>
                <a:srgbClr val="00B050"/>
              </a:solidFill>
              <a:latin typeface="黑体" panose="02010609060101010101" charset="-122"/>
              <a:ea typeface="黑体" panose="02010609060101010101" charset="-122"/>
              <a:cs typeface="FZHei-B01S"/>
            </a:endParaRPr>
          </a:p>
          <a:p>
            <a:pPr marR="0" defTabSz="914400" eaLnBrk="0" hangingPunct="0">
              <a:lnSpc>
                <a:spcPct val="150000"/>
              </a:lnSpc>
              <a:buClrTx/>
              <a:buSzTx/>
              <a:buFontTx/>
              <a:buNone/>
            </a:pPr>
            <a:r>
              <a:rPr kumimoji="0" lang="en-US" altLang="zh-CN" sz="2400" kern="1200" cap="none" spc="0" normalizeH="0" baseline="0" noProof="1">
                <a:solidFill>
                  <a:schemeClr val="accent2"/>
                </a:solidFill>
                <a:latin typeface="汉仪叶叶相思体简" panose="02010509060101010101" charset="-122"/>
                <a:ea typeface="汉仪叶叶相思体简" panose="02010509060101010101" charset="-122"/>
                <a:cs typeface="FZHei-B01S"/>
                <a:sym typeface="+mn-ea"/>
              </a:rPr>
              <a:t>★</a:t>
            </a:r>
            <a:r>
              <a:rPr kumimoji="0" lang="zh-CN" altLang="en-US" sz="2400" kern="1200" cap="none" spc="0" normalizeH="0" baseline="0" noProof="1">
                <a:latin typeface="黑体" panose="02010609060101010101" charset="-122"/>
                <a:ea typeface="黑体" panose="02010609060101010101" charset="-122"/>
                <a:cs typeface="FZHei-B01S"/>
              </a:rPr>
              <a:t>详细名称</a:t>
            </a:r>
            <a:r>
              <a:rPr kumimoji="0" lang="zh-CN" altLang="en-US" sz="2400" kern="1200" cap="none" spc="0" normalizeH="0" baseline="0" noProof="1">
                <a:latin typeface="黑体" panose="02010609060101010101" charset="-122"/>
                <a:ea typeface="黑体" panose="02010609060101010101" charset="-122"/>
                <a:cs typeface="FZHei-B01S"/>
                <a:sym typeface="+mn-ea"/>
              </a:rPr>
              <a:t>与</a:t>
            </a:r>
            <a:r>
              <a:rPr kumimoji="0" lang="zh-CN" altLang="en-US" sz="2400" kern="1200" cap="none" spc="0" normalizeH="0" baseline="0" noProof="1">
                <a:effectLst>
                  <a:outerShdw blurRad="38100" dist="38100" dir="2700000" algn="tl">
                    <a:srgbClr val="000000">
                      <a:alpha val="43137"/>
                    </a:srgbClr>
                  </a:outerShdw>
                </a:effectLst>
                <a:latin typeface="黑体" panose="02010609060101010101" charset="-122"/>
                <a:ea typeface="黑体" panose="02010609060101010101" charset="-122"/>
                <a:cs typeface="FZHei-B01S"/>
                <a:sym typeface="+mn-ea"/>
              </a:rPr>
              <a:t>单位公章</a:t>
            </a:r>
            <a:r>
              <a:rPr kumimoji="0" lang="zh-CN" altLang="en-US" sz="2400" kern="1200" cap="none" spc="0" normalizeH="0" baseline="0" noProof="1">
                <a:latin typeface="黑体" panose="02010609060101010101" charset="-122"/>
                <a:ea typeface="黑体" panose="02010609060101010101" charset="-122"/>
                <a:cs typeface="FZHei-B01S"/>
                <a:sym typeface="+mn-ea"/>
              </a:rPr>
              <a:t>所使用的名称完全一致，如有变更，填报单位应及时联系当地统计机构</a:t>
            </a:r>
            <a:r>
              <a:rPr kumimoji="0" lang="zh-CN" altLang="en-US" sz="2400" kern="1200" cap="none" spc="0" normalizeH="0" baseline="0" noProof="1">
                <a:latin typeface="黑体" panose="02010609060101010101" charset="-122"/>
                <a:ea typeface="黑体" panose="02010609060101010101" charset="-122"/>
                <a:cs typeface="FZHei-B01S"/>
              </a:rPr>
              <a:t>；</a:t>
            </a:r>
            <a:endParaRPr kumimoji="0" lang="zh-CN" altLang="en-US" sz="2400" kern="1200" cap="none" spc="0" normalizeH="0" baseline="0" noProof="1">
              <a:latin typeface="黑体" panose="02010609060101010101" charset="-122"/>
              <a:ea typeface="黑体" panose="02010609060101010101" charset="-122"/>
              <a:cs typeface="FZHei-B01S"/>
            </a:endParaRPr>
          </a:p>
          <a:p>
            <a:pPr marR="0" defTabSz="914400" eaLnBrk="0" hangingPunct="0">
              <a:lnSpc>
                <a:spcPct val="150000"/>
              </a:lnSpc>
              <a:buClrTx/>
              <a:buSzTx/>
              <a:buFontTx/>
              <a:buNone/>
            </a:pPr>
            <a:r>
              <a:rPr kumimoji="0" lang="en-US" altLang="zh-CN" sz="2400" kern="1200" cap="none" spc="0" normalizeH="0" baseline="0" noProof="1">
                <a:solidFill>
                  <a:schemeClr val="accent2"/>
                </a:solidFill>
                <a:latin typeface="汉仪叶叶相思体简" panose="02010509060101010101" charset="-122"/>
                <a:ea typeface="汉仪叶叶相思体简" panose="02010509060101010101" charset="-122"/>
                <a:cs typeface="FZHei-B01S"/>
                <a:sym typeface="+mn-ea"/>
              </a:rPr>
              <a:t>★</a:t>
            </a:r>
            <a:r>
              <a:rPr kumimoji="0" lang="zh-CN" altLang="en-US" sz="2400" kern="1200" cap="none" spc="0" normalizeH="0" baseline="0" noProof="1">
                <a:latin typeface="黑体" panose="02010609060101010101" charset="-122"/>
                <a:ea typeface="黑体" panose="02010609060101010101" charset="-122"/>
                <a:cs typeface="FZHei-B01S"/>
                <a:sym typeface="+mn-ea"/>
              </a:rPr>
              <a:t>单位申报入库时，对于</a:t>
            </a:r>
            <a:r>
              <a:rPr kumimoji="0" lang="zh-CN" altLang="en-US" sz="2400" kern="1200" cap="none" spc="0" normalizeH="0" baseline="0" noProof="1">
                <a:latin typeface="黑体" panose="02010609060101010101" charset="-122"/>
                <a:ea typeface="黑体" panose="02010609060101010101" charset="-122"/>
                <a:cs typeface="FZHei-B01S"/>
              </a:rPr>
              <a:t>经登记主管机关核准或批准，具有</a:t>
            </a:r>
            <a:r>
              <a:rPr kumimoji="0" lang="zh-CN" altLang="en-US" sz="2400" u="sng" kern="1200" cap="none" spc="0" normalizeH="0" baseline="0" noProof="1">
                <a:latin typeface="黑体" panose="02010609060101010101" charset="-122"/>
                <a:ea typeface="黑体" panose="02010609060101010101" charset="-122"/>
                <a:cs typeface="FZHei-B01S"/>
              </a:rPr>
              <a:t>两个或两个以上名称</a:t>
            </a:r>
            <a:r>
              <a:rPr kumimoji="0" lang="zh-CN" altLang="en-US" sz="2400" kern="1200" cap="none" spc="0" normalizeH="0" baseline="0" noProof="1">
                <a:latin typeface="黑体" panose="02010609060101010101" charset="-122"/>
                <a:ea typeface="黑体" panose="02010609060101010101" charset="-122"/>
                <a:cs typeface="FZHei-B01S"/>
              </a:rPr>
              <a:t>的单位，要求填写一个单位名称，同时用括号注明其余的单位名称。</a:t>
            </a:r>
            <a:endParaRPr kumimoji="0" lang="zh-CN" altLang="en-US" sz="2400" kern="1200" cap="none" spc="0" normalizeH="0" baseline="0" noProof="1">
              <a:latin typeface="FZZhengHeiS-R-GB"/>
              <a:ea typeface="FZHei-B01S"/>
              <a:cs typeface="FZHei-B01S"/>
            </a:endParaRPr>
          </a:p>
        </p:txBody>
      </p:sp>
      <p:pic>
        <p:nvPicPr>
          <p:cNvPr id="59395" name="图片 1"/>
          <p:cNvPicPr>
            <a:picLocks noChangeAspect="1"/>
          </p:cNvPicPr>
          <p:nvPr/>
        </p:nvPicPr>
        <p:blipFill>
          <a:blip r:embed="rId1"/>
          <a:stretch>
            <a:fillRect/>
          </a:stretch>
        </p:blipFill>
        <p:spPr>
          <a:xfrm>
            <a:off x="566420" y="1535430"/>
            <a:ext cx="5195570" cy="722630"/>
          </a:xfrm>
          <a:prstGeom prst="rect">
            <a:avLst/>
          </a:prstGeom>
          <a:noFill/>
          <a:ln w="9525">
            <a:noFill/>
          </a:ln>
        </p:spPr>
      </p:pic>
    </p:spTree>
  </p:cSld>
  <p:clrMapOvr>
    <a:masterClrMapping/>
  </p:clrMapOvr>
  <p:transition spd="slow" advTm="10000">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标题 3"/>
          <p:cNvSpPr>
            <a:spLocks noGrp="1"/>
          </p:cNvSpPr>
          <p:nvPr>
            <p:ph type="title"/>
          </p:nvPr>
        </p:nvSpPr>
        <p:spPr>
          <a:xfrm>
            <a:off x="838200" y="125413"/>
            <a:ext cx="9669463" cy="795337"/>
          </a:xfrm>
        </p:spPr>
        <p:txBody>
          <a:bodyPr anchor="ctr" anchorCtr="0"/>
          <a:lstStyle/>
          <a:p>
            <a:r>
              <a:rPr lang="en-US" altLang="zh-CN" dirty="0"/>
              <a:t>3.2.1 101-1</a:t>
            </a:r>
            <a:r>
              <a:rPr lang="zh-CN" altLang="en-US" dirty="0"/>
              <a:t>表</a:t>
            </a:r>
            <a:endParaRPr lang="zh-CN" altLang="en-US" dirty="0"/>
          </a:p>
        </p:txBody>
      </p:sp>
      <p:sp>
        <p:nvSpPr>
          <p:cNvPr id="61442" name="文本框 3"/>
          <p:cNvSpPr txBox="1"/>
          <p:nvPr/>
        </p:nvSpPr>
        <p:spPr>
          <a:xfrm>
            <a:off x="295817" y="785584"/>
            <a:ext cx="11381740" cy="6015990"/>
          </a:xfrm>
          <a:prstGeom prst="rect">
            <a:avLst/>
          </a:prstGeom>
          <a:noFill/>
          <a:ln w="9525">
            <a:noFill/>
          </a:ln>
        </p:spPr>
        <p:txBody>
          <a:bodyPr wrap="square" anchor="t" anchorCtr="0">
            <a:spAutoFit/>
          </a:bodyPr>
          <a:lstStyle/>
          <a:p>
            <a:pPr eaLnBrk="0" hangingPunct="0">
              <a:lnSpc>
                <a:spcPts val="3000"/>
              </a:lnSpc>
            </a:pPr>
            <a:r>
              <a:rPr lang="en-US" altLang="zh-CN" sz="2200" b="1" dirty="0">
                <a:latin typeface="楷体" panose="02010609060101010101" charset="-122"/>
                <a:ea typeface="楷体" panose="02010609060101010101" charset="-122"/>
              </a:rPr>
              <a:t>103 </a:t>
            </a:r>
            <a:r>
              <a:rPr lang="zh-CN" altLang="en-US" sz="2200" b="1" dirty="0">
                <a:latin typeface="楷体" panose="02010609060101010101" charset="-122"/>
                <a:ea typeface="楷体" panose="02010609060101010101" charset="-122"/>
              </a:rPr>
              <a:t>行业类别（</a:t>
            </a:r>
            <a:r>
              <a:rPr lang="zh-CN" altLang="en-US" sz="2200" b="1" dirty="0">
                <a:latin typeface="楷体" panose="02010609060101010101" charset="-122"/>
                <a:ea typeface="楷体" panose="02010609060101010101" charset="-122"/>
                <a:sym typeface="微软雅黑" panose="020B0503020204020204" charset="-122"/>
              </a:rPr>
              <a:t>第一部分：</a:t>
            </a:r>
            <a:r>
              <a:rPr lang="zh-CN" altLang="en-US" sz="2200" b="1" dirty="0">
                <a:latin typeface="楷体" panose="02010609060101010101" charset="-122"/>
                <a:ea typeface="楷体" panose="02010609060101010101" charset="-122"/>
              </a:rPr>
              <a:t>主要业务活动1、</a:t>
            </a:r>
            <a:r>
              <a:rPr lang="en-US" altLang="zh-CN" sz="2200" b="1" dirty="0">
                <a:latin typeface="楷体" panose="02010609060101010101" charset="-122"/>
                <a:ea typeface="楷体" panose="02010609060101010101" charset="-122"/>
              </a:rPr>
              <a:t>2</a:t>
            </a:r>
            <a:r>
              <a:rPr lang="zh-CN" altLang="en-US" sz="2200" b="1" dirty="0">
                <a:latin typeface="楷体" panose="02010609060101010101" charset="-122"/>
                <a:ea typeface="楷体" panose="02010609060101010101" charset="-122"/>
              </a:rPr>
              <a:t>、</a:t>
            </a:r>
            <a:r>
              <a:rPr lang="en-US" altLang="zh-CN" sz="2200" b="1" dirty="0">
                <a:latin typeface="楷体" panose="02010609060101010101" charset="-122"/>
                <a:ea typeface="楷体" panose="02010609060101010101" charset="-122"/>
              </a:rPr>
              <a:t>3</a:t>
            </a:r>
            <a:r>
              <a:rPr lang="zh-CN" altLang="en-US" sz="2200" b="1" dirty="0">
                <a:latin typeface="楷体" panose="02010609060101010101" charset="-122"/>
                <a:ea typeface="楷体" panose="02010609060101010101" charset="-122"/>
              </a:rPr>
              <a:t>）</a:t>
            </a:r>
            <a:endParaRPr lang="zh-CN" altLang="en-US" sz="2200" b="1" dirty="0">
              <a:latin typeface="楷体" panose="02010609060101010101" charset="-122"/>
              <a:ea typeface="楷体" panose="02010609060101010101" charset="-122"/>
            </a:endParaRPr>
          </a:p>
          <a:p>
            <a:pPr eaLnBrk="0" hangingPunct="0">
              <a:lnSpc>
                <a:spcPts val="3000"/>
              </a:lnSpc>
            </a:pPr>
            <a:endParaRPr lang="zh-CN" altLang="en-US" sz="2200" dirty="0">
              <a:latin typeface="FZZhengHeiS-R-GB"/>
              <a:ea typeface="FZHei-B01S"/>
            </a:endParaRPr>
          </a:p>
          <a:p>
            <a:pPr eaLnBrk="0" hangingPunct="0">
              <a:lnSpc>
                <a:spcPts val="3000"/>
              </a:lnSpc>
            </a:pPr>
            <a:endParaRPr lang="zh-CN" altLang="en-US" sz="2200" dirty="0">
              <a:latin typeface="FZZhengHeiS-R-GB"/>
              <a:ea typeface="FZHei-B01S"/>
            </a:endParaRPr>
          </a:p>
          <a:p>
            <a:pPr eaLnBrk="0" hangingPunct="0">
              <a:lnSpc>
                <a:spcPts val="3000"/>
              </a:lnSpc>
            </a:pPr>
            <a:r>
              <a:rPr lang="zh-CN" altLang="en-US" sz="2200" dirty="0">
                <a:solidFill>
                  <a:srgbClr val="7030A0"/>
                </a:solidFill>
                <a:latin typeface="黑体" panose="02010609060101010101" charset="-122"/>
                <a:ea typeface="黑体" panose="02010609060101010101" charset="-122"/>
                <a:sym typeface="FZHei-B01S"/>
              </a:rPr>
              <a:t>指标含义：</a:t>
            </a:r>
            <a:r>
              <a:rPr lang="zh-CN" altLang="en-US" sz="2200" dirty="0">
                <a:latin typeface="楷体" panose="02010609060101010101" charset="-122"/>
                <a:ea typeface="楷体" panose="02010609060101010101" charset="-122"/>
                <a:sym typeface="FZHei-B01S"/>
              </a:rPr>
              <a:t>指根据其从事的社会经济活动性质对各类单位进行的分类。</a:t>
            </a:r>
            <a:r>
              <a:rPr lang="zh-CN" altLang="en-US" sz="2200" dirty="0">
                <a:latin typeface="黑体" panose="02010609060101010101" charset="-122"/>
                <a:ea typeface="黑体" panose="02010609060101010101" charset="-122"/>
                <a:sym typeface="FZHei-B01S"/>
              </a:rPr>
              <a:t>本项分两部分填写：</a:t>
            </a:r>
            <a:endParaRPr lang="zh-CN" altLang="en-US" sz="2200" dirty="0">
              <a:latin typeface="黑体" panose="02010609060101010101" charset="-122"/>
              <a:ea typeface="黑体" panose="02010609060101010101" charset="-122"/>
              <a:sym typeface="FZHei-B01S"/>
            </a:endParaRPr>
          </a:p>
          <a:p>
            <a:pPr eaLnBrk="0" hangingPunct="0">
              <a:lnSpc>
                <a:spcPts val="3000"/>
              </a:lnSpc>
            </a:pPr>
            <a:r>
              <a:rPr lang="zh-CN" altLang="en-US" sz="2200" dirty="0">
                <a:solidFill>
                  <a:srgbClr val="0070C0"/>
                </a:solidFill>
                <a:latin typeface="黑体" panose="02010609060101010101" charset="-122"/>
                <a:ea typeface="黑体" panose="02010609060101010101" charset="-122"/>
                <a:sym typeface="FZHei-B01S"/>
              </a:rPr>
              <a:t>第一部分：主要业务活动</a:t>
            </a:r>
            <a:endParaRPr lang="zh-CN" altLang="en-US" sz="2200" dirty="0">
              <a:solidFill>
                <a:srgbClr val="0070C0"/>
              </a:solidFill>
              <a:latin typeface="黑体" panose="02010609060101010101" charset="-122"/>
              <a:ea typeface="黑体" panose="02010609060101010101" charset="-122"/>
              <a:sym typeface="FZHei-B01S"/>
            </a:endParaRPr>
          </a:p>
          <a:p>
            <a:pPr eaLnBrk="0" hangingPunct="0">
              <a:lnSpc>
                <a:spcPts val="3000"/>
              </a:lnSpc>
            </a:pPr>
            <a:r>
              <a:rPr lang="zh-CN" altLang="en-US" sz="2200" dirty="0">
                <a:solidFill>
                  <a:srgbClr val="FF0000"/>
                </a:solidFill>
                <a:latin typeface="黑体" panose="02010609060101010101" charset="-122"/>
                <a:ea typeface="黑体" panose="02010609060101010101" charset="-122"/>
              </a:rPr>
              <a:t>填报主体：</a:t>
            </a:r>
            <a:r>
              <a:rPr lang="zh-CN" altLang="en-US" sz="2200" u="sng" dirty="0">
                <a:latin typeface="黑体" panose="02010609060101010101" charset="-122"/>
                <a:ea typeface="黑体" panose="02010609060101010101" charset="-122"/>
              </a:rPr>
              <a:t>所有单位均填写本项。</a:t>
            </a:r>
            <a:endParaRPr lang="zh-CN" altLang="en-US" sz="2200" dirty="0">
              <a:latin typeface="黑体" panose="02010609060101010101" charset="-122"/>
              <a:ea typeface="黑体" panose="02010609060101010101" charset="-122"/>
            </a:endParaRPr>
          </a:p>
          <a:p>
            <a:pPr eaLnBrk="0" hangingPunct="0">
              <a:lnSpc>
                <a:spcPts val="3000"/>
              </a:lnSpc>
            </a:pPr>
            <a:r>
              <a:rPr lang="zh-CN" altLang="en-US" sz="2200" dirty="0">
                <a:solidFill>
                  <a:srgbClr val="00B050"/>
                </a:solidFill>
                <a:latin typeface="黑体" panose="02010609060101010101" charset="-122"/>
                <a:ea typeface="黑体" panose="02010609060101010101" charset="-122"/>
              </a:rPr>
              <a:t>填报要求：</a:t>
            </a:r>
            <a:r>
              <a:rPr lang="en-US" altLang="zh-CN" sz="2200" dirty="0">
                <a:solidFill>
                  <a:srgbClr val="00B050"/>
                </a:solidFill>
                <a:latin typeface="黑体" panose="02010609060101010101" charset="-122"/>
                <a:ea typeface="黑体" panose="02010609060101010101" charset="-122"/>
                <a:sym typeface="FZHei-B01S"/>
              </a:rPr>
              <a:t> </a:t>
            </a:r>
            <a:endParaRPr lang="en-US" altLang="zh-CN" sz="2200" dirty="0">
              <a:solidFill>
                <a:srgbClr val="00B050"/>
              </a:solidFill>
              <a:latin typeface="黑体" panose="02010609060101010101" charset="-122"/>
              <a:ea typeface="黑体" panose="02010609060101010101" charset="-122"/>
              <a:sym typeface="FZHei-B01S"/>
            </a:endParaRPr>
          </a:p>
          <a:p>
            <a:pPr eaLnBrk="0" hangingPunct="0">
              <a:lnSpc>
                <a:spcPts val="2800"/>
              </a:lnSpc>
            </a:pPr>
            <a:r>
              <a:rPr lang="en-US" altLang="zh-CN" sz="2200" dirty="0">
                <a:solidFill>
                  <a:schemeClr val="accent2"/>
                </a:solidFill>
                <a:latin typeface="汉仪叶叶相思体简" panose="02010509060101010101" charset="-122"/>
                <a:ea typeface="汉仪叶叶相思体简" panose="02010509060101010101" charset="-122"/>
                <a:sym typeface="FZHei-B01S"/>
              </a:rPr>
              <a:t>★</a:t>
            </a:r>
            <a:r>
              <a:rPr lang="zh-CN" altLang="en-US" sz="2200" dirty="0">
                <a:latin typeface="黑体" panose="02010609060101010101" charset="-122"/>
                <a:ea typeface="黑体" panose="02010609060101010101" charset="-122"/>
                <a:sym typeface="FZHei-B01S"/>
              </a:rPr>
              <a:t>具体填写本单位的一至三种主要业务活动名称，并按其重要程度或增加值所占比重，从大到小顺序排列；</a:t>
            </a:r>
            <a:endParaRPr lang="zh-CN" altLang="en-US" sz="2200" dirty="0">
              <a:latin typeface="黑体" panose="02010609060101010101" charset="-122"/>
              <a:ea typeface="黑体" panose="02010609060101010101" charset="-122"/>
              <a:sym typeface="FZHei-B01S"/>
            </a:endParaRPr>
          </a:p>
          <a:p>
            <a:pPr eaLnBrk="0" hangingPunct="0">
              <a:lnSpc>
                <a:spcPts val="2800"/>
              </a:lnSpc>
            </a:pPr>
            <a:r>
              <a:rPr lang="en-US" altLang="zh-CN" sz="2200" dirty="0">
                <a:solidFill>
                  <a:schemeClr val="accent2"/>
                </a:solidFill>
                <a:latin typeface="汉仪叶叶相思体简" panose="02010509060101010101" charset="-122"/>
                <a:ea typeface="汉仪叶叶相思体简" panose="02010509060101010101" charset="-122"/>
                <a:sym typeface="FZHei-B01S"/>
              </a:rPr>
              <a:t>★</a:t>
            </a:r>
            <a:r>
              <a:rPr lang="en-US" altLang="zh-CN" sz="2200" dirty="0" err="1">
                <a:latin typeface="黑体" panose="02010609060101010101" charset="-122"/>
                <a:ea typeface="黑体" panose="02010609060101010101" charset="-122"/>
                <a:sym typeface="FZHei-B01S"/>
              </a:rPr>
              <a:t>按照</a:t>
            </a:r>
            <a:r>
              <a:rPr lang="en-US" altLang="zh-CN" sz="2200" b="1" i="1" dirty="0" err="1">
                <a:latin typeface="黑体" panose="02010609060101010101" charset="-122"/>
                <a:ea typeface="黑体" panose="02010609060101010101" charset="-122"/>
                <a:sym typeface="FZHei-B01S"/>
              </a:rPr>
              <a:t>“动词</a:t>
            </a:r>
            <a:r>
              <a:rPr lang="en-US" altLang="zh-CN" sz="2200" b="1" i="1" dirty="0">
                <a:latin typeface="黑体" panose="02010609060101010101" charset="-122"/>
                <a:ea typeface="黑体" panose="02010609060101010101" charset="-122"/>
                <a:sym typeface="FZHei-B01S"/>
              </a:rPr>
              <a:t>+（修饰性定语）名词”</a:t>
            </a:r>
            <a:r>
              <a:rPr lang="en-US" altLang="zh-CN" sz="2200" dirty="0">
                <a:latin typeface="黑体" panose="02010609060101010101" charset="-122"/>
                <a:ea typeface="黑体" panose="02010609060101010101" charset="-122"/>
                <a:sym typeface="FZHei-B01S"/>
              </a:rPr>
              <a:t>或</a:t>
            </a:r>
            <a:r>
              <a:rPr lang="en-US" altLang="zh-CN" sz="2200" b="1" i="1" dirty="0">
                <a:latin typeface="黑体" panose="02010609060101010101" charset="-122"/>
                <a:ea typeface="黑体" panose="02010609060101010101" charset="-122"/>
                <a:sym typeface="FZHei-B01S"/>
              </a:rPr>
              <a:t>“（</a:t>
            </a:r>
            <a:r>
              <a:rPr lang="en-US" altLang="zh-CN" sz="2200" b="1" i="1" dirty="0" err="1">
                <a:latin typeface="黑体" panose="02010609060101010101" charset="-122"/>
                <a:ea typeface="黑体" panose="02010609060101010101" charset="-122"/>
                <a:sym typeface="FZHei-B01S"/>
              </a:rPr>
              <a:t>修饰性定语）名词+动词”</a:t>
            </a:r>
            <a:r>
              <a:rPr lang="en-US" altLang="zh-CN" sz="2200" dirty="0" err="1">
                <a:latin typeface="黑体" panose="02010609060101010101" charset="-122"/>
                <a:ea typeface="黑体" panose="02010609060101010101" charset="-122"/>
                <a:sym typeface="FZHei-B01S"/>
              </a:rPr>
              <a:t>的形式填写</a:t>
            </a:r>
            <a:r>
              <a:rPr lang="zh-CN" altLang="en-US" sz="2200" dirty="0" err="1">
                <a:latin typeface="黑体" panose="02010609060101010101" charset="-122"/>
                <a:ea typeface="黑体" panose="02010609060101010101" charset="-122"/>
                <a:sym typeface="FZHei-B01S"/>
              </a:rPr>
              <a:t>，</a:t>
            </a:r>
            <a:r>
              <a:rPr lang="zh-CN" altLang="en-US" sz="2200" dirty="0">
                <a:latin typeface="黑体" panose="02010609060101010101" charset="-122"/>
                <a:ea typeface="黑体" panose="02010609060101010101" charset="-122"/>
                <a:sym typeface="微软雅黑" panose="020B0503020204020204" charset="-122"/>
              </a:rPr>
              <a:t>（如</a:t>
            </a:r>
            <a:r>
              <a:rPr lang="en-US" altLang="zh-CN" sz="2200" dirty="0">
                <a:latin typeface="黑体" panose="02010609060101010101" charset="-122"/>
                <a:ea typeface="黑体" panose="02010609060101010101" charset="-122"/>
                <a:sym typeface="微软雅黑" panose="020B0503020204020204" charset="-122"/>
              </a:rPr>
              <a:t>“</a:t>
            </a:r>
            <a:r>
              <a:rPr lang="zh-CN" altLang="en-US" sz="2200" dirty="0">
                <a:latin typeface="黑体" panose="02010609060101010101" charset="-122"/>
                <a:ea typeface="黑体" panose="02010609060101010101" charset="-122"/>
                <a:sym typeface="微软雅黑" panose="020B0503020204020204" charset="-122"/>
              </a:rPr>
              <a:t>纯棉服装加工</a:t>
            </a:r>
            <a:r>
              <a:rPr lang="en-US" altLang="zh-CN" sz="2200" dirty="0">
                <a:latin typeface="黑体" panose="02010609060101010101" charset="-122"/>
                <a:ea typeface="黑体" panose="02010609060101010101" charset="-122"/>
                <a:sym typeface="微软雅黑" panose="020B0503020204020204" charset="-122"/>
              </a:rPr>
              <a:t>”“</a:t>
            </a:r>
            <a:r>
              <a:rPr lang="zh-CN" altLang="en-US" sz="2200" dirty="0">
                <a:latin typeface="黑体" panose="02010609060101010101" charset="-122"/>
                <a:ea typeface="黑体" panose="02010609060101010101" charset="-122"/>
                <a:sym typeface="微软雅黑" panose="020B0503020204020204" charset="-122"/>
              </a:rPr>
              <a:t>市政道路施工</a:t>
            </a:r>
            <a:r>
              <a:rPr lang="en-US" altLang="zh-CN" sz="2200" dirty="0">
                <a:latin typeface="黑体" panose="02010609060101010101" charset="-122"/>
                <a:ea typeface="黑体" panose="02010609060101010101" charset="-122"/>
                <a:sym typeface="微软雅黑" panose="020B0503020204020204" charset="-122"/>
              </a:rPr>
              <a:t>”“</a:t>
            </a:r>
            <a:r>
              <a:rPr lang="zh-CN" altLang="en-US" sz="2200" dirty="0">
                <a:latin typeface="黑体" panose="02010609060101010101" charset="-122"/>
                <a:ea typeface="黑体" panose="02010609060101010101" charset="-122"/>
                <a:sym typeface="微软雅黑" panose="020B0503020204020204" charset="-122"/>
              </a:rPr>
              <a:t>手机零售</a:t>
            </a:r>
            <a:r>
              <a:rPr lang="en-US" altLang="zh-CN" sz="2200" dirty="0">
                <a:latin typeface="黑体" panose="02010609060101010101" charset="-122"/>
                <a:ea typeface="黑体" panose="02010609060101010101" charset="-122"/>
                <a:sym typeface="微软雅黑" panose="020B0503020204020204" charset="-122"/>
              </a:rPr>
              <a:t>”</a:t>
            </a:r>
            <a:r>
              <a:rPr lang="zh-CN" altLang="en-US" sz="2200" dirty="0">
                <a:latin typeface="黑体" panose="02010609060101010101" charset="-122"/>
                <a:ea typeface="黑体" panose="02010609060101010101" charset="-122"/>
                <a:sym typeface="微软雅黑" panose="020B0503020204020204" charset="-122"/>
              </a:rPr>
              <a:t>等）</a:t>
            </a:r>
            <a:endParaRPr lang="zh-CN" altLang="en-US" sz="2200" dirty="0" err="1">
              <a:latin typeface="黑体" panose="02010609060101010101" charset="-122"/>
              <a:ea typeface="黑体" panose="02010609060101010101" charset="-122"/>
              <a:sym typeface="FZHei-B01S"/>
            </a:endParaRPr>
          </a:p>
          <a:p>
            <a:pPr eaLnBrk="0" hangingPunct="0">
              <a:lnSpc>
                <a:spcPts val="2800"/>
              </a:lnSpc>
            </a:pPr>
            <a:r>
              <a:rPr lang="en-US" altLang="zh-CN" sz="2200" dirty="0">
                <a:solidFill>
                  <a:schemeClr val="accent2"/>
                </a:solidFill>
                <a:latin typeface="汉仪叶叶相思体简" panose="02010509060101010101" charset="-122"/>
                <a:ea typeface="汉仪叶叶相思体简" panose="02010509060101010101" charset="-122"/>
                <a:sym typeface="FZHei-B01S"/>
              </a:rPr>
              <a:t>★</a:t>
            </a:r>
            <a:r>
              <a:rPr lang="zh-CN" altLang="en-US" sz="2200" dirty="0">
                <a:latin typeface="黑体" panose="02010609060101010101" charset="-122"/>
                <a:ea typeface="黑体" panose="02010609060101010101" charset="-122"/>
                <a:sym typeface="FZHei-B01S"/>
              </a:rPr>
              <a:t>不能照抄营业执照中的经营范围或业务范围，每一项业务活动单独填写，不应将单位从事的所有活动全部填写在主要业务活动</a:t>
            </a:r>
            <a:r>
              <a:rPr lang="en-US" altLang="zh-CN" sz="2200" dirty="0" err="1">
                <a:latin typeface="黑体" panose="02010609060101010101" charset="-122"/>
                <a:ea typeface="黑体" panose="02010609060101010101" charset="-122"/>
                <a:sym typeface="FZHei-B01S"/>
              </a:rPr>
              <a:t>1</a:t>
            </a:r>
            <a:r>
              <a:rPr lang="zh-CN" altLang="en-US" sz="2200" dirty="0" err="1">
                <a:latin typeface="黑体" panose="02010609060101010101" charset="-122"/>
                <a:ea typeface="黑体" panose="02010609060101010101" charset="-122"/>
                <a:sym typeface="FZHei-B01S"/>
              </a:rPr>
              <a:t>中；</a:t>
            </a:r>
            <a:endParaRPr lang="en-US" altLang="zh-CN" sz="2200" dirty="0">
              <a:latin typeface="黑体" panose="02010609060101010101" charset="-122"/>
              <a:ea typeface="黑体" panose="02010609060101010101" charset="-122"/>
            </a:endParaRPr>
          </a:p>
          <a:p>
            <a:pPr eaLnBrk="0" hangingPunct="0">
              <a:lnSpc>
                <a:spcPts val="2800"/>
              </a:lnSpc>
            </a:pPr>
            <a:r>
              <a:rPr lang="en-US" altLang="zh-CN" sz="2200" dirty="0">
                <a:solidFill>
                  <a:schemeClr val="accent2"/>
                </a:solidFill>
                <a:latin typeface="汉仪叶叶相思体简" panose="02010509060101010101" charset="-122"/>
                <a:ea typeface="汉仪叶叶相思体简" panose="02010509060101010101" charset="-122"/>
                <a:sym typeface="FZHei-B01S"/>
              </a:rPr>
              <a:t>★</a:t>
            </a:r>
            <a:r>
              <a:rPr lang="zh-CN" altLang="en-US" sz="2200" dirty="0">
                <a:solidFill>
                  <a:schemeClr val="tx2"/>
                </a:solidFill>
                <a:latin typeface="黑体" panose="02010609060101010101" charset="-122"/>
                <a:ea typeface="黑体" panose="02010609060101010101" charset="-122"/>
                <a:sym typeface="FZHei-B01S"/>
              </a:rPr>
              <a:t>每个单位至少填写一项主要业务活动，即</a:t>
            </a:r>
            <a:r>
              <a:rPr lang="zh-CN" altLang="en-US" sz="2200" dirty="0">
                <a:latin typeface="黑体" panose="02010609060101010101" charset="-122"/>
                <a:ea typeface="黑体" panose="02010609060101010101" charset="-122"/>
              </a:rPr>
              <a:t>主要业务活动1不得为空；</a:t>
            </a:r>
            <a:endParaRPr lang="zh-CN" altLang="en-US" sz="2200" dirty="0">
              <a:latin typeface="黑体" panose="02010609060101010101" charset="-122"/>
              <a:ea typeface="黑体" panose="02010609060101010101" charset="-122"/>
            </a:endParaRPr>
          </a:p>
          <a:p>
            <a:pPr eaLnBrk="0" hangingPunct="0">
              <a:lnSpc>
                <a:spcPts val="2800"/>
              </a:lnSpc>
            </a:pPr>
            <a:r>
              <a:rPr lang="en-US" altLang="zh-CN" sz="2200" dirty="0">
                <a:solidFill>
                  <a:schemeClr val="accent2"/>
                </a:solidFill>
                <a:latin typeface="汉仪叶叶相思体简" panose="02010509060101010101" charset="-122"/>
                <a:ea typeface="汉仪叶叶相思体简" panose="02010509060101010101" charset="-122"/>
                <a:sym typeface="FZHei-B01S"/>
              </a:rPr>
              <a:t>★</a:t>
            </a:r>
            <a:r>
              <a:rPr lang="zh-CN" altLang="en-US" sz="2200" dirty="0">
                <a:latin typeface="黑体" panose="02010609060101010101" charset="-122"/>
                <a:ea typeface="黑体" panose="02010609060101010101" charset="-122"/>
              </a:rPr>
              <a:t>筹建单位按建成投产（营业）后活动性质填写主要业务活动名称。（只针对其他有</a:t>
            </a:r>
            <a:r>
              <a:rPr lang="en-US" altLang="zh-CN" sz="2200" dirty="0">
                <a:latin typeface="黑体" panose="02010609060101010101" charset="-122"/>
                <a:ea typeface="黑体" panose="02010609060101010101" charset="-122"/>
              </a:rPr>
              <a:t>5000</a:t>
            </a:r>
            <a:r>
              <a:rPr lang="zh-CN" altLang="en-US" sz="2200" dirty="0">
                <a:latin typeface="黑体" panose="02010609060101010101" charset="-122"/>
                <a:ea typeface="黑体" panose="02010609060101010101" charset="-122"/>
              </a:rPr>
              <a:t>万元及以上在建项目的法人单位）</a:t>
            </a:r>
            <a:endParaRPr lang="zh-CN" altLang="en-US" sz="2200" dirty="0">
              <a:latin typeface="FZZhengHeiS-R-GB"/>
              <a:ea typeface="FZHei-B01S"/>
            </a:endParaRPr>
          </a:p>
        </p:txBody>
      </p:sp>
      <p:pic>
        <p:nvPicPr>
          <p:cNvPr id="61443" name="图片 1"/>
          <p:cNvPicPr>
            <a:picLocks noChangeAspect="1"/>
          </p:cNvPicPr>
          <p:nvPr/>
        </p:nvPicPr>
        <p:blipFill>
          <a:blip r:embed="rId1"/>
          <a:stretch>
            <a:fillRect/>
          </a:stretch>
        </p:blipFill>
        <p:spPr>
          <a:xfrm>
            <a:off x="412750" y="1143635"/>
            <a:ext cx="8626475" cy="885825"/>
          </a:xfrm>
          <a:prstGeom prst="rect">
            <a:avLst/>
          </a:prstGeom>
          <a:noFill/>
          <a:ln w="9525">
            <a:noFill/>
          </a:ln>
        </p:spPr>
      </p:pic>
      <p:sp>
        <p:nvSpPr>
          <p:cNvPr id="3" name="圆角矩形 2"/>
          <p:cNvSpPr/>
          <p:nvPr/>
        </p:nvSpPr>
        <p:spPr>
          <a:xfrm>
            <a:off x="937895" y="1315085"/>
            <a:ext cx="8101330" cy="440055"/>
          </a:xfrm>
          <a:prstGeom prst="roundRect">
            <a:avLst/>
          </a:prstGeom>
          <a:noFill/>
          <a:ln w="25400">
            <a:solidFill>
              <a:srgbClr val="FF0000"/>
            </a:solidFill>
          </a:ln>
          <a:effectLst>
            <a:outerShdw blurRad="63500" sx="103000" sy="103000" algn="ctr" rotWithShape="0">
              <a:prstClr val="black">
                <a:alpha val="11000"/>
              </a:prstClr>
            </a:outerShdw>
          </a:effectLst>
          <a:extLst>
            <a:ext uri="{909E8E84-426E-40DD-AFC4-6F175D3DCCD1}">
              <a14:hiddenFill xmlns:a14="http://schemas.microsoft.com/office/drawing/2010/main">
                <a:gradFill>
                  <a:gsLst>
                    <a:gs pos="0">
                      <a:srgbClr val="FFFFFF"/>
                    </a:gs>
                    <a:gs pos="100000">
                      <a:schemeClr val="bg1">
                        <a:lumMod val="95000"/>
                      </a:schemeClr>
                    </a:gs>
                  </a:gsLst>
                  <a:lin ang="15000000" scaled="0"/>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spTree>
  </p:cSld>
  <p:clrMapOvr>
    <a:masterClrMapping/>
  </p:clrMapOvr>
  <p:transition spd="slow" advTm="10000">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标题 1"/>
          <p:cNvSpPr>
            <a:spLocks noGrp="1"/>
          </p:cNvSpPr>
          <p:nvPr>
            <p:ph type="title"/>
          </p:nvPr>
        </p:nvSpPr>
        <p:spPr>
          <a:xfrm>
            <a:off x="838200" y="125413"/>
            <a:ext cx="9669463" cy="795337"/>
          </a:xfrm>
        </p:spPr>
        <p:txBody>
          <a:bodyPr anchor="ctr" anchorCtr="0"/>
          <a:lstStyle/>
          <a:p>
            <a:r>
              <a:rPr lang="en-US" altLang="zh-CN" dirty="0"/>
              <a:t>3.2.1 101-1</a:t>
            </a:r>
            <a:r>
              <a:rPr lang="zh-CN" altLang="en-US" dirty="0"/>
              <a:t>表</a:t>
            </a:r>
            <a:endParaRPr lang="zh-CN" altLang="en-US" dirty="0"/>
          </a:p>
        </p:txBody>
      </p:sp>
      <p:sp>
        <p:nvSpPr>
          <p:cNvPr id="50182" name="文本框 3"/>
          <p:cNvSpPr txBox="1"/>
          <p:nvPr/>
        </p:nvSpPr>
        <p:spPr>
          <a:xfrm>
            <a:off x="417504" y="1002277"/>
            <a:ext cx="11628446" cy="5384800"/>
          </a:xfrm>
          <a:prstGeom prst="rect">
            <a:avLst/>
          </a:prstGeom>
          <a:noFill/>
          <a:ln w="9525">
            <a:noFill/>
          </a:ln>
        </p:spPr>
        <p:txBody>
          <a:bodyPr wrap="square" anchor="t" anchorCtr="0">
            <a:spAutoFit/>
          </a:bodyPr>
          <a:lstStyle/>
          <a:p>
            <a:pPr marR="0" defTabSz="914400" eaLnBrk="0" hangingPunct="0">
              <a:lnSpc>
                <a:spcPts val="3000"/>
              </a:lnSpc>
              <a:buClrTx/>
              <a:buSzTx/>
              <a:buFontTx/>
              <a:buNone/>
            </a:pPr>
            <a:r>
              <a:rPr kumimoji="0" lang="en-US" altLang="zh-CN" sz="2800" b="1" kern="1200" cap="none" spc="0" normalizeH="0" baseline="0" noProof="1">
                <a:latin typeface="楷体" panose="02010609060101010101" charset="-122"/>
                <a:ea typeface="楷体" panose="02010609060101010101" charset="-122"/>
                <a:cs typeface="+mn-cs"/>
              </a:rPr>
              <a:t>103 </a:t>
            </a:r>
            <a:r>
              <a:rPr kumimoji="0" lang="zh-CN" altLang="en-US" sz="2800" b="1" kern="1200" cap="none" spc="0" normalizeH="0" baseline="0" noProof="1">
                <a:latin typeface="楷体" panose="02010609060101010101" charset="-122"/>
                <a:ea typeface="楷体" panose="02010609060101010101" charset="-122"/>
                <a:cs typeface="+mn-cs"/>
              </a:rPr>
              <a:t>行业类别（</a:t>
            </a:r>
            <a:r>
              <a:rPr kumimoji="0" lang="zh-CN" altLang="en-US" sz="2800" b="1" kern="1200" cap="none" spc="0" normalizeH="0" baseline="0" noProof="1">
                <a:latin typeface="楷体" panose="02010609060101010101" charset="-122"/>
                <a:ea typeface="楷体" panose="02010609060101010101" charset="-122"/>
                <a:cs typeface="+mn-cs"/>
                <a:sym typeface="+mn-ea"/>
              </a:rPr>
              <a:t>第一部分：</a:t>
            </a:r>
            <a:r>
              <a:rPr kumimoji="0" lang="zh-CN" altLang="en-US" sz="2800" b="1" kern="1200" cap="none" spc="0" normalizeH="0" baseline="0" noProof="1">
                <a:latin typeface="楷体" panose="02010609060101010101" charset="-122"/>
                <a:ea typeface="楷体" panose="02010609060101010101" charset="-122"/>
                <a:cs typeface="+mn-cs"/>
              </a:rPr>
              <a:t>主要业务活动1、</a:t>
            </a:r>
            <a:r>
              <a:rPr kumimoji="0" lang="en-US" altLang="zh-CN" sz="2800" b="1" kern="1200" cap="none" spc="0" normalizeH="0" baseline="0" noProof="1">
                <a:latin typeface="楷体" panose="02010609060101010101" charset="-122"/>
                <a:ea typeface="楷体" panose="02010609060101010101" charset="-122"/>
                <a:cs typeface="+mn-cs"/>
              </a:rPr>
              <a:t>2</a:t>
            </a:r>
            <a:r>
              <a:rPr kumimoji="0" lang="zh-CN" altLang="en-US" sz="2800" b="1" kern="1200" cap="none" spc="0" normalizeH="0" baseline="0" noProof="1">
                <a:latin typeface="楷体" panose="02010609060101010101" charset="-122"/>
                <a:ea typeface="楷体" panose="02010609060101010101" charset="-122"/>
                <a:cs typeface="+mn-cs"/>
              </a:rPr>
              <a:t>、</a:t>
            </a:r>
            <a:r>
              <a:rPr kumimoji="0" lang="en-US" altLang="zh-CN" sz="2800" b="1" kern="1200" cap="none" spc="0" normalizeH="0" baseline="0" noProof="1">
                <a:latin typeface="楷体" panose="02010609060101010101" charset="-122"/>
                <a:ea typeface="楷体" panose="02010609060101010101" charset="-122"/>
                <a:cs typeface="+mn-cs"/>
              </a:rPr>
              <a:t>3</a:t>
            </a:r>
            <a:r>
              <a:rPr kumimoji="0" lang="zh-CN" altLang="en-US" sz="2800" b="1" kern="1200" cap="none" spc="0" normalizeH="0" baseline="0" noProof="1">
                <a:latin typeface="楷体" panose="02010609060101010101" charset="-122"/>
                <a:ea typeface="楷体" panose="02010609060101010101" charset="-122"/>
                <a:cs typeface="+mn-cs"/>
              </a:rPr>
              <a:t>）</a:t>
            </a:r>
            <a:endParaRPr kumimoji="0" lang="en-US" altLang="zh-CN" sz="2800" b="1" kern="1200" cap="none" spc="0" normalizeH="0" baseline="0" noProof="1">
              <a:latin typeface="楷体" panose="02010609060101010101" charset="-122"/>
              <a:ea typeface="楷体" panose="02010609060101010101" charset="-122"/>
              <a:cs typeface="+mn-cs"/>
            </a:endParaRPr>
          </a:p>
          <a:p>
            <a:pPr marR="0" defTabSz="914400" eaLnBrk="0" hangingPunct="0">
              <a:lnSpc>
                <a:spcPts val="3000"/>
              </a:lnSpc>
              <a:buClrTx/>
              <a:buSzTx/>
              <a:buFontTx/>
              <a:buNone/>
            </a:pPr>
            <a:endParaRPr kumimoji="0" lang="en-US" altLang="zh-CN" sz="2000" kern="1200" cap="none" spc="0" normalizeH="0" baseline="0" noProof="1">
              <a:solidFill>
                <a:srgbClr val="00B050"/>
              </a:solidFill>
              <a:latin typeface="黑体" panose="02010609060101010101" charset="-122"/>
              <a:ea typeface="黑体" panose="02010609060101010101" charset="-122"/>
              <a:cs typeface="+mn-cs"/>
            </a:endParaRPr>
          </a:p>
          <a:p>
            <a:pPr marR="0" defTabSz="914400" eaLnBrk="0" hangingPunct="0">
              <a:lnSpc>
                <a:spcPct val="150000"/>
              </a:lnSpc>
              <a:buClrTx/>
              <a:buSzTx/>
              <a:buFontTx/>
              <a:buNone/>
            </a:pPr>
            <a:r>
              <a:rPr kumimoji="0" lang="zh-CN" altLang="en-US" sz="2800" kern="1200" cap="none" spc="0" normalizeH="0" baseline="0" noProof="1">
                <a:solidFill>
                  <a:srgbClr val="00B050"/>
                </a:solidFill>
                <a:latin typeface="黑体" panose="02010609060101010101" charset="-122"/>
                <a:ea typeface="黑体" panose="02010609060101010101" charset="-122"/>
                <a:cs typeface="+mn-cs"/>
              </a:rPr>
              <a:t>主要业务活动填写举例：</a:t>
            </a:r>
            <a:endParaRPr kumimoji="0" lang="en-US" altLang="zh-CN" sz="2800" kern="1200" cap="none" spc="0" normalizeH="0" baseline="0" noProof="1">
              <a:solidFill>
                <a:srgbClr val="00B050"/>
              </a:solidFill>
              <a:latin typeface="黑体" panose="02010609060101010101" charset="-122"/>
              <a:ea typeface="黑体" panose="02010609060101010101" charset="-122"/>
              <a:cs typeface="+mn-cs"/>
              <a:sym typeface="FZHei-B01S"/>
            </a:endParaRPr>
          </a:p>
          <a:p>
            <a:pPr marR="0" defTabSz="914400" eaLnBrk="0" hangingPunct="0">
              <a:lnSpc>
                <a:spcPct val="150000"/>
              </a:lnSpc>
              <a:buClrTx/>
              <a:buSzTx/>
              <a:buFontTx/>
              <a:buNone/>
            </a:pPr>
            <a:r>
              <a:rPr kumimoji="0" lang="en-US" altLang="zh-CN" sz="2800" kern="1200" cap="none" spc="0" normalizeH="0" baseline="0" noProof="1">
                <a:solidFill>
                  <a:schemeClr val="accent2"/>
                </a:solidFill>
                <a:latin typeface="汉仪叶叶相思体简" panose="02010509060101010101" charset="-122"/>
                <a:ea typeface="汉仪叶叶相思体简" panose="02010509060101010101" charset="-122"/>
                <a:cs typeface="+mn-cs"/>
                <a:sym typeface="FZHei-B01S"/>
              </a:rPr>
              <a:t>★ </a:t>
            </a:r>
            <a:r>
              <a:rPr kumimoji="0" lang="en-US" altLang="zh-CN" sz="2800" kern="1200" cap="none" spc="0" normalizeH="0" baseline="0" noProof="1">
                <a:latin typeface="黑体" panose="02010609060101010101" charset="-122"/>
                <a:ea typeface="黑体" panose="02010609060101010101" charset="-122"/>
                <a:cs typeface="+mn-cs"/>
                <a:sym typeface="FZHei-B01S"/>
              </a:rPr>
              <a:t>按照</a:t>
            </a:r>
            <a:r>
              <a:rPr kumimoji="0" lang="en-US" altLang="zh-CN" sz="2800" b="1" i="1" kern="1200" cap="none" spc="0" normalizeH="0" baseline="0" noProof="1">
                <a:latin typeface="黑体" panose="02010609060101010101" charset="-122"/>
                <a:ea typeface="黑体" panose="02010609060101010101" charset="-122"/>
                <a:cs typeface="+mn-cs"/>
                <a:sym typeface="FZHei-B01S"/>
              </a:rPr>
              <a:t>“动词+（修饰性定语）名词”</a:t>
            </a:r>
            <a:r>
              <a:rPr kumimoji="0" lang="en-US" altLang="zh-CN" sz="2800" kern="1200" cap="none" spc="0" normalizeH="0" baseline="0" noProof="1">
                <a:latin typeface="黑体" panose="02010609060101010101" charset="-122"/>
                <a:ea typeface="黑体" panose="02010609060101010101" charset="-122"/>
                <a:cs typeface="+mn-cs"/>
                <a:sym typeface="FZHei-B01S"/>
              </a:rPr>
              <a:t>或</a:t>
            </a:r>
            <a:r>
              <a:rPr kumimoji="0" lang="en-US" altLang="zh-CN" sz="2800" b="1" i="1" kern="1200" cap="none" spc="0" normalizeH="0" baseline="0" noProof="1">
                <a:latin typeface="黑体" panose="02010609060101010101" charset="-122"/>
                <a:ea typeface="黑体" panose="02010609060101010101" charset="-122"/>
                <a:cs typeface="+mn-cs"/>
                <a:sym typeface="FZHei-B01S"/>
              </a:rPr>
              <a:t>“（修饰性定语）名词+动词”</a:t>
            </a:r>
            <a:r>
              <a:rPr kumimoji="0" lang="en-US" altLang="zh-CN" sz="2800" kern="1200" cap="none" spc="0" normalizeH="0" baseline="0" noProof="1">
                <a:latin typeface="黑体" panose="02010609060101010101" charset="-122"/>
                <a:ea typeface="黑体" panose="02010609060101010101" charset="-122"/>
                <a:cs typeface="+mn-cs"/>
                <a:sym typeface="FZHei-B01S"/>
              </a:rPr>
              <a:t>的形式填写</a:t>
            </a:r>
            <a:endParaRPr kumimoji="0" lang="en-US" altLang="zh-CN" sz="2800" kern="1200" cap="none" spc="0" normalizeH="0" baseline="0" noProof="1">
              <a:latin typeface="FZZhengHeiS-R-GB"/>
              <a:ea typeface="FZHei-B01S"/>
              <a:cs typeface="+mn-cs"/>
            </a:endParaRPr>
          </a:p>
          <a:p>
            <a:pPr marR="0" defTabSz="914400" eaLnBrk="0" hangingPunct="0">
              <a:lnSpc>
                <a:spcPct val="150000"/>
              </a:lnSpc>
              <a:buClrTx/>
              <a:buSzTx/>
              <a:buFontTx/>
              <a:buNone/>
            </a:pPr>
            <a:r>
              <a:rPr kumimoji="0" lang="zh-CN" altLang="en-US" sz="2800" kern="1200" cap="none" spc="0" normalizeH="0" baseline="0" noProof="1">
                <a:solidFill>
                  <a:srgbClr val="00B050"/>
                </a:solidFill>
                <a:latin typeface="黑体" panose="02010609060101010101" charset="-122"/>
                <a:ea typeface="黑体" panose="02010609060101010101" charset="-122"/>
                <a:cs typeface="+mn-cs"/>
              </a:rPr>
              <a:t>（示例）</a:t>
            </a:r>
            <a:endParaRPr kumimoji="0" lang="en-US" altLang="zh-CN" sz="2800" kern="1200" cap="none" spc="0" normalizeH="0" baseline="0" noProof="1">
              <a:latin typeface="Calibri" panose="020F0502020204030204" charset="0"/>
              <a:ea typeface="宋体" panose="02010600030101010101" pitchFamily="2" charset="-122"/>
              <a:cs typeface="+mn-cs"/>
            </a:endParaRPr>
          </a:p>
          <a:p>
            <a:pPr marR="0" defTabSz="914400" eaLnBrk="0" hangingPunct="0">
              <a:lnSpc>
                <a:spcPct val="150000"/>
              </a:lnSpc>
              <a:buClrTx/>
              <a:buSzTx/>
              <a:buFontTx/>
              <a:buNone/>
            </a:pPr>
            <a:r>
              <a:rPr kumimoji="0" lang="zh-CN" altLang="en-US" sz="2800" kern="1200" cap="none" spc="0" normalizeH="0" baseline="0" noProof="1">
                <a:highlight>
                  <a:srgbClr val="00FF00"/>
                </a:highlight>
                <a:latin typeface="黑体" panose="02010609060101010101" charset="-122"/>
                <a:ea typeface="黑体" panose="02010609060101010101" charset="-122"/>
                <a:cs typeface="+mn-cs"/>
              </a:rPr>
              <a:t>糕点零售✔</a:t>
            </a:r>
            <a:r>
              <a:rPr kumimoji="0" lang="zh-CN" altLang="en-US" sz="2800" kern="1200" cap="none" spc="0" normalizeH="0" baseline="0" noProof="1">
                <a:latin typeface="FZZhengHeiS-R-GB"/>
                <a:ea typeface="FZHei-B01S"/>
                <a:cs typeface="+mn-cs"/>
              </a:rPr>
              <a:t>                                    </a:t>
            </a:r>
            <a:r>
              <a:rPr kumimoji="0" lang="zh-CN" altLang="en-US" sz="2800" kern="1200" cap="none" spc="0" normalizeH="0" baseline="0" noProof="1">
                <a:latin typeface="黑体" panose="02010609060101010101" charset="-122"/>
                <a:ea typeface="黑体" panose="02010609060101010101" charset="-122"/>
                <a:cs typeface="黑体" panose="02010609060101010101" charset="-122"/>
              </a:rPr>
              <a:t>  </a:t>
            </a:r>
            <a:r>
              <a:rPr kumimoji="0" lang="zh-CN" altLang="en-US" sz="2800" kern="1200" cap="none" spc="0" normalizeH="0" baseline="0" noProof="1">
                <a:highlight>
                  <a:srgbClr val="00FF00"/>
                </a:highlight>
                <a:latin typeface="黑体" panose="02010609060101010101" charset="-122"/>
                <a:ea typeface="黑体" panose="02010609060101010101" charset="-122"/>
                <a:cs typeface="黑体" panose="02010609060101010101" charset="-122"/>
              </a:rPr>
              <a:t>普通小学教育✔</a:t>
            </a:r>
            <a:r>
              <a:rPr kumimoji="0" lang="zh-CN" altLang="en-US" sz="2800" kern="1200" cap="none" spc="0" normalizeH="0" baseline="0" noProof="1">
                <a:highlight>
                  <a:srgbClr val="C0C0C0"/>
                </a:highlight>
                <a:latin typeface="FZZhengHeiS-R-GB"/>
                <a:ea typeface="FZHei-B01S"/>
                <a:cs typeface="+mn-cs"/>
              </a:rPr>
              <a:t>                                                 </a:t>
            </a:r>
            <a:endParaRPr kumimoji="0" lang="en-US" altLang="zh-CN" sz="2800" kern="1200" cap="none" spc="0" normalizeH="0" baseline="0" noProof="1">
              <a:highlight>
                <a:srgbClr val="00FF00"/>
              </a:highlight>
              <a:latin typeface="FZZhengHeiS-R-GB"/>
              <a:ea typeface="FZHei-B01S"/>
              <a:cs typeface="+mn-cs"/>
            </a:endParaRPr>
          </a:p>
          <a:p>
            <a:pPr marR="0" defTabSz="914400" eaLnBrk="0" hangingPunct="0">
              <a:lnSpc>
                <a:spcPct val="150000"/>
              </a:lnSpc>
              <a:buClrTx/>
              <a:buSzTx/>
              <a:buFontTx/>
              <a:buNone/>
            </a:pPr>
            <a:r>
              <a:rPr kumimoji="0" lang="zh-CN" altLang="en-US" sz="2800" kern="1200" cap="none" spc="0" normalizeH="0" baseline="0" noProof="1">
                <a:highlight>
                  <a:srgbClr val="C0C0C0"/>
                </a:highlight>
                <a:latin typeface="黑体" panose="02010609060101010101" charset="-122"/>
                <a:ea typeface="黑体" panose="02010609060101010101" charset="-122"/>
                <a:cs typeface="黑体" panose="02010609060101010101" charset="-122"/>
              </a:rPr>
              <a:t>糕点销售✘</a:t>
            </a:r>
            <a:r>
              <a:rPr kumimoji="0" lang="zh-CN" altLang="en-US" sz="2800" kern="1200" cap="none" spc="0" normalizeH="0" baseline="0" noProof="1">
                <a:latin typeface="黑体" panose="02010609060101010101" charset="-122"/>
                <a:ea typeface="黑体" panose="02010609060101010101" charset="-122"/>
                <a:cs typeface="黑体" panose="02010609060101010101" charset="-122"/>
              </a:rPr>
              <a:t>  </a:t>
            </a:r>
            <a:r>
              <a:rPr kumimoji="0" lang="zh-CN" altLang="en-US" sz="2800" kern="1200" cap="none" spc="0" normalizeH="0" baseline="0" noProof="1">
                <a:latin typeface="FZZhengHeiS-R-GB"/>
                <a:ea typeface="FZHei-B01S"/>
                <a:cs typeface="+mn-cs"/>
              </a:rPr>
              <a:t>                                  </a:t>
            </a:r>
            <a:r>
              <a:rPr kumimoji="0" lang="en-US" altLang="zh-CN" sz="2800" kern="1200" cap="none" spc="0" normalizeH="0" baseline="0" noProof="1">
                <a:latin typeface="FZZhengHeiS-R-GB"/>
                <a:ea typeface="FZHei-B01S"/>
                <a:cs typeface="+mn-cs"/>
              </a:rPr>
              <a:t>  </a:t>
            </a:r>
            <a:r>
              <a:rPr kumimoji="0" lang="zh-CN" altLang="en-US" sz="2800" kern="1200" cap="none" spc="0" normalizeH="0" baseline="0" noProof="1">
                <a:highlight>
                  <a:srgbClr val="C0C0C0"/>
                </a:highlight>
                <a:latin typeface="黑体" panose="02010609060101010101" charset="-122"/>
                <a:ea typeface="黑体" panose="02010609060101010101" charset="-122"/>
                <a:cs typeface="+mn-cs"/>
              </a:rPr>
              <a:t>教育✘</a:t>
            </a:r>
            <a:endParaRPr kumimoji="0" lang="en-US" altLang="zh-CN" sz="2800" kern="1200" cap="none" spc="0" normalizeH="0" baseline="0" noProof="1">
              <a:highlight>
                <a:srgbClr val="C0C0C0"/>
              </a:highlight>
              <a:latin typeface="Calibri" panose="020F0502020204030204" charset="0"/>
              <a:ea typeface="宋体" panose="02010600030101010101" pitchFamily="2" charset="-122"/>
              <a:cs typeface="+mn-cs"/>
            </a:endParaRPr>
          </a:p>
          <a:p>
            <a:pPr marR="0" defTabSz="914400" eaLnBrk="0" hangingPunct="0">
              <a:lnSpc>
                <a:spcPct val="150000"/>
              </a:lnSpc>
              <a:buClrTx/>
              <a:buSzTx/>
              <a:buFontTx/>
              <a:buNone/>
            </a:pPr>
            <a:r>
              <a:rPr kumimoji="0" lang="zh-CN" altLang="en-US" sz="2800" kern="1200" cap="none" spc="0" normalizeH="0" baseline="0" noProof="1">
                <a:highlight>
                  <a:srgbClr val="C0C0C0"/>
                </a:highlight>
                <a:latin typeface="黑体" panose="02010609060101010101" charset="-122"/>
                <a:ea typeface="黑体" panose="02010609060101010101" charset="-122"/>
                <a:cs typeface="+mn-cs"/>
              </a:rPr>
              <a:t>食品零售✘</a:t>
            </a:r>
            <a:endParaRPr kumimoji="0" lang="zh-CN" altLang="en-US" sz="2800" kern="1200" cap="none" spc="0" normalizeH="0" baseline="0" noProof="1">
              <a:highlight>
                <a:srgbClr val="C0C0C0"/>
              </a:highlight>
              <a:latin typeface="黑体" panose="02010609060101010101" charset="-122"/>
              <a:ea typeface="黑体" panose="02010609060101010101" charset="-122"/>
              <a:cs typeface="+mn-cs"/>
            </a:endParaRPr>
          </a:p>
        </p:txBody>
      </p:sp>
    </p:spTree>
  </p:cSld>
  <p:clrMapOvr>
    <a:masterClrMapping/>
  </p:clrMapOvr>
  <p:transition spd="slow" advTm="10000">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标题 3"/>
          <p:cNvSpPr>
            <a:spLocks noGrp="1"/>
          </p:cNvSpPr>
          <p:nvPr>
            <p:ph type="title"/>
          </p:nvPr>
        </p:nvSpPr>
        <p:spPr>
          <a:xfrm>
            <a:off x="838200" y="125413"/>
            <a:ext cx="9669463" cy="795337"/>
          </a:xfrm>
        </p:spPr>
        <p:txBody>
          <a:bodyPr anchor="ctr" anchorCtr="0"/>
          <a:lstStyle/>
          <a:p>
            <a:r>
              <a:rPr lang="en-US" altLang="zh-CN" dirty="0"/>
              <a:t>3.2.1 101-1</a:t>
            </a:r>
            <a:r>
              <a:rPr lang="zh-CN" altLang="en-US" dirty="0"/>
              <a:t>表</a:t>
            </a:r>
            <a:endParaRPr lang="zh-CN" altLang="en-US" dirty="0"/>
          </a:p>
        </p:txBody>
      </p:sp>
      <p:sp>
        <p:nvSpPr>
          <p:cNvPr id="65538" name="文本框 3"/>
          <p:cNvSpPr txBox="1"/>
          <p:nvPr/>
        </p:nvSpPr>
        <p:spPr>
          <a:xfrm>
            <a:off x="405129" y="767078"/>
            <a:ext cx="11514728" cy="6047105"/>
          </a:xfrm>
          <a:prstGeom prst="rect">
            <a:avLst/>
          </a:prstGeom>
          <a:noFill/>
          <a:ln w="9525">
            <a:noFill/>
          </a:ln>
        </p:spPr>
        <p:txBody>
          <a:bodyPr wrap="square" anchor="t" anchorCtr="0">
            <a:spAutoFit/>
          </a:bodyPr>
          <a:lstStyle/>
          <a:p>
            <a:pPr eaLnBrk="0" hangingPunct="0">
              <a:lnSpc>
                <a:spcPct val="150000"/>
              </a:lnSpc>
            </a:pPr>
            <a:r>
              <a:rPr lang="en-US" altLang="zh-CN" sz="2400" b="1" dirty="0">
                <a:latin typeface="楷体" panose="02010609060101010101" charset="-122"/>
                <a:ea typeface="楷体" panose="02010609060101010101" charset="-122"/>
              </a:rPr>
              <a:t>103 </a:t>
            </a:r>
            <a:r>
              <a:rPr lang="zh-CN" altLang="zh-CN" sz="2400" b="1" dirty="0" err="1">
                <a:latin typeface="楷体" panose="02010609060101010101" charset="-122"/>
                <a:ea typeface="楷体" panose="02010609060101010101" charset="-122"/>
              </a:rPr>
              <a:t>行业类别</a:t>
            </a:r>
            <a:r>
              <a:rPr lang="zh-CN" altLang="zh-CN" sz="2400" b="1"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第二部分：</a:t>
            </a:r>
            <a:r>
              <a:rPr lang="zh-CN" altLang="zh-CN" sz="2400" b="1" dirty="0" err="1">
                <a:latin typeface="楷体" panose="02010609060101010101" charset="-122"/>
                <a:ea typeface="楷体" panose="02010609060101010101" charset="-122"/>
              </a:rPr>
              <a:t>行业代码</a:t>
            </a:r>
            <a:r>
              <a:rPr lang="zh-CN" altLang="zh-CN" sz="2400" b="1" dirty="0">
                <a:latin typeface="楷体" panose="02010609060101010101" charset="-122"/>
                <a:ea typeface="楷体" panose="02010609060101010101" charset="-122"/>
              </a:rPr>
              <a:t>）</a:t>
            </a:r>
            <a:endParaRPr lang="zh-CN" altLang="zh-CN" sz="2400" b="1" dirty="0">
              <a:latin typeface="楷体" panose="02010609060101010101" charset="-122"/>
              <a:ea typeface="楷体" panose="02010609060101010101" charset="-122"/>
            </a:endParaRPr>
          </a:p>
          <a:p>
            <a:pPr eaLnBrk="0" hangingPunct="0">
              <a:lnSpc>
                <a:spcPct val="150000"/>
              </a:lnSpc>
            </a:pPr>
            <a:endParaRPr lang="zh-CN" altLang="en-US" sz="2400" dirty="0">
              <a:latin typeface="FZZhengHeiS-R-GB"/>
              <a:ea typeface="FZHei-B01S"/>
            </a:endParaRPr>
          </a:p>
          <a:p>
            <a:pPr eaLnBrk="0" hangingPunct="0">
              <a:lnSpc>
                <a:spcPct val="150000"/>
              </a:lnSpc>
            </a:pPr>
            <a:endParaRPr lang="zh-CN" altLang="en-US" sz="1800" dirty="0">
              <a:latin typeface="FZZhengHeiS-R-GB"/>
              <a:ea typeface="FZHei-B01S"/>
            </a:endParaRPr>
          </a:p>
          <a:p>
            <a:pPr eaLnBrk="0" hangingPunct="0">
              <a:lnSpc>
                <a:spcPct val="150000"/>
              </a:lnSpc>
            </a:pPr>
            <a:r>
              <a:rPr lang="zh-CN" altLang="en-US" sz="2400" dirty="0">
                <a:solidFill>
                  <a:srgbClr val="0070C0"/>
                </a:solidFill>
                <a:latin typeface="黑体" panose="02010609060101010101" charset="-122"/>
                <a:ea typeface="黑体" panose="02010609060101010101" charset="-122"/>
                <a:sym typeface="FZHei-B01S"/>
              </a:rPr>
              <a:t>第二部分：行业代码</a:t>
            </a:r>
            <a:endParaRPr lang="zh-CN" altLang="en-US" sz="2400" dirty="0">
              <a:solidFill>
                <a:srgbClr val="0070C0"/>
              </a:solidFill>
              <a:latin typeface="黑体" panose="02010609060101010101" charset="-122"/>
              <a:ea typeface="黑体" panose="02010609060101010101" charset="-122"/>
              <a:sym typeface="FZHei-B01S"/>
            </a:endParaRPr>
          </a:p>
          <a:p>
            <a:pPr eaLnBrk="0" hangingPunct="0">
              <a:lnSpc>
                <a:spcPct val="150000"/>
              </a:lnSpc>
            </a:pPr>
            <a:r>
              <a:rPr lang="zh-CN" altLang="en-US" sz="2400" dirty="0">
                <a:solidFill>
                  <a:srgbClr val="FF0000"/>
                </a:solidFill>
                <a:latin typeface="黑体" panose="02010609060101010101" charset="-122"/>
                <a:ea typeface="黑体" panose="02010609060101010101" charset="-122"/>
              </a:rPr>
              <a:t>填报主体：</a:t>
            </a:r>
            <a:r>
              <a:rPr lang="zh-CN" altLang="en-US" sz="2400" u="sng" dirty="0">
                <a:solidFill>
                  <a:srgbClr val="035389"/>
                </a:solidFill>
                <a:latin typeface="黑体" panose="02010609060101010101" charset="-122"/>
                <a:ea typeface="黑体" panose="02010609060101010101" charset="-122"/>
              </a:rPr>
              <a:t>填报单位免填，统计机构填写。</a:t>
            </a:r>
            <a:endParaRPr lang="zh-CN" altLang="en-US" sz="2400" u="sng" dirty="0">
              <a:latin typeface="黑体" panose="02010609060101010101" charset="-122"/>
              <a:ea typeface="黑体" panose="02010609060101010101" charset="-122"/>
            </a:endParaRPr>
          </a:p>
          <a:p>
            <a:pPr eaLnBrk="0" hangingPunct="0">
              <a:lnSpc>
                <a:spcPct val="150000"/>
              </a:lnSpc>
            </a:pPr>
            <a:r>
              <a:rPr lang="zh-CN" altLang="en-US" sz="2400" dirty="0">
                <a:latin typeface="黑体" panose="02010609060101010101" charset="-122"/>
                <a:ea typeface="黑体" panose="02010609060101010101" charset="-122"/>
              </a:rPr>
              <a:t> </a:t>
            </a:r>
            <a:r>
              <a:rPr lang="en-US" altLang="zh-CN" sz="2400" dirty="0">
                <a:latin typeface="黑体" panose="02010609060101010101" charset="-122"/>
                <a:ea typeface="黑体" panose="02010609060101010101" charset="-122"/>
              </a:rPr>
              <a:t>   </a:t>
            </a:r>
            <a:r>
              <a:rPr lang="zh-CN" altLang="en-US" sz="2400" dirty="0">
                <a:latin typeface="黑体" panose="02010609060101010101" charset="-122"/>
                <a:ea typeface="黑体" panose="02010609060101010101" charset="-122"/>
              </a:rPr>
              <a:t>由所在地统计机构根据各单位填写的主要业务活动，对照《国民经济行业分类》（GB/T4754－2017）填写行业小类代码。</a:t>
            </a:r>
            <a:endParaRPr lang="zh-CN" altLang="en-US" sz="2400" dirty="0">
              <a:latin typeface="黑体" panose="02010609060101010101" charset="-122"/>
              <a:ea typeface="黑体" panose="02010609060101010101" charset="-122"/>
            </a:endParaRPr>
          </a:p>
          <a:p>
            <a:pPr eaLnBrk="0" hangingPunct="0">
              <a:lnSpc>
                <a:spcPct val="150000"/>
              </a:lnSpc>
            </a:pPr>
            <a:r>
              <a:rPr lang="zh-CN" altLang="en-US" sz="2400" dirty="0">
                <a:solidFill>
                  <a:srgbClr val="00B050"/>
                </a:solidFill>
                <a:latin typeface="黑体" panose="02010609060101010101" charset="-122"/>
                <a:ea typeface="黑体" panose="02010609060101010101" charset="-122"/>
                <a:sym typeface="微软雅黑" panose="020B0503020204020204" charset="-122"/>
              </a:rPr>
              <a:t>填报要求：</a:t>
            </a:r>
            <a:endParaRPr lang="zh-CN" altLang="en-US" sz="2400" dirty="0">
              <a:solidFill>
                <a:srgbClr val="00B050"/>
              </a:solidFill>
              <a:latin typeface="黑体" panose="02010609060101010101" charset="-122"/>
              <a:ea typeface="黑体" panose="02010609060101010101" charset="-122"/>
            </a:endParaRPr>
          </a:p>
          <a:p>
            <a:pPr eaLnBrk="0" hangingPunct="0">
              <a:lnSpc>
                <a:spcPct val="150000"/>
              </a:lnSpc>
            </a:pPr>
            <a:r>
              <a:rPr lang="en-US" altLang="zh-CN" sz="2400" dirty="0">
                <a:solidFill>
                  <a:schemeClr val="accent2"/>
                </a:solidFill>
                <a:latin typeface="汉仪叶叶相思体简" panose="02010509060101010101" charset="-122"/>
                <a:ea typeface="汉仪叶叶相思体简" panose="02010509060101010101" charset="-122"/>
                <a:sym typeface="FZHei-B01S"/>
              </a:rPr>
              <a:t>★</a:t>
            </a:r>
            <a:r>
              <a:rPr lang="zh-CN" altLang="en-US" sz="2400" dirty="0">
                <a:latin typeface="黑体" panose="02010609060101010101" charset="-122"/>
                <a:ea typeface="黑体" panose="02010609060101010101" charset="-122"/>
                <a:sym typeface="FZHei-B01S"/>
              </a:rPr>
              <a:t>不能跨报表类别修改行业代码</a:t>
            </a:r>
            <a:endParaRPr lang="en-US" altLang="zh-CN" sz="2400" dirty="0">
              <a:solidFill>
                <a:schemeClr val="accent2"/>
              </a:solidFill>
              <a:latin typeface="汉仪叶叶相思体简" panose="02010509060101010101" charset="-122"/>
              <a:ea typeface="汉仪叶叶相思体简" panose="02010509060101010101" charset="-122"/>
              <a:sym typeface="FZHei-B01S"/>
            </a:endParaRPr>
          </a:p>
          <a:p>
            <a:pPr eaLnBrk="0" hangingPunct="0">
              <a:lnSpc>
                <a:spcPct val="150000"/>
              </a:lnSpc>
            </a:pPr>
            <a:r>
              <a:rPr lang="en-US" altLang="zh-CN" sz="2400" dirty="0">
                <a:solidFill>
                  <a:schemeClr val="accent2"/>
                </a:solidFill>
                <a:latin typeface="汉仪叶叶相思体简" panose="02010509060101010101" charset="-122"/>
                <a:ea typeface="汉仪叶叶相思体简" panose="02010509060101010101" charset="-122"/>
                <a:sym typeface="FZHei-B01S"/>
              </a:rPr>
              <a:t>★</a:t>
            </a:r>
            <a:r>
              <a:rPr lang="zh-CN" altLang="en-US" sz="2400" dirty="0">
                <a:latin typeface="黑体" panose="02010609060101010101" charset="-122"/>
                <a:ea typeface="黑体" panose="02010609060101010101" charset="-122"/>
                <a:sym typeface="微软雅黑" panose="020B0503020204020204" charset="-122"/>
              </a:rPr>
              <a:t>必须与标准的国民经济行业分类2017代码库中</a:t>
            </a:r>
            <a:r>
              <a:rPr lang="zh-CN" altLang="en-US" sz="2400" dirty="0">
                <a:solidFill>
                  <a:srgbClr val="FF0000"/>
                </a:solidFill>
                <a:latin typeface="黑体" panose="02010609060101010101" charset="-122"/>
                <a:ea typeface="黑体" panose="02010609060101010101" charset="-122"/>
                <a:sym typeface="微软雅黑" panose="020B0503020204020204" charset="-122"/>
              </a:rPr>
              <a:t>4位</a:t>
            </a:r>
            <a:r>
              <a:rPr lang="zh-CN" altLang="en-US" sz="2400" dirty="0">
                <a:latin typeface="黑体" panose="02010609060101010101" charset="-122"/>
                <a:ea typeface="黑体" panose="02010609060101010101" charset="-122"/>
                <a:sym typeface="微软雅黑" panose="020B0503020204020204" charset="-122"/>
              </a:rPr>
              <a:t>小类码一致。</a:t>
            </a:r>
            <a:endParaRPr lang="en-US" altLang="zh-CN" sz="2400" dirty="0">
              <a:solidFill>
                <a:srgbClr val="00B050"/>
              </a:solidFill>
              <a:latin typeface="黑体" panose="02010609060101010101" charset="-122"/>
              <a:ea typeface="黑体" panose="02010609060101010101" charset="-122"/>
            </a:endParaRPr>
          </a:p>
          <a:p>
            <a:pPr eaLnBrk="0" hangingPunct="0">
              <a:lnSpc>
                <a:spcPct val="150000"/>
              </a:lnSpc>
            </a:pPr>
            <a:r>
              <a:rPr lang="en-US" altLang="zh-CN" sz="2400" dirty="0">
                <a:solidFill>
                  <a:schemeClr val="accent2"/>
                </a:solidFill>
                <a:latin typeface="汉仪叶叶相思体简" panose="02010509060101010101" charset="-122"/>
                <a:ea typeface="汉仪叶叶相思体简" panose="02010509060101010101" charset="-122"/>
                <a:sym typeface="FZHei-B01S"/>
              </a:rPr>
              <a:t>★</a:t>
            </a:r>
            <a:r>
              <a:rPr lang="zh-CN" altLang="en-US" sz="2400" dirty="0">
                <a:latin typeface="黑体" panose="02010609060101010101" charset="-122"/>
                <a:ea typeface="黑体" panose="02010609060101010101" charset="-122"/>
                <a:sym typeface="微软雅黑" panose="020B0503020204020204" charset="-122"/>
              </a:rPr>
              <a:t>筹建单位按建成投产（营业）后的活动性质填写行业小类代码。</a:t>
            </a:r>
            <a:endParaRPr lang="zh-CN" altLang="en-US" sz="2400" dirty="0">
              <a:latin typeface="黑体" panose="02010609060101010101" charset="-122"/>
              <a:ea typeface="黑体" panose="02010609060101010101" charset="-122"/>
            </a:endParaRPr>
          </a:p>
        </p:txBody>
      </p:sp>
      <p:pic>
        <p:nvPicPr>
          <p:cNvPr id="65539" name="图片 1"/>
          <p:cNvPicPr>
            <a:picLocks noChangeAspect="1"/>
          </p:cNvPicPr>
          <p:nvPr/>
        </p:nvPicPr>
        <p:blipFill>
          <a:blip r:embed="rId1"/>
          <a:stretch>
            <a:fillRect/>
          </a:stretch>
        </p:blipFill>
        <p:spPr>
          <a:xfrm>
            <a:off x="517946" y="1457960"/>
            <a:ext cx="9086850" cy="885825"/>
          </a:xfrm>
          <a:prstGeom prst="rect">
            <a:avLst/>
          </a:prstGeom>
          <a:noFill/>
          <a:ln w="9525">
            <a:noFill/>
          </a:ln>
        </p:spPr>
      </p:pic>
      <p:sp>
        <p:nvSpPr>
          <p:cNvPr id="3" name="圆角矩形 2"/>
          <p:cNvSpPr/>
          <p:nvPr/>
        </p:nvSpPr>
        <p:spPr>
          <a:xfrm>
            <a:off x="1078304" y="2031047"/>
            <a:ext cx="4527550" cy="312738"/>
          </a:xfrm>
          <a:prstGeom prst="roundRect">
            <a:avLst/>
          </a:prstGeom>
          <a:noFill/>
          <a:ln w="25400">
            <a:solidFill>
              <a:srgbClr val="FF0000"/>
            </a:solidFill>
          </a:ln>
          <a:effectLst>
            <a:outerShdw blurRad="63500" sx="103000" sy="103000" algn="ctr" rotWithShape="0">
              <a:prstClr val="black">
                <a:alpha val="11000"/>
              </a:prstClr>
            </a:outerShdw>
          </a:effectLst>
          <a:extLst>
            <a:ext uri="{909E8E84-426E-40DD-AFC4-6F175D3DCCD1}">
              <a14:hiddenFill xmlns:a14="http://schemas.microsoft.com/office/drawing/2010/main">
                <a:gradFill>
                  <a:gsLst>
                    <a:gs pos="0">
                      <a:srgbClr val="FFFFFF"/>
                    </a:gs>
                    <a:gs pos="100000">
                      <a:schemeClr val="bg1">
                        <a:lumMod val="95000"/>
                      </a:schemeClr>
                    </a:gs>
                  </a:gsLst>
                  <a:lin ang="15000000" scaled="0"/>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spTree>
  </p:cSld>
  <p:clrMapOvr>
    <a:masterClrMapping/>
  </p:clrMapOvr>
  <p:transition spd="slow" advTm="10000">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标题 4"/>
          <p:cNvSpPr>
            <a:spLocks noGrp="1"/>
          </p:cNvSpPr>
          <p:nvPr>
            <p:ph type="title"/>
          </p:nvPr>
        </p:nvSpPr>
        <p:spPr>
          <a:xfrm>
            <a:off x="838200" y="125413"/>
            <a:ext cx="9669463" cy="795337"/>
          </a:xfrm>
        </p:spPr>
        <p:txBody>
          <a:bodyPr anchor="ctr" anchorCtr="0"/>
          <a:lstStyle/>
          <a:p>
            <a:r>
              <a:rPr lang="en-US" altLang="zh-CN" dirty="0"/>
              <a:t>3.2.1 101-1</a:t>
            </a:r>
            <a:r>
              <a:rPr lang="zh-CN" altLang="en-US" dirty="0"/>
              <a:t>表</a:t>
            </a:r>
            <a:endParaRPr lang="zh-CN" altLang="en-US" dirty="0"/>
          </a:p>
        </p:txBody>
      </p:sp>
      <p:sp>
        <p:nvSpPr>
          <p:cNvPr id="4" name="文本框 3"/>
          <p:cNvSpPr txBox="1"/>
          <p:nvPr/>
        </p:nvSpPr>
        <p:spPr>
          <a:xfrm>
            <a:off x="536574" y="920750"/>
            <a:ext cx="11263540" cy="3970318"/>
          </a:xfrm>
          <a:prstGeom prst="rect">
            <a:avLst/>
          </a:prstGeom>
          <a:noFill/>
        </p:spPr>
        <p:txBody>
          <a:bodyPr wrap="square" rtlCol="0">
            <a:spAutoFit/>
          </a:bodyPr>
          <a:lstStyle/>
          <a:p>
            <a:pPr marR="0" defTabSz="914400" eaLnBrk="0" hangingPunct="0">
              <a:lnSpc>
                <a:spcPct val="150000"/>
              </a:lnSpc>
              <a:buClrTx/>
              <a:buSzTx/>
              <a:buFontTx/>
              <a:buNone/>
            </a:pPr>
            <a:r>
              <a:rPr kumimoji="0" lang="en-US" altLang="zh-CN" sz="2400" b="1" kern="1200" cap="none" spc="0" normalizeH="0" baseline="0" noProof="1">
                <a:latin typeface="楷体" panose="02010609060101010101" charset="-122"/>
                <a:ea typeface="楷体" panose="02010609060101010101" charset="-122"/>
                <a:cs typeface="楷体" panose="02010609060101010101" charset="-122"/>
              </a:rPr>
              <a:t>104 </a:t>
            </a:r>
            <a:r>
              <a:rPr kumimoji="0" lang="zh-CN" altLang="en-US" sz="2400" b="1" kern="1200" cap="none" spc="0" normalizeH="0" baseline="0" noProof="1">
                <a:latin typeface="楷体" panose="02010609060101010101" charset="-122"/>
                <a:ea typeface="楷体" panose="02010609060101010101" charset="-122"/>
                <a:cs typeface="楷体" panose="02010609060101010101" charset="-122"/>
              </a:rPr>
              <a:t>报表类别</a:t>
            </a:r>
            <a:endParaRPr kumimoji="0" lang="zh-CN" altLang="en-US" sz="2400" kern="1200" cap="none" spc="0" normalizeH="0" baseline="0" noProof="1">
              <a:latin typeface="FZZhengHeiS-R-GB"/>
              <a:ea typeface="FZHei-B01S"/>
              <a:cs typeface="FZHei-B01S"/>
            </a:endParaRPr>
          </a:p>
          <a:p>
            <a:pPr marR="0" defTabSz="914400" eaLnBrk="0" hangingPunct="0">
              <a:lnSpc>
                <a:spcPct val="150000"/>
              </a:lnSpc>
              <a:buClrTx/>
              <a:buSzTx/>
              <a:buFontTx/>
              <a:buNone/>
            </a:pPr>
            <a:endParaRPr kumimoji="0" lang="zh-CN" altLang="en-US" sz="2400" kern="1200" cap="none" spc="0" normalizeH="0" baseline="0" noProof="1">
              <a:latin typeface="FZZhengHeiS-R-GB"/>
              <a:ea typeface="FZHei-B01S"/>
              <a:cs typeface="FZHei-B01S"/>
            </a:endParaRPr>
          </a:p>
          <a:p>
            <a:pPr marR="0" defTabSz="914400" eaLnBrk="0" hangingPunct="0">
              <a:lnSpc>
                <a:spcPct val="150000"/>
              </a:lnSpc>
              <a:buClrTx/>
              <a:buSzTx/>
              <a:buFontTx/>
              <a:buNone/>
            </a:pPr>
            <a:r>
              <a:rPr kumimoji="0" lang="zh-CN" altLang="en-US" sz="2400" kern="1200" cap="none" spc="0" normalizeH="0" baseline="0" noProof="1">
                <a:solidFill>
                  <a:srgbClr val="7030A0"/>
                </a:solidFill>
                <a:latin typeface="黑体" panose="02010609060101010101" charset="-122"/>
                <a:ea typeface="黑体" panose="02010609060101010101" charset="-122"/>
                <a:cs typeface="FZHei-B01S"/>
                <a:sym typeface="+mn-ea"/>
              </a:rPr>
              <a:t>指标含义：</a:t>
            </a:r>
            <a:r>
              <a:rPr kumimoji="0" lang="zh-CN" altLang="en-US" sz="2400" kern="1200" cap="none" spc="0" normalizeH="0" baseline="0" noProof="1">
                <a:latin typeface="楷体" panose="02010609060101010101" charset="-122"/>
                <a:ea typeface="楷体" panose="02010609060101010101" charset="-122"/>
                <a:cs typeface="FZHei-B01S"/>
                <a:sym typeface="+mn-ea"/>
              </a:rPr>
              <a:t>指调查单位需要填报某一行业报表的类别，包括农业、规模以上工业、规模以下工业、建筑业、批发和零售业、住宿和餐饮业、房地产开发经营业、规模以上服务业、投资和其他。调查单位通过报表类别来确定需要填报的报表内容。</a:t>
            </a:r>
            <a:endParaRPr kumimoji="0" lang="zh-CN" altLang="en-US" sz="2400" kern="1200" cap="none" spc="0" normalizeH="0" baseline="0" noProof="1">
              <a:latin typeface="楷体" panose="02010609060101010101" charset="-122"/>
              <a:ea typeface="楷体" panose="02010609060101010101" charset="-122"/>
              <a:cs typeface="FZHei-B01S"/>
              <a:sym typeface="+mn-ea"/>
            </a:endParaRPr>
          </a:p>
          <a:p>
            <a:pPr marR="0" defTabSz="914400" eaLnBrk="0" hangingPunct="0">
              <a:lnSpc>
                <a:spcPct val="150000"/>
              </a:lnSpc>
              <a:buClrTx/>
              <a:buSzTx/>
              <a:buFontTx/>
              <a:buNone/>
            </a:pPr>
            <a:endParaRPr kumimoji="0" lang="zh-CN" altLang="en-US" sz="2400" kern="1200" cap="none" spc="0" normalizeH="0" baseline="0" noProof="1">
              <a:solidFill>
                <a:srgbClr val="FF0000"/>
              </a:solidFill>
              <a:latin typeface="黑体" panose="02010609060101010101" charset="-122"/>
              <a:ea typeface="黑体" panose="02010609060101010101" charset="-122"/>
              <a:cs typeface="FZHei-B01S"/>
            </a:endParaRPr>
          </a:p>
          <a:p>
            <a:pPr marR="0" defTabSz="914400" eaLnBrk="0" hangingPunct="0">
              <a:lnSpc>
                <a:spcPct val="150000"/>
              </a:lnSpc>
              <a:buClrTx/>
              <a:buSzTx/>
              <a:buFontTx/>
              <a:buNone/>
            </a:pPr>
            <a:r>
              <a:rPr kumimoji="0" lang="zh-CN" altLang="en-US" sz="2400" kern="1200" cap="none" spc="0" normalizeH="0" baseline="0" noProof="1">
                <a:solidFill>
                  <a:srgbClr val="FF0000"/>
                </a:solidFill>
                <a:latin typeface="黑体" panose="02010609060101010101" charset="-122"/>
                <a:ea typeface="黑体" panose="02010609060101010101" charset="-122"/>
                <a:cs typeface="FZHei-B01S"/>
              </a:rPr>
              <a:t>填报主体：</a:t>
            </a:r>
            <a:r>
              <a:rPr kumimoji="0" lang="zh-CN" altLang="en-US" sz="2400" u="sng" kern="1200" cap="none" spc="0" normalizeH="0" baseline="0" noProof="1">
                <a:latin typeface="黑体" panose="02010609060101010101" charset="-122"/>
                <a:ea typeface="黑体" panose="02010609060101010101" charset="-122"/>
                <a:cs typeface="FZHei-B01S"/>
              </a:rPr>
              <a:t>由</a:t>
            </a:r>
            <a:r>
              <a:rPr kumimoji="0" lang="zh-CN" altLang="en-US" sz="2400" u="sng" kern="1200" cap="none" spc="0" normalizeH="0" baseline="0" noProof="1">
                <a:ln w="22225">
                  <a:solidFill>
                    <a:schemeClr val="accent2"/>
                  </a:solidFill>
                  <a:prstDash val="solid"/>
                </a:ln>
                <a:solidFill>
                  <a:schemeClr val="accent2">
                    <a:lumMod val="40000"/>
                    <a:lumOff val="60000"/>
                  </a:schemeClr>
                </a:solidFill>
                <a:latin typeface="楷体" panose="02010609060101010101" charset="-122"/>
                <a:ea typeface="楷体" panose="02010609060101010101" charset="-122"/>
                <a:cs typeface="FZHei-B01S"/>
              </a:rPr>
              <a:t>国家</a:t>
            </a:r>
            <a:r>
              <a:rPr kumimoji="0" lang="zh-CN" altLang="en-US" sz="2400" u="sng" kern="1200" cap="none" spc="0" normalizeH="0" baseline="0" noProof="1">
                <a:latin typeface="黑体" panose="02010609060101010101" charset="-122"/>
                <a:ea typeface="黑体" panose="02010609060101010101" charset="-122"/>
                <a:cs typeface="FZHei-B01S"/>
              </a:rPr>
              <a:t>统计机构统一布表，</a:t>
            </a:r>
            <a:r>
              <a:rPr kumimoji="0" lang="zh-CN" altLang="en-US" sz="2400" u="sng" kern="1200" cap="none" spc="0" normalizeH="0" baseline="0" noProof="1">
                <a:solidFill>
                  <a:schemeClr val="accent1">
                    <a:lumMod val="75000"/>
                  </a:schemeClr>
                </a:solidFill>
                <a:latin typeface="黑体" panose="02010609060101010101" charset="-122"/>
                <a:ea typeface="黑体" panose="02010609060101010101" charset="-122"/>
                <a:cs typeface="FZHei-B01S"/>
              </a:rPr>
              <a:t>填报单位免填。</a:t>
            </a:r>
            <a:endParaRPr kumimoji="0" lang="zh-CN" altLang="en-US" sz="2000" u="sng" kern="1200" cap="none" spc="0" normalizeH="0" baseline="0" noProof="1">
              <a:latin typeface="黑体" panose="02010609060101010101" charset="-122"/>
              <a:ea typeface="黑体" panose="02010609060101010101" charset="-122"/>
              <a:cs typeface="FZHei-B01S"/>
            </a:endParaRPr>
          </a:p>
        </p:txBody>
      </p:sp>
      <p:pic>
        <p:nvPicPr>
          <p:cNvPr id="67587" name="图片 2"/>
          <p:cNvPicPr>
            <a:picLocks noChangeAspect="1"/>
          </p:cNvPicPr>
          <p:nvPr/>
        </p:nvPicPr>
        <p:blipFill>
          <a:blip r:embed="rId1"/>
          <a:stretch>
            <a:fillRect/>
          </a:stretch>
        </p:blipFill>
        <p:spPr>
          <a:xfrm>
            <a:off x="651192" y="1484328"/>
            <a:ext cx="9086850" cy="657225"/>
          </a:xfrm>
          <a:prstGeom prst="rect">
            <a:avLst/>
          </a:prstGeom>
          <a:noFill/>
          <a:ln w="9525">
            <a:noFill/>
          </a:ln>
        </p:spPr>
      </p:pic>
    </p:spTree>
  </p:cSld>
  <p:clrMapOvr>
    <a:masterClrMapping/>
  </p:clrMapOvr>
  <p:transition spd="slow" advTm="10000">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标题 2"/>
          <p:cNvSpPr>
            <a:spLocks noGrp="1"/>
          </p:cNvSpPr>
          <p:nvPr>
            <p:ph type="title"/>
          </p:nvPr>
        </p:nvSpPr>
        <p:spPr>
          <a:xfrm>
            <a:off x="838200" y="125413"/>
            <a:ext cx="9669463" cy="795337"/>
          </a:xfrm>
        </p:spPr>
        <p:txBody>
          <a:bodyPr anchor="ctr" anchorCtr="0"/>
          <a:lstStyle/>
          <a:p>
            <a:r>
              <a:rPr lang="en-US" altLang="zh-CN" dirty="0"/>
              <a:t>3.2.1 101-1</a:t>
            </a:r>
            <a:r>
              <a:rPr lang="zh-CN" altLang="en-US" dirty="0"/>
              <a:t>表</a:t>
            </a:r>
            <a:endParaRPr lang="zh-CN" altLang="en-US" dirty="0"/>
          </a:p>
        </p:txBody>
      </p:sp>
      <p:sp>
        <p:nvSpPr>
          <p:cNvPr id="69634" name="文本框 3"/>
          <p:cNvSpPr txBox="1"/>
          <p:nvPr/>
        </p:nvSpPr>
        <p:spPr>
          <a:xfrm>
            <a:off x="245745" y="706755"/>
            <a:ext cx="11819255" cy="5862320"/>
          </a:xfrm>
          <a:prstGeom prst="rect">
            <a:avLst/>
          </a:prstGeom>
          <a:noFill/>
          <a:ln w="9525">
            <a:noFill/>
          </a:ln>
        </p:spPr>
        <p:txBody>
          <a:bodyPr wrap="square" anchor="t" anchorCtr="0">
            <a:spAutoFit/>
          </a:bodyPr>
          <a:lstStyle/>
          <a:p>
            <a:pPr eaLnBrk="0" hangingPunct="0">
              <a:lnSpc>
                <a:spcPts val="3000"/>
              </a:lnSpc>
            </a:pPr>
            <a:r>
              <a:rPr lang="zh-CN" altLang="zh-CN" sz="2200" b="1" dirty="0">
                <a:latin typeface="楷体" panose="02010609060101010101" charset="-122"/>
                <a:ea typeface="楷体" panose="02010609060101010101" charset="-122"/>
              </a:rPr>
              <a:t>105</a:t>
            </a:r>
            <a:r>
              <a:rPr lang="en-US" altLang="zh-CN" sz="2200" b="1" dirty="0">
                <a:latin typeface="楷体" panose="02010609060101010101" charset="-122"/>
                <a:ea typeface="楷体" panose="02010609060101010101" charset="-122"/>
              </a:rPr>
              <a:t> </a:t>
            </a:r>
            <a:r>
              <a:rPr lang="zh-CN" altLang="zh-CN" sz="2200" b="1" dirty="0" err="1">
                <a:latin typeface="楷体" panose="02010609060101010101" charset="-122"/>
                <a:ea typeface="楷体" panose="02010609060101010101" charset="-122"/>
              </a:rPr>
              <a:t>单位所在地及区划</a:t>
            </a:r>
            <a:endParaRPr lang="zh-CN" altLang="zh-CN" sz="2200" b="1" dirty="0">
              <a:latin typeface="楷体" panose="02010609060101010101" charset="-122"/>
              <a:ea typeface="楷体" panose="02010609060101010101" charset="-122"/>
            </a:endParaRPr>
          </a:p>
          <a:p>
            <a:pPr eaLnBrk="0" hangingPunct="0">
              <a:lnSpc>
                <a:spcPts val="3000"/>
              </a:lnSpc>
            </a:pPr>
            <a:endParaRPr lang="zh-CN" altLang="zh-CN" sz="1200" b="1" dirty="0">
              <a:latin typeface="楷体" panose="02010609060101010101" charset="-122"/>
              <a:ea typeface="楷体" panose="02010609060101010101" charset="-122"/>
            </a:endParaRPr>
          </a:p>
          <a:p>
            <a:pPr eaLnBrk="0" hangingPunct="0">
              <a:lnSpc>
                <a:spcPts val="3000"/>
              </a:lnSpc>
            </a:pPr>
            <a:endParaRPr lang="zh-CN" altLang="zh-CN" sz="2200" b="1" dirty="0">
              <a:latin typeface="楷体" panose="02010609060101010101" charset="-122"/>
              <a:ea typeface="楷体" panose="02010609060101010101" charset="-122"/>
            </a:endParaRPr>
          </a:p>
          <a:p>
            <a:pPr eaLnBrk="0" hangingPunct="0">
              <a:lnSpc>
                <a:spcPts val="3000"/>
              </a:lnSpc>
            </a:pPr>
            <a:endParaRPr lang="zh-CN" altLang="zh-CN" sz="2200" b="1" dirty="0">
              <a:latin typeface="楷体" panose="02010609060101010101" charset="-122"/>
              <a:ea typeface="楷体" panose="02010609060101010101" charset="-122"/>
            </a:endParaRPr>
          </a:p>
          <a:p>
            <a:pPr eaLnBrk="0" hangingPunct="0">
              <a:lnSpc>
                <a:spcPts val="3000"/>
              </a:lnSpc>
            </a:pPr>
            <a:r>
              <a:rPr lang="zh-CN" altLang="en-US" sz="2200" dirty="0">
                <a:solidFill>
                  <a:srgbClr val="0070C0"/>
                </a:solidFill>
                <a:latin typeface="黑体" panose="02010609060101010101" charset="-122"/>
                <a:ea typeface="黑体" panose="02010609060101010101" charset="-122"/>
                <a:sym typeface="FZHei-B01S"/>
              </a:rPr>
              <a:t>第一部分：单位所在地</a:t>
            </a:r>
            <a:endParaRPr lang="zh-CN" altLang="en-US" sz="2200" dirty="0">
              <a:solidFill>
                <a:srgbClr val="0070C0"/>
              </a:solidFill>
              <a:latin typeface="黑体" panose="02010609060101010101" charset="-122"/>
              <a:ea typeface="黑体" panose="02010609060101010101" charset="-122"/>
              <a:sym typeface="FZHei-B01S"/>
            </a:endParaRPr>
          </a:p>
          <a:p>
            <a:pPr eaLnBrk="0" hangingPunct="0">
              <a:lnSpc>
                <a:spcPts val="3000"/>
              </a:lnSpc>
            </a:pPr>
            <a:r>
              <a:rPr lang="zh-CN" altLang="en-US" sz="2200" dirty="0">
                <a:solidFill>
                  <a:srgbClr val="7030A0"/>
                </a:solidFill>
                <a:latin typeface="黑体" panose="02010609060101010101" charset="-122"/>
                <a:ea typeface="黑体" panose="02010609060101010101" charset="-122"/>
                <a:sym typeface="FZHei-B01S"/>
              </a:rPr>
              <a:t>指标含义：</a:t>
            </a:r>
            <a:r>
              <a:rPr lang="zh-CN" altLang="en-US" sz="2200" dirty="0">
                <a:latin typeface="楷体" panose="02010609060101010101" charset="-122"/>
                <a:ea typeface="楷体" panose="02010609060101010101" charset="-122"/>
                <a:sym typeface="FZHei-B01S"/>
              </a:rPr>
              <a:t>指单位主要经营地所处的详细地址。</a:t>
            </a:r>
            <a:endParaRPr lang="zh-CN" altLang="en-US" sz="2200" dirty="0">
              <a:solidFill>
                <a:srgbClr val="0070C0"/>
              </a:solidFill>
              <a:latin typeface="楷体" panose="02010609060101010101" charset="-122"/>
              <a:ea typeface="楷体" panose="02010609060101010101" charset="-122"/>
              <a:sym typeface="FZHei-B01S"/>
            </a:endParaRPr>
          </a:p>
          <a:p>
            <a:pPr eaLnBrk="0" hangingPunct="0">
              <a:lnSpc>
                <a:spcPts val="3000"/>
              </a:lnSpc>
            </a:pPr>
            <a:endParaRPr lang="zh-CN" altLang="en-US" sz="2200" dirty="0">
              <a:solidFill>
                <a:srgbClr val="FF0000"/>
              </a:solidFill>
              <a:latin typeface="黑体" panose="02010609060101010101" charset="-122"/>
              <a:ea typeface="黑体" panose="02010609060101010101" charset="-122"/>
            </a:endParaRPr>
          </a:p>
          <a:p>
            <a:pPr eaLnBrk="0" hangingPunct="0">
              <a:lnSpc>
                <a:spcPts val="3000"/>
              </a:lnSpc>
            </a:pPr>
            <a:r>
              <a:rPr lang="zh-CN" altLang="en-US" sz="2200" dirty="0">
                <a:solidFill>
                  <a:srgbClr val="FF0000"/>
                </a:solidFill>
                <a:latin typeface="黑体" panose="02010609060101010101" charset="-122"/>
                <a:ea typeface="黑体" panose="02010609060101010101" charset="-122"/>
              </a:rPr>
              <a:t>填报主体：</a:t>
            </a:r>
            <a:r>
              <a:rPr lang="zh-CN" altLang="en-US" sz="2200" u="sng" dirty="0">
                <a:latin typeface="黑体" panose="02010609060101010101" charset="-122"/>
                <a:ea typeface="黑体" panose="02010609060101010101" charset="-122"/>
              </a:rPr>
              <a:t>所有单位均填写本项。</a:t>
            </a:r>
            <a:endParaRPr lang="zh-CN" altLang="en-US" sz="2200" dirty="0">
              <a:solidFill>
                <a:srgbClr val="00B050"/>
              </a:solidFill>
              <a:latin typeface="黑体" panose="02010609060101010101" charset="-122"/>
              <a:ea typeface="黑体" panose="02010609060101010101" charset="-122"/>
            </a:endParaRPr>
          </a:p>
          <a:p>
            <a:pPr eaLnBrk="0" hangingPunct="0">
              <a:lnSpc>
                <a:spcPts val="3000"/>
              </a:lnSpc>
            </a:pPr>
            <a:r>
              <a:rPr lang="zh-CN" altLang="en-US" sz="2200" dirty="0">
                <a:solidFill>
                  <a:srgbClr val="00B050"/>
                </a:solidFill>
                <a:latin typeface="黑体" panose="02010609060101010101" charset="-122"/>
                <a:ea typeface="黑体" panose="02010609060101010101" charset="-122"/>
              </a:rPr>
              <a:t>填报要求：</a:t>
            </a:r>
            <a:endParaRPr lang="zh-CN" altLang="en-US" sz="2200" dirty="0">
              <a:solidFill>
                <a:srgbClr val="00B050"/>
              </a:solidFill>
              <a:latin typeface="黑体" panose="02010609060101010101" charset="-122"/>
              <a:ea typeface="黑体" panose="02010609060101010101" charset="-122"/>
            </a:endParaRPr>
          </a:p>
          <a:p>
            <a:pPr eaLnBrk="0" hangingPunct="0">
              <a:lnSpc>
                <a:spcPts val="3000"/>
              </a:lnSpc>
            </a:pPr>
            <a:r>
              <a:rPr lang="en-US" altLang="zh-CN" sz="2200" dirty="0">
                <a:solidFill>
                  <a:srgbClr val="F0944A"/>
                </a:solidFill>
                <a:latin typeface="汉仪叶叶相思体简" panose="02010509060101010101" charset="-122"/>
                <a:ea typeface="汉仪叶叶相思体简" panose="02010509060101010101" charset="-122"/>
                <a:sym typeface="FZHei-B01S"/>
              </a:rPr>
              <a:t>★</a:t>
            </a:r>
            <a:r>
              <a:rPr lang="zh-CN" altLang="en-US" sz="2200" dirty="0">
                <a:latin typeface="黑体" panose="02010609060101010101" charset="-122"/>
                <a:ea typeface="黑体" panose="02010609060101010101" charset="-122"/>
              </a:rPr>
              <a:t>要求写明单位</a:t>
            </a:r>
            <a:r>
              <a:rPr lang="zh-CN" altLang="en-US" sz="2200" b="1" dirty="0">
                <a:solidFill>
                  <a:srgbClr val="FF0000"/>
                </a:solidFill>
                <a:latin typeface="黑体" panose="02010609060101010101" charset="-122"/>
                <a:ea typeface="黑体" panose="02010609060101010101" charset="-122"/>
              </a:rPr>
              <a:t>主要经营地</a:t>
            </a:r>
            <a:r>
              <a:rPr lang="zh-CN" altLang="en-US" sz="2200" dirty="0">
                <a:latin typeface="黑体" panose="02010609060101010101" charset="-122"/>
                <a:ea typeface="黑体" panose="02010609060101010101" charset="-122"/>
              </a:rPr>
              <a:t>所在的省（自治区、直辖市）、市（地、州、盟）、县（市、区、旗）、乡（镇、街道办事处）、村（居）委会以及具体街（路）的名称和详细的门牌号码，不能填写通讯号码或通讯信箱号码；</a:t>
            </a:r>
            <a:endParaRPr lang="zh-CN" altLang="en-US" sz="2200" dirty="0">
              <a:latin typeface="黑体" panose="02010609060101010101" charset="-122"/>
              <a:ea typeface="黑体" panose="02010609060101010101" charset="-122"/>
            </a:endParaRPr>
          </a:p>
          <a:p>
            <a:pPr eaLnBrk="0" hangingPunct="0">
              <a:lnSpc>
                <a:spcPts val="3000"/>
              </a:lnSpc>
            </a:pPr>
            <a:r>
              <a:rPr lang="en-US" altLang="zh-CN" sz="2200" dirty="0">
                <a:solidFill>
                  <a:srgbClr val="F0944A"/>
                </a:solidFill>
                <a:latin typeface="汉仪叶叶相思体简" panose="02010509060101010101" charset="-122"/>
                <a:ea typeface="汉仪叶叶相思体简" panose="02010509060101010101" charset="-122"/>
                <a:sym typeface="FZHei-B01S"/>
              </a:rPr>
              <a:t>★</a:t>
            </a:r>
            <a:r>
              <a:rPr lang="en-US" altLang="zh-CN" sz="2200" dirty="0" err="1">
                <a:latin typeface="黑体" panose="02010609060101010101" charset="-122"/>
                <a:ea typeface="黑体" panose="02010609060101010101" charset="-122"/>
              </a:rPr>
              <a:t>省（自治区、直辖市</a:t>
            </a:r>
            <a:r>
              <a:rPr lang="en-US" altLang="zh-CN" sz="2200" dirty="0">
                <a:latin typeface="黑体" panose="02010609060101010101" charset="-122"/>
                <a:ea typeface="黑体" panose="02010609060101010101" charset="-122"/>
              </a:rPr>
              <a:t>）、</a:t>
            </a:r>
            <a:r>
              <a:rPr lang="en-US" altLang="zh-CN" sz="2200" dirty="0" err="1">
                <a:latin typeface="黑体" panose="02010609060101010101" charset="-122"/>
                <a:ea typeface="黑体" panose="02010609060101010101" charset="-122"/>
              </a:rPr>
              <a:t>市（地、州、盟</a:t>
            </a:r>
            <a:r>
              <a:rPr lang="en-US" altLang="zh-CN" sz="2200" dirty="0">
                <a:latin typeface="黑体" panose="02010609060101010101" charset="-122"/>
                <a:ea typeface="黑体" panose="02010609060101010101" charset="-122"/>
              </a:rPr>
              <a:t>）、</a:t>
            </a:r>
            <a:r>
              <a:rPr lang="en-US" altLang="zh-CN" sz="2200" dirty="0" err="1">
                <a:latin typeface="黑体" panose="02010609060101010101" charset="-122"/>
                <a:ea typeface="黑体" panose="02010609060101010101" charset="-122"/>
              </a:rPr>
              <a:t>县（市、区、旗</a:t>
            </a:r>
            <a:r>
              <a:rPr lang="en-US" altLang="zh-CN" sz="2200" dirty="0">
                <a:latin typeface="黑体" panose="02010609060101010101" charset="-122"/>
                <a:ea typeface="黑体" panose="02010609060101010101" charset="-122"/>
              </a:rPr>
              <a:t>）、</a:t>
            </a:r>
            <a:r>
              <a:rPr lang="en-US" altLang="zh-CN" sz="2200" dirty="0" err="1">
                <a:latin typeface="黑体" panose="02010609060101010101" charset="-122"/>
                <a:ea typeface="黑体" panose="02010609060101010101" charset="-122"/>
              </a:rPr>
              <a:t>乡（镇</a:t>
            </a:r>
            <a:r>
              <a:rPr lang="zh-CN" altLang="en-US" sz="2200" dirty="0">
                <a:latin typeface="黑体" panose="02010609060101010101" charset="-122"/>
                <a:ea typeface="黑体" panose="02010609060101010101" charset="-122"/>
              </a:rPr>
              <a:t>、</a:t>
            </a:r>
            <a:r>
              <a:rPr lang="en-US" altLang="zh-CN" sz="2200" dirty="0" err="1">
                <a:latin typeface="黑体" panose="02010609060101010101" charset="-122"/>
                <a:ea typeface="黑体" panose="02010609060101010101" charset="-122"/>
              </a:rPr>
              <a:t>街道办事处</a:t>
            </a:r>
            <a:r>
              <a:rPr lang="zh-CN" altLang="en-US" sz="2200" dirty="0">
                <a:latin typeface="黑体" panose="02010609060101010101" charset="-122"/>
                <a:ea typeface="黑体" panose="02010609060101010101" charset="-122"/>
              </a:rPr>
              <a:t>）</a:t>
            </a:r>
            <a:r>
              <a:rPr lang="en-US" altLang="zh-CN" sz="2200" dirty="0">
                <a:latin typeface="黑体" panose="02010609060101010101" charset="-122"/>
                <a:ea typeface="黑体" panose="02010609060101010101" charset="-122"/>
              </a:rPr>
              <a:t>、村(居)</a:t>
            </a:r>
            <a:r>
              <a:rPr lang="en-US" altLang="zh-CN" sz="2200" dirty="0" err="1">
                <a:latin typeface="黑体" panose="02010609060101010101" charset="-122"/>
                <a:ea typeface="黑体" panose="02010609060101010101" charset="-122"/>
              </a:rPr>
              <a:t>委会</a:t>
            </a:r>
            <a:r>
              <a:rPr lang="zh-CN" altLang="en-US" sz="2200" dirty="0">
                <a:latin typeface="黑体" panose="02010609060101010101" charset="-122"/>
                <a:ea typeface="黑体" panose="02010609060101010101" charset="-122"/>
              </a:rPr>
              <a:t>，</a:t>
            </a:r>
            <a:r>
              <a:rPr lang="zh-CN" altLang="en-US" sz="2200" dirty="0" err="1">
                <a:latin typeface="黑体" panose="02010609060101010101" charset="-122"/>
                <a:ea typeface="黑体" panose="02010609060101010101" charset="-122"/>
              </a:rPr>
              <a:t>均在下拉框中选择；</a:t>
            </a:r>
            <a:endParaRPr lang="zh-CN" altLang="en-US" sz="2200" dirty="0" err="1">
              <a:latin typeface="黑体" panose="02010609060101010101" charset="-122"/>
              <a:ea typeface="黑体" panose="02010609060101010101" charset="-122"/>
            </a:endParaRPr>
          </a:p>
          <a:p>
            <a:pPr eaLnBrk="0" hangingPunct="0">
              <a:lnSpc>
                <a:spcPts val="3000"/>
              </a:lnSpc>
            </a:pPr>
            <a:r>
              <a:rPr lang="en-US" altLang="zh-CN" sz="2200" dirty="0">
                <a:solidFill>
                  <a:srgbClr val="F0944A"/>
                </a:solidFill>
                <a:latin typeface="汉仪叶叶相思体简" panose="02010509060101010101" charset="-122"/>
                <a:ea typeface="汉仪叶叶相思体简" panose="02010509060101010101" charset="-122"/>
                <a:sym typeface="微软雅黑" panose="020B0503020204020204" charset="-122"/>
              </a:rPr>
              <a:t>★</a:t>
            </a:r>
            <a:r>
              <a:rPr lang="zh-CN" altLang="en-US" sz="2200" dirty="0">
                <a:latin typeface="黑体" panose="02010609060101010101" charset="-122"/>
                <a:ea typeface="黑体" panose="02010609060101010101" charset="-122"/>
                <a:sym typeface="微软雅黑" panose="020B0503020204020204" charset="-122"/>
              </a:rPr>
              <a:t>填写准确且完整。</a:t>
            </a:r>
            <a:endParaRPr lang="zh-CN" altLang="en-US" sz="2200" dirty="0">
              <a:latin typeface="FZZhengHeiS-R-GB"/>
              <a:ea typeface="FZHei-B01S"/>
            </a:endParaRPr>
          </a:p>
        </p:txBody>
      </p:sp>
      <p:pic>
        <p:nvPicPr>
          <p:cNvPr id="69635" name="图片 1"/>
          <p:cNvPicPr>
            <a:picLocks noChangeAspect="1"/>
          </p:cNvPicPr>
          <p:nvPr/>
        </p:nvPicPr>
        <p:blipFill>
          <a:blip r:embed="rId1"/>
          <a:srcRect r="4683"/>
          <a:stretch>
            <a:fillRect/>
          </a:stretch>
        </p:blipFill>
        <p:spPr>
          <a:xfrm>
            <a:off x="582295" y="1325245"/>
            <a:ext cx="8697595" cy="1009650"/>
          </a:xfrm>
          <a:prstGeom prst="rect">
            <a:avLst/>
          </a:prstGeom>
          <a:noFill/>
          <a:ln w="9525">
            <a:noFill/>
          </a:ln>
        </p:spPr>
      </p:pic>
      <p:sp>
        <p:nvSpPr>
          <p:cNvPr id="3" name="圆角矩形 2"/>
          <p:cNvSpPr/>
          <p:nvPr/>
        </p:nvSpPr>
        <p:spPr>
          <a:xfrm>
            <a:off x="1097915" y="1325245"/>
            <a:ext cx="8019415" cy="644525"/>
          </a:xfrm>
          <a:prstGeom prst="roundRect">
            <a:avLst/>
          </a:prstGeom>
          <a:noFill/>
          <a:ln w="25400">
            <a:solidFill>
              <a:srgbClr val="FF0000"/>
            </a:solidFill>
          </a:ln>
          <a:effectLst>
            <a:outerShdw blurRad="63500" sx="103000" sy="103000" algn="ctr" rotWithShape="0">
              <a:prstClr val="black">
                <a:alpha val="11000"/>
              </a:prstClr>
            </a:outerShdw>
          </a:effectLst>
          <a:extLst>
            <a:ext uri="{909E8E84-426E-40DD-AFC4-6F175D3DCCD1}">
              <a14:hiddenFill xmlns:a14="http://schemas.microsoft.com/office/drawing/2010/main">
                <a:gradFill>
                  <a:gsLst>
                    <a:gs pos="0">
                      <a:srgbClr val="FFFFFF"/>
                    </a:gs>
                    <a:gs pos="100000">
                      <a:schemeClr val="bg1">
                        <a:lumMod val="95000"/>
                      </a:schemeClr>
                    </a:gs>
                  </a:gsLst>
                  <a:lin ang="15000000" scaled="0"/>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spTree>
  </p:cSld>
  <p:clrMapOvr>
    <a:masterClrMapping/>
  </p:clrMapOvr>
  <p:transition spd="slow" advTm="10000">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标题 1"/>
          <p:cNvSpPr>
            <a:spLocks noGrp="1"/>
          </p:cNvSpPr>
          <p:nvPr>
            <p:ph type="title"/>
          </p:nvPr>
        </p:nvSpPr>
        <p:spPr>
          <a:xfrm>
            <a:off x="838200" y="125413"/>
            <a:ext cx="9669463" cy="795337"/>
          </a:xfrm>
        </p:spPr>
        <p:txBody>
          <a:bodyPr anchor="ctr" anchorCtr="0"/>
          <a:lstStyle/>
          <a:p>
            <a:r>
              <a:rPr lang="en-US" altLang="zh-CN" dirty="0"/>
              <a:t>3.2.1 101-1</a:t>
            </a:r>
            <a:r>
              <a:rPr lang="zh-CN" altLang="en-US" dirty="0"/>
              <a:t>表</a:t>
            </a:r>
            <a:endParaRPr lang="zh-CN" altLang="en-US" dirty="0"/>
          </a:p>
        </p:txBody>
      </p:sp>
      <p:sp>
        <p:nvSpPr>
          <p:cNvPr id="71682" name="文本框 3"/>
          <p:cNvSpPr txBox="1"/>
          <p:nvPr/>
        </p:nvSpPr>
        <p:spPr>
          <a:xfrm>
            <a:off x="477520" y="814705"/>
            <a:ext cx="11346815" cy="5631180"/>
          </a:xfrm>
          <a:prstGeom prst="rect">
            <a:avLst/>
          </a:prstGeom>
          <a:noFill/>
          <a:ln w="9525">
            <a:noFill/>
          </a:ln>
        </p:spPr>
        <p:txBody>
          <a:bodyPr wrap="square" anchor="t" anchorCtr="0">
            <a:spAutoFit/>
          </a:bodyPr>
          <a:lstStyle/>
          <a:p>
            <a:pPr eaLnBrk="0" hangingPunct="0">
              <a:lnSpc>
                <a:spcPct val="150000"/>
              </a:lnSpc>
            </a:pPr>
            <a:r>
              <a:rPr lang="zh-CN" altLang="zh-CN" sz="2400" b="1" dirty="0">
                <a:latin typeface="楷体" panose="02010609060101010101" charset="-122"/>
                <a:ea typeface="楷体" panose="02010609060101010101" charset="-122"/>
              </a:rPr>
              <a:t>105</a:t>
            </a:r>
            <a:r>
              <a:rPr lang="en-US" altLang="zh-CN" sz="2400" b="1" dirty="0">
                <a:latin typeface="楷体" panose="02010609060101010101" charset="-122"/>
                <a:ea typeface="楷体" panose="02010609060101010101" charset="-122"/>
              </a:rPr>
              <a:t> </a:t>
            </a:r>
            <a:r>
              <a:rPr lang="zh-CN" altLang="zh-CN" sz="2400" b="1" dirty="0" err="1">
                <a:latin typeface="楷体" panose="02010609060101010101" charset="-122"/>
                <a:ea typeface="楷体" panose="02010609060101010101" charset="-122"/>
              </a:rPr>
              <a:t>单位所在地及区划</a:t>
            </a:r>
            <a:endParaRPr lang="zh-CN" altLang="zh-CN" sz="2400" b="1" dirty="0">
              <a:latin typeface="楷体" panose="02010609060101010101" charset="-122"/>
              <a:ea typeface="楷体" panose="02010609060101010101" charset="-122"/>
            </a:endParaRPr>
          </a:p>
          <a:p>
            <a:pPr eaLnBrk="0" hangingPunct="0">
              <a:lnSpc>
                <a:spcPct val="150000"/>
              </a:lnSpc>
            </a:pPr>
            <a:endParaRPr lang="zh-CN" altLang="en-US" sz="2400" dirty="0">
              <a:solidFill>
                <a:srgbClr val="0070C0"/>
              </a:solidFill>
              <a:latin typeface="黑体" panose="02010609060101010101" charset="-122"/>
              <a:ea typeface="黑体" panose="02010609060101010101" charset="-122"/>
              <a:sym typeface="FZHei-B01S"/>
            </a:endParaRPr>
          </a:p>
          <a:p>
            <a:pPr eaLnBrk="0" hangingPunct="0">
              <a:lnSpc>
                <a:spcPct val="150000"/>
              </a:lnSpc>
            </a:pPr>
            <a:endParaRPr lang="zh-CN" altLang="en-US" sz="2400" dirty="0">
              <a:solidFill>
                <a:srgbClr val="0070C0"/>
              </a:solidFill>
              <a:latin typeface="黑体" panose="02010609060101010101" charset="-122"/>
              <a:ea typeface="黑体" panose="02010609060101010101" charset="-122"/>
              <a:sym typeface="FZHei-B01S"/>
            </a:endParaRPr>
          </a:p>
          <a:p>
            <a:pPr eaLnBrk="0" hangingPunct="0">
              <a:lnSpc>
                <a:spcPct val="150000"/>
              </a:lnSpc>
            </a:pPr>
            <a:r>
              <a:rPr lang="zh-CN" altLang="en-US" sz="2400" dirty="0">
                <a:solidFill>
                  <a:srgbClr val="0070C0"/>
                </a:solidFill>
                <a:latin typeface="黑体" panose="02010609060101010101" charset="-122"/>
                <a:ea typeface="黑体" panose="02010609060101010101" charset="-122"/>
                <a:sym typeface="FZHei-B01S"/>
              </a:rPr>
              <a:t>第二部分：区划代码</a:t>
            </a:r>
            <a:endParaRPr lang="zh-CN" altLang="zh-CN" sz="2400" b="1" dirty="0">
              <a:latin typeface="楷体" panose="02010609060101010101" charset="-122"/>
              <a:ea typeface="楷体" panose="02010609060101010101" charset="-122"/>
            </a:endParaRPr>
          </a:p>
          <a:p>
            <a:pPr eaLnBrk="0" hangingPunct="0">
              <a:lnSpc>
                <a:spcPct val="150000"/>
              </a:lnSpc>
            </a:pPr>
            <a:r>
              <a:rPr lang="zh-CN" altLang="en-US" sz="2400" dirty="0">
                <a:solidFill>
                  <a:srgbClr val="7030A0"/>
                </a:solidFill>
                <a:latin typeface="黑体" panose="02010609060101010101" charset="-122"/>
                <a:ea typeface="黑体" panose="02010609060101010101" charset="-122"/>
                <a:sym typeface="FZHei-B01S"/>
              </a:rPr>
              <a:t>指标含义：</a:t>
            </a:r>
            <a:r>
              <a:rPr lang="zh-CN" altLang="en-US" sz="2400" dirty="0">
                <a:latin typeface="楷体" panose="02010609060101010101" charset="-122"/>
                <a:ea typeface="楷体" panose="02010609060101010101" charset="-122"/>
                <a:sym typeface="FZHei-B01S"/>
              </a:rPr>
              <a:t>指单位主要经营地所在地区的区划代码。</a:t>
            </a:r>
            <a:endParaRPr lang="zh-CN" altLang="en-US" sz="2400" dirty="0">
              <a:latin typeface="楷体" panose="02010609060101010101" charset="-122"/>
              <a:ea typeface="楷体" panose="02010609060101010101" charset="-122"/>
              <a:sym typeface="FZHei-B01S"/>
            </a:endParaRPr>
          </a:p>
          <a:p>
            <a:pPr eaLnBrk="0" hangingPunct="0">
              <a:lnSpc>
                <a:spcPct val="150000"/>
              </a:lnSpc>
            </a:pPr>
            <a:r>
              <a:rPr lang="zh-CN" altLang="en-US" sz="2400" dirty="0">
                <a:solidFill>
                  <a:srgbClr val="FF0000"/>
                </a:solidFill>
                <a:latin typeface="黑体" panose="02010609060101010101" charset="-122"/>
                <a:ea typeface="黑体" panose="02010609060101010101" charset="-122"/>
              </a:rPr>
              <a:t>填报主体：</a:t>
            </a:r>
            <a:r>
              <a:rPr lang="zh-CN" altLang="en-US" sz="2400" u="sng" dirty="0">
                <a:solidFill>
                  <a:srgbClr val="035389"/>
                </a:solidFill>
                <a:latin typeface="黑体" panose="02010609060101010101" charset="-122"/>
                <a:ea typeface="黑体" panose="02010609060101010101" charset="-122"/>
              </a:rPr>
              <a:t>填报单位免填，</a:t>
            </a:r>
            <a:r>
              <a:rPr lang="zh-CN" altLang="en-US" sz="2400" u="sng" dirty="0">
                <a:latin typeface="黑体" panose="02010609060101010101" charset="-122"/>
                <a:ea typeface="黑体" panose="02010609060101010101" charset="-122"/>
              </a:rPr>
              <a:t>由程序根据填报用户填写的地址信息对应显示出来，统计机构审核。</a:t>
            </a:r>
            <a:endParaRPr lang="zh-CN" altLang="en-US" sz="2400" u="sng" dirty="0">
              <a:latin typeface="黑体" panose="02010609060101010101" charset="-122"/>
              <a:ea typeface="黑体" panose="02010609060101010101" charset="-122"/>
            </a:endParaRPr>
          </a:p>
          <a:p>
            <a:pPr eaLnBrk="0" hangingPunct="0">
              <a:lnSpc>
                <a:spcPct val="150000"/>
              </a:lnSpc>
            </a:pPr>
            <a:r>
              <a:rPr lang="zh-CN" altLang="en-US" sz="2400" dirty="0">
                <a:solidFill>
                  <a:srgbClr val="00B050"/>
                </a:solidFill>
                <a:latin typeface="黑体" panose="02010609060101010101" charset="-122"/>
                <a:ea typeface="黑体" panose="02010609060101010101" charset="-122"/>
                <a:sym typeface="微软雅黑" panose="020B0503020204020204" charset="-122"/>
              </a:rPr>
              <a:t>填报要求：</a:t>
            </a:r>
            <a:endParaRPr lang="zh-CN" altLang="en-US" sz="2400" dirty="0">
              <a:solidFill>
                <a:srgbClr val="00B050"/>
              </a:solidFill>
              <a:latin typeface="黑体" panose="02010609060101010101" charset="-122"/>
              <a:ea typeface="黑体" panose="02010609060101010101" charset="-122"/>
            </a:endParaRPr>
          </a:p>
          <a:p>
            <a:pPr eaLnBrk="0" hangingPunct="0">
              <a:lnSpc>
                <a:spcPct val="150000"/>
              </a:lnSpc>
            </a:pPr>
            <a:r>
              <a:rPr lang="en-US" altLang="zh-CN" sz="2400" dirty="0">
                <a:solidFill>
                  <a:srgbClr val="F0944A"/>
                </a:solidFill>
                <a:latin typeface="汉仪叶叶相思体简" panose="02010509060101010101" charset="-122"/>
                <a:ea typeface="汉仪叶叶相思体简" panose="02010509060101010101" charset="-122"/>
                <a:sym typeface="FZHei-B01S"/>
              </a:rPr>
              <a:t>★</a:t>
            </a:r>
            <a:r>
              <a:rPr lang="zh-CN" altLang="en-US" sz="2400" dirty="0">
                <a:latin typeface="黑体" panose="02010609060101010101" charset="-122"/>
                <a:ea typeface="黑体" panose="02010609060101010101" charset="-122"/>
                <a:sym typeface="微软雅黑" panose="020B0503020204020204" charset="-122"/>
              </a:rPr>
              <a:t>与最近一年《统计用区划代码和城乡划分代码》一致，</a:t>
            </a:r>
            <a:r>
              <a:rPr lang="zh-CN" altLang="en-US" sz="2400" dirty="0">
                <a:latin typeface="黑体" panose="02010609060101010101" charset="-122"/>
                <a:ea typeface="黑体" panose="02010609060101010101" charset="-122"/>
                <a:sym typeface="FZHei-B01S"/>
              </a:rPr>
              <a:t>区划</a:t>
            </a:r>
            <a:r>
              <a:rPr lang="zh-CN" altLang="en-US" sz="2400" dirty="0">
                <a:latin typeface="黑体" panose="02010609060101010101" charset="-122"/>
                <a:ea typeface="黑体" panose="02010609060101010101" charset="-122"/>
                <a:sym typeface="微软雅黑" panose="020B0503020204020204" charset="-122"/>
              </a:rPr>
              <a:t>后三位一般不会同时为0（</a:t>
            </a:r>
            <a:r>
              <a:rPr lang="en-US" altLang="zh-CN" sz="2400" dirty="0">
                <a:latin typeface="黑体" panose="02010609060101010101" charset="-122"/>
                <a:ea typeface="黑体" panose="02010609060101010101" charset="-122"/>
                <a:sym typeface="微软雅黑" panose="020B0503020204020204" charset="-122"/>
              </a:rPr>
              <a:t>10-12</a:t>
            </a:r>
            <a:r>
              <a:rPr lang="zh-CN" altLang="en-US" sz="2400" dirty="0">
                <a:latin typeface="黑体" panose="02010609060101010101" charset="-122"/>
                <a:ea typeface="黑体" panose="02010609060101010101" charset="-122"/>
                <a:sym typeface="微软雅黑" panose="020B0503020204020204" charset="-122"/>
              </a:rPr>
              <a:t>位是村级代码）。</a:t>
            </a:r>
            <a:endParaRPr lang="zh-CN" altLang="en-US" sz="2400" dirty="0">
              <a:latin typeface="FZZhengHeiS-R-GB"/>
              <a:ea typeface="FZHei-B01S"/>
            </a:endParaRPr>
          </a:p>
        </p:txBody>
      </p:sp>
      <p:pic>
        <p:nvPicPr>
          <p:cNvPr id="71683" name="图片 2"/>
          <p:cNvPicPr>
            <a:picLocks noChangeAspect="1"/>
          </p:cNvPicPr>
          <p:nvPr/>
        </p:nvPicPr>
        <p:blipFill>
          <a:blip r:embed="rId1"/>
          <a:srcRect r="5797"/>
          <a:stretch>
            <a:fillRect/>
          </a:stretch>
        </p:blipFill>
        <p:spPr>
          <a:xfrm>
            <a:off x="621665" y="1372235"/>
            <a:ext cx="8595995" cy="1009650"/>
          </a:xfrm>
          <a:prstGeom prst="rect">
            <a:avLst/>
          </a:prstGeom>
          <a:noFill/>
          <a:ln w="9525">
            <a:noFill/>
          </a:ln>
        </p:spPr>
      </p:pic>
      <p:sp>
        <p:nvSpPr>
          <p:cNvPr id="3" name="圆角矩形 2"/>
          <p:cNvSpPr/>
          <p:nvPr/>
        </p:nvSpPr>
        <p:spPr>
          <a:xfrm>
            <a:off x="1139825" y="2061210"/>
            <a:ext cx="3766820" cy="260985"/>
          </a:xfrm>
          <a:prstGeom prst="roundRect">
            <a:avLst/>
          </a:prstGeom>
          <a:noFill/>
          <a:ln w="25400">
            <a:solidFill>
              <a:srgbClr val="FF0000"/>
            </a:solidFill>
          </a:ln>
          <a:effectLst>
            <a:outerShdw blurRad="63500" sx="103000" sy="103000" algn="ctr" rotWithShape="0">
              <a:prstClr val="black">
                <a:alpha val="11000"/>
              </a:prstClr>
            </a:outerShdw>
          </a:effectLst>
          <a:extLst>
            <a:ext uri="{909E8E84-426E-40DD-AFC4-6F175D3DCCD1}">
              <a14:hiddenFill xmlns:a14="http://schemas.microsoft.com/office/drawing/2010/main">
                <a:gradFill>
                  <a:gsLst>
                    <a:gs pos="0">
                      <a:srgbClr val="FFFFFF"/>
                    </a:gs>
                    <a:gs pos="100000">
                      <a:schemeClr val="bg1">
                        <a:lumMod val="95000"/>
                      </a:schemeClr>
                    </a:gs>
                  </a:gsLst>
                  <a:lin ang="15000000" scaled="0"/>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spTree>
  </p:cSld>
  <p:clrMapOvr>
    <a:masterClrMapping/>
  </p:clrMapOvr>
  <p:transition spd="slow" advTm="10000">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标题 2"/>
          <p:cNvSpPr>
            <a:spLocks noGrp="1"/>
          </p:cNvSpPr>
          <p:nvPr>
            <p:ph type="title"/>
          </p:nvPr>
        </p:nvSpPr>
        <p:spPr>
          <a:xfrm>
            <a:off x="838200" y="125413"/>
            <a:ext cx="9669463" cy="795337"/>
          </a:xfrm>
        </p:spPr>
        <p:txBody>
          <a:bodyPr anchor="ctr" anchorCtr="0"/>
          <a:lstStyle/>
          <a:p>
            <a:r>
              <a:rPr lang="en-US" altLang="zh-CN" dirty="0"/>
              <a:t>3.2.1 101-1</a:t>
            </a:r>
            <a:r>
              <a:rPr lang="zh-CN" altLang="en-US" dirty="0"/>
              <a:t>表</a:t>
            </a:r>
            <a:endParaRPr lang="zh-CN" altLang="en-US" dirty="0"/>
          </a:p>
        </p:txBody>
      </p:sp>
      <p:sp>
        <p:nvSpPr>
          <p:cNvPr id="73730" name="文本框 3"/>
          <p:cNvSpPr txBox="1"/>
          <p:nvPr/>
        </p:nvSpPr>
        <p:spPr>
          <a:xfrm>
            <a:off x="516100" y="979576"/>
            <a:ext cx="11329987" cy="4323080"/>
          </a:xfrm>
          <a:prstGeom prst="rect">
            <a:avLst/>
          </a:prstGeom>
          <a:noFill/>
          <a:ln w="9525">
            <a:noFill/>
          </a:ln>
        </p:spPr>
        <p:txBody>
          <a:bodyPr wrap="square" anchor="t" anchorCtr="0">
            <a:spAutoFit/>
          </a:bodyPr>
          <a:lstStyle/>
          <a:p>
            <a:pPr eaLnBrk="0" hangingPunct="0">
              <a:lnSpc>
                <a:spcPts val="3000"/>
              </a:lnSpc>
            </a:pPr>
            <a:r>
              <a:rPr lang="zh-CN" altLang="zh-CN" sz="2400" b="1" dirty="0">
                <a:latin typeface="楷体" panose="02010609060101010101" charset="-122"/>
                <a:ea typeface="楷体" panose="02010609060101010101" charset="-122"/>
              </a:rPr>
              <a:t>105</a:t>
            </a:r>
            <a:r>
              <a:rPr lang="en-US" altLang="zh-CN" sz="2400" b="1" dirty="0">
                <a:latin typeface="楷体" panose="02010609060101010101" charset="-122"/>
                <a:ea typeface="楷体" panose="02010609060101010101" charset="-122"/>
              </a:rPr>
              <a:t> </a:t>
            </a:r>
            <a:r>
              <a:rPr lang="zh-CN" altLang="zh-CN" sz="2400" b="1" dirty="0" err="1">
                <a:latin typeface="楷体" panose="02010609060101010101" charset="-122"/>
                <a:ea typeface="楷体" panose="02010609060101010101" charset="-122"/>
              </a:rPr>
              <a:t>单位所在地及区划</a:t>
            </a:r>
            <a:endParaRPr lang="zh-CN" altLang="zh-CN" sz="2400" b="1" dirty="0">
              <a:latin typeface="楷体" panose="02010609060101010101" charset="-122"/>
              <a:ea typeface="楷体" panose="02010609060101010101" charset="-122"/>
            </a:endParaRPr>
          </a:p>
          <a:p>
            <a:pPr eaLnBrk="0" hangingPunct="0">
              <a:lnSpc>
                <a:spcPts val="3000"/>
              </a:lnSpc>
            </a:pPr>
            <a:endParaRPr lang="zh-CN" altLang="en-US" sz="2400" dirty="0">
              <a:solidFill>
                <a:srgbClr val="0070C0"/>
              </a:solidFill>
              <a:latin typeface="黑体" panose="02010609060101010101" charset="-122"/>
              <a:ea typeface="黑体" panose="02010609060101010101" charset="-122"/>
              <a:sym typeface="FZHei-B01S"/>
            </a:endParaRPr>
          </a:p>
          <a:p>
            <a:pPr eaLnBrk="0" hangingPunct="0">
              <a:lnSpc>
                <a:spcPts val="3000"/>
              </a:lnSpc>
            </a:pPr>
            <a:endParaRPr lang="zh-CN" altLang="en-US" sz="2400" dirty="0">
              <a:solidFill>
                <a:srgbClr val="0070C0"/>
              </a:solidFill>
              <a:latin typeface="黑体" panose="02010609060101010101" charset="-122"/>
              <a:ea typeface="黑体" panose="02010609060101010101" charset="-122"/>
              <a:sym typeface="FZHei-B01S"/>
            </a:endParaRPr>
          </a:p>
          <a:p>
            <a:pPr eaLnBrk="0" hangingPunct="0">
              <a:lnSpc>
                <a:spcPts val="3000"/>
              </a:lnSpc>
            </a:pPr>
            <a:endParaRPr lang="zh-CN" altLang="en-US" sz="2400" dirty="0">
              <a:solidFill>
                <a:srgbClr val="0070C0"/>
              </a:solidFill>
              <a:latin typeface="黑体" panose="02010609060101010101" charset="-122"/>
              <a:ea typeface="黑体" panose="02010609060101010101" charset="-122"/>
              <a:sym typeface="FZHei-B01S"/>
            </a:endParaRPr>
          </a:p>
          <a:p>
            <a:pPr eaLnBrk="0" hangingPunct="0">
              <a:lnSpc>
                <a:spcPts val="3000"/>
              </a:lnSpc>
            </a:pPr>
            <a:r>
              <a:rPr lang="zh-CN" altLang="en-US" sz="2400" dirty="0">
                <a:solidFill>
                  <a:srgbClr val="0070C0"/>
                </a:solidFill>
                <a:latin typeface="黑体" panose="02010609060101010101" charset="-122"/>
                <a:ea typeface="黑体" panose="02010609060101010101" charset="-122"/>
                <a:sym typeface="FZHei-B01S"/>
              </a:rPr>
              <a:t>第三部分：城乡代码</a:t>
            </a:r>
            <a:endParaRPr lang="zh-CN" altLang="en-US" sz="2400" dirty="0">
              <a:solidFill>
                <a:srgbClr val="0070C0"/>
              </a:solidFill>
              <a:latin typeface="黑体" panose="02010609060101010101" charset="-122"/>
              <a:ea typeface="黑体" panose="02010609060101010101" charset="-122"/>
              <a:sym typeface="FZHei-B01S"/>
            </a:endParaRPr>
          </a:p>
          <a:p>
            <a:pPr eaLnBrk="0" hangingPunct="0">
              <a:lnSpc>
                <a:spcPts val="3000"/>
              </a:lnSpc>
            </a:pPr>
            <a:endParaRPr lang="zh-CN" altLang="zh-CN" sz="2400" b="1" dirty="0">
              <a:latin typeface="楷体" panose="02010609060101010101" charset="-122"/>
              <a:ea typeface="楷体" panose="02010609060101010101" charset="-122"/>
            </a:endParaRPr>
          </a:p>
          <a:p>
            <a:pPr eaLnBrk="0" hangingPunct="0">
              <a:lnSpc>
                <a:spcPts val="3000"/>
              </a:lnSpc>
            </a:pPr>
            <a:r>
              <a:rPr lang="zh-CN" altLang="en-US" sz="2400" dirty="0">
                <a:solidFill>
                  <a:srgbClr val="7030A0"/>
                </a:solidFill>
                <a:latin typeface="黑体" panose="02010609060101010101" charset="-122"/>
                <a:ea typeface="黑体" panose="02010609060101010101" charset="-122"/>
                <a:sym typeface="FZHei-B01S"/>
              </a:rPr>
              <a:t>指标含义：</a:t>
            </a:r>
            <a:r>
              <a:rPr lang="zh-CN" altLang="en-US" sz="2400" dirty="0">
                <a:latin typeface="楷体" panose="02010609060101010101" charset="-122"/>
                <a:ea typeface="楷体" panose="02010609060101010101" charset="-122"/>
                <a:sym typeface="FZHei-B01S"/>
              </a:rPr>
              <a:t>指单位主要经营地所在地区的城乡代码。</a:t>
            </a:r>
            <a:endParaRPr lang="zh-CN" altLang="en-US" sz="2400" dirty="0">
              <a:latin typeface="楷体" panose="02010609060101010101" charset="-122"/>
              <a:ea typeface="楷体" panose="02010609060101010101" charset="-122"/>
              <a:sym typeface="FZHei-B01S"/>
            </a:endParaRPr>
          </a:p>
          <a:p>
            <a:pPr eaLnBrk="0" hangingPunct="0">
              <a:lnSpc>
                <a:spcPts val="3000"/>
              </a:lnSpc>
            </a:pPr>
            <a:endParaRPr lang="zh-CN" altLang="en-US" sz="2400" dirty="0">
              <a:latin typeface="黑体" panose="02010609060101010101" charset="-122"/>
              <a:ea typeface="黑体" panose="02010609060101010101" charset="-122"/>
              <a:sym typeface="FZHei-B01S"/>
            </a:endParaRPr>
          </a:p>
          <a:p>
            <a:pPr eaLnBrk="0" hangingPunct="0">
              <a:lnSpc>
                <a:spcPts val="3000"/>
              </a:lnSpc>
            </a:pPr>
            <a:r>
              <a:rPr lang="zh-CN" altLang="en-US" sz="2400" dirty="0">
                <a:solidFill>
                  <a:srgbClr val="FF0000"/>
                </a:solidFill>
                <a:latin typeface="黑体" panose="02010609060101010101" charset="-122"/>
                <a:ea typeface="黑体" panose="02010609060101010101" charset="-122"/>
              </a:rPr>
              <a:t>填报主体：</a:t>
            </a:r>
            <a:r>
              <a:rPr lang="zh-CN" altLang="en-US" sz="2400" u="sng" dirty="0">
                <a:latin typeface="黑体" panose="02010609060101010101" charset="-122"/>
                <a:ea typeface="黑体" panose="02010609060101010101" charset="-122"/>
              </a:rPr>
              <a:t>由程序后期处理生成，</a:t>
            </a:r>
            <a:r>
              <a:rPr lang="zh-CN" altLang="en-US" sz="2400" u="sng" dirty="0">
                <a:solidFill>
                  <a:srgbClr val="035389"/>
                </a:solidFill>
                <a:latin typeface="黑体" panose="02010609060101010101" charset="-122"/>
                <a:ea typeface="黑体" panose="02010609060101010101" charset="-122"/>
              </a:rPr>
              <a:t>填报单位免填。</a:t>
            </a:r>
            <a:endParaRPr lang="zh-CN" altLang="en-US" sz="2000" u="sng" dirty="0">
              <a:latin typeface="黑体" panose="02010609060101010101" charset="-122"/>
              <a:ea typeface="黑体" panose="02010609060101010101" charset="-122"/>
            </a:endParaRPr>
          </a:p>
          <a:p>
            <a:pPr eaLnBrk="0" hangingPunct="0">
              <a:lnSpc>
                <a:spcPts val="3000"/>
              </a:lnSpc>
            </a:pPr>
            <a:endParaRPr lang="zh-CN" altLang="en-US" sz="2000" u="sng" dirty="0">
              <a:latin typeface="黑体" panose="02010609060101010101" charset="-122"/>
              <a:ea typeface="黑体" panose="02010609060101010101" charset="-122"/>
            </a:endParaRPr>
          </a:p>
          <a:p>
            <a:pPr eaLnBrk="0" hangingPunct="0">
              <a:lnSpc>
                <a:spcPts val="3000"/>
              </a:lnSpc>
            </a:pPr>
            <a:endParaRPr lang="zh-CN" altLang="en-US" dirty="0">
              <a:latin typeface="FZZhengHeiS-R-GB"/>
              <a:ea typeface="FZHei-B01S"/>
            </a:endParaRPr>
          </a:p>
        </p:txBody>
      </p:sp>
      <p:pic>
        <p:nvPicPr>
          <p:cNvPr id="73731" name="图片 1"/>
          <p:cNvPicPr>
            <a:picLocks noChangeAspect="1"/>
          </p:cNvPicPr>
          <p:nvPr/>
        </p:nvPicPr>
        <p:blipFill>
          <a:blip r:embed="rId1"/>
          <a:srcRect r="5985"/>
          <a:stretch>
            <a:fillRect/>
          </a:stretch>
        </p:blipFill>
        <p:spPr>
          <a:xfrm>
            <a:off x="628650" y="1403350"/>
            <a:ext cx="8578850" cy="1009650"/>
          </a:xfrm>
          <a:prstGeom prst="rect">
            <a:avLst/>
          </a:prstGeom>
          <a:noFill/>
          <a:ln w="9525">
            <a:noFill/>
          </a:ln>
        </p:spPr>
      </p:pic>
      <p:sp>
        <p:nvSpPr>
          <p:cNvPr id="3" name="圆角矩形 2"/>
          <p:cNvSpPr/>
          <p:nvPr/>
        </p:nvSpPr>
        <p:spPr>
          <a:xfrm>
            <a:off x="5915660" y="2091055"/>
            <a:ext cx="2017395" cy="258445"/>
          </a:xfrm>
          <a:prstGeom prst="roundRect">
            <a:avLst/>
          </a:prstGeom>
          <a:noFill/>
          <a:ln w="25400">
            <a:solidFill>
              <a:srgbClr val="FF0000"/>
            </a:solidFill>
          </a:ln>
          <a:effectLst>
            <a:outerShdw blurRad="63500" sx="103000" sy="103000" algn="ctr" rotWithShape="0">
              <a:prstClr val="black">
                <a:alpha val="11000"/>
              </a:prstClr>
            </a:outerShdw>
          </a:effectLst>
          <a:extLst>
            <a:ext uri="{909E8E84-426E-40DD-AFC4-6F175D3DCCD1}">
              <a14:hiddenFill xmlns:a14="http://schemas.microsoft.com/office/drawing/2010/main">
                <a:gradFill>
                  <a:gsLst>
                    <a:gs pos="0">
                      <a:srgbClr val="FFFFFF"/>
                    </a:gs>
                    <a:gs pos="100000">
                      <a:schemeClr val="bg1">
                        <a:lumMod val="95000"/>
                      </a:schemeClr>
                    </a:gs>
                  </a:gsLst>
                  <a:lin ang="15000000" scaled="0"/>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spTree>
  </p:cSld>
  <p:clrMapOvr>
    <a:masterClrMapping/>
  </p:clrMapOvr>
  <p:transition spd="slow" advTm="10000">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标题 5"/>
          <p:cNvSpPr>
            <a:spLocks noGrp="1"/>
          </p:cNvSpPr>
          <p:nvPr>
            <p:ph type="title"/>
          </p:nvPr>
        </p:nvSpPr>
        <p:spPr>
          <a:xfrm>
            <a:off x="838200" y="125413"/>
            <a:ext cx="9669463" cy="795337"/>
          </a:xfrm>
        </p:spPr>
        <p:txBody>
          <a:bodyPr anchor="ctr" anchorCtr="0"/>
          <a:lstStyle/>
          <a:p>
            <a:r>
              <a:rPr lang="en-US" altLang="zh-CN" dirty="0"/>
              <a:t>3.2.1 101-1</a:t>
            </a:r>
            <a:r>
              <a:rPr lang="zh-CN" altLang="en-US" dirty="0"/>
              <a:t>表</a:t>
            </a:r>
            <a:endParaRPr lang="zh-CN" altLang="en-US" dirty="0"/>
          </a:p>
        </p:txBody>
      </p:sp>
      <p:sp>
        <p:nvSpPr>
          <p:cNvPr id="4" name="文本框 3"/>
          <p:cNvSpPr txBox="1"/>
          <p:nvPr/>
        </p:nvSpPr>
        <p:spPr>
          <a:xfrm>
            <a:off x="397510" y="920750"/>
            <a:ext cx="11612880" cy="5462270"/>
          </a:xfrm>
          <a:prstGeom prst="rect">
            <a:avLst/>
          </a:prstGeom>
          <a:noFill/>
        </p:spPr>
        <p:txBody>
          <a:bodyPr wrap="square" rtlCol="0">
            <a:spAutoFit/>
          </a:bodyPr>
          <a:lstStyle/>
          <a:p>
            <a:pPr marR="0" defTabSz="914400" eaLnBrk="0" hangingPunct="0">
              <a:lnSpc>
                <a:spcPct val="150000"/>
              </a:lnSpc>
              <a:buClrTx/>
              <a:buSzTx/>
              <a:buFontTx/>
              <a:buNone/>
            </a:pPr>
            <a:r>
              <a:rPr kumimoji="0" sz="2400" b="1" kern="1200" cap="none" spc="0" normalizeH="0" baseline="0" noProof="1">
                <a:latin typeface="楷体" panose="02010609060101010101" charset="-122"/>
                <a:ea typeface="楷体" panose="02010609060101010101" charset="-122"/>
                <a:cs typeface="楷体" panose="02010609060101010101" charset="-122"/>
              </a:rPr>
              <a:t>10</a:t>
            </a:r>
            <a:r>
              <a:rPr kumimoji="0" lang="en-US" sz="2400" b="1" kern="1200" cap="none" spc="0" normalizeH="0" baseline="0" noProof="1">
                <a:latin typeface="楷体" panose="02010609060101010101" charset="-122"/>
                <a:ea typeface="楷体" panose="02010609060101010101" charset="-122"/>
                <a:cs typeface="楷体" panose="02010609060101010101" charset="-122"/>
              </a:rPr>
              <a:t>6 </a:t>
            </a:r>
            <a:r>
              <a:rPr kumimoji="0" sz="2400" b="1" kern="1200" cap="none" spc="0" normalizeH="0" baseline="0" noProof="1">
                <a:latin typeface="楷体" panose="02010609060101010101" charset="-122"/>
                <a:ea typeface="楷体" panose="02010609060101010101" charset="-122"/>
                <a:cs typeface="楷体" panose="02010609060101010101" charset="-122"/>
              </a:rPr>
              <a:t>单位</a:t>
            </a:r>
            <a:r>
              <a:rPr kumimoji="0" lang="zh-CN" sz="2400" b="1" kern="1200" cap="none" spc="0" normalizeH="0" baseline="0" noProof="1">
                <a:latin typeface="楷体" panose="02010609060101010101" charset="-122"/>
                <a:ea typeface="楷体" panose="02010609060101010101" charset="-122"/>
                <a:cs typeface="楷体" panose="02010609060101010101" charset="-122"/>
              </a:rPr>
              <a:t>注册</a:t>
            </a:r>
            <a:r>
              <a:rPr kumimoji="0" sz="2400" b="1" kern="1200" cap="none" spc="0" normalizeH="0" baseline="0" noProof="1">
                <a:latin typeface="楷体" panose="02010609060101010101" charset="-122"/>
                <a:ea typeface="楷体" panose="02010609060101010101" charset="-122"/>
                <a:cs typeface="楷体" panose="02010609060101010101" charset="-122"/>
              </a:rPr>
              <a:t>地及区划</a:t>
            </a:r>
            <a:endParaRPr kumimoji="0" sz="2400" b="1" kern="1200" cap="none" spc="0" normalizeH="0" baseline="0" noProof="1">
              <a:latin typeface="楷体" panose="02010609060101010101" charset="-122"/>
              <a:ea typeface="楷体" panose="02010609060101010101" charset="-122"/>
              <a:cs typeface="楷体" panose="02010609060101010101" charset="-122"/>
            </a:endParaRPr>
          </a:p>
          <a:p>
            <a:pPr marR="0" defTabSz="914400" eaLnBrk="0" hangingPunct="0">
              <a:lnSpc>
                <a:spcPct val="150000"/>
              </a:lnSpc>
              <a:buClrTx/>
              <a:buSzTx/>
              <a:buFontTx/>
              <a:buNone/>
            </a:pPr>
            <a:endParaRPr kumimoji="0" lang="zh-CN" altLang="en-US" sz="2400" b="1" kern="1200" cap="none" spc="0" normalizeH="0" baseline="0" noProof="1">
              <a:latin typeface="黑体" panose="02010609060101010101" charset="-122"/>
              <a:ea typeface="黑体" panose="02010609060101010101" charset="-122"/>
              <a:cs typeface="FZHei-B01S"/>
              <a:sym typeface="+mn-ea"/>
            </a:endParaRPr>
          </a:p>
          <a:p>
            <a:pPr marR="0" defTabSz="914400" eaLnBrk="0" hangingPunct="0">
              <a:lnSpc>
                <a:spcPct val="150000"/>
              </a:lnSpc>
              <a:buClrTx/>
              <a:buSzTx/>
              <a:buFontTx/>
              <a:buNone/>
            </a:pPr>
            <a:endParaRPr kumimoji="0" lang="zh-CN" altLang="en-US" sz="2400" b="1" kern="1200" cap="none" spc="0" normalizeH="0" baseline="0" noProof="1">
              <a:latin typeface="黑体" panose="02010609060101010101" charset="-122"/>
              <a:ea typeface="黑体" panose="02010609060101010101" charset="-122"/>
              <a:cs typeface="FZHei-B01S"/>
              <a:sym typeface="+mn-ea"/>
            </a:endParaRPr>
          </a:p>
          <a:p>
            <a:pPr marR="0" defTabSz="914400" eaLnBrk="0" hangingPunct="0">
              <a:lnSpc>
                <a:spcPct val="150000"/>
              </a:lnSpc>
              <a:buClrTx/>
              <a:buSzTx/>
              <a:buFontTx/>
              <a:buNone/>
            </a:pPr>
            <a:endParaRPr kumimoji="0" lang="zh-CN" altLang="en-US" sz="2400" b="1" kern="1200" cap="none" spc="0" normalizeH="0" baseline="0" noProof="1">
              <a:latin typeface="黑体" panose="02010609060101010101" charset="-122"/>
              <a:ea typeface="黑体" panose="02010609060101010101" charset="-122"/>
              <a:cs typeface="FZHei-B01S"/>
              <a:sym typeface="+mn-ea"/>
            </a:endParaRPr>
          </a:p>
          <a:p>
            <a:pPr marR="0" defTabSz="914400" eaLnBrk="0" hangingPunct="0">
              <a:lnSpc>
                <a:spcPct val="150000"/>
              </a:lnSpc>
              <a:buClrTx/>
              <a:buSzTx/>
              <a:buFontTx/>
              <a:buNone/>
            </a:pPr>
            <a:r>
              <a:rPr kumimoji="0" lang="zh-CN" altLang="en-US" sz="2400" kern="1200" cap="none" spc="0" normalizeH="0" baseline="0" noProof="1">
                <a:latin typeface="黑体" panose="02010609060101010101" charset="-122"/>
                <a:ea typeface="黑体" panose="02010609060101010101" charset="-122"/>
                <a:cs typeface="FZHei-B01S"/>
                <a:sym typeface="+mn-ea"/>
              </a:rPr>
              <a:t>（</a:t>
            </a:r>
            <a:r>
              <a:rPr kumimoji="0" lang="zh-CN" altLang="en-US" sz="2400" b="1" kern="1200" cap="none" spc="0" normalizeH="0" baseline="0" noProof="1">
                <a:latin typeface="黑体" panose="02010609060101010101" charset="-122"/>
                <a:ea typeface="黑体" panose="02010609060101010101" charset="-122"/>
                <a:cs typeface="FZHei-B01S"/>
                <a:sym typeface="+mn-ea"/>
              </a:rPr>
              <a:t>该指标填报前有个判定指标必填，即</a:t>
            </a:r>
            <a:r>
              <a:rPr kumimoji="0" lang="zh-CN" altLang="en-US" sz="2400" b="1" kern="1200" cap="none" spc="0" normalizeH="0" baseline="0" noProof="1">
                <a:ln w="22225">
                  <a:solidFill>
                    <a:schemeClr val="accent2"/>
                  </a:solidFill>
                  <a:prstDash val="solid"/>
                </a:ln>
                <a:solidFill>
                  <a:schemeClr val="accent2">
                    <a:lumMod val="40000"/>
                    <a:lumOff val="60000"/>
                  </a:schemeClr>
                </a:solidFill>
                <a:latin typeface="黑体" panose="02010609060101010101" charset="-122"/>
                <a:ea typeface="黑体" panose="02010609060101010101" charset="-122"/>
                <a:cs typeface="FZHei-B01S"/>
                <a:sym typeface="+mn-ea"/>
              </a:rPr>
              <a:t>“是否与单位所在地区划及详细地址一致”</a:t>
            </a:r>
            <a:r>
              <a:rPr lang="zh-CN" altLang="en-US" sz="2400" noProof="1">
                <a:latin typeface="黑体" panose="02010609060101010101" charset="-122"/>
                <a:ea typeface="黑体" panose="02010609060101010101" charset="-122"/>
                <a:sym typeface="+mn-ea"/>
              </a:rPr>
              <a:t>）</a:t>
            </a:r>
            <a:endParaRPr lang="zh-CN" altLang="en-US" sz="2400" noProof="1">
              <a:latin typeface="黑体" panose="02010609060101010101" charset="-122"/>
              <a:ea typeface="黑体" panose="02010609060101010101" charset="-122"/>
              <a:sym typeface="+mn-ea"/>
            </a:endParaRPr>
          </a:p>
          <a:p>
            <a:pPr marR="0" defTabSz="914400" eaLnBrk="0" hangingPunct="0">
              <a:lnSpc>
                <a:spcPct val="150000"/>
              </a:lnSpc>
              <a:buClrTx/>
              <a:buSzTx/>
              <a:buFontTx/>
              <a:buNone/>
            </a:pPr>
            <a:r>
              <a:rPr kumimoji="0" lang="en-US" altLang="zh-CN" sz="2400" b="1" kern="1200" cap="none" spc="0" normalizeH="0" baseline="0" noProof="1">
                <a:latin typeface="黑体" panose="02010609060101010101" charset="-122"/>
                <a:ea typeface="黑体" panose="02010609060101010101" charset="-122"/>
                <a:cs typeface="FZHei-B01S"/>
                <a:sym typeface="+mn-ea"/>
              </a:rPr>
              <a:t>  </a:t>
            </a:r>
            <a:r>
              <a:rPr kumimoji="0" lang="zh-CN" altLang="en-US" sz="2400" kern="1200" cap="none" spc="0" normalizeH="0" baseline="0" noProof="1">
                <a:latin typeface="黑体" panose="02010609060101010101" charset="-122"/>
                <a:ea typeface="黑体" panose="02010609060101010101" charset="-122"/>
                <a:cs typeface="FZHei-B01S"/>
                <a:sym typeface="+mn-ea"/>
              </a:rPr>
              <a:t>所有单位均需填报。</a:t>
            </a:r>
            <a:endParaRPr kumimoji="0" lang="zh-CN" altLang="en-US" sz="2400" kern="1200" cap="none" spc="0" normalizeH="0" baseline="0" noProof="1">
              <a:latin typeface="黑体" panose="02010609060101010101" charset="-122"/>
              <a:ea typeface="黑体" panose="02010609060101010101" charset="-122"/>
              <a:cs typeface="FZHei-B01S"/>
              <a:sym typeface="+mn-ea"/>
            </a:endParaRPr>
          </a:p>
          <a:p>
            <a:pPr marR="0" defTabSz="914400" eaLnBrk="0" hangingPunct="0">
              <a:lnSpc>
                <a:spcPct val="150000"/>
              </a:lnSpc>
              <a:buClrTx/>
              <a:buSzTx/>
              <a:buFontTx/>
              <a:buNone/>
            </a:pPr>
            <a:r>
              <a:rPr kumimoji="0" lang="en-US" altLang="zh-CN" sz="2400" kern="1200" cap="none" spc="0" normalizeH="0" baseline="0" noProof="1">
                <a:latin typeface="黑体" panose="02010609060101010101" charset="-122"/>
                <a:ea typeface="黑体" panose="02010609060101010101" charset="-122"/>
                <a:cs typeface="FZHei-B01S"/>
                <a:sym typeface="+mn-ea"/>
              </a:rPr>
              <a:t>  </a:t>
            </a:r>
            <a:r>
              <a:rPr kumimoji="0" lang="zh-CN" altLang="en-US" sz="2400" kern="1200" cap="none" spc="0" normalizeH="0" baseline="0" noProof="1">
                <a:latin typeface="黑体" panose="02010609060101010101" charset="-122"/>
                <a:ea typeface="黑体" panose="02010609060101010101" charset="-122"/>
                <a:cs typeface="FZHei-B01S"/>
                <a:sym typeface="+mn-ea"/>
              </a:rPr>
              <a:t>如果选择“是”，单位注册地详细地址及区划代码免填</a:t>
            </a:r>
            <a:endParaRPr kumimoji="0" lang="zh-CN" altLang="en-US" sz="2400" kern="1200" cap="none" spc="0" normalizeH="0" baseline="0" noProof="1">
              <a:latin typeface="黑体" panose="02010609060101010101" charset="-122"/>
              <a:ea typeface="黑体" panose="02010609060101010101" charset="-122"/>
              <a:cs typeface="FZHei-B01S"/>
              <a:sym typeface="+mn-ea"/>
            </a:endParaRPr>
          </a:p>
          <a:p>
            <a:pPr marR="0" defTabSz="914400" eaLnBrk="0" hangingPunct="0">
              <a:lnSpc>
                <a:spcPct val="150000"/>
              </a:lnSpc>
              <a:buClrTx/>
              <a:buSzTx/>
              <a:buFontTx/>
              <a:buNone/>
            </a:pPr>
            <a:r>
              <a:rPr kumimoji="0" lang="en-US" altLang="zh-CN" sz="2400" kern="1200" cap="none" spc="0" normalizeH="0" baseline="0" noProof="1">
                <a:latin typeface="黑体" panose="02010609060101010101" charset="-122"/>
                <a:ea typeface="黑体" panose="02010609060101010101" charset="-122"/>
                <a:cs typeface="FZHei-B01S"/>
                <a:sym typeface="+mn-ea"/>
              </a:rPr>
              <a:t>  </a:t>
            </a:r>
            <a:r>
              <a:rPr kumimoji="0" lang="zh-CN" altLang="en-US" sz="2400" kern="1200" cap="none" spc="0" normalizeH="0" baseline="0" noProof="1">
                <a:latin typeface="黑体" panose="02010609060101010101" charset="-122"/>
                <a:ea typeface="黑体" panose="02010609060101010101" charset="-122"/>
                <a:cs typeface="FZHei-B01S"/>
                <a:sym typeface="+mn-ea"/>
              </a:rPr>
              <a:t>如果选择“否”，所有单位注册地详细地址及区划代码不得为空</a:t>
            </a:r>
            <a:endParaRPr kumimoji="0" lang="zh-CN" altLang="en-US" sz="2000" kern="1200" cap="none" spc="0" normalizeH="0" baseline="0" noProof="1">
              <a:solidFill>
                <a:srgbClr val="0070C0"/>
              </a:solidFill>
              <a:latin typeface="黑体" panose="02010609060101010101" charset="-122"/>
              <a:ea typeface="黑体" panose="02010609060101010101" charset="-122"/>
              <a:cs typeface="FZHei-B01S"/>
              <a:sym typeface="+mn-ea"/>
            </a:endParaRPr>
          </a:p>
          <a:p>
            <a:pPr marR="0" defTabSz="914400" eaLnBrk="0" hangingPunct="0">
              <a:lnSpc>
                <a:spcPts val="3000"/>
              </a:lnSpc>
              <a:buClrTx/>
              <a:buSzTx/>
              <a:buFontTx/>
              <a:buNone/>
            </a:pPr>
            <a:endParaRPr kumimoji="0" lang="zh-CN" altLang="en-US" sz="2000" kern="1200" cap="none" spc="0" normalizeH="0" baseline="0" noProof="1">
              <a:solidFill>
                <a:srgbClr val="0070C0"/>
              </a:solidFill>
              <a:latin typeface="黑体" panose="02010609060101010101" charset="-122"/>
              <a:ea typeface="黑体" panose="02010609060101010101" charset="-122"/>
              <a:cs typeface="FZHei-B01S"/>
              <a:sym typeface="+mn-ea"/>
            </a:endParaRPr>
          </a:p>
          <a:p>
            <a:pPr marR="0" defTabSz="914400" eaLnBrk="0" hangingPunct="0">
              <a:buClrTx/>
              <a:buSzTx/>
              <a:buFontTx/>
              <a:buNone/>
            </a:pPr>
            <a:endParaRPr kumimoji="0" lang="zh-CN" altLang="en-US" kern="1200" cap="none" spc="0" normalizeH="0" baseline="0" noProof="1">
              <a:latin typeface="FZZhengHeiS-R-GB"/>
              <a:ea typeface="FZHei-B01S"/>
              <a:cs typeface="FZHei-B01S"/>
            </a:endParaRPr>
          </a:p>
          <a:p>
            <a:pPr marR="0" defTabSz="914400" eaLnBrk="0" hangingPunct="0">
              <a:buClrTx/>
              <a:buSzTx/>
              <a:buFontTx/>
              <a:buNone/>
            </a:pPr>
            <a:endParaRPr kumimoji="0" lang="zh-CN" altLang="en-US" kern="1200" cap="none" spc="0" normalizeH="0" baseline="0" noProof="1">
              <a:latin typeface="FZZhengHeiS-R-GB"/>
              <a:ea typeface="FZHei-B01S"/>
              <a:cs typeface="FZHei-B01S"/>
            </a:endParaRPr>
          </a:p>
        </p:txBody>
      </p:sp>
      <p:pic>
        <p:nvPicPr>
          <p:cNvPr id="75779" name="图片 1"/>
          <p:cNvPicPr>
            <a:picLocks noChangeAspect="1"/>
          </p:cNvPicPr>
          <p:nvPr/>
        </p:nvPicPr>
        <p:blipFill>
          <a:blip r:embed="rId1"/>
          <a:srcRect r="5870"/>
          <a:stretch>
            <a:fillRect/>
          </a:stretch>
        </p:blipFill>
        <p:spPr>
          <a:xfrm>
            <a:off x="513080" y="1534160"/>
            <a:ext cx="8625205" cy="1295400"/>
          </a:xfrm>
          <a:prstGeom prst="rect">
            <a:avLst/>
          </a:prstGeom>
          <a:noFill/>
          <a:ln w="9525">
            <a:noFill/>
          </a:ln>
        </p:spPr>
      </p:pic>
      <p:sp>
        <p:nvSpPr>
          <p:cNvPr id="3" name="圆角矩形 2"/>
          <p:cNvSpPr/>
          <p:nvPr/>
        </p:nvSpPr>
        <p:spPr>
          <a:xfrm>
            <a:off x="1089550" y="1876939"/>
            <a:ext cx="3897313" cy="214313"/>
          </a:xfrm>
          <a:prstGeom prst="roundRect">
            <a:avLst/>
          </a:prstGeom>
          <a:noFill/>
          <a:ln w="19050">
            <a:solidFill>
              <a:srgbClr val="FF0000"/>
            </a:solidFill>
          </a:ln>
          <a:effectLst>
            <a:outerShdw blurRad="63500" sx="103000" sy="103000" algn="ctr" rotWithShape="0">
              <a:prstClr val="black">
                <a:alpha val="11000"/>
              </a:prstClr>
            </a:outerShdw>
          </a:effectLst>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spTree>
  </p:cSld>
  <p:clrMapOvr>
    <a:masterClrMapping/>
  </p:clrMapOvr>
  <p:transition spd="slow" advTm="10000">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标题 2"/>
          <p:cNvSpPr>
            <a:spLocks noGrp="1"/>
          </p:cNvSpPr>
          <p:nvPr>
            <p:ph type="title"/>
          </p:nvPr>
        </p:nvSpPr>
        <p:spPr>
          <a:xfrm>
            <a:off x="838200" y="125413"/>
            <a:ext cx="9669463" cy="795337"/>
          </a:xfrm>
        </p:spPr>
        <p:txBody>
          <a:bodyPr anchor="ctr" anchorCtr="0"/>
          <a:lstStyle/>
          <a:p>
            <a:r>
              <a:rPr lang="en-US" altLang="zh-CN" dirty="0"/>
              <a:t>3.2.1 101-1</a:t>
            </a:r>
            <a:r>
              <a:rPr lang="zh-CN" altLang="en-US" dirty="0"/>
              <a:t>表</a:t>
            </a:r>
            <a:endParaRPr lang="zh-CN" altLang="en-US" dirty="0"/>
          </a:p>
        </p:txBody>
      </p:sp>
      <p:sp>
        <p:nvSpPr>
          <p:cNvPr id="77826" name="文本框 3"/>
          <p:cNvSpPr txBox="1"/>
          <p:nvPr/>
        </p:nvSpPr>
        <p:spPr>
          <a:xfrm>
            <a:off x="337185" y="741045"/>
            <a:ext cx="11517630" cy="6185535"/>
          </a:xfrm>
          <a:prstGeom prst="rect">
            <a:avLst/>
          </a:prstGeom>
          <a:noFill/>
          <a:ln w="9525">
            <a:noFill/>
          </a:ln>
        </p:spPr>
        <p:txBody>
          <a:bodyPr wrap="square" anchor="t" anchorCtr="0">
            <a:spAutoFit/>
          </a:bodyPr>
          <a:lstStyle/>
          <a:p>
            <a:pPr eaLnBrk="0" hangingPunct="0">
              <a:lnSpc>
                <a:spcPct val="150000"/>
              </a:lnSpc>
              <a:buClrTx/>
              <a:buFontTx/>
            </a:pPr>
            <a:r>
              <a:rPr lang="zh-CN" altLang="zh-CN" sz="2400" b="1" dirty="0">
                <a:latin typeface="楷体" panose="02010609060101010101" charset="-122"/>
                <a:ea typeface="楷体" panose="02010609060101010101" charset="-122"/>
              </a:rPr>
              <a:t>10</a:t>
            </a:r>
            <a:r>
              <a:rPr lang="en-US" altLang="zh-CN" sz="2400" b="1" dirty="0">
                <a:latin typeface="楷体" panose="02010609060101010101" charset="-122"/>
                <a:ea typeface="楷体" panose="02010609060101010101" charset="-122"/>
              </a:rPr>
              <a:t>6 </a:t>
            </a:r>
            <a:r>
              <a:rPr lang="zh-CN" altLang="zh-CN" sz="2400" b="1" dirty="0">
                <a:latin typeface="楷体" panose="02010609060101010101" charset="-122"/>
                <a:ea typeface="楷体" panose="02010609060101010101" charset="-122"/>
              </a:rPr>
              <a:t>单位注册地及区划</a:t>
            </a:r>
            <a:endParaRPr lang="zh-CN" altLang="zh-CN" sz="2400" b="1" dirty="0">
              <a:latin typeface="楷体" panose="02010609060101010101" charset="-122"/>
              <a:ea typeface="楷体" panose="02010609060101010101" charset="-122"/>
            </a:endParaRPr>
          </a:p>
          <a:p>
            <a:pPr eaLnBrk="0" hangingPunct="0">
              <a:lnSpc>
                <a:spcPct val="150000"/>
              </a:lnSpc>
              <a:buClrTx/>
              <a:buFontTx/>
            </a:pPr>
            <a:endParaRPr lang="zh-CN" altLang="en-US" sz="2400" b="1" dirty="0">
              <a:latin typeface="黑体" panose="02010609060101010101" charset="-122"/>
              <a:ea typeface="黑体" panose="02010609060101010101" charset="-122"/>
              <a:sym typeface="微软雅黑" panose="020B0503020204020204" charset="-122"/>
            </a:endParaRPr>
          </a:p>
          <a:p>
            <a:pPr eaLnBrk="0" hangingPunct="0">
              <a:lnSpc>
                <a:spcPct val="150000"/>
              </a:lnSpc>
              <a:buClrTx/>
              <a:buFontTx/>
            </a:pPr>
            <a:endParaRPr lang="zh-CN" altLang="en-US" sz="2400" b="1" dirty="0">
              <a:latin typeface="黑体" panose="02010609060101010101" charset="-122"/>
              <a:ea typeface="黑体" panose="02010609060101010101" charset="-122"/>
              <a:sym typeface="微软雅黑" panose="020B0503020204020204" charset="-122"/>
            </a:endParaRPr>
          </a:p>
          <a:p>
            <a:pPr eaLnBrk="0" hangingPunct="0">
              <a:lnSpc>
                <a:spcPct val="150000"/>
              </a:lnSpc>
              <a:buClrTx/>
              <a:buFontTx/>
            </a:pPr>
            <a:r>
              <a:rPr lang="zh-CN" altLang="en-US" sz="2400" dirty="0">
                <a:solidFill>
                  <a:srgbClr val="0070C0"/>
                </a:solidFill>
                <a:latin typeface="黑体" panose="02010609060101010101" charset="-122"/>
                <a:ea typeface="黑体" panose="02010609060101010101" charset="-122"/>
                <a:sym typeface="微软雅黑" panose="020B0503020204020204" charset="-122"/>
              </a:rPr>
              <a:t>第一部分：单位注册的详细地址</a:t>
            </a:r>
            <a:endParaRPr lang="en-US" altLang="zh-CN" sz="2400" dirty="0">
              <a:solidFill>
                <a:srgbClr val="0070C0"/>
              </a:solidFill>
              <a:latin typeface="黑体" panose="02010609060101010101" charset="-122"/>
              <a:ea typeface="黑体" panose="02010609060101010101" charset="-122"/>
              <a:sym typeface="微软雅黑" panose="020B0503020204020204" charset="-122"/>
            </a:endParaRPr>
          </a:p>
          <a:p>
            <a:pPr eaLnBrk="0" hangingPunct="0">
              <a:lnSpc>
                <a:spcPct val="150000"/>
              </a:lnSpc>
              <a:buClrTx/>
              <a:buFontTx/>
            </a:pPr>
            <a:r>
              <a:rPr lang="zh-CN" altLang="en-US" sz="2400" dirty="0">
                <a:solidFill>
                  <a:srgbClr val="7030A0"/>
                </a:solidFill>
                <a:latin typeface="黑体" panose="02010609060101010101" charset="-122"/>
                <a:ea typeface="黑体" panose="02010609060101010101" charset="-122"/>
                <a:sym typeface="微软雅黑" panose="020B0503020204020204" charset="-122"/>
              </a:rPr>
              <a:t>指标含义：</a:t>
            </a:r>
            <a:r>
              <a:rPr lang="zh-CN" altLang="en-US" sz="2400" dirty="0">
                <a:latin typeface="楷体" panose="02010609060101010101" charset="-122"/>
                <a:ea typeface="楷体" panose="02010609060101010101" charset="-122"/>
                <a:sym typeface="微软雅黑" panose="020B0503020204020204" charset="-122"/>
              </a:rPr>
              <a:t>指单位在审批登记部门</a:t>
            </a:r>
            <a:r>
              <a:rPr lang="zh-CN" altLang="en-US" sz="2400" b="1" dirty="0">
                <a:solidFill>
                  <a:srgbClr val="FF0000"/>
                </a:solidFill>
                <a:latin typeface="楷体" panose="02010609060101010101" charset="-122"/>
                <a:ea typeface="楷体" panose="02010609060101010101" charset="-122"/>
                <a:sym typeface="微软雅黑" panose="020B0503020204020204" charset="-122"/>
              </a:rPr>
              <a:t>登记注册</a:t>
            </a:r>
            <a:r>
              <a:rPr lang="zh-CN" altLang="en-US" sz="2400" dirty="0">
                <a:latin typeface="楷体" panose="02010609060101010101" charset="-122"/>
                <a:ea typeface="楷体" panose="02010609060101010101" charset="-122"/>
                <a:sym typeface="微软雅黑" panose="020B0503020204020204" charset="-122"/>
              </a:rPr>
              <a:t>的地址。</a:t>
            </a:r>
            <a:endParaRPr lang="zh-CN" altLang="en-US" sz="2400" dirty="0">
              <a:solidFill>
                <a:srgbClr val="0070C0"/>
              </a:solidFill>
              <a:latin typeface="楷体" panose="02010609060101010101" charset="-122"/>
              <a:ea typeface="楷体" panose="02010609060101010101" charset="-122"/>
              <a:sym typeface="微软雅黑" panose="020B0503020204020204" charset="-122"/>
            </a:endParaRPr>
          </a:p>
          <a:p>
            <a:pPr eaLnBrk="0" hangingPunct="0">
              <a:lnSpc>
                <a:spcPct val="150000"/>
              </a:lnSpc>
              <a:buClrTx/>
              <a:buFontTx/>
            </a:pPr>
            <a:r>
              <a:rPr lang="zh-CN" altLang="en-US" sz="2400" dirty="0">
                <a:solidFill>
                  <a:srgbClr val="FF0000"/>
                </a:solidFill>
                <a:latin typeface="黑体" panose="02010609060101010101" charset="-122"/>
                <a:ea typeface="黑体" panose="02010609060101010101" charset="-122"/>
              </a:rPr>
              <a:t>填报主体：</a:t>
            </a:r>
            <a:r>
              <a:rPr lang="zh-CN" altLang="en-US" sz="2400" u="sng" dirty="0">
                <a:latin typeface="黑体" panose="02010609060101010101" charset="-122"/>
                <a:ea typeface="黑体" panose="02010609060101010101" charset="-122"/>
              </a:rPr>
              <a:t>单位注册地与经营地不一致的需填写本项，地址相同的可免填。</a:t>
            </a:r>
            <a:endParaRPr lang="zh-CN" altLang="en-US" sz="2400" u="sng" dirty="0">
              <a:latin typeface="黑体" panose="02010609060101010101" charset="-122"/>
              <a:ea typeface="黑体" panose="02010609060101010101" charset="-122"/>
            </a:endParaRPr>
          </a:p>
          <a:p>
            <a:pPr eaLnBrk="0" hangingPunct="0">
              <a:lnSpc>
                <a:spcPct val="150000"/>
              </a:lnSpc>
              <a:buClrTx/>
              <a:buFontTx/>
            </a:pPr>
            <a:r>
              <a:rPr lang="zh-CN" altLang="en-US" sz="2400" dirty="0">
                <a:solidFill>
                  <a:srgbClr val="00B050"/>
                </a:solidFill>
                <a:latin typeface="黑体" panose="02010609060101010101" charset="-122"/>
                <a:ea typeface="黑体" panose="02010609060101010101" charset="-122"/>
              </a:rPr>
              <a:t>填报要求：</a:t>
            </a:r>
            <a:endParaRPr lang="zh-CN" altLang="en-US" sz="2400" dirty="0">
              <a:solidFill>
                <a:srgbClr val="00B050"/>
              </a:solidFill>
              <a:latin typeface="黑体" panose="02010609060101010101" charset="-122"/>
              <a:ea typeface="黑体" panose="02010609060101010101" charset="-122"/>
            </a:endParaRPr>
          </a:p>
          <a:p>
            <a:pPr eaLnBrk="0" hangingPunct="0">
              <a:lnSpc>
                <a:spcPct val="150000"/>
              </a:lnSpc>
              <a:buClrTx/>
              <a:buFontTx/>
            </a:pPr>
            <a:r>
              <a:rPr lang="en-US" altLang="zh-CN" sz="2400" dirty="0">
                <a:solidFill>
                  <a:srgbClr val="F0944A"/>
                </a:solidFill>
                <a:latin typeface="汉仪叶叶相思体简" panose="02010509060101010101" charset="-122"/>
                <a:ea typeface="汉仪叶叶相思体简" panose="02010509060101010101" charset="-122"/>
                <a:sym typeface="微软雅黑" panose="020B0503020204020204" charset="-122"/>
              </a:rPr>
              <a:t>★</a:t>
            </a:r>
            <a:r>
              <a:rPr lang="zh-CN" altLang="en-US" sz="2400" dirty="0">
                <a:latin typeface="黑体" panose="02010609060101010101" charset="-122"/>
                <a:ea typeface="黑体" panose="02010609060101010101" charset="-122"/>
              </a:rPr>
              <a:t>要求写明单位注册地所在的省（自治区、直辖市）、市（地、州、盟）、县（市、区、旗）、乡（镇、街道办事处）、村（居）委会以及具体街（路）的名称和详细的门牌号码，不能填写通讯号码或通讯信箱号码；</a:t>
            </a:r>
            <a:endParaRPr lang="zh-CN" altLang="en-US" sz="2400" dirty="0">
              <a:latin typeface="黑体" panose="02010609060101010101" charset="-122"/>
              <a:ea typeface="黑体" panose="02010609060101010101" charset="-122"/>
            </a:endParaRPr>
          </a:p>
          <a:p>
            <a:pPr eaLnBrk="0" hangingPunct="0">
              <a:lnSpc>
                <a:spcPct val="150000"/>
              </a:lnSpc>
              <a:buClrTx/>
              <a:buFontTx/>
            </a:pPr>
            <a:r>
              <a:rPr lang="en-US" altLang="zh-CN" sz="2400" dirty="0">
                <a:solidFill>
                  <a:srgbClr val="F0944A"/>
                </a:solidFill>
                <a:latin typeface="汉仪叶叶相思体简" panose="02010509060101010101" charset="-122"/>
                <a:ea typeface="汉仪叶叶相思体简" panose="02010509060101010101" charset="-122"/>
                <a:sym typeface="微软雅黑" panose="020B0503020204020204" charset="-122"/>
              </a:rPr>
              <a:t>★</a:t>
            </a:r>
            <a:r>
              <a:rPr lang="zh-CN" altLang="en-US" sz="2400" dirty="0">
                <a:latin typeface="黑体" panose="02010609060101010101" charset="-122"/>
                <a:ea typeface="黑体" panose="02010609060101010101" charset="-122"/>
                <a:sym typeface="微软雅黑" panose="020B0503020204020204" charset="-122"/>
              </a:rPr>
              <a:t>填写准确且完整。</a:t>
            </a:r>
            <a:endParaRPr lang="zh-CN" altLang="en-US" sz="2400" dirty="0">
              <a:latin typeface="FZZhengHeiS-R-GB"/>
              <a:ea typeface="FZHei-B01S"/>
            </a:endParaRPr>
          </a:p>
        </p:txBody>
      </p:sp>
      <p:pic>
        <p:nvPicPr>
          <p:cNvPr id="77827" name="图片 1"/>
          <p:cNvPicPr>
            <a:picLocks noChangeAspect="1"/>
          </p:cNvPicPr>
          <p:nvPr/>
        </p:nvPicPr>
        <p:blipFill>
          <a:blip r:embed="rId1"/>
          <a:srcRect r="5593"/>
          <a:stretch>
            <a:fillRect/>
          </a:stretch>
        </p:blipFill>
        <p:spPr>
          <a:xfrm>
            <a:off x="443865" y="1270000"/>
            <a:ext cx="8650605" cy="1295400"/>
          </a:xfrm>
          <a:prstGeom prst="rect">
            <a:avLst/>
          </a:prstGeom>
          <a:noFill/>
          <a:ln w="9525">
            <a:noFill/>
          </a:ln>
        </p:spPr>
      </p:pic>
      <p:sp>
        <p:nvSpPr>
          <p:cNvPr id="3" name="圆角矩形 2"/>
          <p:cNvSpPr/>
          <p:nvPr/>
        </p:nvSpPr>
        <p:spPr>
          <a:xfrm>
            <a:off x="995045" y="1784985"/>
            <a:ext cx="8099425" cy="461645"/>
          </a:xfrm>
          <a:prstGeom prst="roundRect">
            <a:avLst/>
          </a:prstGeom>
          <a:noFill/>
          <a:ln w="19050">
            <a:solidFill>
              <a:srgbClr val="FF0000"/>
            </a:solidFill>
          </a:ln>
          <a:effectLst>
            <a:outerShdw blurRad="63500" sx="103000" sy="103000" algn="ctr" rotWithShape="0">
              <a:prstClr val="black">
                <a:alpha val="11000"/>
              </a:prstClr>
            </a:outerShdw>
          </a:effectLst>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spTree>
  </p:cSld>
  <p:clrMapOvr>
    <a:masterClrMapping/>
  </p:clrMapOvr>
  <p:transition spd="slow" advTm="1000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图片 2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3048" y="720939"/>
            <a:ext cx="11685587" cy="625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组合 11"/>
          <p:cNvGrpSpPr/>
          <p:nvPr/>
        </p:nvGrpSpPr>
        <p:grpSpPr bwMode="auto">
          <a:xfrm>
            <a:off x="841375" y="1990725"/>
            <a:ext cx="3263900" cy="3270250"/>
            <a:chOff x="2239" y="2666"/>
            <a:chExt cx="3553" cy="3713"/>
          </a:xfrm>
        </p:grpSpPr>
        <p:sp>
          <p:nvSpPr>
            <p:cNvPr id="14" name="弧形 13"/>
            <p:cNvSpPr/>
            <p:nvPr/>
          </p:nvSpPr>
          <p:spPr>
            <a:xfrm>
              <a:off x="2239" y="2735"/>
              <a:ext cx="3553" cy="3554"/>
            </a:xfrm>
            <a:prstGeom prst="arc">
              <a:avLst>
                <a:gd name="adj1" fmla="val 16777688"/>
                <a:gd name="adj2" fmla="val 4907263"/>
              </a:avLst>
            </a:prstGeom>
            <a:ln w="28575">
              <a:solidFill>
                <a:srgbClr val="7F7F7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noProof="1">
                <a:latin typeface="思源黑体 Medium" pitchFamily="34" charset="-122"/>
                <a:ea typeface="思源黑体 Medium" pitchFamily="34" charset="-122"/>
              </a:endParaRPr>
            </a:p>
          </p:txBody>
        </p:sp>
        <p:sp>
          <p:nvSpPr>
            <p:cNvPr id="15" name="椭圆 14"/>
            <p:cNvSpPr/>
            <p:nvPr/>
          </p:nvSpPr>
          <p:spPr>
            <a:xfrm>
              <a:off x="4155" y="6201"/>
              <a:ext cx="178" cy="178"/>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思源黑体 Medium" pitchFamily="34" charset="-122"/>
                <a:ea typeface="思源黑体 Medium" pitchFamily="34" charset="-122"/>
              </a:endParaRPr>
            </a:p>
          </p:txBody>
        </p:sp>
        <p:sp>
          <p:nvSpPr>
            <p:cNvPr id="16" name="椭圆 15"/>
            <p:cNvSpPr/>
            <p:nvPr/>
          </p:nvSpPr>
          <p:spPr>
            <a:xfrm>
              <a:off x="4155" y="2666"/>
              <a:ext cx="178" cy="178"/>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思源黑体 Medium" pitchFamily="34" charset="-122"/>
                <a:ea typeface="思源黑体 Medium" pitchFamily="34" charset="-122"/>
              </a:endParaRPr>
            </a:p>
          </p:txBody>
        </p:sp>
      </p:grpSp>
      <p:grpSp>
        <p:nvGrpSpPr>
          <p:cNvPr id="26630" name="组合 32"/>
          <p:cNvGrpSpPr/>
          <p:nvPr/>
        </p:nvGrpSpPr>
        <p:grpSpPr bwMode="auto">
          <a:xfrm>
            <a:off x="5112703" y="2568258"/>
            <a:ext cx="614362" cy="576262"/>
            <a:chOff x="7897" y="3098"/>
            <a:chExt cx="823" cy="823"/>
          </a:xfrm>
        </p:grpSpPr>
        <p:sp>
          <p:nvSpPr>
            <p:cNvPr id="3" name="椭圆 2"/>
            <p:cNvSpPr/>
            <p:nvPr/>
          </p:nvSpPr>
          <p:spPr>
            <a:xfrm>
              <a:off x="7897" y="3098"/>
              <a:ext cx="823" cy="8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思源黑体 Medium" pitchFamily="34" charset="-122"/>
                <a:ea typeface="思源黑体 Medium" pitchFamily="34" charset="-122"/>
              </a:endParaRPr>
            </a:p>
          </p:txBody>
        </p:sp>
        <p:sp>
          <p:nvSpPr>
            <p:cNvPr id="26632" name="文本框 64"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SpPr txBox="1">
              <a:spLocks noChangeArrowheads="1"/>
            </p:cNvSpPr>
            <p:nvPr/>
          </p:nvSpPr>
          <p:spPr bwMode="auto">
            <a:xfrm>
              <a:off x="8045" y="3174"/>
              <a:ext cx="516" cy="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eaLnBrk="0" hangingPunct="0">
                <a:defRPr>
                  <a:solidFill>
                    <a:schemeClr val="tx1"/>
                  </a:solidFill>
                  <a:latin typeface="FZZhengHeiS-R-GB"/>
                  <a:ea typeface="FZHei-B01S"/>
                  <a:cs typeface="FZHei-B01S"/>
                </a:defRPr>
              </a:lvl1pPr>
              <a:lvl2pPr defTabSz="514350" eaLnBrk="0" hangingPunct="0">
                <a:defRPr>
                  <a:solidFill>
                    <a:schemeClr val="tx1"/>
                  </a:solidFill>
                  <a:latin typeface="FZZhengHeiS-R-GB"/>
                  <a:ea typeface="FZHei-B01S"/>
                  <a:cs typeface="FZHei-B01S"/>
                </a:defRPr>
              </a:lvl2pPr>
              <a:lvl3pPr defTabSz="514350" eaLnBrk="0" hangingPunct="0">
                <a:defRPr>
                  <a:solidFill>
                    <a:schemeClr val="tx1"/>
                  </a:solidFill>
                  <a:latin typeface="FZZhengHeiS-R-GB"/>
                  <a:ea typeface="FZHei-B01S"/>
                  <a:cs typeface="FZHei-B01S"/>
                </a:defRPr>
              </a:lvl3pPr>
              <a:lvl4pPr defTabSz="514350" eaLnBrk="0" hangingPunct="0">
                <a:defRPr>
                  <a:solidFill>
                    <a:schemeClr val="tx1"/>
                  </a:solidFill>
                  <a:latin typeface="FZZhengHeiS-R-GB"/>
                  <a:ea typeface="FZHei-B01S"/>
                  <a:cs typeface="FZHei-B01S"/>
                </a:defRPr>
              </a:lvl4pPr>
              <a:lvl5pPr defTabSz="514350" eaLnBrk="0" hangingPunct="0">
                <a:defRPr>
                  <a:solidFill>
                    <a:schemeClr val="tx1"/>
                  </a:solidFill>
                  <a:latin typeface="FZZhengHeiS-R-GB"/>
                  <a:ea typeface="FZHei-B01S"/>
                  <a:cs typeface="FZHei-B01S"/>
                </a:defRPr>
              </a:lvl5pPr>
              <a:lvl6pPr defTabSz="514350" eaLnBrk="0" fontAlgn="base" hangingPunct="0">
                <a:spcBef>
                  <a:spcPct val="0"/>
                </a:spcBef>
                <a:spcAft>
                  <a:spcPct val="0"/>
                </a:spcAft>
                <a:defRPr>
                  <a:solidFill>
                    <a:schemeClr val="tx1"/>
                  </a:solidFill>
                  <a:latin typeface="FZZhengHeiS-R-GB"/>
                  <a:ea typeface="FZHei-B01S"/>
                  <a:cs typeface="FZHei-B01S"/>
                </a:defRPr>
              </a:lvl6pPr>
              <a:lvl7pPr defTabSz="514350" eaLnBrk="0" fontAlgn="base" hangingPunct="0">
                <a:spcBef>
                  <a:spcPct val="0"/>
                </a:spcBef>
                <a:spcAft>
                  <a:spcPct val="0"/>
                </a:spcAft>
                <a:defRPr>
                  <a:solidFill>
                    <a:schemeClr val="tx1"/>
                  </a:solidFill>
                  <a:latin typeface="FZZhengHeiS-R-GB"/>
                  <a:ea typeface="FZHei-B01S"/>
                  <a:cs typeface="FZHei-B01S"/>
                </a:defRPr>
              </a:lvl7pPr>
              <a:lvl8pPr defTabSz="514350" eaLnBrk="0" fontAlgn="base" hangingPunct="0">
                <a:spcBef>
                  <a:spcPct val="0"/>
                </a:spcBef>
                <a:spcAft>
                  <a:spcPct val="0"/>
                </a:spcAft>
                <a:defRPr>
                  <a:solidFill>
                    <a:schemeClr val="tx1"/>
                  </a:solidFill>
                  <a:latin typeface="FZZhengHeiS-R-GB"/>
                  <a:ea typeface="FZHei-B01S"/>
                  <a:cs typeface="FZHei-B01S"/>
                </a:defRPr>
              </a:lvl8pPr>
              <a:lvl9pPr defTabSz="514350" eaLnBrk="0" fontAlgn="base" hangingPunct="0">
                <a:spcBef>
                  <a:spcPct val="0"/>
                </a:spcBef>
                <a:spcAft>
                  <a:spcPct val="0"/>
                </a:spcAft>
                <a:defRPr>
                  <a:solidFill>
                    <a:schemeClr val="tx1"/>
                  </a:solidFill>
                  <a:latin typeface="FZZhengHeiS-R-GB"/>
                  <a:ea typeface="FZHei-B01S"/>
                  <a:cs typeface="FZHei-B01S"/>
                </a:defRPr>
              </a:lvl9pPr>
            </a:lstStyle>
            <a:p>
              <a:r>
                <a:rPr lang="en-US" altLang="zh-CN" sz="2400" dirty="0">
                  <a:solidFill>
                    <a:schemeClr val="bg1"/>
                  </a:solidFill>
                  <a:latin typeface="思源黑体 Medium" pitchFamily="34" charset="-122"/>
                  <a:ea typeface="思源黑体 Medium" pitchFamily="34" charset="-122"/>
                </a:rPr>
                <a:t>B</a:t>
              </a:r>
              <a:endParaRPr lang="en-US" altLang="zh-CN" sz="2400" dirty="0">
                <a:solidFill>
                  <a:schemeClr val="bg1"/>
                </a:solidFill>
                <a:latin typeface="思源黑体 Medium" pitchFamily="34" charset="-122"/>
                <a:ea typeface="思源黑体 Medium" pitchFamily="34" charset="-122"/>
              </a:endParaRPr>
            </a:p>
          </p:txBody>
        </p:sp>
      </p:grpSp>
      <p:grpSp>
        <p:nvGrpSpPr>
          <p:cNvPr id="26633" name="组合 19"/>
          <p:cNvGrpSpPr/>
          <p:nvPr/>
        </p:nvGrpSpPr>
        <p:grpSpPr bwMode="auto">
          <a:xfrm>
            <a:off x="5110163" y="3357661"/>
            <a:ext cx="612676" cy="612677"/>
            <a:chOff x="7897" y="5472"/>
            <a:chExt cx="823" cy="823"/>
          </a:xfrm>
        </p:grpSpPr>
        <p:sp>
          <p:nvSpPr>
            <p:cNvPr id="10" name="椭圆 9"/>
            <p:cNvSpPr/>
            <p:nvPr/>
          </p:nvSpPr>
          <p:spPr>
            <a:xfrm>
              <a:off x="7897" y="5472"/>
              <a:ext cx="823" cy="823"/>
            </a:xfrm>
            <a:prstGeom prst="ellipse">
              <a:avLst/>
            </a:prstGeom>
            <a:solidFill>
              <a:srgbClr val="022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思源黑体 Medium" pitchFamily="34" charset="-122"/>
                <a:ea typeface="思源黑体 Medium" pitchFamily="34" charset="-122"/>
              </a:endParaRPr>
            </a:p>
          </p:txBody>
        </p:sp>
        <p:sp>
          <p:nvSpPr>
            <p:cNvPr id="26635" name="文本框 65"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SpPr txBox="1">
              <a:spLocks noChangeArrowheads="1"/>
            </p:cNvSpPr>
            <p:nvPr/>
          </p:nvSpPr>
          <p:spPr bwMode="auto">
            <a:xfrm>
              <a:off x="8051" y="5567"/>
              <a:ext cx="511" cy="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eaLnBrk="0" hangingPunct="0">
                <a:defRPr>
                  <a:solidFill>
                    <a:schemeClr val="tx1"/>
                  </a:solidFill>
                  <a:latin typeface="FZZhengHeiS-R-GB"/>
                  <a:ea typeface="FZHei-B01S"/>
                  <a:cs typeface="FZHei-B01S"/>
                </a:defRPr>
              </a:lvl1pPr>
              <a:lvl2pPr defTabSz="514350" eaLnBrk="0" hangingPunct="0">
                <a:defRPr>
                  <a:solidFill>
                    <a:schemeClr val="tx1"/>
                  </a:solidFill>
                  <a:latin typeface="FZZhengHeiS-R-GB"/>
                  <a:ea typeface="FZHei-B01S"/>
                  <a:cs typeface="FZHei-B01S"/>
                </a:defRPr>
              </a:lvl2pPr>
              <a:lvl3pPr defTabSz="514350" eaLnBrk="0" hangingPunct="0">
                <a:defRPr>
                  <a:solidFill>
                    <a:schemeClr val="tx1"/>
                  </a:solidFill>
                  <a:latin typeface="FZZhengHeiS-R-GB"/>
                  <a:ea typeface="FZHei-B01S"/>
                  <a:cs typeface="FZHei-B01S"/>
                </a:defRPr>
              </a:lvl3pPr>
              <a:lvl4pPr defTabSz="514350" eaLnBrk="0" hangingPunct="0">
                <a:defRPr>
                  <a:solidFill>
                    <a:schemeClr val="tx1"/>
                  </a:solidFill>
                  <a:latin typeface="FZZhengHeiS-R-GB"/>
                  <a:ea typeface="FZHei-B01S"/>
                  <a:cs typeface="FZHei-B01S"/>
                </a:defRPr>
              </a:lvl4pPr>
              <a:lvl5pPr defTabSz="514350" eaLnBrk="0" hangingPunct="0">
                <a:defRPr>
                  <a:solidFill>
                    <a:schemeClr val="tx1"/>
                  </a:solidFill>
                  <a:latin typeface="FZZhengHeiS-R-GB"/>
                  <a:ea typeface="FZHei-B01S"/>
                  <a:cs typeface="FZHei-B01S"/>
                </a:defRPr>
              </a:lvl5pPr>
              <a:lvl6pPr defTabSz="514350" eaLnBrk="0" fontAlgn="base" hangingPunct="0">
                <a:spcBef>
                  <a:spcPct val="0"/>
                </a:spcBef>
                <a:spcAft>
                  <a:spcPct val="0"/>
                </a:spcAft>
                <a:defRPr>
                  <a:solidFill>
                    <a:schemeClr val="tx1"/>
                  </a:solidFill>
                  <a:latin typeface="FZZhengHeiS-R-GB"/>
                  <a:ea typeface="FZHei-B01S"/>
                  <a:cs typeface="FZHei-B01S"/>
                </a:defRPr>
              </a:lvl6pPr>
              <a:lvl7pPr defTabSz="514350" eaLnBrk="0" fontAlgn="base" hangingPunct="0">
                <a:spcBef>
                  <a:spcPct val="0"/>
                </a:spcBef>
                <a:spcAft>
                  <a:spcPct val="0"/>
                </a:spcAft>
                <a:defRPr>
                  <a:solidFill>
                    <a:schemeClr val="tx1"/>
                  </a:solidFill>
                  <a:latin typeface="FZZhengHeiS-R-GB"/>
                  <a:ea typeface="FZHei-B01S"/>
                  <a:cs typeface="FZHei-B01S"/>
                </a:defRPr>
              </a:lvl7pPr>
              <a:lvl8pPr defTabSz="514350" eaLnBrk="0" fontAlgn="base" hangingPunct="0">
                <a:spcBef>
                  <a:spcPct val="0"/>
                </a:spcBef>
                <a:spcAft>
                  <a:spcPct val="0"/>
                </a:spcAft>
                <a:defRPr>
                  <a:solidFill>
                    <a:schemeClr val="tx1"/>
                  </a:solidFill>
                  <a:latin typeface="FZZhengHeiS-R-GB"/>
                  <a:ea typeface="FZHei-B01S"/>
                  <a:cs typeface="FZHei-B01S"/>
                </a:defRPr>
              </a:lvl8pPr>
              <a:lvl9pPr defTabSz="514350" eaLnBrk="0" fontAlgn="base" hangingPunct="0">
                <a:spcBef>
                  <a:spcPct val="0"/>
                </a:spcBef>
                <a:spcAft>
                  <a:spcPct val="0"/>
                </a:spcAft>
                <a:defRPr>
                  <a:solidFill>
                    <a:schemeClr val="tx1"/>
                  </a:solidFill>
                  <a:latin typeface="FZZhengHeiS-R-GB"/>
                  <a:ea typeface="FZHei-B01S"/>
                  <a:cs typeface="FZHei-B01S"/>
                </a:defRPr>
              </a:lvl9pPr>
            </a:lstStyle>
            <a:p>
              <a:r>
                <a:rPr lang="en-US" altLang="zh-CN" sz="2400" dirty="0">
                  <a:solidFill>
                    <a:schemeClr val="bg1"/>
                  </a:solidFill>
                  <a:latin typeface="思源黑体 Medium" pitchFamily="34" charset="-122"/>
                  <a:ea typeface="思源黑体 Medium" pitchFamily="34" charset="-122"/>
                </a:rPr>
                <a:t>C</a:t>
              </a:r>
              <a:endParaRPr lang="en-US" altLang="zh-CN" sz="2400" dirty="0">
                <a:solidFill>
                  <a:schemeClr val="bg1"/>
                </a:solidFill>
                <a:latin typeface="思源黑体 Medium" pitchFamily="34" charset="-122"/>
                <a:ea typeface="思源黑体 Medium" pitchFamily="34" charset="-122"/>
              </a:endParaRPr>
            </a:p>
          </p:txBody>
        </p:sp>
      </p:grpSp>
      <p:sp>
        <p:nvSpPr>
          <p:cNvPr id="26636" name="333333"/>
          <p:cNvSpPr txBox="1">
            <a:spLocks noChangeArrowheads="1"/>
          </p:cNvSpPr>
          <p:nvPr/>
        </p:nvSpPr>
        <p:spPr bwMode="auto">
          <a:xfrm>
            <a:off x="6024563" y="1808163"/>
            <a:ext cx="26304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400" dirty="0">
                <a:solidFill>
                  <a:schemeClr val="tx1"/>
                </a:solidFill>
                <a:latin typeface="思源黑体 Medium" pitchFamily="34" charset="-122"/>
                <a:ea typeface="思源黑体 Medium" pitchFamily="34" charset="-122"/>
              </a:rPr>
              <a:t>2.1  </a:t>
            </a:r>
            <a:r>
              <a:rPr lang="zh-CN" altLang="zh-CN" sz="2400" dirty="0">
                <a:solidFill>
                  <a:schemeClr val="tx1"/>
                </a:solidFill>
                <a:latin typeface="思源黑体 Medium" pitchFamily="34" charset="-122"/>
                <a:ea typeface="思源黑体 Medium" pitchFamily="34" charset="-122"/>
              </a:rPr>
              <a:t>审核要求调整</a:t>
            </a:r>
            <a:endParaRPr lang="zh-CN" altLang="zh-CN" sz="2400" dirty="0">
              <a:solidFill>
                <a:schemeClr val="tx1"/>
              </a:solidFill>
              <a:latin typeface="思源黑体 Medium" pitchFamily="34" charset="-122"/>
              <a:ea typeface="思源黑体 Medium" pitchFamily="34" charset="-122"/>
            </a:endParaRPr>
          </a:p>
        </p:txBody>
      </p:sp>
      <p:sp>
        <p:nvSpPr>
          <p:cNvPr id="26637" name="333333"/>
          <p:cNvSpPr txBox="1">
            <a:spLocks noChangeArrowheads="1"/>
          </p:cNvSpPr>
          <p:nvPr/>
        </p:nvSpPr>
        <p:spPr bwMode="auto">
          <a:xfrm>
            <a:off x="6008688" y="3476625"/>
            <a:ext cx="2522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400" dirty="0">
                <a:solidFill>
                  <a:srgbClr val="404040"/>
                </a:solidFill>
                <a:latin typeface="思源黑体 Medium" pitchFamily="34" charset="-122"/>
                <a:ea typeface="思源黑体 Medium" pitchFamily="34" charset="-122"/>
              </a:rPr>
              <a:t>2.3  </a:t>
            </a:r>
            <a:r>
              <a:rPr lang="zh-CN" altLang="en-US" sz="2400" dirty="0">
                <a:solidFill>
                  <a:srgbClr val="404040"/>
                </a:solidFill>
                <a:latin typeface="思源黑体 Medium" pitchFamily="34" charset="-122"/>
                <a:ea typeface="思源黑体 Medium" pitchFamily="34" charset="-122"/>
              </a:rPr>
              <a:t>审核范围</a:t>
            </a:r>
            <a:endParaRPr lang="zh-CN" altLang="en-US" sz="2400" dirty="0">
              <a:solidFill>
                <a:srgbClr val="404040"/>
              </a:solidFill>
              <a:latin typeface="思源黑体 Medium" pitchFamily="34" charset="-122"/>
              <a:ea typeface="思源黑体 Medium" pitchFamily="34" charset="-122"/>
            </a:endParaRPr>
          </a:p>
        </p:txBody>
      </p:sp>
      <p:grpSp>
        <p:nvGrpSpPr>
          <p:cNvPr id="26638" name="组合 24"/>
          <p:cNvGrpSpPr/>
          <p:nvPr/>
        </p:nvGrpSpPr>
        <p:grpSpPr bwMode="auto">
          <a:xfrm>
            <a:off x="1584325" y="2593746"/>
            <a:ext cx="2035175" cy="2027468"/>
            <a:chOff x="1414145" y="2140585"/>
            <a:chExt cx="1421130" cy="1421130"/>
          </a:xfrm>
        </p:grpSpPr>
        <p:sp>
          <p:nvSpPr>
            <p:cNvPr id="26" name="Freeform 26"/>
            <p:cNvSpPr/>
            <p:nvPr/>
          </p:nvSpPr>
          <p:spPr>
            <a:xfrm>
              <a:off x="1561681" y="2287943"/>
              <a:ext cx="1126059" cy="112641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92870" tIns="192870" rIns="166640" bIns="166640" spcCol="1270" anchor="ctr"/>
            <a:lstStyle/>
            <a:p>
              <a:pPr algn="ctr" defTabSz="1249680">
                <a:lnSpc>
                  <a:spcPct val="90000"/>
                </a:lnSpc>
                <a:spcAft>
                  <a:spcPct val="35000"/>
                </a:spcAft>
                <a:defRPr/>
              </a:pPr>
              <a:endParaRPr lang="en-US" sz="3795" noProof="1">
                <a:latin typeface="思源黑体 Medium" pitchFamily="34" charset="-122"/>
                <a:ea typeface="思源黑体 Medium" pitchFamily="34" charset="-122"/>
                <a:cs typeface="+mn-ea"/>
                <a:sym typeface="+mn-lt"/>
              </a:endParaRPr>
            </a:p>
          </p:txBody>
        </p:sp>
        <p:sp>
          <p:nvSpPr>
            <p:cNvPr id="27" name="Freeform 116"/>
            <p:cNvSpPr>
              <a:spLocks noEditPoints="1"/>
            </p:cNvSpPr>
            <p:nvPr/>
          </p:nvSpPr>
          <p:spPr bwMode="auto">
            <a:xfrm>
              <a:off x="1851707" y="2630113"/>
              <a:ext cx="546006" cy="442074"/>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lIns="96435" tIns="48217" rIns="96435" bIns="48217"/>
            <a:lstStyle/>
            <a:p>
              <a:pPr>
                <a:defRPr/>
              </a:pPr>
              <a:endParaRPr lang="en-US" sz="1350" noProof="1">
                <a:latin typeface="思源黑体 Medium" pitchFamily="34" charset="-122"/>
                <a:ea typeface="思源黑体 Medium" pitchFamily="34" charset="-122"/>
                <a:cs typeface="+mn-ea"/>
                <a:sym typeface="+mn-lt"/>
              </a:endParaRPr>
            </a:p>
          </p:txBody>
        </p:sp>
        <p:sp>
          <p:nvSpPr>
            <p:cNvPr id="28" name="Freeform 25"/>
            <p:cNvSpPr/>
            <p:nvPr/>
          </p:nvSpPr>
          <p:spPr>
            <a:xfrm>
              <a:off x="1414145" y="2140585"/>
              <a:ext cx="1421130" cy="1421130"/>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2235E"/>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92870" tIns="192870" rIns="166640" bIns="166640" spcCol="1270" anchor="ctr"/>
            <a:lstStyle/>
            <a:p>
              <a:pPr algn="ctr" defTabSz="1249680">
                <a:lnSpc>
                  <a:spcPct val="90000"/>
                </a:lnSpc>
                <a:spcAft>
                  <a:spcPct val="35000"/>
                </a:spcAft>
                <a:defRPr/>
              </a:pPr>
              <a:endParaRPr lang="en-US" sz="3795" noProof="1">
                <a:latin typeface="思源黑体 Medium" pitchFamily="34" charset="-122"/>
                <a:ea typeface="思源黑体 Medium" pitchFamily="34" charset="-122"/>
                <a:cs typeface="+mn-ea"/>
                <a:sym typeface="+mn-lt"/>
              </a:endParaRPr>
            </a:p>
          </p:txBody>
        </p:sp>
      </p:grpSp>
      <p:sp>
        <p:nvSpPr>
          <p:cNvPr id="70" name="矩形 69"/>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71" name="矩形 70"/>
          <p:cNvSpPr>
            <a:spLocks noChangeArrowheads="1"/>
          </p:cNvSpPr>
          <p:nvPr/>
        </p:nvSpPr>
        <p:spPr bwMode="auto">
          <a:xfrm>
            <a:off x="1755775" y="449263"/>
            <a:ext cx="4160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dirty="0">
                <a:solidFill>
                  <a:srgbClr val="18478F"/>
                </a:solidFill>
                <a:latin typeface="方正黑体简体" pitchFamily="2" charset="-122"/>
                <a:ea typeface="方正黑体简体" pitchFamily="2" charset="-122"/>
                <a:sym typeface="FZZhengHeiS-R-GB"/>
              </a:rPr>
              <a:t>调查单位审核工作要求</a:t>
            </a:r>
            <a:endParaRPr lang="zh-CN" altLang="en-US" sz="2800" b="1" dirty="0">
              <a:solidFill>
                <a:srgbClr val="18478F"/>
              </a:solidFill>
              <a:latin typeface="方正黑体简体" pitchFamily="2" charset="-122"/>
              <a:ea typeface="方正黑体简体" pitchFamily="2" charset="-122"/>
              <a:sym typeface="FZZhengHeiS-R-GB"/>
            </a:endParaRPr>
          </a:p>
        </p:txBody>
      </p:sp>
      <p:sp>
        <p:nvSpPr>
          <p:cNvPr id="91" name="圆角矩形 90"/>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92" name="矩形 91"/>
          <p:cNvSpPr>
            <a:spLocks noChangeArrowheads="1"/>
          </p:cNvSpPr>
          <p:nvPr/>
        </p:nvSpPr>
        <p:spPr bwMode="auto">
          <a:xfrm>
            <a:off x="525463" y="387350"/>
            <a:ext cx="6651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dirty="0">
                <a:solidFill>
                  <a:srgbClr val="18478F"/>
                </a:solidFill>
                <a:latin typeface="方正黑体简体" pitchFamily="2" charset="-122"/>
                <a:ea typeface="方正黑体简体" pitchFamily="2" charset="-122"/>
                <a:sym typeface="FZZhengHeiS-R-GB"/>
              </a:rPr>
              <a:t>02</a:t>
            </a:r>
            <a:endParaRPr lang="zh-CN" altLang="en-US" sz="3200" dirty="0">
              <a:solidFill>
                <a:srgbClr val="18478F"/>
              </a:solidFill>
              <a:latin typeface="方正黑体简体" pitchFamily="2" charset="-122"/>
              <a:ea typeface="方正黑体简体" pitchFamily="2" charset="-122"/>
              <a:sym typeface="FZZhengHeiS-R-GB"/>
            </a:endParaRPr>
          </a:p>
        </p:txBody>
      </p:sp>
      <p:sp>
        <p:nvSpPr>
          <p:cNvPr id="93" name="矩形 92"/>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6647"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E51B50AD-EF8E-42C4-A734-6D3EE5327C35}" type="slidenum">
              <a:rPr altLang="en-US" smtClean="0">
                <a:solidFill>
                  <a:srgbClr val="898989"/>
                </a:solidFill>
                <a:cs typeface="FZHei-B01S"/>
              </a:rPr>
            </a:fld>
            <a:endParaRPr lang="zh-CN" altLang="en-US" smtClean="0">
              <a:solidFill>
                <a:srgbClr val="898989"/>
              </a:solidFill>
              <a:cs typeface="FZHei-B01S"/>
            </a:endParaRPr>
          </a:p>
        </p:txBody>
      </p:sp>
      <p:grpSp>
        <p:nvGrpSpPr>
          <p:cNvPr id="26648" name="组合 20"/>
          <p:cNvGrpSpPr/>
          <p:nvPr/>
        </p:nvGrpSpPr>
        <p:grpSpPr bwMode="auto">
          <a:xfrm>
            <a:off x="5108575" y="4284286"/>
            <a:ext cx="609978" cy="609978"/>
            <a:chOff x="7957" y="7163"/>
            <a:chExt cx="823" cy="823"/>
          </a:xfrm>
        </p:grpSpPr>
        <p:sp>
          <p:nvSpPr>
            <p:cNvPr id="4" name="椭圆 3"/>
            <p:cNvSpPr/>
            <p:nvPr/>
          </p:nvSpPr>
          <p:spPr>
            <a:xfrm>
              <a:off x="7957" y="7163"/>
              <a:ext cx="823" cy="823"/>
            </a:xfrm>
            <a:prstGeom prst="ellipse">
              <a:avLst/>
            </a:prstGeom>
            <a:solidFill>
              <a:srgbClr val="022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思源黑体 Medium" pitchFamily="34" charset="-122"/>
                <a:ea typeface="思源黑体 Medium" pitchFamily="34" charset="-122"/>
              </a:endParaRPr>
            </a:p>
          </p:txBody>
        </p:sp>
        <p:sp>
          <p:nvSpPr>
            <p:cNvPr id="26650" name="文本框 4"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SpPr txBox="1">
              <a:spLocks noChangeArrowheads="1"/>
            </p:cNvSpPr>
            <p:nvPr/>
          </p:nvSpPr>
          <p:spPr bwMode="auto">
            <a:xfrm>
              <a:off x="8111" y="7258"/>
              <a:ext cx="541" cy="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eaLnBrk="0" hangingPunct="0">
                <a:defRPr>
                  <a:solidFill>
                    <a:schemeClr val="tx1"/>
                  </a:solidFill>
                  <a:latin typeface="FZZhengHeiS-R-GB"/>
                  <a:ea typeface="FZHei-B01S"/>
                  <a:cs typeface="FZHei-B01S"/>
                </a:defRPr>
              </a:lvl1pPr>
              <a:lvl2pPr defTabSz="514350" eaLnBrk="0" hangingPunct="0">
                <a:defRPr>
                  <a:solidFill>
                    <a:schemeClr val="tx1"/>
                  </a:solidFill>
                  <a:latin typeface="FZZhengHeiS-R-GB"/>
                  <a:ea typeface="FZHei-B01S"/>
                  <a:cs typeface="FZHei-B01S"/>
                </a:defRPr>
              </a:lvl2pPr>
              <a:lvl3pPr defTabSz="514350" eaLnBrk="0" hangingPunct="0">
                <a:defRPr>
                  <a:solidFill>
                    <a:schemeClr val="tx1"/>
                  </a:solidFill>
                  <a:latin typeface="FZZhengHeiS-R-GB"/>
                  <a:ea typeface="FZHei-B01S"/>
                  <a:cs typeface="FZHei-B01S"/>
                </a:defRPr>
              </a:lvl3pPr>
              <a:lvl4pPr defTabSz="514350" eaLnBrk="0" hangingPunct="0">
                <a:defRPr>
                  <a:solidFill>
                    <a:schemeClr val="tx1"/>
                  </a:solidFill>
                  <a:latin typeface="FZZhengHeiS-R-GB"/>
                  <a:ea typeface="FZHei-B01S"/>
                  <a:cs typeface="FZHei-B01S"/>
                </a:defRPr>
              </a:lvl4pPr>
              <a:lvl5pPr defTabSz="514350" eaLnBrk="0" hangingPunct="0">
                <a:defRPr>
                  <a:solidFill>
                    <a:schemeClr val="tx1"/>
                  </a:solidFill>
                  <a:latin typeface="FZZhengHeiS-R-GB"/>
                  <a:ea typeface="FZHei-B01S"/>
                  <a:cs typeface="FZHei-B01S"/>
                </a:defRPr>
              </a:lvl5pPr>
              <a:lvl6pPr defTabSz="514350" eaLnBrk="0" fontAlgn="base" hangingPunct="0">
                <a:spcBef>
                  <a:spcPct val="0"/>
                </a:spcBef>
                <a:spcAft>
                  <a:spcPct val="0"/>
                </a:spcAft>
                <a:defRPr>
                  <a:solidFill>
                    <a:schemeClr val="tx1"/>
                  </a:solidFill>
                  <a:latin typeface="FZZhengHeiS-R-GB"/>
                  <a:ea typeface="FZHei-B01S"/>
                  <a:cs typeface="FZHei-B01S"/>
                </a:defRPr>
              </a:lvl6pPr>
              <a:lvl7pPr defTabSz="514350" eaLnBrk="0" fontAlgn="base" hangingPunct="0">
                <a:spcBef>
                  <a:spcPct val="0"/>
                </a:spcBef>
                <a:spcAft>
                  <a:spcPct val="0"/>
                </a:spcAft>
                <a:defRPr>
                  <a:solidFill>
                    <a:schemeClr val="tx1"/>
                  </a:solidFill>
                  <a:latin typeface="FZZhengHeiS-R-GB"/>
                  <a:ea typeface="FZHei-B01S"/>
                  <a:cs typeface="FZHei-B01S"/>
                </a:defRPr>
              </a:lvl7pPr>
              <a:lvl8pPr defTabSz="514350" eaLnBrk="0" fontAlgn="base" hangingPunct="0">
                <a:spcBef>
                  <a:spcPct val="0"/>
                </a:spcBef>
                <a:spcAft>
                  <a:spcPct val="0"/>
                </a:spcAft>
                <a:defRPr>
                  <a:solidFill>
                    <a:schemeClr val="tx1"/>
                  </a:solidFill>
                  <a:latin typeface="FZZhengHeiS-R-GB"/>
                  <a:ea typeface="FZHei-B01S"/>
                  <a:cs typeface="FZHei-B01S"/>
                </a:defRPr>
              </a:lvl8pPr>
              <a:lvl9pPr defTabSz="514350" eaLnBrk="0" fontAlgn="base" hangingPunct="0">
                <a:spcBef>
                  <a:spcPct val="0"/>
                </a:spcBef>
                <a:spcAft>
                  <a:spcPct val="0"/>
                </a:spcAft>
                <a:defRPr>
                  <a:solidFill>
                    <a:schemeClr val="tx1"/>
                  </a:solidFill>
                  <a:latin typeface="FZZhengHeiS-R-GB"/>
                  <a:ea typeface="FZHei-B01S"/>
                  <a:cs typeface="FZHei-B01S"/>
                </a:defRPr>
              </a:lvl9pPr>
            </a:lstStyle>
            <a:p>
              <a:r>
                <a:rPr lang="en-US" altLang="zh-CN" sz="2400" dirty="0">
                  <a:solidFill>
                    <a:schemeClr val="bg1"/>
                  </a:solidFill>
                  <a:latin typeface="思源黑体 Medium" pitchFamily="34" charset="-122"/>
                  <a:ea typeface="思源黑体 Medium" pitchFamily="34" charset="-122"/>
                </a:rPr>
                <a:t>D</a:t>
              </a:r>
              <a:endParaRPr lang="en-US" altLang="zh-CN" sz="2400" dirty="0">
                <a:solidFill>
                  <a:schemeClr val="bg1"/>
                </a:solidFill>
                <a:latin typeface="思源黑体 Medium" pitchFamily="34" charset="-122"/>
                <a:ea typeface="思源黑体 Medium" pitchFamily="34" charset="-122"/>
              </a:endParaRPr>
            </a:p>
          </p:txBody>
        </p:sp>
      </p:grpSp>
      <p:sp>
        <p:nvSpPr>
          <p:cNvPr id="26651" name="333333"/>
          <p:cNvSpPr txBox="1">
            <a:spLocks noChangeArrowheads="1"/>
          </p:cNvSpPr>
          <p:nvPr/>
        </p:nvSpPr>
        <p:spPr bwMode="auto">
          <a:xfrm>
            <a:off x="6011863" y="4414838"/>
            <a:ext cx="2522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400" dirty="0">
                <a:solidFill>
                  <a:srgbClr val="404040"/>
                </a:solidFill>
                <a:latin typeface="思源黑体 Medium" pitchFamily="34" charset="-122"/>
                <a:ea typeface="思源黑体 Medium" pitchFamily="34" charset="-122"/>
              </a:rPr>
              <a:t>2.4  </a:t>
            </a:r>
            <a:r>
              <a:rPr lang="zh-CN" altLang="en-US" sz="2400" dirty="0">
                <a:solidFill>
                  <a:srgbClr val="404040"/>
                </a:solidFill>
                <a:latin typeface="思源黑体 Medium" pitchFamily="34" charset="-122"/>
                <a:ea typeface="思源黑体 Medium" pitchFamily="34" charset="-122"/>
              </a:rPr>
              <a:t>审核类型</a:t>
            </a:r>
            <a:endParaRPr lang="en-US" altLang="zh-CN" sz="2400" dirty="0">
              <a:solidFill>
                <a:srgbClr val="404040"/>
              </a:solidFill>
              <a:latin typeface="思源黑体 Medium" pitchFamily="34" charset="-122"/>
              <a:ea typeface="思源黑体 Medium" pitchFamily="34" charset="-122"/>
            </a:endParaRPr>
          </a:p>
        </p:txBody>
      </p:sp>
      <p:sp>
        <p:nvSpPr>
          <p:cNvPr id="26652" name="333333"/>
          <p:cNvSpPr txBox="1">
            <a:spLocks noChangeArrowheads="1"/>
          </p:cNvSpPr>
          <p:nvPr/>
        </p:nvSpPr>
        <p:spPr bwMode="auto">
          <a:xfrm>
            <a:off x="6024563" y="5276850"/>
            <a:ext cx="2522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400" dirty="0">
                <a:solidFill>
                  <a:srgbClr val="404040"/>
                </a:solidFill>
                <a:latin typeface="思源黑体 Medium" pitchFamily="34" charset="-122"/>
                <a:ea typeface="思源黑体 Medium" pitchFamily="34" charset="-122"/>
              </a:rPr>
              <a:t>2.5  </a:t>
            </a:r>
            <a:r>
              <a:rPr lang="zh-CN" altLang="en-US" sz="2400" dirty="0">
                <a:solidFill>
                  <a:srgbClr val="404040"/>
                </a:solidFill>
                <a:latin typeface="思源黑体 Medium" pitchFamily="34" charset="-122"/>
                <a:ea typeface="思源黑体 Medium" pitchFamily="34" charset="-122"/>
              </a:rPr>
              <a:t>申报材料</a:t>
            </a:r>
            <a:endParaRPr lang="zh-CN" altLang="en-US" sz="2400" dirty="0">
              <a:solidFill>
                <a:srgbClr val="404040"/>
              </a:solidFill>
              <a:latin typeface="思源黑体 Medium" pitchFamily="34" charset="-122"/>
              <a:ea typeface="思源黑体 Medium" pitchFamily="34" charset="-122"/>
            </a:endParaRPr>
          </a:p>
        </p:txBody>
      </p:sp>
      <p:grpSp>
        <p:nvGrpSpPr>
          <p:cNvPr id="26653" name="组合 21"/>
          <p:cNvGrpSpPr/>
          <p:nvPr/>
        </p:nvGrpSpPr>
        <p:grpSpPr bwMode="auto">
          <a:xfrm>
            <a:off x="5108575" y="5173019"/>
            <a:ext cx="609978" cy="611831"/>
            <a:chOff x="7957" y="7163"/>
            <a:chExt cx="823" cy="823"/>
          </a:xfrm>
        </p:grpSpPr>
        <p:sp>
          <p:nvSpPr>
            <p:cNvPr id="23" name="椭圆 22"/>
            <p:cNvSpPr/>
            <p:nvPr/>
          </p:nvSpPr>
          <p:spPr>
            <a:xfrm>
              <a:off x="7957" y="7163"/>
              <a:ext cx="823" cy="823"/>
            </a:xfrm>
            <a:prstGeom prst="ellipse">
              <a:avLst/>
            </a:prstGeom>
            <a:solidFill>
              <a:srgbClr val="022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思源黑体 Medium" pitchFamily="34" charset="-122"/>
                <a:ea typeface="思源黑体 Medium" pitchFamily="34" charset="-122"/>
              </a:endParaRPr>
            </a:p>
          </p:txBody>
        </p:sp>
        <p:sp>
          <p:nvSpPr>
            <p:cNvPr id="26655" name="文本框 23"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SpPr txBox="1">
              <a:spLocks noChangeArrowheads="1"/>
            </p:cNvSpPr>
            <p:nvPr/>
          </p:nvSpPr>
          <p:spPr bwMode="auto">
            <a:xfrm>
              <a:off x="8111" y="7258"/>
              <a:ext cx="463"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eaLnBrk="0" hangingPunct="0">
                <a:defRPr>
                  <a:solidFill>
                    <a:schemeClr val="tx1"/>
                  </a:solidFill>
                  <a:latin typeface="FZZhengHeiS-R-GB"/>
                  <a:ea typeface="FZHei-B01S"/>
                  <a:cs typeface="FZHei-B01S"/>
                </a:defRPr>
              </a:lvl1pPr>
              <a:lvl2pPr defTabSz="514350" eaLnBrk="0" hangingPunct="0">
                <a:defRPr>
                  <a:solidFill>
                    <a:schemeClr val="tx1"/>
                  </a:solidFill>
                  <a:latin typeface="FZZhengHeiS-R-GB"/>
                  <a:ea typeface="FZHei-B01S"/>
                  <a:cs typeface="FZHei-B01S"/>
                </a:defRPr>
              </a:lvl2pPr>
              <a:lvl3pPr defTabSz="514350" eaLnBrk="0" hangingPunct="0">
                <a:defRPr>
                  <a:solidFill>
                    <a:schemeClr val="tx1"/>
                  </a:solidFill>
                  <a:latin typeface="FZZhengHeiS-R-GB"/>
                  <a:ea typeface="FZHei-B01S"/>
                  <a:cs typeface="FZHei-B01S"/>
                </a:defRPr>
              </a:lvl3pPr>
              <a:lvl4pPr defTabSz="514350" eaLnBrk="0" hangingPunct="0">
                <a:defRPr>
                  <a:solidFill>
                    <a:schemeClr val="tx1"/>
                  </a:solidFill>
                  <a:latin typeface="FZZhengHeiS-R-GB"/>
                  <a:ea typeface="FZHei-B01S"/>
                  <a:cs typeface="FZHei-B01S"/>
                </a:defRPr>
              </a:lvl4pPr>
              <a:lvl5pPr defTabSz="514350" eaLnBrk="0" hangingPunct="0">
                <a:defRPr>
                  <a:solidFill>
                    <a:schemeClr val="tx1"/>
                  </a:solidFill>
                  <a:latin typeface="FZZhengHeiS-R-GB"/>
                  <a:ea typeface="FZHei-B01S"/>
                  <a:cs typeface="FZHei-B01S"/>
                </a:defRPr>
              </a:lvl5pPr>
              <a:lvl6pPr defTabSz="514350" eaLnBrk="0" fontAlgn="base" hangingPunct="0">
                <a:spcBef>
                  <a:spcPct val="0"/>
                </a:spcBef>
                <a:spcAft>
                  <a:spcPct val="0"/>
                </a:spcAft>
                <a:defRPr>
                  <a:solidFill>
                    <a:schemeClr val="tx1"/>
                  </a:solidFill>
                  <a:latin typeface="FZZhengHeiS-R-GB"/>
                  <a:ea typeface="FZHei-B01S"/>
                  <a:cs typeface="FZHei-B01S"/>
                </a:defRPr>
              </a:lvl6pPr>
              <a:lvl7pPr defTabSz="514350" eaLnBrk="0" fontAlgn="base" hangingPunct="0">
                <a:spcBef>
                  <a:spcPct val="0"/>
                </a:spcBef>
                <a:spcAft>
                  <a:spcPct val="0"/>
                </a:spcAft>
                <a:defRPr>
                  <a:solidFill>
                    <a:schemeClr val="tx1"/>
                  </a:solidFill>
                  <a:latin typeface="FZZhengHeiS-R-GB"/>
                  <a:ea typeface="FZHei-B01S"/>
                  <a:cs typeface="FZHei-B01S"/>
                </a:defRPr>
              </a:lvl7pPr>
              <a:lvl8pPr defTabSz="514350" eaLnBrk="0" fontAlgn="base" hangingPunct="0">
                <a:spcBef>
                  <a:spcPct val="0"/>
                </a:spcBef>
                <a:spcAft>
                  <a:spcPct val="0"/>
                </a:spcAft>
                <a:defRPr>
                  <a:solidFill>
                    <a:schemeClr val="tx1"/>
                  </a:solidFill>
                  <a:latin typeface="FZZhengHeiS-R-GB"/>
                  <a:ea typeface="FZHei-B01S"/>
                  <a:cs typeface="FZHei-B01S"/>
                </a:defRPr>
              </a:lvl8pPr>
              <a:lvl9pPr defTabSz="514350" eaLnBrk="0" fontAlgn="base" hangingPunct="0">
                <a:spcBef>
                  <a:spcPct val="0"/>
                </a:spcBef>
                <a:spcAft>
                  <a:spcPct val="0"/>
                </a:spcAft>
                <a:defRPr>
                  <a:solidFill>
                    <a:schemeClr val="tx1"/>
                  </a:solidFill>
                  <a:latin typeface="FZZhengHeiS-R-GB"/>
                  <a:ea typeface="FZHei-B01S"/>
                  <a:cs typeface="FZHei-B01S"/>
                </a:defRPr>
              </a:lvl9pPr>
            </a:lstStyle>
            <a:p>
              <a:r>
                <a:rPr lang="en-US" altLang="zh-CN" sz="2400" dirty="0">
                  <a:solidFill>
                    <a:schemeClr val="bg1"/>
                  </a:solidFill>
                  <a:latin typeface="思源黑体 Medium" pitchFamily="34" charset="-122"/>
                  <a:ea typeface="思源黑体 Medium" pitchFamily="34" charset="-122"/>
                </a:rPr>
                <a:t>E</a:t>
              </a:r>
              <a:endParaRPr lang="en-US" altLang="zh-CN" sz="2400" dirty="0">
                <a:solidFill>
                  <a:schemeClr val="bg1"/>
                </a:solidFill>
                <a:latin typeface="思源黑体 Medium" pitchFamily="34" charset="-122"/>
                <a:ea typeface="思源黑体 Medium" pitchFamily="34" charset="-122"/>
              </a:endParaRPr>
            </a:p>
          </p:txBody>
        </p:sp>
      </p:grpSp>
      <p:grpSp>
        <p:nvGrpSpPr>
          <p:cNvPr id="26656" name="组合 29"/>
          <p:cNvGrpSpPr/>
          <p:nvPr/>
        </p:nvGrpSpPr>
        <p:grpSpPr bwMode="auto">
          <a:xfrm>
            <a:off x="5100003" y="1767780"/>
            <a:ext cx="611565" cy="611565"/>
            <a:chOff x="7897" y="5472"/>
            <a:chExt cx="823" cy="823"/>
          </a:xfrm>
        </p:grpSpPr>
        <p:sp>
          <p:nvSpPr>
            <p:cNvPr id="31" name="椭圆 30"/>
            <p:cNvSpPr/>
            <p:nvPr/>
          </p:nvSpPr>
          <p:spPr>
            <a:xfrm>
              <a:off x="7897" y="5472"/>
              <a:ext cx="823" cy="823"/>
            </a:xfrm>
            <a:prstGeom prst="ellipse">
              <a:avLst/>
            </a:prstGeom>
            <a:solidFill>
              <a:srgbClr val="022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思源黑体 Medium" pitchFamily="34" charset="-122"/>
                <a:ea typeface="思源黑体 Medium" pitchFamily="34" charset="-122"/>
              </a:endParaRPr>
            </a:p>
          </p:txBody>
        </p:sp>
        <p:sp>
          <p:nvSpPr>
            <p:cNvPr id="26658" name="文本框 31"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SpPr txBox="1">
              <a:spLocks noChangeArrowheads="1"/>
            </p:cNvSpPr>
            <p:nvPr/>
          </p:nvSpPr>
          <p:spPr bwMode="auto">
            <a:xfrm>
              <a:off x="8051" y="5567"/>
              <a:ext cx="519" cy="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eaLnBrk="0" hangingPunct="0">
                <a:defRPr>
                  <a:solidFill>
                    <a:schemeClr val="tx1"/>
                  </a:solidFill>
                  <a:latin typeface="FZZhengHeiS-R-GB"/>
                  <a:ea typeface="FZHei-B01S"/>
                  <a:cs typeface="FZHei-B01S"/>
                </a:defRPr>
              </a:lvl1pPr>
              <a:lvl2pPr defTabSz="514350" eaLnBrk="0" hangingPunct="0">
                <a:defRPr>
                  <a:solidFill>
                    <a:schemeClr val="tx1"/>
                  </a:solidFill>
                  <a:latin typeface="FZZhengHeiS-R-GB"/>
                  <a:ea typeface="FZHei-B01S"/>
                  <a:cs typeface="FZHei-B01S"/>
                </a:defRPr>
              </a:lvl2pPr>
              <a:lvl3pPr defTabSz="514350" eaLnBrk="0" hangingPunct="0">
                <a:defRPr>
                  <a:solidFill>
                    <a:schemeClr val="tx1"/>
                  </a:solidFill>
                  <a:latin typeface="FZZhengHeiS-R-GB"/>
                  <a:ea typeface="FZHei-B01S"/>
                  <a:cs typeface="FZHei-B01S"/>
                </a:defRPr>
              </a:lvl3pPr>
              <a:lvl4pPr defTabSz="514350" eaLnBrk="0" hangingPunct="0">
                <a:defRPr>
                  <a:solidFill>
                    <a:schemeClr val="tx1"/>
                  </a:solidFill>
                  <a:latin typeface="FZZhengHeiS-R-GB"/>
                  <a:ea typeface="FZHei-B01S"/>
                  <a:cs typeface="FZHei-B01S"/>
                </a:defRPr>
              </a:lvl4pPr>
              <a:lvl5pPr defTabSz="514350" eaLnBrk="0" hangingPunct="0">
                <a:defRPr>
                  <a:solidFill>
                    <a:schemeClr val="tx1"/>
                  </a:solidFill>
                  <a:latin typeface="FZZhengHeiS-R-GB"/>
                  <a:ea typeface="FZHei-B01S"/>
                  <a:cs typeface="FZHei-B01S"/>
                </a:defRPr>
              </a:lvl5pPr>
              <a:lvl6pPr defTabSz="514350" eaLnBrk="0" fontAlgn="base" hangingPunct="0">
                <a:spcBef>
                  <a:spcPct val="0"/>
                </a:spcBef>
                <a:spcAft>
                  <a:spcPct val="0"/>
                </a:spcAft>
                <a:defRPr>
                  <a:solidFill>
                    <a:schemeClr val="tx1"/>
                  </a:solidFill>
                  <a:latin typeface="FZZhengHeiS-R-GB"/>
                  <a:ea typeface="FZHei-B01S"/>
                  <a:cs typeface="FZHei-B01S"/>
                </a:defRPr>
              </a:lvl6pPr>
              <a:lvl7pPr defTabSz="514350" eaLnBrk="0" fontAlgn="base" hangingPunct="0">
                <a:spcBef>
                  <a:spcPct val="0"/>
                </a:spcBef>
                <a:spcAft>
                  <a:spcPct val="0"/>
                </a:spcAft>
                <a:defRPr>
                  <a:solidFill>
                    <a:schemeClr val="tx1"/>
                  </a:solidFill>
                  <a:latin typeface="FZZhengHeiS-R-GB"/>
                  <a:ea typeface="FZHei-B01S"/>
                  <a:cs typeface="FZHei-B01S"/>
                </a:defRPr>
              </a:lvl7pPr>
              <a:lvl8pPr defTabSz="514350" eaLnBrk="0" fontAlgn="base" hangingPunct="0">
                <a:spcBef>
                  <a:spcPct val="0"/>
                </a:spcBef>
                <a:spcAft>
                  <a:spcPct val="0"/>
                </a:spcAft>
                <a:defRPr>
                  <a:solidFill>
                    <a:schemeClr val="tx1"/>
                  </a:solidFill>
                  <a:latin typeface="FZZhengHeiS-R-GB"/>
                  <a:ea typeface="FZHei-B01S"/>
                  <a:cs typeface="FZHei-B01S"/>
                </a:defRPr>
              </a:lvl8pPr>
              <a:lvl9pPr defTabSz="514350" eaLnBrk="0" fontAlgn="base" hangingPunct="0">
                <a:spcBef>
                  <a:spcPct val="0"/>
                </a:spcBef>
                <a:spcAft>
                  <a:spcPct val="0"/>
                </a:spcAft>
                <a:defRPr>
                  <a:solidFill>
                    <a:schemeClr val="tx1"/>
                  </a:solidFill>
                  <a:latin typeface="FZZhengHeiS-R-GB"/>
                  <a:ea typeface="FZHei-B01S"/>
                  <a:cs typeface="FZHei-B01S"/>
                </a:defRPr>
              </a:lvl9pPr>
            </a:lstStyle>
            <a:p>
              <a:r>
                <a:rPr lang="en-US" altLang="zh-CN" sz="2400" dirty="0">
                  <a:solidFill>
                    <a:schemeClr val="bg1"/>
                  </a:solidFill>
                  <a:latin typeface="思源黑体 Medium" pitchFamily="34" charset="-122"/>
                  <a:ea typeface="思源黑体 Medium" pitchFamily="34" charset="-122"/>
                </a:rPr>
                <a:t>A</a:t>
              </a:r>
              <a:endParaRPr lang="en-US" altLang="zh-CN" sz="2400" dirty="0">
                <a:solidFill>
                  <a:schemeClr val="bg1"/>
                </a:solidFill>
                <a:latin typeface="思源黑体 Medium" pitchFamily="34" charset="-122"/>
                <a:ea typeface="思源黑体 Medium" pitchFamily="34" charset="-122"/>
              </a:endParaRPr>
            </a:p>
          </p:txBody>
        </p:sp>
      </p:grpSp>
      <p:sp>
        <p:nvSpPr>
          <p:cNvPr id="26659" name="333333"/>
          <p:cNvSpPr txBox="1">
            <a:spLocks noChangeArrowheads="1"/>
          </p:cNvSpPr>
          <p:nvPr/>
        </p:nvSpPr>
        <p:spPr bwMode="auto">
          <a:xfrm>
            <a:off x="6008688" y="2620963"/>
            <a:ext cx="2522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400" dirty="0">
                <a:solidFill>
                  <a:schemeClr val="accent1">
                    <a:lumMod val="75000"/>
                  </a:schemeClr>
                </a:solidFill>
                <a:latin typeface="思源黑体 Medium" pitchFamily="34" charset="-122"/>
                <a:ea typeface="思源黑体 Medium" pitchFamily="34" charset="-122"/>
              </a:rPr>
              <a:t>2.2  </a:t>
            </a:r>
            <a:r>
              <a:rPr lang="zh-CN" altLang="en-US" sz="2400" dirty="0">
                <a:solidFill>
                  <a:schemeClr val="accent1">
                    <a:lumMod val="75000"/>
                  </a:schemeClr>
                </a:solidFill>
                <a:latin typeface="思源黑体 Medium" pitchFamily="34" charset="-122"/>
                <a:ea typeface="思源黑体 Medium" pitchFamily="34" charset="-122"/>
              </a:rPr>
              <a:t>审核时间</a:t>
            </a:r>
            <a:endParaRPr lang="zh-CN" altLang="en-US" sz="2400" dirty="0">
              <a:solidFill>
                <a:schemeClr val="accent1">
                  <a:lumMod val="75000"/>
                </a:schemeClr>
              </a:solidFill>
              <a:latin typeface="思源黑体 Medium" pitchFamily="34" charset="-122"/>
              <a:ea typeface="思源黑体 Medium" pitchFamily="34" charset="-122"/>
            </a:endParaRPr>
          </a:p>
        </p:txBody>
      </p:sp>
    </p:spTree>
  </p:cSld>
  <p:clrMapOvr>
    <a:masterClrMapping/>
  </p:clrMapOvr>
  <p:transition spd="slow"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500"/>
                                        <p:tgtEl>
                                          <p:spTgt spid="91"/>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92"/>
                                        </p:tgtEl>
                                        <p:attrNameLst>
                                          <p:attrName>style.visibility</p:attrName>
                                        </p:attrNameLst>
                                      </p:cBhvr>
                                      <p:to>
                                        <p:strVal val="visible"/>
                                      </p:to>
                                    </p:set>
                                    <p:animEffect transition="in" filter="fade">
                                      <p:cBhvr>
                                        <p:cTn id="13" dur="500"/>
                                        <p:tgtEl>
                                          <p:spTgt spid="92"/>
                                        </p:tgtEl>
                                      </p:cBhvr>
                                    </p:animEffect>
                                  </p:childTnLst>
                                </p:cTn>
                              </p:par>
                              <p:par>
                                <p:cTn id="14" presetID="63" presetClass="path" presetSubtype="0" accel="50000" decel="50000" fill="hold" nodeType="withEffect">
                                  <p:stCondLst>
                                    <p:cond delay="0"/>
                                  </p:stCondLst>
                                  <p:childTnLst>
                                    <p:animMotion origin="layout" path="M -0.16667 2.59259E-6 L 2.5E-6 2.59259E-6 " pathEditMode="relative" rAng="0" ptsTypes="AA">
                                      <p:cBhvr>
                                        <p:cTn id="15" dur="800" fill="hold"/>
                                        <p:tgtEl>
                                          <p:spTgt spid="91"/>
                                        </p:tgtEl>
                                        <p:attrNameLst>
                                          <p:attrName>ppt_x</p:attrName>
                                          <p:attrName>ppt_y</p:attrName>
                                        </p:attrNameLst>
                                      </p:cBhvr>
                                      <p:rCtr x="8300" y="0"/>
                                    </p:animMotion>
                                  </p:childTnLst>
                                </p:cTn>
                              </p:par>
                              <p:par>
                                <p:cTn id="16" presetID="10" presetClass="entr" presetSubtype="0" fill="hold" grpId="0" nodeType="withEffect">
                                  <p:stCondLst>
                                    <p:cond delay="500"/>
                                  </p:stCondLst>
                                  <p:childTnLst>
                                    <p:set>
                                      <p:cBhvr>
                                        <p:cTn id="17" dur="1" fill="hold">
                                          <p:stCondLst>
                                            <p:cond delay="0"/>
                                          </p:stCondLst>
                                        </p:cTn>
                                        <p:tgtEl>
                                          <p:spTgt spid="93"/>
                                        </p:tgtEl>
                                        <p:attrNameLst>
                                          <p:attrName>style.visibility</p:attrName>
                                        </p:attrNameLst>
                                      </p:cBhvr>
                                      <p:to>
                                        <p:strVal val="visible"/>
                                      </p:to>
                                    </p:set>
                                    <p:animEffect transition="in" filter="fade">
                                      <p:cBhvr>
                                        <p:cTn id="18" dur="500"/>
                                        <p:tgtEl>
                                          <p:spTgt spid="93"/>
                                        </p:tgtEl>
                                      </p:cBhvr>
                                    </p:animEffect>
                                  </p:childTnLst>
                                </p:cTn>
                              </p:par>
                              <p:par>
                                <p:cTn id="19" presetID="63" presetClass="path" presetSubtype="0" accel="50000" decel="50000" fill="hold" grpId="1" nodeType="withEffect">
                                  <p:stCondLst>
                                    <p:cond delay="200"/>
                                  </p:stCondLst>
                                  <p:childTnLst>
                                    <p:animMotion origin="layout" path="M -0.16667 -1.85185E-6 L -2.5E-6 -1.85185E-6 " pathEditMode="relative" rAng="0" ptsTypes="AA">
                                      <p:cBhvr>
                                        <p:cTn id="20" dur="800" fill="hold"/>
                                        <p:tgtEl>
                                          <p:spTgt spid="93"/>
                                        </p:tgtEl>
                                        <p:attrNameLst>
                                          <p:attrName>ppt_x</p:attrName>
                                          <p:attrName>ppt_y</p:attrName>
                                        </p:attrNameLst>
                                      </p:cBhvr>
                                      <p:rCtr x="8800" y="0"/>
                                    </p:animMotion>
                                  </p:childTnLst>
                                </p:cTn>
                              </p:par>
                              <p:par>
                                <p:cTn id="21" presetID="10" presetClass="entr" presetSubtype="0" fill="hold" grpId="0" nodeType="withEffect">
                                  <p:stCondLst>
                                    <p:cond delay="750"/>
                                  </p:stCondLst>
                                  <p:childTnLst>
                                    <p:set>
                                      <p:cBhvr>
                                        <p:cTn id="22" dur="1" fill="hold">
                                          <p:stCondLst>
                                            <p:cond delay="0"/>
                                          </p:stCondLst>
                                        </p:cTn>
                                        <p:tgtEl>
                                          <p:spTgt spid="70"/>
                                        </p:tgtEl>
                                        <p:attrNameLst>
                                          <p:attrName>style.visibility</p:attrName>
                                        </p:attrNameLst>
                                      </p:cBhvr>
                                      <p:to>
                                        <p:strVal val="visible"/>
                                      </p:to>
                                    </p:set>
                                    <p:animEffect transition="in" filter="fade">
                                      <p:cBhvr>
                                        <p:cTn id="23" dur="1000"/>
                                        <p:tgtEl>
                                          <p:spTgt spid="70"/>
                                        </p:tgtEl>
                                      </p:cBhvr>
                                    </p:animEffect>
                                  </p:childTnLst>
                                </p:cTn>
                              </p:par>
                              <p:par>
                                <p:cTn id="24" presetID="63" presetClass="path" presetSubtype="0" accel="50000" decel="50000" fill="hold" grpId="1" nodeType="withEffect">
                                  <p:stCondLst>
                                    <p:cond delay="0"/>
                                  </p:stCondLst>
                                  <p:childTnLst>
                                    <p:animMotion origin="layout" path="M -0.16666 -3.7037E-7 L -2.5E-6 -3.7037E-7 " pathEditMode="relative" rAng="0" ptsTypes="AA">
                                      <p:cBhvr>
                                        <p:cTn id="25" dur="800" fill="hold"/>
                                        <p:tgtEl>
                                          <p:spTgt spid="70"/>
                                        </p:tgtEl>
                                        <p:attrNameLst>
                                          <p:attrName>ppt_x</p:attrName>
                                          <p:attrName>ppt_y</p:attrName>
                                        </p:attrNameLst>
                                      </p:cBhvr>
                                      <p:rCtr x="8300" y="0"/>
                                    </p:animMotion>
                                  </p:childTnLst>
                                </p:cTn>
                              </p:par>
                              <p:par>
                                <p:cTn id="26" presetID="22" presetClass="entr" presetSubtype="8" fill="hold" grpId="0" nodeType="withEffect">
                                  <p:stCondLst>
                                    <p:cond delay="500"/>
                                  </p:stCondLst>
                                  <p:childTnLst>
                                    <p:set>
                                      <p:cBhvr>
                                        <p:cTn id="27" dur="1" fill="hold">
                                          <p:stCondLst>
                                            <p:cond delay="0"/>
                                          </p:stCondLst>
                                        </p:cTn>
                                        <p:tgtEl>
                                          <p:spTgt spid="71"/>
                                        </p:tgtEl>
                                        <p:attrNameLst>
                                          <p:attrName>style.visibility</p:attrName>
                                        </p:attrNameLst>
                                      </p:cBhvr>
                                      <p:to>
                                        <p:strVal val="visible"/>
                                      </p:to>
                                    </p:set>
                                    <p:animEffect transition="in" filter="wipe(left)">
                                      <p:cBhvr>
                                        <p:cTn id="28"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0" grpId="1" bldLvl="0" animBg="1"/>
      <p:bldP spid="71" grpId="0"/>
      <p:bldP spid="92" grpId="0"/>
      <p:bldP spid="93" grpId="0" bldLvl="0" animBg="1"/>
      <p:bldP spid="93" grpId="1" bldLvl="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标题 2"/>
          <p:cNvSpPr>
            <a:spLocks noGrp="1"/>
          </p:cNvSpPr>
          <p:nvPr>
            <p:ph type="title"/>
          </p:nvPr>
        </p:nvSpPr>
        <p:spPr>
          <a:xfrm>
            <a:off x="838200" y="125413"/>
            <a:ext cx="9669463" cy="795337"/>
          </a:xfrm>
        </p:spPr>
        <p:txBody>
          <a:bodyPr anchor="ctr" anchorCtr="0"/>
          <a:lstStyle/>
          <a:p>
            <a:r>
              <a:rPr lang="en-US" altLang="zh-CN" dirty="0"/>
              <a:t>3.2.1 101-1</a:t>
            </a:r>
            <a:r>
              <a:rPr lang="zh-CN" altLang="en-US" dirty="0"/>
              <a:t>表</a:t>
            </a:r>
            <a:endParaRPr lang="zh-CN" altLang="en-US" dirty="0"/>
          </a:p>
        </p:txBody>
      </p:sp>
      <p:sp>
        <p:nvSpPr>
          <p:cNvPr id="79874" name="文本框 3"/>
          <p:cNvSpPr txBox="1"/>
          <p:nvPr/>
        </p:nvSpPr>
        <p:spPr>
          <a:xfrm>
            <a:off x="429895" y="690245"/>
            <a:ext cx="11332845" cy="5631180"/>
          </a:xfrm>
          <a:prstGeom prst="rect">
            <a:avLst/>
          </a:prstGeom>
          <a:noFill/>
          <a:ln w="9525">
            <a:noFill/>
          </a:ln>
        </p:spPr>
        <p:txBody>
          <a:bodyPr wrap="square" anchor="t" anchorCtr="0">
            <a:spAutoFit/>
          </a:bodyPr>
          <a:lstStyle/>
          <a:p>
            <a:pPr eaLnBrk="0" hangingPunct="0">
              <a:lnSpc>
                <a:spcPct val="150000"/>
              </a:lnSpc>
            </a:pPr>
            <a:r>
              <a:rPr lang="zh-CN" altLang="zh-CN" sz="2400" b="1" dirty="0">
                <a:latin typeface="楷体" panose="02010609060101010101" charset="-122"/>
                <a:ea typeface="楷体" panose="02010609060101010101" charset="-122"/>
              </a:rPr>
              <a:t>10</a:t>
            </a:r>
            <a:r>
              <a:rPr lang="en-US" altLang="zh-CN" sz="2400" b="1" dirty="0">
                <a:latin typeface="楷体" panose="02010609060101010101" charset="-122"/>
                <a:ea typeface="楷体" panose="02010609060101010101" charset="-122"/>
              </a:rPr>
              <a:t>6 </a:t>
            </a:r>
            <a:r>
              <a:rPr lang="zh-CN" altLang="zh-CN" sz="2400" b="1" dirty="0" err="1">
                <a:latin typeface="楷体" panose="02010609060101010101" charset="-122"/>
                <a:ea typeface="楷体" panose="02010609060101010101" charset="-122"/>
              </a:rPr>
              <a:t>单位</a:t>
            </a:r>
            <a:r>
              <a:rPr lang="zh-CN" altLang="zh-CN" sz="2400" b="1" dirty="0">
                <a:latin typeface="楷体" panose="02010609060101010101" charset="-122"/>
                <a:ea typeface="楷体" panose="02010609060101010101" charset="-122"/>
              </a:rPr>
              <a:t>注册</a:t>
            </a:r>
            <a:r>
              <a:rPr lang="zh-CN" altLang="zh-CN" sz="2400" b="1" dirty="0" err="1">
                <a:latin typeface="楷体" panose="02010609060101010101" charset="-122"/>
                <a:ea typeface="楷体" panose="02010609060101010101" charset="-122"/>
              </a:rPr>
              <a:t>地及区划</a:t>
            </a:r>
            <a:endParaRPr lang="zh-CN" altLang="zh-CN" sz="2400" b="1" dirty="0">
              <a:latin typeface="楷体" panose="02010609060101010101" charset="-122"/>
              <a:ea typeface="楷体" panose="02010609060101010101" charset="-122"/>
            </a:endParaRPr>
          </a:p>
          <a:p>
            <a:pPr eaLnBrk="0" hangingPunct="0">
              <a:lnSpc>
                <a:spcPct val="150000"/>
              </a:lnSpc>
            </a:pPr>
            <a:endParaRPr lang="zh-CN" altLang="en-US" sz="2400" dirty="0">
              <a:solidFill>
                <a:srgbClr val="0070C0"/>
              </a:solidFill>
              <a:latin typeface="黑体" panose="02010609060101010101" charset="-122"/>
              <a:ea typeface="黑体" panose="02010609060101010101" charset="-122"/>
              <a:sym typeface="FZHei-B01S"/>
            </a:endParaRPr>
          </a:p>
          <a:p>
            <a:pPr eaLnBrk="0" hangingPunct="0">
              <a:lnSpc>
                <a:spcPct val="150000"/>
              </a:lnSpc>
            </a:pPr>
            <a:endParaRPr lang="zh-CN" altLang="en-US" sz="2400" dirty="0">
              <a:solidFill>
                <a:srgbClr val="0070C0"/>
              </a:solidFill>
              <a:latin typeface="黑体" panose="02010609060101010101" charset="-122"/>
              <a:ea typeface="黑体" panose="02010609060101010101" charset="-122"/>
              <a:sym typeface="FZHei-B01S"/>
            </a:endParaRPr>
          </a:p>
          <a:p>
            <a:pPr eaLnBrk="0" hangingPunct="0">
              <a:lnSpc>
                <a:spcPct val="150000"/>
              </a:lnSpc>
            </a:pPr>
            <a:r>
              <a:rPr lang="zh-CN" altLang="en-US" sz="2400" dirty="0">
                <a:solidFill>
                  <a:srgbClr val="0070C0"/>
                </a:solidFill>
                <a:latin typeface="黑体" panose="02010609060101010101" charset="-122"/>
                <a:ea typeface="黑体" panose="02010609060101010101" charset="-122"/>
                <a:sym typeface="FZHei-B01S"/>
              </a:rPr>
              <a:t>第二部分：区划代码</a:t>
            </a:r>
            <a:endParaRPr lang="zh-CN" altLang="en-US" sz="2400" dirty="0">
              <a:solidFill>
                <a:srgbClr val="0070C0"/>
              </a:solidFill>
              <a:latin typeface="黑体" panose="02010609060101010101" charset="-122"/>
              <a:ea typeface="黑体" panose="02010609060101010101" charset="-122"/>
              <a:sym typeface="FZHei-B01S"/>
            </a:endParaRPr>
          </a:p>
          <a:p>
            <a:pPr eaLnBrk="0" hangingPunct="0">
              <a:lnSpc>
                <a:spcPct val="150000"/>
              </a:lnSpc>
            </a:pPr>
            <a:r>
              <a:rPr lang="zh-CN" altLang="en-US" sz="2400" dirty="0">
                <a:solidFill>
                  <a:srgbClr val="7030A0"/>
                </a:solidFill>
                <a:latin typeface="黑体" panose="02010609060101010101" charset="-122"/>
                <a:ea typeface="黑体" panose="02010609060101010101" charset="-122"/>
                <a:sym typeface="FZHei-B01S"/>
              </a:rPr>
              <a:t>指标含义</a:t>
            </a:r>
            <a:r>
              <a:rPr lang="zh-CN" altLang="en-US" sz="2400" dirty="0">
                <a:solidFill>
                  <a:srgbClr val="7030A0"/>
                </a:solidFill>
                <a:latin typeface="楷体" panose="02010609060101010101" charset="-122"/>
                <a:ea typeface="楷体" panose="02010609060101010101" charset="-122"/>
                <a:sym typeface="FZHei-B01S"/>
              </a:rPr>
              <a:t>：</a:t>
            </a:r>
            <a:r>
              <a:rPr lang="zh-CN" altLang="en-US" sz="2400" dirty="0">
                <a:latin typeface="楷体" panose="02010609060101010101" charset="-122"/>
                <a:ea typeface="楷体" panose="02010609060101010101" charset="-122"/>
                <a:sym typeface="FZHei-B01S"/>
              </a:rPr>
              <a:t>指单位注册地的区划代码。</a:t>
            </a:r>
            <a:endParaRPr lang="zh-CN" altLang="en-US" sz="2400" dirty="0">
              <a:latin typeface="楷体" panose="02010609060101010101" charset="-122"/>
              <a:ea typeface="楷体" panose="02010609060101010101" charset="-122"/>
              <a:sym typeface="FZHei-B01S"/>
            </a:endParaRPr>
          </a:p>
          <a:p>
            <a:pPr eaLnBrk="0" hangingPunct="0">
              <a:lnSpc>
                <a:spcPct val="150000"/>
              </a:lnSpc>
            </a:pPr>
            <a:r>
              <a:rPr lang="zh-CN" altLang="en-US" sz="2400" dirty="0">
                <a:solidFill>
                  <a:srgbClr val="FF0000"/>
                </a:solidFill>
                <a:latin typeface="黑体" panose="02010609060101010101" charset="-122"/>
                <a:ea typeface="黑体" panose="02010609060101010101" charset="-122"/>
              </a:rPr>
              <a:t>填报主体：</a:t>
            </a:r>
            <a:r>
              <a:rPr lang="zh-CN" altLang="en-US" sz="2400" u="sng" dirty="0">
                <a:solidFill>
                  <a:srgbClr val="035389"/>
                </a:solidFill>
                <a:latin typeface="黑体" panose="02010609060101010101" charset="-122"/>
                <a:ea typeface="黑体" panose="02010609060101010101" charset="-122"/>
                <a:sym typeface="+mn-ea"/>
              </a:rPr>
              <a:t>填报单位免填，</a:t>
            </a:r>
            <a:r>
              <a:rPr lang="zh-CN" altLang="en-US" sz="2400" u="sng" dirty="0">
                <a:latin typeface="黑体" panose="02010609060101010101" charset="-122"/>
                <a:ea typeface="黑体" panose="02010609060101010101" charset="-122"/>
              </a:rPr>
              <a:t>由程序根据填报用户填写的地址信息对应显示出来，统计机构审核。</a:t>
            </a:r>
            <a:endParaRPr lang="zh-CN" altLang="en-US" sz="2400" u="sng" dirty="0">
              <a:latin typeface="黑体" panose="02010609060101010101" charset="-122"/>
              <a:ea typeface="黑体" panose="02010609060101010101" charset="-122"/>
            </a:endParaRPr>
          </a:p>
          <a:p>
            <a:pPr eaLnBrk="0" hangingPunct="0">
              <a:lnSpc>
                <a:spcPct val="150000"/>
              </a:lnSpc>
            </a:pPr>
            <a:r>
              <a:rPr lang="zh-CN" altLang="en-US" sz="2400" dirty="0">
                <a:solidFill>
                  <a:srgbClr val="00B050"/>
                </a:solidFill>
                <a:latin typeface="黑体" panose="02010609060101010101" charset="-122"/>
                <a:ea typeface="黑体" panose="02010609060101010101" charset="-122"/>
                <a:sym typeface="微软雅黑" panose="020B0503020204020204" charset="-122"/>
              </a:rPr>
              <a:t>填报要求：</a:t>
            </a:r>
            <a:endParaRPr lang="zh-CN" altLang="en-US" sz="2400" dirty="0">
              <a:solidFill>
                <a:srgbClr val="00B050"/>
              </a:solidFill>
              <a:latin typeface="黑体" panose="02010609060101010101" charset="-122"/>
              <a:ea typeface="黑体" panose="02010609060101010101" charset="-122"/>
            </a:endParaRPr>
          </a:p>
          <a:p>
            <a:pPr eaLnBrk="0" hangingPunct="0">
              <a:lnSpc>
                <a:spcPct val="150000"/>
              </a:lnSpc>
            </a:pPr>
            <a:r>
              <a:rPr lang="en-US" altLang="zh-CN" sz="2400" dirty="0">
                <a:solidFill>
                  <a:srgbClr val="F0944A"/>
                </a:solidFill>
                <a:latin typeface="汉仪叶叶相思体简" panose="02010509060101010101" charset="-122"/>
                <a:ea typeface="汉仪叶叶相思体简" panose="02010509060101010101" charset="-122"/>
                <a:sym typeface="FZHei-B01S"/>
              </a:rPr>
              <a:t>★</a:t>
            </a:r>
            <a:r>
              <a:rPr lang="zh-CN" altLang="en-US" sz="2400" dirty="0">
                <a:latin typeface="黑体" panose="02010609060101010101" charset="-122"/>
                <a:ea typeface="黑体" panose="02010609060101010101" charset="-122"/>
                <a:sym typeface="微软雅黑" panose="020B0503020204020204" charset="-122"/>
              </a:rPr>
              <a:t>与最新一年《统计用区划代码和城乡划分代码》一致，后三位一般不会同时为</a:t>
            </a:r>
            <a:r>
              <a:rPr lang="en-US" altLang="zh-CN" sz="2400" dirty="0">
                <a:latin typeface="黑体" panose="02010609060101010101" charset="-122"/>
                <a:ea typeface="黑体" panose="02010609060101010101" charset="-122"/>
                <a:sym typeface="微软雅黑" panose="020B0503020204020204" charset="-122"/>
              </a:rPr>
              <a:t>0</a:t>
            </a:r>
            <a:r>
              <a:rPr lang="zh-CN" altLang="en-US" sz="2400" dirty="0">
                <a:latin typeface="黑体" panose="02010609060101010101" charset="-122"/>
                <a:ea typeface="黑体" panose="02010609060101010101" charset="-122"/>
                <a:sym typeface="微软雅黑" panose="020B0503020204020204" charset="-122"/>
              </a:rPr>
              <a:t>；</a:t>
            </a:r>
            <a:endParaRPr lang="zh-CN" altLang="en-US" sz="2400" dirty="0">
              <a:latin typeface="黑体" panose="02010609060101010101" charset="-122"/>
              <a:ea typeface="黑体" panose="02010609060101010101" charset="-122"/>
            </a:endParaRPr>
          </a:p>
          <a:p>
            <a:pPr eaLnBrk="0" hangingPunct="0">
              <a:lnSpc>
                <a:spcPct val="150000"/>
              </a:lnSpc>
            </a:pPr>
            <a:r>
              <a:rPr lang="en-US" altLang="zh-CN" sz="2400" dirty="0">
                <a:solidFill>
                  <a:srgbClr val="F0944A"/>
                </a:solidFill>
                <a:latin typeface="汉仪叶叶相思体简" panose="02010509060101010101" charset="-122"/>
                <a:ea typeface="汉仪叶叶相思体简" panose="02010509060101010101" charset="-122"/>
                <a:sym typeface="FZHei-B01S"/>
              </a:rPr>
              <a:t>★</a:t>
            </a:r>
            <a:r>
              <a:rPr lang="zh-CN" altLang="en-US" sz="2400" i="1" dirty="0">
                <a:solidFill>
                  <a:srgbClr val="C55A11"/>
                </a:solidFill>
                <a:latin typeface="黑体" panose="02010609060101010101" charset="-122"/>
                <a:ea typeface="黑体" panose="02010609060101010101" charset="-122"/>
                <a:sym typeface="微软雅黑" panose="020B0503020204020204" charset="-122"/>
              </a:rPr>
              <a:t>建筑业单位，注册地区划代码前两位需与数据处理地前两位一致。</a:t>
            </a:r>
            <a:endParaRPr lang="zh-CN" altLang="en-US" dirty="0">
              <a:latin typeface="FZZhengHeiS-R-GB"/>
              <a:ea typeface="FZHei-B01S"/>
            </a:endParaRPr>
          </a:p>
        </p:txBody>
      </p:sp>
      <p:pic>
        <p:nvPicPr>
          <p:cNvPr id="79875" name="图片 1"/>
          <p:cNvPicPr>
            <a:picLocks noChangeAspect="1"/>
          </p:cNvPicPr>
          <p:nvPr/>
        </p:nvPicPr>
        <p:blipFill>
          <a:blip r:embed="rId1"/>
          <a:srcRect r="6244"/>
          <a:stretch>
            <a:fillRect/>
          </a:stretch>
        </p:blipFill>
        <p:spPr>
          <a:xfrm>
            <a:off x="537210" y="1206500"/>
            <a:ext cx="8590915" cy="1295400"/>
          </a:xfrm>
          <a:prstGeom prst="rect">
            <a:avLst/>
          </a:prstGeom>
          <a:noFill/>
          <a:ln w="9525">
            <a:noFill/>
          </a:ln>
        </p:spPr>
      </p:pic>
      <p:sp>
        <p:nvSpPr>
          <p:cNvPr id="3" name="圆角矩形 2"/>
          <p:cNvSpPr/>
          <p:nvPr/>
        </p:nvSpPr>
        <p:spPr>
          <a:xfrm>
            <a:off x="1083945" y="2262505"/>
            <a:ext cx="3350895" cy="214630"/>
          </a:xfrm>
          <a:prstGeom prst="roundRect">
            <a:avLst/>
          </a:prstGeom>
          <a:noFill/>
          <a:ln w="19050">
            <a:solidFill>
              <a:srgbClr val="FF0000"/>
            </a:solidFill>
          </a:ln>
          <a:effectLst>
            <a:outerShdw blurRad="63500" sx="103000" sy="103000" algn="ctr" rotWithShape="0">
              <a:prstClr val="black">
                <a:alpha val="11000"/>
              </a:prstClr>
            </a:outerShdw>
          </a:effectLst>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spTree>
  </p:cSld>
  <p:clrMapOvr>
    <a:masterClrMapping/>
  </p:clrMapOvr>
  <p:transition spd="slow" advTm="10000">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标题 2"/>
          <p:cNvSpPr>
            <a:spLocks noGrp="1"/>
          </p:cNvSpPr>
          <p:nvPr>
            <p:ph type="title"/>
          </p:nvPr>
        </p:nvSpPr>
        <p:spPr>
          <a:xfrm>
            <a:off x="838200" y="125413"/>
            <a:ext cx="9669463" cy="795337"/>
          </a:xfrm>
        </p:spPr>
        <p:txBody>
          <a:bodyPr anchor="ctr" anchorCtr="0"/>
          <a:lstStyle/>
          <a:p>
            <a:r>
              <a:rPr lang="en-US" altLang="zh-CN" dirty="0"/>
              <a:t>3.2.1 101-1</a:t>
            </a:r>
            <a:r>
              <a:rPr lang="zh-CN" altLang="en-US" dirty="0"/>
              <a:t>表</a:t>
            </a:r>
            <a:endParaRPr lang="zh-CN" altLang="en-US" dirty="0"/>
          </a:p>
        </p:txBody>
      </p:sp>
      <p:sp>
        <p:nvSpPr>
          <p:cNvPr id="81922" name="文本框 3"/>
          <p:cNvSpPr txBox="1"/>
          <p:nvPr/>
        </p:nvSpPr>
        <p:spPr>
          <a:xfrm>
            <a:off x="308116" y="1089166"/>
            <a:ext cx="11052175" cy="5292725"/>
          </a:xfrm>
          <a:prstGeom prst="rect">
            <a:avLst/>
          </a:prstGeom>
          <a:noFill/>
          <a:ln w="9525">
            <a:noFill/>
          </a:ln>
        </p:spPr>
        <p:txBody>
          <a:bodyPr wrap="square" anchor="t" anchorCtr="0">
            <a:spAutoFit/>
          </a:bodyPr>
          <a:lstStyle/>
          <a:p>
            <a:pPr eaLnBrk="0" hangingPunct="0">
              <a:lnSpc>
                <a:spcPct val="150000"/>
              </a:lnSpc>
            </a:pPr>
            <a:r>
              <a:rPr lang="zh-CN" altLang="zh-CN" sz="2400" b="1" dirty="0">
                <a:latin typeface="楷体" panose="02010609060101010101" charset="-122"/>
                <a:ea typeface="楷体" panose="02010609060101010101" charset="-122"/>
              </a:rPr>
              <a:t>10</a:t>
            </a:r>
            <a:r>
              <a:rPr lang="en-US" altLang="zh-CN" sz="2400" b="1" dirty="0">
                <a:latin typeface="楷体" panose="02010609060101010101" charset="-122"/>
                <a:ea typeface="楷体" panose="02010609060101010101" charset="-122"/>
              </a:rPr>
              <a:t>6 </a:t>
            </a:r>
            <a:r>
              <a:rPr lang="zh-CN" altLang="zh-CN" sz="2400" b="1" dirty="0" err="1">
                <a:latin typeface="楷体" panose="02010609060101010101" charset="-122"/>
                <a:ea typeface="楷体" panose="02010609060101010101" charset="-122"/>
              </a:rPr>
              <a:t>单位</a:t>
            </a:r>
            <a:r>
              <a:rPr lang="zh-CN" altLang="zh-CN" sz="2400" b="1" dirty="0">
                <a:latin typeface="楷体" panose="02010609060101010101" charset="-122"/>
                <a:ea typeface="楷体" panose="02010609060101010101" charset="-122"/>
              </a:rPr>
              <a:t>注册</a:t>
            </a:r>
            <a:r>
              <a:rPr lang="zh-CN" altLang="zh-CN" sz="2400" b="1" dirty="0" err="1">
                <a:latin typeface="楷体" panose="02010609060101010101" charset="-122"/>
                <a:ea typeface="楷体" panose="02010609060101010101" charset="-122"/>
              </a:rPr>
              <a:t>地及区划</a:t>
            </a:r>
            <a:endParaRPr lang="zh-CN" altLang="zh-CN" sz="2400" b="1" dirty="0">
              <a:latin typeface="楷体" panose="02010609060101010101" charset="-122"/>
              <a:ea typeface="楷体" panose="02010609060101010101" charset="-122"/>
            </a:endParaRPr>
          </a:p>
          <a:p>
            <a:pPr eaLnBrk="0" hangingPunct="0">
              <a:lnSpc>
                <a:spcPct val="150000"/>
              </a:lnSpc>
            </a:pPr>
            <a:endParaRPr lang="zh-CN" altLang="en-US" sz="2400" i="1" dirty="0">
              <a:solidFill>
                <a:srgbClr val="9DC3E6"/>
              </a:solidFill>
              <a:latin typeface="黑体" panose="02010609060101010101" charset="-122"/>
              <a:ea typeface="黑体" panose="02010609060101010101" charset="-122"/>
            </a:endParaRPr>
          </a:p>
          <a:p>
            <a:pPr eaLnBrk="0" hangingPunct="0">
              <a:lnSpc>
                <a:spcPct val="150000"/>
              </a:lnSpc>
            </a:pPr>
            <a:endParaRPr lang="zh-CN" altLang="en-US" sz="2400" i="1" dirty="0">
              <a:solidFill>
                <a:srgbClr val="9DC3E6"/>
              </a:solidFill>
              <a:latin typeface="黑体" panose="02010609060101010101" charset="-122"/>
              <a:ea typeface="黑体" panose="02010609060101010101" charset="-122"/>
            </a:endParaRPr>
          </a:p>
          <a:p>
            <a:pPr eaLnBrk="0" hangingPunct="0">
              <a:lnSpc>
                <a:spcPct val="150000"/>
              </a:lnSpc>
            </a:pPr>
            <a:endParaRPr lang="zh-CN" altLang="en-US" sz="2400" i="1" dirty="0">
              <a:solidFill>
                <a:srgbClr val="9DC3E6"/>
              </a:solidFill>
              <a:latin typeface="黑体" panose="02010609060101010101" charset="-122"/>
              <a:ea typeface="黑体" panose="02010609060101010101" charset="-122"/>
            </a:endParaRPr>
          </a:p>
          <a:p>
            <a:pPr eaLnBrk="0" hangingPunct="0">
              <a:lnSpc>
                <a:spcPct val="150000"/>
              </a:lnSpc>
            </a:pPr>
            <a:r>
              <a:rPr lang="zh-CN" altLang="en-US" sz="2400" dirty="0">
                <a:solidFill>
                  <a:srgbClr val="0070C0"/>
                </a:solidFill>
                <a:latin typeface="黑体" panose="02010609060101010101" charset="-122"/>
                <a:ea typeface="黑体" panose="02010609060101010101" charset="-122"/>
                <a:sym typeface="FZHei-B01S"/>
              </a:rPr>
              <a:t>第三部分：城乡代码</a:t>
            </a:r>
            <a:endParaRPr lang="zh-CN" altLang="en-US" sz="2400" b="1" dirty="0">
              <a:latin typeface="楷体" panose="02010609060101010101" charset="-122"/>
              <a:ea typeface="楷体" panose="02010609060101010101" charset="-122"/>
            </a:endParaRPr>
          </a:p>
          <a:p>
            <a:pPr eaLnBrk="0" hangingPunct="0">
              <a:lnSpc>
                <a:spcPct val="150000"/>
              </a:lnSpc>
            </a:pPr>
            <a:r>
              <a:rPr lang="zh-CN" altLang="en-US" sz="2400" dirty="0">
                <a:solidFill>
                  <a:srgbClr val="7030A0"/>
                </a:solidFill>
                <a:latin typeface="黑体" panose="02010609060101010101" charset="-122"/>
                <a:ea typeface="黑体" panose="02010609060101010101" charset="-122"/>
                <a:sym typeface="FZHei-B01S"/>
              </a:rPr>
              <a:t>指标含义：</a:t>
            </a:r>
            <a:r>
              <a:rPr lang="zh-CN" altLang="en-US" sz="2400" dirty="0">
                <a:latin typeface="楷体" panose="02010609060101010101" charset="-122"/>
                <a:ea typeface="楷体" panose="02010609060101010101" charset="-122"/>
                <a:sym typeface="FZHei-B01S"/>
              </a:rPr>
              <a:t>指单位注册地的城乡代码。</a:t>
            </a:r>
            <a:endParaRPr lang="zh-CN" altLang="en-US" sz="2400" dirty="0">
              <a:latin typeface="楷体" panose="02010609060101010101" charset="-122"/>
              <a:ea typeface="楷体" panose="02010609060101010101" charset="-122"/>
              <a:sym typeface="FZHei-B01S"/>
            </a:endParaRPr>
          </a:p>
          <a:p>
            <a:pPr eaLnBrk="0" hangingPunct="0">
              <a:lnSpc>
                <a:spcPct val="150000"/>
              </a:lnSpc>
            </a:pPr>
            <a:r>
              <a:rPr lang="zh-CN" altLang="en-US" sz="2400" dirty="0">
                <a:solidFill>
                  <a:srgbClr val="FF0000"/>
                </a:solidFill>
                <a:latin typeface="黑体" panose="02010609060101010101" charset="-122"/>
                <a:ea typeface="黑体" panose="02010609060101010101" charset="-122"/>
              </a:rPr>
              <a:t>填报主体：</a:t>
            </a:r>
            <a:r>
              <a:rPr lang="zh-CN" altLang="en-US" sz="2400" u="sng" dirty="0">
                <a:latin typeface="黑体" panose="02010609060101010101" charset="-122"/>
                <a:ea typeface="黑体" panose="02010609060101010101" charset="-122"/>
              </a:rPr>
              <a:t>由程序后期处理生成，</a:t>
            </a:r>
            <a:r>
              <a:rPr lang="zh-CN" altLang="en-US" sz="2400" u="sng" dirty="0">
                <a:solidFill>
                  <a:srgbClr val="035389"/>
                </a:solidFill>
                <a:latin typeface="黑体" panose="02010609060101010101" charset="-122"/>
                <a:ea typeface="黑体" panose="02010609060101010101" charset="-122"/>
              </a:rPr>
              <a:t>填报单位免填。</a:t>
            </a:r>
            <a:endParaRPr lang="zh-CN" altLang="en-US" sz="2000" u="sng" dirty="0">
              <a:latin typeface="黑体" panose="02010609060101010101" charset="-122"/>
              <a:ea typeface="黑体" panose="02010609060101010101" charset="-122"/>
            </a:endParaRPr>
          </a:p>
          <a:p>
            <a:pPr eaLnBrk="0" hangingPunct="0">
              <a:lnSpc>
                <a:spcPts val="3000"/>
              </a:lnSpc>
            </a:pPr>
            <a:endParaRPr lang="zh-CN" altLang="en-US" sz="2000" dirty="0">
              <a:latin typeface="黑体" panose="02010609060101010101" charset="-122"/>
              <a:ea typeface="黑体" panose="02010609060101010101" charset="-122"/>
            </a:endParaRPr>
          </a:p>
          <a:p>
            <a:pPr eaLnBrk="0" hangingPunct="0">
              <a:lnSpc>
                <a:spcPts val="3000"/>
              </a:lnSpc>
            </a:pPr>
            <a:r>
              <a:rPr lang="en-US" altLang="zh-CN" sz="2000" dirty="0">
                <a:latin typeface="黑体" panose="02010609060101010101" charset="-122"/>
                <a:ea typeface="黑体" panose="02010609060101010101" charset="-122"/>
              </a:rPr>
              <a:t>    </a:t>
            </a:r>
            <a:endParaRPr lang="zh-CN" altLang="en-US" sz="2000" dirty="0">
              <a:latin typeface="黑体" panose="02010609060101010101" charset="-122"/>
              <a:ea typeface="黑体" panose="02010609060101010101" charset="-122"/>
            </a:endParaRPr>
          </a:p>
          <a:p>
            <a:pPr eaLnBrk="0" hangingPunct="0"/>
            <a:endParaRPr lang="zh-CN" altLang="en-US" dirty="0">
              <a:latin typeface="FZZhengHeiS-R-GB"/>
              <a:ea typeface="FZHei-B01S"/>
            </a:endParaRPr>
          </a:p>
          <a:p>
            <a:pPr eaLnBrk="0" hangingPunct="0"/>
            <a:endParaRPr lang="zh-CN" altLang="en-US" dirty="0">
              <a:latin typeface="FZZhengHeiS-R-GB"/>
              <a:ea typeface="FZHei-B01S"/>
            </a:endParaRPr>
          </a:p>
        </p:txBody>
      </p:sp>
      <p:pic>
        <p:nvPicPr>
          <p:cNvPr id="81923" name="图片 1"/>
          <p:cNvPicPr>
            <a:picLocks noChangeAspect="1"/>
          </p:cNvPicPr>
          <p:nvPr/>
        </p:nvPicPr>
        <p:blipFill>
          <a:blip r:embed="rId1"/>
          <a:srcRect r="5877"/>
          <a:stretch>
            <a:fillRect/>
          </a:stretch>
        </p:blipFill>
        <p:spPr>
          <a:xfrm>
            <a:off x="406400" y="1722755"/>
            <a:ext cx="8624570" cy="1295400"/>
          </a:xfrm>
          <a:prstGeom prst="rect">
            <a:avLst/>
          </a:prstGeom>
          <a:noFill/>
          <a:ln w="9525">
            <a:noFill/>
          </a:ln>
        </p:spPr>
      </p:pic>
      <p:sp>
        <p:nvSpPr>
          <p:cNvPr id="3" name="圆角矩形 2"/>
          <p:cNvSpPr/>
          <p:nvPr/>
        </p:nvSpPr>
        <p:spPr>
          <a:xfrm>
            <a:off x="5702300" y="2787015"/>
            <a:ext cx="2021205" cy="214630"/>
          </a:xfrm>
          <a:prstGeom prst="roundRect">
            <a:avLst/>
          </a:prstGeom>
          <a:noFill/>
          <a:ln w="19050">
            <a:solidFill>
              <a:srgbClr val="FF0000"/>
            </a:solidFill>
          </a:ln>
          <a:effectLst>
            <a:outerShdw blurRad="63500" sx="103000" sy="103000" algn="ctr" rotWithShape="0">
              <a:prstClr val="black">
                <a:alpha val="11000"/>
              </a:prstClr>
            </a:outerShdw>
          </a:effectLst>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spTree>
  </p:cSld>
  <p:clrMapOvr>
    <a:masterClrMapping/>
  </p:clrMapOvr>
  <p:transition spd="slow" advTm="10000">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标题 2"/>
          <p:cNvSpPr>
            <a:spLocks noGrp="1"/>
          </p:cNvSpPr>
          <p:nvPr>
            <p:ph type="title"/>
          </p:nvPr>
        </p:nvSpPr>
        <p:spPr>
          <a:xfrm>
            <a:off x="838200" y="125413"/>
            <a:ext cx="9669463" cy="795337"/>
          </a:xfrm>
        </p:spPr>
        <p:txBody>
          <a:bodyPr anchor="ctr" anchorCtr="0"/>
          <a:lstStyle/>
          <a:p>
            <a:r>
              <a:rPr lang="en-US" altLang="zh-CN" dirty="0"/>
              <a:t>3.2.1 101-1</a:t>
            </a:r>
            <a:r>
              <a:rPr lang="zh-CN" altLang="en-US" dirty="0"/>
              <a:t>表</a:t>
            </a:r>
            <a:endParaRPr lang="zh-CN" altLang="en-US" dirty="0"/>
          </a:p>
        </p:txBody>
      </p:sp>
      <p:sp>
        <p:nvSpPr>
          <p:cNvPr id="83970" name="文本框 3"/>
          <p:cNvSpPr txBox="1"/>
          <p:nvPr/>
        </p:nvSpPr>
        <p:spPr>
          <a:xfrm>
            <a:off x="231776" y="920750"/>
            <a:ext cx="11653520" cy="5077460"/>
          </a:xfrm>
          <a:prstGeom prst="rect">
            <a:avLst/>
          </a:prstGeom>
          <a:noFill/>
          <a:ln w="9525">
            <a:noFill/>
          </a:ln>
        </p:spPr>
        <p:txBody>
          <a:bodyPr wrap="square" anchor="t" anchorCtr="0">
            <a:spAutoFit/>
          </a:bodyPr>
          <a:lstStyle/>
          <a:p>
            <a:pPr eaLnBrk="0" hangingPunct="0">
              <a:lnSpc>
                <a:spcPct val="150000"/>
              </a:lnSpc>
            </a:pPr>
            <a:r>
              <a:rPr lang="en-US" altLang="zh-CN" sz="2400" b="1" dirty="0">
                <a:latin typeface="楷体" panose="02010609060101010101" charset="-122"/>
                <a:ea typeface="楷体" panose="02010609060101010101" charset="-122"/>
              </a:rPr>
              <a:t>201 </a:t>
            </a:r>
            <a:r>
              <a:rPr lang="zh-CN" altLang="en-US" sz="2400" b="1" dirty="0">
                <a:latin typeface="楷体" panose="02010609060101010101" charset="-122"/>
                <a:ea typeface="楷体" panose="02010609060101010101" charset="-122"/>
              </a:rPr>
              <a:t>法定代表人（单位负责人）</a:t>
            </a:r>
            <a:endParaRPr lang="zh-CN" altLang="en-US" sz="2400" dirty="0">
              <a:latin typeface="FZZhengHeiS-R-GB"/>
              <a:ea typeface="FZHei-B01S"/>
            </a:endParaRPr>
          </a:p>
          <a:p>
            <a:pPr eaLnBrk="0" hangingPunct="0">
              <a:lnSpc>
                <a:spcPct val="150000"/>
              </a:lnSpc>
            </a:pPr>
            <a:endParaRPr lang="zh-CN" altLang="en-US" sz="2400" dirty="0">
              <a:latin typeface="FZZhengHeiS-R-GB"/>
              <a:ea typeface="FZHei-B01S"/>
            </a:endParaRPr>
          </a:p>
          <a:p>
            <a:pPr eaLnBrk="0" hangingPunct="0">
              <a:lnSpc>
                <a:spcPct val="150000"/>
              </a:lnSpc>
            </a:pPr>
            <a:r>
              <a:rPr lang="zh-CN" altLang="en-US" sz="2400" dirty="0">
                <a:solidFill>
                  <a:srgbClr val="7030A0"/>
                </a:solidFill>
                <a:latin typeface="黑体" panose="02010609060101010101" charset="-122"/>
                <a:ea typeface="黑体" panose="02010609060101010101" charset="-122"/>
                <a:sym typeface="FZHei-B01S"/>
              </a:rPr>
              <a:t>指标含义：</a:t>
            </a:r>
            <a:r>
              <a:rPr lang="zh-CN" altLang="en-US" sz="2400" dirty="0">
                <a:latin typeface="楷体" panose="02010609060101010101" charset="-122"/>
                <a:ea typeface="楷体" panose="02010609060101010101" charset="-122"/>
                <a:sym typeface="FZHei-B01S"/>
              </a:rPr>
              <a:t>指依照法律或者法人组织章程规定，代表法人行使职权的负责人。</a:t>
            </a:r>
            <a:endParaRPr lang="zh-CN" altLang="en-US" sz="2400" dirty="0">
              <a:latin typeface="楷体" panose="02010609060101010101" charset="-122"/>
              <a:ea typeface="楷体" panose="02010609060101010101" charset="-122"/>
              <a:sym typeface="FZHei-B01S"/>
            </a:endParaRPr>
          </a:p>
          <a:p>
            <a:pPr eaLnBrk="0" hangingPunct="0">
              <a:lnSpc>
                <a:spcPct val="150000"/>
              </a:lnSpc>
            </a:pPr>
            <a:endParaRPr lang="zh-CN" altLang="en-US" sz="2400" dirty="0">
              <a:solidFill>
                <a:srgbClr val="FF0000"/>
              </a:solidFill>
              <a:latin typeface="黑体" panose="02010609060101010101" charset="-122"/>
              <a:ea typeface="黑体" panose="02010609060101010101" charset="-122"/>
            </a:endParaRPr>
          </a:p>
          <a:p>
            <a:pPr eaLnBrk="0" hangingPunct="0">
              <a:lnSpc>
                <a:spcPct val="150000"/>
              </a:lnSpc>
            </a:pPr>
            <a:r>
              <a:rPr lang="zh-CN" altLang="en-US" sz="2400" dirty="0">
                <a:solidFill>
                  <a:srgbClr val="FF0000"/>
                </a:solidFill>
                <a:latin typeface="黑体" panose="02010609060101010101" charset="-122"/>
                <a:ea typeface="黑体" panose="02010609060101010101" charset="-122"/>
              </a:rPr>
              <a:t>填报主体：</a:t>
            </a:r>
            <a:r>
              <a:rPr lang="zh-CN" altLang="en-US" sz="2400" u="sng" dirty="0">
                <a:latin typeface="黑体" panose="02010609060101010101" charset="-122"/>
                <a:ea typeface="黑体" panose="02010609060101010101" charset="-122"/>
              </a:rPr>
              <a:t>所有单位均填写本项。</a:t>
            </a:r>
            <a:endParaRPr lang="zh-CN" altLang="en-US" sz="2400" dirty="0">
              <a:solidFill>
                <a:srgbClr val="00B050"/>
              </a:solidFill>
              <a:latin typeface="黑体" panose="02010609060101010101" charset="-122"/>
              <a:ea typeface="黑体" panose="02010609060101010101" charset="-122"/>
            </a:endParaRPr>
          </a:p>
          <a:p>
            <a:pPr eaLnBrk="0" hangingPunct="0">
              <a:lnSpc>
                <a:spcPct val="150000"/>
              </a:lnSpc>
            </a:pPr>
            <a:r>
              <a:rPr lang="zh-CN" altLang="en-US" sz="2400" dirty="0">
                <a:solidFill>
                  <a:srgbClr val="00B050"/>
                </a:solidFill>
                <a:latin typeface="黑体" panose="02010609060101010101" charset="-122"/>
                <a:ea typeface="黑体" panose="02010609060101010101" charset="-122"/>
              </a:rPr>
              <a:t>填报要求：</a:t>
            </a:r>
            <a:endParaRPr lang="zh-CN" altLang="en-US" sz="2400" dirty="0">
              <a:solidFill>
                <a:srgbClr val="00B050"/>
              </a:solidFill>
              <a:latin typeface="黑体" panose="02010609060101010101" charset="-122"/>
              <a:ea typeface="黑体" panose="02010609060101010101" charset="-122"/>
            </a:endParaRPr>
          </a:p>
          <a:p>
            <a:pPr eaLnBrk="0" hangingPunct="0">
              <a:lnSpc>
                <a:spcPct val="150000"/>
              </a:lnSpc>
            </a:pPr>
            <a:r>
              <a:rPr lang="en-US" altLang="zh-CN" sz="2400" dirty="0">
                <a:solidFill>
                  <a:srgbClr val="F0944A"/>
                </a:solidFill>
                <a:latin typeface="汉仪叶叶相思体简" panose="02010509060101010101" charset="-122"/>
                <a:ea typeface="汉仪叶叶相思体简" panose="02010509060101010101" charset="-122"/>
                <a:sym typeface="FZHei-B01S"/>
              </a:rPr>
              <a:t>★</a:t>
            </a:r>
            <a:r>
              <a:rPr lang="zh-CN" altLang="en-US" sz="2400" dirty="0">
                <a:latin typeface="黑体" panose="02010609060101010101" charset="-122"/>
                <a:ea typeface="黑体" panose="02010609060101010101" charset="-122"/>
                <a:sym typeface="FZHei-B01S"/>
              </a:rPr>
              <a:t>按照《营业执照》（证书）填写；</a:t>
            </a:r>
            <a:endParaRPr lang="zh-CN" altLang="en-US" sz="2400" dirty="0">
              <a:latin typeface="黑体" panose="02010609060101010101" charset="-122"/>
              <a:ea typeface="黑体" panose="02010609060101010101" charset="-122"/>
              <a:sym typeface="FZHei-B01S"/>
            </a:endParaRPr>
          </a:p>
          <a:p>
            <a:pPr eaLnBrk="0" hangingPunct="0">
              <a:lnSpc>
                <a:spcPct val="150000"/>
              </a:lnSpc>
            </a:pPr>
            <a:r>
              <a:rPr lang="en-US" altLang="zh-CN" sz="2400" dirty="0">
                <a:solidFill>
                  <a:srgbClr val="F0944A"/>
                </a:solidFill>
                <a:latin typeface="汉仪叶叶相思体简" panose="02010509060101010101" charset="-122"/>
                <a:ea typeface="汉仪叶叶相思体简" panose="02010509060101010101" charset="-122"/>
                <a:sym typeface="FZHei-B01S"/>
              </a:rPr>
              <a:t>★</a:t>
            </a:r>
            <a:r>
              <a:rPr lang="zh-CN" altLang="en-US" sz="2400" dirty="0">
                <a:latin typeface="黑体" panose="02010609060101010101" charset="-122"/>
                <a:ea typeface="黑体" panose="02010609060101010101" charset="-122"/>
                <a:sym typeface="FZHei-B01S"/>
              </a:rPr>
              <a:t>注意填写完整、规范，中文名需大于等于两个汉字，英文名一般需大于等于四个字符。</a:t>
            </a:r>
            <a:r>
              <a:rPr lang="en-US" altLang="zh-CN" sz="2400" dirty="0">
                <a:latin typeface="FZZhengHeiS-R-GB"/>
                <a:ea typeface="FZHei-B01S"/>
              </a:rPr>
              <a:t>  </a:t>
            </a:r>
            <a:endParaRPr lang="zh-CN" altLang="en-US" sz="2400" dirty="0">
              <a:latin typeface="黑体" panose="02010609060101010101" charset="-122"/>
              <a:ea typeface="黑体" panose="02010609060101010101" charset="-122"/>
              <a:sym typeface="FZHei-B01S"/>
            </a:endParaRPr>
          </a:p>
        </p:txBody>
      </p:sp>
      <p:pic>
        <p:nvPicPr>
          <p:cNvPr id="83971" name="图片 1"/>
          <p:cNvPicPr>
            <a:picLocks noChangeAspect="1"/>
          </p:cNvPicPr>
          <p:nvPr/>
        </p:nvPicPr>
        <p:blipFill>
          <a:blip r:embed="rId1"/>
          <a:srcRect l="2010"/>
          <a:stretch>
            <a:fillRect/>
          </a:stretch>
        </p:blipFill>
        <p:spPr>
          <a:xfrm>
            <a:off x="306705" y="1538605"/>
            <a:ext cx="4983480" cy="542290"/>
          </a:xfrm>
          <a:prstGeom prst="rect">
            <a:avLst/>
          </a:prstGeom>
          <a:noFill/>
          <a:ln w="9525">
            <a:noFill/>
          </a:ln>
        </p:spPr>
      </p:pic>
    </p:spTree>
  </p:cSld>
  <p:clrMapOvr>
    <a:masterClrMapping/>
  </p:clrMapOvr>
  <p:transition spd="slow" advTm="10000">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标题 2"/>
          <p:cNvSpPr>
            <a:spLocks noGrp="1"/>
          </p:cNvSpPr>
          <p:nvPr>
            <p:ph type="title"/>
          </p:nvPr>
        </p:nvSpPr>
        <p:spPr>
          <a:xfrm>
            <a:off x="838200" y="125413"/>
            <a:ext cx="9669463" cy="795337"/>
          </a:xfrm>
        </p:spPr>
        <p:txBody>
          <a:bodyPr anchor="ctr" anchorCtr="0"/>
          <a:lstStyle/>
          <a:p>
            <a:r>
              <a:rPr lang="en-US" altLang="zh-CN" dirty="0"/>
              <a:t>3.2.1 101-1</a:t>
            </a:r>
            <a:r>
              <a:rPr lang="zh-CN" altLang="en-US" dirty="0"/>
              <a:t>表</a:t>
            </a:r>
            <a:endParaRPr lang="zh-CN" altLang="en-US" dirty="0"/>
          </a:p>
        </p:txBody>
      </p:sp>
      <p:sp>
        <p:nvSpPr>
          <p:cNvPr id="86018" name="文本框 3"/>
          <p:cNvSpPr txBox="1"/>
          <p:nvPr/>
        </p:nvSpPr>
        <p:spPr>
          <a:xfrm>
            <a:off x="412750" y="690245"/>
            <a:ext cx="11209655" cy="4154170"/>
          </a:xfrm>
          <a:prstGeom prst="rect">
            <a:avLst/>
          </a:prstGeom>
          <a:noFill/>
          <a:ln w="9525">
            <a:noFill/>
          </a:ln>
        </p:spPr>
        <p:txBody>
          <a:bodyPr wrap="square" anchor="t" anchorCtr="0">
            <a:spAutoFit/>
          </a:bodyPr>
          <a:lstStyle/>
          <a:p>
            <a:pPr eaLnBrk="0" hangingPunct="0">
              <a:lnSpc>
                <a:spcPct val="150000"/>
              </a:lnSpc>
            </a:pPr>
            <a:r>
              <a:rPr lang="en-US" altLang="zh-CN" sz="2200" b="1" dirty="0">
                <a:latin typeface="楷体" panose="02010609060101010101" charset="-122"/>
                <a:ea typeface="楷体" panose="02010609060101010101" charset="-122"/>
              </a:rPr>
              <a:t>202-1 </a:t>
            </a:r>
            <a:r>
              <a:rPr lang="zh-CN" altLang="en-US" sz="2200" b="1" dirty="0">
                <a:latin typeface="楷体" panose="02010609060101010101" charset="-122"/>
                <a:ea typeface="楷体" panose="02010609060101010101" charset="-122"/>
              </a:rPr>
              <a:t>成立时间</a:t>
            </a:r>
            <a:endParaRPr lang="zh-CN" altLang="en-US" sz="2200" dirty="0">
              <a:latin typeface="FZZhengHeiS-R-GB"/>
              <a:ea typeface="FZHei-B01S"/>
            </a:endParaRPr>
          </a:p>
          <a:p>
            <a:pPr eaLnBrk="0" hangingPunct="0">
              <a:lnSpc>
                <a:spcPct val="150000"/>
              </a:lnSpc>
            </a:pPr>
            <a:endParaRPr lang="zh-CN" altLang="en-US" sz="2200" dirty="0">
              <a:solidFill>
                <a:srgbClr val="7030A0"/>
              </a:solidFill>
              <a:latin typeface="黑体" panose="02010609060101010101" charset="-122"/>
              <a:ea typeface="黑体" panose="02010609060101010101" charset="-122"/>
              <a:sym typeface="FZHei-B01S"/>
            </a:endParaRPr>
          </a:p>
          <a:p>
            <a:pPr eaLnBrk="0" hangingPunct="0">
              <a:lnSpc>
                <a:spcPct val="150000"/>
              </a:lnSpc>
            </a:pPr>
            <a:r>
              <a:rPr lang="zh-CN" altLang="en-US" sz="2200" dirty="0">
                <a:solidFill>
                  <a:srgbClr val="7030A0"/>
                </a:solidFill>
                <a:latin typeface="黑体" panose="02010609060101010101" charset="-122"/>
                <a:ea typeface="黑体" panose="02010609060101010101" charset="-122"/>
                <a:sym typeface="FZHei-B01S"/>
              </a:rPr>
              <a:t>指标含义：</a:t>
            </a:r>
            <a:r>
              <a:rPr lang="zh-CN" altLang="en-US" sz="2200" dirty="0">
                <a:latin typeface="楷体" panose="02010609060101010101" charset="-122"/>
                <a:ea typeface="楷体" panose="02010609060101010101" charset="-122"/>
                <a:sym typeface="FZHei-B01S"/>
              </a:rPr>
              <a:t>指单位登记注册成立或行政管理部门批准成立的具体年月。</a:t>
            </a:r>
            <a:endParaRPr lang="zh-CN" altLang="en-US" sz="2200" dirty="0">
              <a:latin typeface="楷体" panose="02010609060101010101" charset="-122"/>
              <a:ea typeface="楷体" panose="02010609060101010101" charset="-122"/>
              <a:sym typeface="FZHei-B01S"/>
            </a:endParaRPr>
          </a:p>
          <a:p>
            <a:pPr eaLnBrk="0" hangingPunct="0">
              <a:lnSpc>
                <a:spcPct val="150000"/>
              </a:lnSpc>
            </a:pPr>
            <a:endParaRPr lang="zh-CN" altLang="en-US" sz="2200" dirty="0">
              <a:solidFill>
                <a:srgbClr val="FF0000"/>
              </a:solidFill>
              <a:latin typeface="黑体" panose="02010609060101010101" charset="-122"/>
              <a:ea typeface="黑体" panose="02010609060101010101" charset="-122"/>
            </a:endParaRPr>
          </a:p>
          <a:p>
            <a:pPr eaLnBrk="0" hangingPunct="0">
              <a:lnSpc>
                <a:spcPct val="150000"/>
              </a:lnSpc>
            </a:pPr>
            <a:r>
              <a:rPr lang="zh-CN" altLang="en-US" sz="2200" dirty="0">
                <a:solidFill>
                  <a:srgbClr val="FF0000"/>
                </a:solidFill>
                <a:latin typeface="黑体" panose="02010609060101010101" charset="-122"/>
                <a:ea typeface="黑体" panose="02010609060101010101" charset="-122"/>
              </a:rPr>
              <a:t>填报主体：</a:t>
            </a:r>
            <a:r>
              <a:rPr lang="zh-CN" altLang="en-US" sz="2200" u="sng" dirty="0">
                <a:latin typeface="黑体" panose="02010609060101010101" charset="-122"/>
                <a:ea typeface="黑体" panose="02010609060101010101" charset="-122"/>
              </a:rPr>
              <a:t>所有单位均填写本项。</a:t>
            </a:r>
            <a:endParaRPr lang="zh-CN" altLang="en-US" sz="2200" dirty="0">
              <a:latin typeface="黑体" panose="02010609060101010101" charset="-122"/>
              <a:ea typeface="黑体" panose="02010609060101010101" charset="-122"/>
            </a:endParaRPr>
          </a:p>
          <a:p>
            <a:pPr eaLnBrk="0" hangingPunct="0">
              <a:lnSpc>
                <a:spcPct val="150000"/>
              </a:lnSpc>
            </a:pPr>
            <a:r>
              <a:rPr lang="zh-CN" altLang="en-US" sz="2200" dirty="0">
                <a:solidFill>
                  <a:srgbClr val="00B050"/>
                </a:solidFill>
                <a:latin typeface="黑体" panose="02010609060101010101" charset="-122"/>
                <a:ea typeface="黑体" panose="02010609060101010101" charset="-122"/>
              </a:rPr>
              <a:t>填报要求：</a:t>
            </a:r>
            <a:endParaRPr lang="en-US" altLang="zh-CN" sz="2200" dirty="0">
              <a:solidFill>
                <a:srgbClr val="00B050"/>
              </a:solidFill>
              <a:latin typeface="黑体" panose="02010609060101010101" charset="-122"/>
              <a:ea typeface="黑体" panose="02010609060101010101" charset="-122"/>
            </a:endParaRPr>
          </a:p>
          <a:p>
            <a:pPr eaLnBrk="0" hangingPunct="0">
              <a:lnSpc>
                <a:spcPct val="150000"/>
              </a:lnSpc>
            </a:pPr>
            <a:r>
              <a:rPr lang="en-US" altLang="zh-CN" sz="2200" dirty="0">
                <a:solidFill>
                  <a:srgbClr val="F0944A"/>
                </a:solidFill>
                <a:latin typeface="汉仪叶叶相思体简" panose="02010509060101010101" charset="-122"/>
                <a:ea typeface="汉仪叶叶相思体简" panose="02010509060101010101" charset="-122"/>
                <a:sym typeface="FZHei-B01S"/>
              </a:rPr>
              <a:t>★</a:t>
            </a:r>
            <a:r>
              <a:rPr lang="zh-CN" altLang="en-US" sz="2200" dirty="0">
                <a:latin typeface="黑体" panose="02010609060101010101" charset="-122"/>
                <a:ea typeface="黑体" panose="02010609060101010101" charset="-122"/>
                <a:sym typeface="FZHei-B01S"/>
              </a:rPr>
              <a:t>成立年份月份都要填写完整；</a:t>
            </a:r>
            <a:endParaRPr lang="en-US" altLang="zh-CN" sz="2200" dirty="0">
              <a:solidFill>
                <a:srgbClr val="00B050"/>
              </a:solidFill>
              <a:latin typeface="黑体" panose="02010609060101010101" charset="-122"/>
              <a:ea typeface="黑体" panose="02010609060101010101" charset="-122"/>
            </a:endParaRPr>
          </a:p>
          <a:p>
            <a:pPr eaLnBrk="0" hangingPunct="0">
              <a:lnSpc>
                <a:spcPct val="150000"/>
              </a:lnSpc>
            </a:pPr>
            <a:r>
              <a:rPr lang="en-US" altLang="zh-CN" sz="2200" dirty="0">
                <a:solidFill>
                  <a:srgbClr val="F0944A"/>
                </a:solidFill>
                <a:latin typeface="汉仪叶叶相思体简" panose="02010509060101010101" charset="-122"/>
                <a:ea typeface="汉仪叶叶相思体简" panose="02010509060101010101" charset="-122"/>
                <a:sym typeface="FZHei-B01S"/>
              </a:rPr>
              <a:t>★</a:t>
            </a:r>
            <a:r>
              <a:rPr lang="zh-CN" altLang="en-US" sz="2200" b="1" dirty="0">
                <a:latin typeface="黑体" panose="02010609060101010101" charset="-122"/>
                <a:ea typeface="黑体" panose="02010609060101010101" charset="-122"/>
                <a:sym typeface="FZHei-B01S"/>
              </a:rPr>
              <a:t>如实际开业时间早于注册成立时间，填写最早开业年月</a:t>
            </a:r>
            <a:r>
              <a:rPr lang="zh-CN" altLang="en-US" sz="2200" dirty="0">
                <a:latin typeface="黑体" panose="02010609060101010101" charset="-122"/>
                <a:ea typeface="黑体" panose="02010609060101010101" charset="-122"/>
                <a:sym typeface="FZHei-B01S"/>
              </a:rPr>
              <a:t>。</a:t>
            </a:r>
            <a:endParaRPr lang="zh-CN" altLang="en-US" sz="2200" dirty="0">
              <a:latin typeface="黑体" panose="02010609060101010101" charset="-122"/>
              <a:ea typeface="黑体" panose="02010609060101010101" charset="-122"/>
            </a:endParaRPr>
          </a:p>
        </p:txBody>
      </p:sp>
      <p:pic>
        <p:nvPicPr>
          <p:cNvPr id="86019" name="图片 1"/>
          <p:cNvPicPr>
            <a:picLocks noChangeAspect="1"/>
          </p:cNvPicPr>
          <p:nvPr/>
        </p:nvPicPr>
        <p:blipFill>
          <a:blip r:embed="rId1"/>
          <a:srcRect l="1031" t="13333"/>
          <a:stretch>
            <a:fillRect/>
          </a:stretch>
        </p:blipFill>
        <p:spPr>
          <a:xfrm>
            <a:off x="500380" y="1313815"/>
            <a:ext cx="7377430" cy="325755"/>
          </a:xfrm>
          <a:prstGeom prst="rect">
            <a:avLst/>
          </a:prstGeom>
          <a:noFill/>
          <a:ln w="9525">
            <a:noFill/>
          </a:ln>
        </p:spPr>
      </p:pic>
    </p:spTree>
  </p:cSld>
  <p:clrMapOvr>
    <a:masterClrMapping/>
  </p:clrMapOvr>
  <p:transition spd="slow" advTm="10000">
    <p:fad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标题 2"/>
          <p:cNvSpPr>
            <a:spLocks noGrp="1"/>
          </p:cNvSpPr>
          <p:nvPr>
            <p:ph type="title"/>
          </p:nvPr>
        </p:nvSpPr>
        <p:spPr>
          <a:xfrm>
            <a:off x="838200" y="125413"/>
            <a:ext cx="9669463" cy="795337"/>
          </a:xfrm>
        </p:spPr>
        <p:txBody>
          <a:bodyPr anchor="ctr" anchorCtr="0"/>
          <a:lstStyle/>
          <a:p>
            <a:r>
              <a:rPr lang="en-US" altLang="zh-CN" dirty="0"/>
              <a:t>3.2.1 101-1</a:t>
            </a:r>
            <a:r>
              <a:rPr lang="zh-CN" altLang="en-US" dirty="0"/>
              <a:t>表</a:t>
            </a:r>
            <a:endParaRPr lang="zh-CN" altLang="en-US" dirty="0"/>
          </a:p>
        </p:txBody>
      </p:sp>
      <p:sp>
        <p:nvSpPr>
          <p:cNvPr id="88066" name="文本框 3"/>
          <p:cNvSpPr txBox="1"/>
          <p:nvPr/>
        </p:nvSpPr>
        <p:spPr>
          <a:xfrm>
            <a:off x="415925" y="861695"/>
            <a:ext cx="11360150" cy="5492750"/>
          </a:xfrm>
          <a:prstGeom prst="rect">
            <a:avLst/>
          </a:prstGeom>
          <a:noFill/>
          <a:ln w="9525">
            <a:noFill/>
          </a:ln>
        </p:spPr>
        <p:txBody>
          <a:bodyPr wrap="square" anchor="t" anchorCtr="0">
            <a:spAutoFit/>
          </a:bodyPr>
          <a:lstStyle/>
          <a:p>
            <a:pPr eaLnBrk="0" hangingPunct="0">
              <a:lnSpc>
                <a:spcPct val="150000"/>
              </a:lnSpc>
            </a:pPr>
            <a:r>
              <a:rPr lang="en-US" altLang="zh-CN" sz="2400" b="1" dirty="0">
                <a:latin typeface="楷体" panose="02010609060101010101" charset="-122"/>
                <a:ea typeface="楷体" panose="02010609060101010101" charset="-122"/>
              </a:rPr>
              <a:t>202-2 </a:t>
            </a:r>
            <a:r>
              <a:rPr lang="zh-CN" altLang="en-US" sz="2400" b="1" dirty="0">
                <a:latin typeface="楷体" panose="02010609060101010101" charset="-122"/>
                <a:ea typeface="楷体" panose="02010609060101010101" charset="-122"/>
              </a:rPr>
              <a:t>开业时间</a:t>
            </a:r>
            <a:endParaRPr lang="zh-CN" altLang="en-US" sz="2400" b="1" dirty="0">
              <a:latin typeface="楷体" panose="02010609060101010101" charset="-122"/>
              <a:ea typeface="楷体" panose="02010609060101010101" charset="-122"/>
            </a:endParaRPr>
          </a:p>
          <a:p>
            <a:pPr eaLnBrk="0" hangingPunct="0">
              <a:lnSpc>
                <a:spcPct val="150000"/>
              </a:lnSpc>
            </a:pPr>
            <a:endParaRPr lang="zh-CN" altLang="en-US" sz="2400" dirty="0">
              <a:latin typeface="FZZhengHeiS-R-GB"/>
              <a:ea typeface="FZHei-B01S"/>
            </a:endParaRPr>
          </a:p>
          <a:p>
            <a:pPr eaLnBrk="0" hangingPunct="0">
              <a:lnSpc>
                <a:spcPct val="150000"/>
              </a:lnSpc>
            </a:pPr>
            <a:r>
              <a:rPr lang="zh-CN" altLang="en-US" sz="2400" dirty="0">
                <a:solidFill>
                  <a:srgbClr val="7030A0"/>
                </a:solidFill>
                <a:latin typeface="黑体" panose="02010609060101010101" charset="-122"/>
                <a:ea typeface="黑体" panose="02010609060101010101" charset="-122"/>
                <a:sym typeface="FZHei-B01S"/>
              </a:rPr>
              <a:t>指标含义：</a:t>
            </a:r>
            <a:r>
              <a:rPr lang="zh-CN" altLang="en-US" sz="2400" dirty="0">
                <a:latin typeface="楷体" panose="02010609060101010101" charset="-122"/>
                <a:ea typeface="楷体" panose="02010609060101010101" charset="-122"/>
                <a:sym typeface="FZHei-B01S"/>
              </a:rPr>
              <a:t>指企业在市场监管部门登记注册后，经过一系列筹建工作，正式开始投入运营的具体年月。</a:t>
            </a:r>
            <a:endParaRPr lang="zh-CN" altLang="en-US" sz="2400" dirty="0">
              <a:latin typeface="楷体" panose="02010609060101010101" charset="-122"/>
              <a:ea typeface="楷体" panose="02010609060101010101" charset="-122"/>
              <a:sym typeface="FZHei-B01S"/>
            </a:endParaRPr>
          </a:p>
          <a:p>
            <a:pPr eaLnBrk="0" hangingPunct="0">
              <a:lnSpc>
                <a:spcPct val="150000"/>
              </a:lnSpc>
            </a:pPr>
            <a:endParaRPr lang="zh-CN" altLang="en-US" sz="2400" dirty="0">
              <a:solidFill>
                <a:srgbClr val="FF0000"/>
              </a:solidFill>
              <a:latin typeface="黑体" panose="02010609060101010101" charset="-122"/>
              <a:ea typeface="黑体" panose="02010609060101010101" charset="-122"/>
            </a:endParaRPr>
          </a:p>
          <a:p>
            <a:pPr eaLnBrk="0" hangingPunct="0">
              <a:lnSpc>
                <a:spcPct val="150000"/>
              </a:lnSpc>
            </a:pPr>
            <a:r>
              <a:rPr lang="zh-CN" altLang="en-US" sz="2400" dirty="0">
                <a:solidFill>
                  <a:srgbClr val="FF0000"/>
                </a:solidFill>
                <a:latin typeface="黑体" panose="02010609060101010101" charset="-122"/>
                <a:ea typeface="黑体" panose="02010609060101010101" charset="-122"/>
              </a:rPr>
              <a:t>填报主体：</a:t>
            </a:r>
            <a:r>
              <a:rPr lang="zh-CN" altLang="en-US" sz="2400" u="sng" dirty="0">
                <a:latin typeface="黑体" panose="02010609060101010101" charset="-122"/>
                <a:ea typeface="黑体" panose="02010609060101010101" charset="-122"/>
              </a:rPr>
              <a:t>除筹建企业外，所有企业均填写本项。</a:t>
            </a:r>
            <a:endParaRPr lang="zh-CN" altLang="en-US" sz="2400" dirty="0">
              <a:solidFill>
                <a:srgbClr val="00B050"/>
              </a:solidFill>
              <a:latin typeface="黑体" panose="02010609060101010101" charset="-122"/>
              <a:ea typeface="黑体" panose="02010609060101010101" charset="-122"/>
            </a:endParaRPr>
          </a:p>
          <a:p>
            <a:pPr eaLnBrk="0" hangingPunct="0">
              <a:lnSpc>
                <a:spcPct val="150000"/>
              </a:lnSpc>
            </a:pPr>
            <a:r>
              <a:rPr lang="zh-CN" altLang="en-US" sz="2400" dirty="0">
                <a:solidFill>
                  <a:srgbClr val="00B050"/>
                </a:solidFill>
                <a:latin typeface="黑体" panose="02010609060101010101" charset="-122"/>
                <a:ea typeface="黑体" panose="02010609060101010101" charset="-122"/>
              </a:rPr>
              <a:t>填报要求：</a:t>
            </a:r>
            <a:endParaRPr lang="zh-CN" altLang="en-US" sz="2400" dirty="0">
              <a:solidFill>
                <a:srgbClr val="00B050"/>
              </a:solidFill>
              <a:latin typeface="黑体" panose="02010609060101010101" charset="-122"/>
              <a:ea typeface="黑体" panose="02010609060101010101" charset="-122"/>
            </a:endParaRPr>
          </a:p>
          <a:p>
            <a:pPr eaLnBrk="0" hangingPunct="0">
              <a:lnSpc>
                <a:spcPct val="150000"/>
              </a:lnSpc>
            </a:pPr>
            <a:r>
              <a:rPr lang="en-US" altLang="zh-CN" sz="2400" dirty="0">
                <a:solidFill>
                  <a:srgbClr val="F0944A"/>
                </a:solidFill>
                <a:latin typeface="汉仪叶叶相思体简" panose="02010509060101010101" charset="-122"/>
                <a:ea typeface="汉仪叶叶相思体简" panose="02010509060101010101" charset="-122"/>
                <a:sym typeface="FZHei-B01S"/>
              </a:rPr>
              <a:t>★</a:t>
            </a:r>
            <a:r>
              <a:rPr lang="zh-CN" altLang="en-US" sz="2400" dirty="0">
                <a:latin typeface="黑体" panose="02010609060101010101" charset="-122"/>
                <a:ea typeface="黑体" panose="02010609060101010101" charset="-122"/>
                <a:sym typeface="FZHei-B01S"/>
              </a:rPr>
              <a:t>非企业单位不填；</a:t>
            </a:r>
            <a:endParaRPr lang="en-US" altLang="zh-CN" sz="2400" dirty="0">
              <a:latin typeface="黑体" panose="02010609060101010101" charset="-122"/>
              <a:ea typeface="黑体" panose="02010609060101010101" charset="-122"/>
              <a:sym typeface="FZHei-B01S"/>
            </a:endParaRPr>
          </a:p>
          <a:p>
            <a:pPr eaLnBrk="0" hangingPunct="0">
              <a:lnSpc>
                <a:spcPct val="150000"/>
              </a:lnSpc>
            </a:pPr>
            <a:r>
              <a:rPr lang="en-US" altLang="zh-CN" sz="2400" dirty="0">
                <a:solidFill>
                  <a:srgbClr val="F0944A"/>
                </a:solidFill>
                <a:latin typeface="汉仪叶叶相思体简" panose="02010509060101010101" charset="-122"/>
                <a:ea typeface="汉仪叶叶相思体简" panose="02010509060101010101" charset="-122"/>
                <a:sym typeface="FZHei-B01S"/>
              </a:rPr>
              <a:t>★</a:t>
            </a:r>
            <a:r>
              <a:rPr lang="en-US" altLang="zh-CN" sz="2400" dirty="0" err="1">
                <a:latin typeface="黑体" panose="02010609060101010101" charset="-122"/>
                <a:ea typeface="黑体" panose="02010609060101010101" charset="-122"/>
                <a:sym typeface="FZHei-B01S"/>
              </a:rPr>
              <a:t>年份</a:t>
            </a:r>
            <a:r>
              <a:rPr lang="zh-CN" altLang="en-US" sz="2400" dirty="0">
                <a:latin typeface="黑体" panose="02010609060101010101" charset="-122"/>
                <a:ea typeface="黑体" panose="02010609060101010101" charset="-122"/>
                <a:sym typeface="FZHei-B01S"/>
              </a:rPr>
              <a:t>、月份都要填写完整。</a:t>
            </a:r>
            <a:endParaRPr lang="zh-CN" altLang="en-US" sz="2400" dirty="0">
              <a:latin typeface="黑体" panose="02010609060101010101" charset="-122"/>
              <a:ea typeface="黑体" panose="02010609060101010101" charset="-122"/>
              <a:sym typeface="FZHei-B01S"/>
            </a:endParaRPr>
          </a:p>
          <a:p>
            <a:pPr eaLnBrk="0" hangingPunct="0">
              <a:lnSpc>
                <a:spcPct val="150000"/>
              </a:lnSpc>
            </a:pPr>
            <a:r>
              <a:rPr lang="zh-CN" altLang="en-US" b="1" dirty="0">
                <a:solidFill>
                  <a:srgbClr val="00B050"/>
                </a:solidFill>
                <a:latin typeface="黑体" panose="02010609060101010101" charset="-122"/>
                <a:ea typeface="黑体" panose="02010609060101010101" charset="-122"/>
              </a:rPr>
              <a:t>关联审核：开业时间一般应晚于或等于成立时间</a:t>
            </a:r>
            <a:endParaRPr lang="zh-CN" altLang="en-US" b="1" dirty="0">
              <a:solidFill>
                <a:srgbClr val="00B050"/>
              </a:solidFill>
              <a:latin typeface="黑体" panose="02010609060101010101" charset="-122"/>
              <a:ea typeface="黑体" panose="02010609060101010101" charset="-122"/>
            </a:endParaRPr>
          </a:p>
        </p:txBody>
      </p:sp>
      <p:pic>
        <p:nvPicPr>
          <p:cNvPr id="88067" name="图片 1"/>
          <p:cNvPicPr>
            <a:picLocks noChangeAspect="1"/>
          </p:cNvPicPr>
          <p:nvPr/>
        </p:nvPicPr>
        <p:blipFill>
          <a:blip r:embed="rId1"/>
          <a:stretch>
            <a:fillRect/>
          </a:stretch>
        </p:blipFill>
        <p:spPr>
          <a:xfrm>
            <a:off x="415925" y="1548130"/>
            <a:ext cx="7324090" cy="354330"/>
          </a:xfrm>
          <a:prstGeom prst="rect">
            <a:avLst/>
          </a:prstGeom>
          <a:noFill/>
          <a:ln w="9525">
            <a:noFill/>
          </a:ln>
        </p:spPr>
      </p:pic>
    </p:spTree>
  </p:cSld>
  <p:clrMapOvr>
    <a:masterClrMapping/>
  </p:clrMapOvr>
  <p:transition spd="slow" advTm="10000">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标题 2"/>
          <p:cNvSpPr>
            <a:spLocks noGrp="1"/>
          </p:cNvSpPr>
          <p:nvPr>
            <p:ph type="title"/>
          </p:nvPr>
        </p:nvSpPr>
        <p:spPr>
          <a:xfrm>
            <a:off x="838200" y="125413"/>
            <a:ext cx="9669463" cy="795337"/>
          </a:xfrm>
        </p:spPr>
        <p:txBody>
          <a:bodyPr anchor="ctr" anchorCtr="0"/>
          <a:lstStyle/>
          <a:p>
            <a:r>
              <a:rPr lang="en-US" altLang="zh-CN" dirty="0"/>
              <a:t>3.2.1 101-1</a:t>
            </a:r>
            <a:r>
              <a:rPr lang="zh-CN" altLang="en-US" dirty="0"/>
              <a:t>表</a:t>
            </a:r>
            <a:endParaRPr lang="zh-CN" altLang="en-US" dirty="0"/>
          </a:p>
        </p:txBody>
      </p:sp>
      <p:sp>
        <p:nvSpPr>
          <p:cNvPr id="90114" name="文本框 3"/>
          <p:cNvSpPr txBox="1"/>
          <p:nvPr/>
        </p:nvSpPr>
        <p:spPr>
          <a:xfrm>
            <a:off x="267335" y="733425"/>
            <a:ext cx="10810875" cy="5939155"/>
          </a:xfrm>
          <a:prstGeom prst="rect">
            <a:avLst/>
          </a:prstGeom>
          <a:noFill/>
          <a:ln w="9525">
            <a:noFill/>
          </a:ln>
        </p:spPr>
        <p:txBody>
          <a:bodyPr wrap="square" anchor="t" anchorCtr="0">
            <a:spAutoFit/>
          </a:bodyPr>
          <a:lstStyle/>
          <a:p>
            <a:pPr eaLnBrk="0" hangingPunct="0">
              <a:lnSpc>
                <a:spcPct val="150000"/>
              </a:lnSpc>
            </a:pPr>
            <a:r>
              <a:rPr lang="en-US" altLang="zh-CN" sz="2400" b="1" dirty="0">
                <a:latin typeface="楷体" panose="02010609060101010101" charset="-122"/>
                <a:ea typeface="楷体" panose="02010609060101010101" charset="-122"/>
              </a:rPr>
              <a:t>203 </a:t>
            </a:r>
            <a:r>
              <a:rPr lang="zh-CN" altLang="en-US" sz="2400" b="1" dirty="0">
                <a:latin typeface="楷体" panose="02010609060101010101" charset="-122"/>
                <a:ea typeface="楷体" panose="02010609060101010101" charset="-122"/>
              </a:rPr>
              <a:t>联系方式</a:t>
            </a:r>
            <a:endParaRPr lang="zh-CN" altLang="en-US" sz="2400" b="1" dirty="0">
              <a:latin typeface="楷体" panose="02010609060101010101" charset="-122"/>
              <a:ea typeface="楷体" panose="02010609060101010101" charset="-122"/>
            </a:endParaRPr>
          </a:p>
          <a:p>
            <a:pPr eaLnBrk="0" hangingPunct="0">
              <a:lnSpc>
                <a:spcPct val="150000"/>
              </a:lnSpc>
            </a:pPr>
            <a:endParaRPr lang="zh-CN" altLang="en-US" sz="2400" dirty="0">
              <a:latin typeface="FZZhengHeiS-R-GB"/>
              <a:ea typeface="FZHei-B01S"/>
            </a:endParaRPr>
          </a:p>
          <a:p>
            <a:pPr eaLnBrk="0" hangingPunct="0">
              <a:lnSpc>
                <a:spcPct val="150000"/>
              </a:lnSpc>
            </a:pPr>
            <a:endParaRPr lang="zh-CN" altLang="en-US" sz="2400" dirty="0">
              <a:latin typeface="FZZhengHeiS-R-GB"/>
              <a:ea typeface="FZHei-B01S"/>
            </a:endParaRPr>
          </a:p>
          <a:p>
            <a:pPr eaLnBrk="0" hangingPunct="0">
              <a:lnSpc>
                <a:spcPct val="150000"/>
              </a:lnSpc>
            </a:pPr>
            <a:r>
              <a:rPr lang="zh-CN" altLang="en-US" sz="2400" dirty="0">
                <a:solidFill>
                  <a:srgbClr val="7030A0"/>
                </a:solidFill>
                <a:latin typeface="黑体" panose="02010609060101010101" charset="-122"/>
                <a:ea typeface="黑体" panose="02010609060101010101" charset="-122"/>
                <a:sym typeface="FZHei-B01S"/>
              </a:rPr>
              <a:t>指标含义：</a:t>
            </a:r>
            <a:r>
              <a:rPr lang="zh-CN" altLang="en-US" sz="2400" dirty="0">
                <a:latin typeface="楷体" panose="02010609060101010101" charset="-122"/>
                <a:ea typeface="楷体" panose="02010609060101010101" charset="-122"/>
                <a:sym typeface="FZHei-B01S"/>
              </a:rPr>
              <a:t>包括固定电话、移动电话、传真电话、邮政编码等能够与单位取得联系的信息。</a:t>
            </a:r>
            <a:endParaRPr lang="zh-CN" altLang="en-US" sz="2400" dirty="0">
              <a:solidFill>
                <a:srgbClr val="FF0000"/>
              </a:solidFill>
              <a:latin typeface="黑体" panose="02010609060101010101" charset="-122"/>
              <a:ea typeface="黑体" panose="02010609060101010101" charset="-122"/>
            </a:endParaRPr>
          </a:p>
          <a:p>
            <a:pPr eaLnBrk="0" hangingPunct="0">
              <a:lnSpc>
                <a:spcPct val="150000"/>
              </a:lnSpc>
            </a:pPr>
            <a:endParaRPr lang="zh-CN" altLang="en-US" sz="2400" dirty="0">
              <a:solidFill>
                <a:srgbClr val="FF0000"/>
              </a:solidFill>
              <a:latin typeface="黑体" panose="02010609060101010101" charset="-122"/>
              <a:ea typeface="黑体" panose="02010609060101010101" charset="-122"/>
            </a:endParaRPr>
          </a:p>
          <a:p>
            <a:pPr eaLnBrk="0" hangingPunct="0">
              <a:lnSpc>
                <a:spcPct val="150000"/>
              </a:lnSpc>
            </a:pPr>
            <a:r>
              <a:rPr lang="zh-CN" altLang="en-US" sz="2400" dirty="0">
                <a:solidFill>
                  <a:srgbClr val="FF0000"/>
                </a:solidFill>
                <a:latin typeface="黑体" panose="02010609060101010101" charset="-122"/>
                <a:ea typeface="黑体" panose="02010609060101010101" charset="-122"/>
              </a:rPr>
              <a:t>填报主体：</a:t>
            </a:r>
            <a:r>
              <a:rPr lang="zh-CN" altLang="en-US" sz="2400" u="sng" dirty="0">
                <a:latin typeface="黑体" panose="02010609060101010101" charset="-122"/>
                <a:ea typeface="黑体" panose="02010609060101010101" charset="-122"/>
              </a:rPr>
              <a:t>所有单位均填写本项。</a:t>
            </a:r>
            <a:endParaRPr lang="zh-CN" altLang="en-US" sz="2400" dirty="0">
              <a:solidFill>
                <a:srgbClr val="00B050"/>
              </a:solidFill>
              <a:latin typeface="黑体" panose="02010609060101010101" charset="-122"/>
              <a:ea typeface="黑体" panose="02010609060101010101" charset="-122"/>
            </a:endParaRPr>
          </a:p>
          <a:p>
            <a:pPr eaLnBrk="0" hangingPunct="0">
              <a:lnSpc>
                <a:spcPct val="150000"/>
              </a:lnSpc>
            </a:pPr>
            <a:r>
              <a:rPr lang="zh-CN" altLang="en-US" sz="2400" dirty="0">
                <a:solidFill>
                  <a:srgbClr val="00B050"/>
                </a:solidFill>
                <a:latin typeface="黑体" panose="02010609060101010101" charset="-122"/>
                <a:ea typeface="黑体" panose="02010609060101010101" charset="-122"/>
              </a:rPr>
              <a:t>填报要求：</a:t>
            </a:r>
            <a:r>
              <a:rPr lang="en-US" altLang="zh-CN" sz="2400" dirty="0">
                <a:latin typeface="黑体" panose="02010609060101010101" charset="-122"/>
                <a:ea typeface="黑体" panose="02010609060101010101" charset="-122"/>
              </a:rPr>
              <a:t>    </a:t>
            </a:r>
            <a:endParaRPr lang="en-US" altLang="zh-CN" sz="2400" dirty="0">
              <a:latin typeface="黑体" panose="02010609060101010101" charset="-122"/>
              <a:ea typeface="黑体" panose="02010609060101010101" charset="-122"/>
            </a:endParaRPr>
          </a:p>
          <a:p>
            <a:pPr eaLnBrk="0" hangingPunct="0">
              <a:lnSpc>
                <a:spcPct val="150000"/>
              </a:lnSpc>
            </a:pPr>
            <a:r>
              <a:rPr lang="en-US" altLang="zh-CN" sz="2400" dirty="0">
                <a:solidFill>
                  <a:srgbClr val="F0944A"/>
                </a:solidFill>
                <a:latin typeface="汉仪叶叶相思体简" panose="02010509060101010101" charset="-122"/>
                <a:ea typeface="汉仪叶叶相思体简" panose="02010509060101010101" charset="-122"/>
                <a:sym typeface="FZHei-B01S"/>
              </a:rPr>
              <a:t>★</a:t>
            </a:r>
            <a:r>
              <a:rPr lang="zh-CN" altLang="en-US" sz="2400" dirty="0">
                <a:latin typeface="黑体" panose="02010609060101010101" charset="-122"/>
                <a:ea typeface="黑体" panose="02010609060101010101" charset="-122"/>
                <a:sym typeface="FZHei-B01S"/>
              </a:rPr>
              <a:t>填写规范；</a:t>
            </a:r>
            <a:endParaRPr lang="zh-CN" altLang="en-US" sz="2400" dirty="0">
              <a:solidFill>
                <a:srgbClr val="F0944A"/>
              </a:solidFill>
              <a:latin typeface="汉仪叶叶相思体简" panose="02010509060101010101" charset="-122"/>
              <a:ea typeface="汉仪叶叶相思体简" panose="02010509060101010101" charset="-122"/>
              <a:sym typeface="FZHei-B01S"/>
            </a:endParaRPr>
          </a:p>
          <a:p>
            <a:pPr eaLnBrk="0" hangingPunct="0">
              <a:lnSpc>
                <a:spcPct val="150000"/>
              </a:lnSpc>
            </a:pPr>
            <a:r>
              <a:rPr lang="en-US" altLang="zh-CN" sz="2400" dirty="0">
                <a:solidFill>
                  <a:srgbClr val="F0944A"/>
                </a:solidFill>
                <a:latin typeface="汉仪叶叶相思体简" panose="02010509060101010101" charset="-122"/>
                <a:ea typeface="汉仪叶叶相思体简" panose="02010509060101010101" charset="-122"/>
                <a:sym typeface="FZHei-B01S"/>
              </a:rPr>
              <a:t>★</a:t>
            </a:r>
            <a:r>
              <a:rPr lang="zh-CN" altLang="en-US" sz="2400" dirty="0">
                <a:latin typeface="黑体" panose="02010609060101010101" charset="-122"/>
                <a:ea typeface="黑体" panose="02010609060101010101" charset="-122"/>
              </a:rPr>
              <a:t>固定电话、移动电话，两项不能同时为空。</a:t>
            </a:r>
            <a:endParaRPr lang="zh-CN" altLang="en-US" sz="2000" dirty="0">
              <a:latin typeface="黑体" panose="02010609060101010101" charset="-122"/>
              <a:ea typeface="黑体" panose="02010609060101010101" charset="-122"/>
            </a:endParaRPr>
          </a:p>
          <a:p>
            <a:pPr eaLnBrk="0" hangingPunct="0"/>
            <a:r>
              <a:rPr lang="en-US" altLang="zh-CN" sz="2000" dirty="0">
                <a:latin typeface="黑体" panose="02010609060101010101" charset="-122"/>
                <a:ea typeface="黑体" panose="02010609060101010101" charset="-122"/>
              </a:rPr>
              <a:t>    </a:t>
            </a:r>
            <a:endParaRPr lang="zh-CN" altLang="en-US" sz="2000" dirty="0">
              <a:solidFill>
                <a:srgbClr val="FF0000"/>
              </a:solidFill>
              <a:latin typeface="黑体" panose="02010609060101010101" charset="-122"/>
              <a:ea typeface="黑体" panose="02010609060101010101" charset="-122"/>
            </a:endParaRPr>
          </a:p>
        </p:txBody>
      </p:sp>
      <p:pic>
        <p:nvPicPr>
          <p:cNvPr id="90115" name="图片 1"/>
          <p:cNvPicPr>
            <a:picLocks noChangeAspect="1"/>
          </p:cNvPicPr>
          <p:nvPr/>
        </p:nvPicPr>
        <p:blipFill>
          <a:blip r:embed="rId1"/>
          <a:srcRect l="1309"/>
          <a:stretch>
            <a:fillRect/>
          </a:stretch>
        </p:blipFill>
        <p:spPr>
          <a:xfrm>
            <a:off x="338470" y="1359852"/>
            <a:ext cx="5170488" cy="1143000"/>
          </a:xfrm>
          <a:prstGeom prst="rect">
            <a:avLst/>
          </a:prstGeom>
          <a:noFill/>
          <a:ln w="9525">
            <a:noFill/>
          </a:ln>
        </p:spPr>
      </p:pic>
    </p:spTree>
  </p:cSld>
  <p:clrMapOvr>
    <a:masterClrMapping/>
  </p:clrMapOvr>
  <p:transition spd="slow" advTm="10000">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标题 2"/>
          <p:cNvSpPr>
            <a:spLocks noGrp="1"/>
          </p:cNvSpPr>
          <p:nvPr>
            <p:ph type="title"/>
          </p:nvPr>
        </p:nvSpPr>
        <p:spPr>
          <a:xfrm>
            <a:off x="838200" y="125413"/>
            <a:ext cx="9669463" cy="795337"/>
          </a:xfrm>
        </p:spPr>
        <p:txBody>
          <a:bodyPr anchor="ctr" anchorCtr="0"/>
          <a:lstStyle/>
          <a:p>
            <a:r>
              <a:rPr lang="en-US" altLang="zh-CN" dirty="0"/>
              <a:t>3.2.1 101-1</a:t>
            </a:r>
            <a:r>
              <a:rPr lang="zh-CN" altLang="en-US" dirty="0"/>
              <a:t>表</a:t>
            </a:r>
            <a:endParaRPr lang="zh-CN" altLang="en-US" dirty="0"/>
          </a:p>
        </p:txBody>
      </p:sp>
      <p:sp>
        <p:nvSpPr>
          <p:cNvPr id="92162" name="文本框 3"/>
          <p:cNvSpPr txBox="1"/>
          <p:nvPr/>
        </p:nvSpPr>
        <p:spPr>
          <a:xfrm>
            <a:off x="333375" y="672528"/>
            <a:ext cx="11677015" cy="5631180"/>
          </a:xfrm>
          <a:prstGeom prst="rect">
            <a:avLst/>
          </a:prstGeom>
          <a:noFill/>
          <a:ln w="9525">
            <a:noFill/>
          </a:ln>
        </p:spPr>
        <p:txBody>
          <a:bodyPr wrap="square" anchor="t" anchorCtr="0">
            <a:spAutoFit/>
          </a:bodyPr>
          <a:lstStyle/>
          <a:p>
            <a:pPr eaLnBrk="0" hangingPunct="0">
              <a:lnSpc>
                <a:spcPct val="150000"/>
              </a:lnSpc>
            </a:pPr>
            <a:r>
              <a:rPr lang="en-US" altLang="zh-CN" sz="2400" b="1" dirty="0">
                <a:latin typeface="楷体" panose="02010609060101010101" charset="-122"/>
                <a:ea typeface="楷体" panose="02010609060101010101" charset="-122"/>
              </a:rPr>
              <a:t>211 </a:t>
            </a:r>
            <a:r>
              <a:rPr lang="zh-CN" altLang="en-US" sz="2400" b="1" dirty="0">
                <a:latin typeface="楷体" panose="02010609060101010101" charset="-122"/>
                <a:ea typeface="楷体" panose="02010609060101010101" charset="-122"/>
              </a:rPr>
              <a:t>机构类型</a:t>
            </a:r>
            <a:endParaRPr lang="zh-CN" altLang="en-US" sz="2400" b="1" dirty="0">
              <a:latin typeface="楷体" panose="02010609060101010101" charset="-122"/>
              <a:ea typeface="楷体" panose="02010609060101010101" charset="-122"/>
            </a:endParaRPr>
          </a:p>
          <a:p>
            <a:pPr eaLnBrk="0" hangingPunct="0">
              <a:lnSpc>
                <a:spcPct val="150000"/>
              </a:lnSpc>
            </a:pPr>
            <a:endParaRPr lang="zh-CN" altLang="en-US" sz="2400" dirty="0">
              <a:solidFill>
                <a:srgbClr val="7030A0"/>
              </a:solidFill>
              <a:latin typeface="黑体" panose="02010609060101010101" charset="-122"/>
              <a:ea typeface="黑体" panose="02010609060101010101" charset="-122"/>
              <a:sym typeface="FZHei-B01S"/>
            </a:endParaRPr>
          </a:p>
          <a:p>
            <a:pPr eaLnBrk="0" hangingPunct="0">
              <a:lnSpc>
                <a:spcPct val="150000"/>
              </a:lnSpc>
            </a:pPr>
            <a:endParaRPr lang="zh-CN" altLang="en-US" sz="2400" dirty="0">
              <a:solidFill>
                <a:srgbClr val="7030A0"/>
              </a:solidFill>
              <a:latin typeface="黑体" panose="02010609060101010101" charset="-122"/>
              <a:ea typeface="黑体" panose="02010609060101010101" charset="-122"/>
              <a:sym typeface="FZHei-B01S"/>
            </a:endParaRPr>
          </a:p>
          <a:p>
            <a:pPr eaLnBrk="0" hangingPunct="0">
              <a:lnSpc>
                <a:spcPct val="150000"/>
              </a:lnSpc>
            </a:pPr>
            <a:r>
              <a:rPr lang="zh-CN" altLang="en-US" sz="2400" dirty="0">
                <a:solidFill>
                  <a:srgbClr val="7030A0"/>
                </a:solidFill>
                <a:latin typeface="黑体" panose="02010609060101010101" charset="-122"/>
                <a:ea typeface="黑体" panose="02010609060101010101" charset="-122"/>
                <a:sym typeface="FZHei-B01S"/>
              </a:rPr>
              <a:t>指标含义：</a:t>
            </a:r>
            <a:r>
              <a:rPr lang="zh-CN" altLang="en-US" sz="2400" dirty="0">
                <a:latin typeface="楷体" panose="02010609060101010101" charset="-122"/>
                <a:ea typeface="楷体" panose="02010609060101010101" charset="-122"/>
                <a:sym typeface="FZHei-B01S"/>
              </a:rPr>
              <a:t>分为企业、事业单位、机关、社会团体、民办非企业单位、基金会、居委会、村委会、农民专业合作社、农村集体经济组织和其他组织机构。</a:t>
            </a:r>
            <a:endParaRPr lang="zh-CN" altLang="en-US" sz="2400" dirty="0">
              <a:solidFill>
                <a:srgbClr val="FF0000"/>
              </a:solidFill>
              <a:latin typeface="黑体" panose="02010609060101010101" charset="-122"/>
              <a:ea typeface="黑体" panose="02010609060101010101" charset="-122"/>
            </a:endParaRPr>
          </a:p>
          <a:p>
            <a:pPr eaLnBrk="0" hangingPunct="0">
              <a:lnSpc>
                <a:spcPct val="150000"/>
              </a:lnSpc>
            </a:pPr>
            <a:r>
              <a:rPr lang="zh-CN" altLang="en-US" sz="2400" dirty="0">
                <a:solidFill>
                  <a:srgbClr val="FF0000"/>
                </a:solidFill>
                <a:latin typeface="黑体" panose="02010609060101010101" charset="-122"/>
                <a:ea typeface="黑体" panose="02010609060101010101" charset="-122"/>
              </a:rPr>
              <a:t>填报主体：</a:t>
            </a:r>
            <a:r>
              <a:rPr lang="zh-CN" altLang="en-US" sz="2400" u="sng" dirty="0">
                <a:latin typeface="黑体" panose="02010609060101010101" charset="-122"/>
                <a:ea typeface="黑体" panose="02010609060101010101" charset="-122"/>
              </a:rPr>
              <a:t>所有单位均填写本项。</a:t>
            </a:r>
            <a:endParaRPr lang="zh-CN" altLang="en-US" sz="2400" dirty="0">
              <a:solidFill>
                <a:srgbClr val="00B050"/>
              </a:solidFill>
              <a:latin typeface="黑体" panose="02010609060101010101" charset="-122"/>
              <a:ea typeface="黑体" panose="02010609060101010101" charset="-122"/>
            </a:endParaRPr>
          </a:p>
          <a:p>
            <a:pPr eaLnBrk="0" hangingPunct="0">
              <a:lnSpc>
                <a:spcPct val="150000"/>
              </a:lnSpc>
            </a:pPr>
            <a:r>
              <a:rPr lang="zh-CN" altLang="en-US" sz="2400" dirty="0">
                <a:solidFill>
                  <a:srgbClr val="00B050"/>
                </a:solidFill>
                <a:latin typeface="黑体" panose="02010609060101010101" charset="-122"/>
                <a:ea typeface="黑体" panose="02010609060101010101" charset="-122"/>
              </a:rPr>
              <a:t>填报要求：</a:t>
            </a:r>
            <a:endParaRPr lang="zh-CN" altLang="en-US" sz="2400" dirty="0">
              <a:solidFill>
                <a:srgbClr val="00B050"/>
              </a:solidFill>
              <a:latin typeface="黑体" panose="02010609060101010101" charset="-122"/>
              <a:ea typeface="黑体" panose="02010609060101010101" charset="-122"/>
            </a:endParaRPr>
          </a:p>
          <a:p>
            <a:pPr eaLnBrk="0" hangingPunct="0">
              <a:lnSpc>
                <a:spcPct val="150000"/>
              </a:lnSpc>
            </a:pPr>
            <a:r>
              <a:rPr lang="en-US" altLang="zh-CN" sz="2400" dirty="0">
                <a:solidFill>
                  <a:srgbClr val="F0944A"/>
                </a:solidFill>
                <a:latin typeface="汉仪叶叶相思体简" panose="02010509060101010101" charset="-122"/>
                <a:ea typeface="汉仪叶叶相思体简" panose="02010509060101010101" charset="-122"/>
                <a:sym typeface="FZHei-B01S"/>
              </a:rPr>
              <a:t>★</a:t>
            </a:r>
            <a:r>
              <a:rPr lang="en-US" altLang="zh-CN" sz="2400" dirty="0" err="1">
                <a:latin typeface="黑体" panose="02010609060101010101" charset="-122"/>
                <a:ea typeface="黑体" panose="02010609060101010101" charset="-122"/>
                <a:sym typeface="FZHei-B01S"/>
              </a:rPr>
              <a:t>工业</a:t>
            </a:r>
            <a:r>
              <a:rPr lang="en-US" altLang="zh-CN" sz="2400" dirty="0">
                <a:latin typeface="黑体" panose="02010609060101010101" charset="-122"/>
                <a:ea typeface="黑体" panose="02010609060101010101" charset="-122"/>
                <a:sym typeface="FZHei-B01S"/>
              </a:rPr>
              <a:t>（</a:t>
            </a:r>
            <a:r>
              <a:rPr lang="zh-CN" altLang="en-US" sz="2400" dirty="0">
                <a:latin typeface="黑体" panose="02010609060101010101" charset="-122"/>
                <a:ea typeface="黑体" panose="02010609060101010101" charset="-122"/>
                <a:sym typeface="FZHei-B01S"/>
              </a:rPr>
              <a:t>仅限</a:t>
            </a:r>
            <a:r>
              <a:rPr lang="en-US" altLang="zh-CN" sz="2400" dirty="0" err="1">
                <a:latin typeface="黑体" panose="02010609060101010101" charset="-122"/>
                <a:ea typeface="黑体" panose="02010609060101010101" charset="-122"/>
                <a:sym typeface="FZHei-B01S"/>
              </a:rPr>
              <a:t>采矿业、制造业</a:t>
            </a:r>
            <a:r>
              <a:rPr lang="en-US" altLang="zh-CN" sz="2400" dirty="0">
                <a:latin typeface="黑体" panose="02010609060101010101" charset="-122"/>
                <a:ea typeface="黑体" panose="02010609060101010101" charset="-122"/>
                <a:sym typeface="FZHei-B01S"/>
              </a:rPr>
              <a:t>）、</a:t>
            </a:r>
            <a:r>
              <a:rPr lang="zh-CN" altLang="en-US" sz="2400" dirty="0">
                <a:latin typeface="黑体" panose="02010609060101010101" charset="-122"/>
                <a:ea typeface="黑体" panose="02010609060101010101" charset="-122"/>
                <a:sym typeface="FZHei-B01S"/>
              </a:rPr>
              <a:t>建筑业、批发和零售业单位</a:t>
            </a:r>
            <a:r>
              <a:rPr lang="en-US" altLang="zh-CN" sz="2400" dirty="0">
                <a:latin typeface="黑体" panose="02010609060101010101" charset="-122"/>
                <a:ea typeface="黑体" panose="02010609060101010101" charset="-122"/>
                <a:sym typeface="FZHei-B01S"/>
              </a:rPr>
              <a:t>，</a:t>
            </a:r>
            <a:r>
              <a:rPr lang="zh-CN" altLang="en-US" sz="2400" dirty="0">
                <a:latin typeface="黑体" panose="02010609060101010101" charset="-122"/>
                <a:ea typeface="黑体" panose="02010609060101010101" charset="-122"/>
                <a:sym typeface="FZHei-B01S"/>
              </a:rPr>
              <a:t>房地产开发经营业</a:t>
            </a:r>
            <a:r>
              <a:rPr lang="en-US" altLang="zh-CN" sz="2400" dirty="0">
                <a:latin typeface="黑体" panose="02010609060101010101" charset="-122"/>
                <a:ea typeface="黑体" panose="02010609060101010101" charset="-122"/>
                <a:sym typeface="FZHei-B01S"/>
              </a:rPr>
              <a:t>且详细名称不含“专业合作社”的单位，机构类型</a:t>
            </a:r>
            <a:r>
              <a:rPr lang="zh-CN" altLang="en-US" sz="2400" dirty="0">
                <a:latin typeface="黑体" panose="02010609060101010101" charset="-122"/>
                <a:ea typeface="黑体" panose="02010609060101010101" charset="-122"/>
                <a:sym typeface="FZHei-B01S"/>
              </a:rPr>
              <a:t>一般应</a:t>
            </a:r>
            <a:r>
              <a:rPr lang="en-US" altLang="zh-CN" sz="2400" dirty="0">
                <a:latin typeface="黑体" panose="02010609060101010101" charset="-122"/>
                <a:ea typeface="黑体" panose="02010609060101010101" charset="-122"/>
                <a:sym typeface="FZHei-B01S"/>
              </a:rPr>
              <a:t>选10企业</a:t>
            </a:r>
            <a:r>
              <a:rPr lang="zh-CN" altLang="en-US" sz="2400" dirty="0">
                <a:latin typeface="黑体" panose="02010609060101010101" charset="-122"/>
                <a:ea typeface="黑体" panose="02010609060101010101" charset="-122"/>
                <a:sym typeface="FZHei-B01S"/>
              </a:rPr>
              <a:t>；</a:t>
            </a:r>
            <a:r>
              <a:rPr lang="en-US" altLang="zh-CN" sz="2400" dirty="0">
                <a:latin typeface="黑体" panose="02010609060101010101" charset="-122"/>
                <a:ea typeface="黑体" panose="02010609060101010101" charset="-122"/>
                <a:sym typeface="FZHei-B01S"/>
              </a:rPr>
              <a:t>  </a:t>
            </a:r>
            <a:endParaRPr lang="en-US" altLang="zh-CN" sz="2400" dirty="0">
              <a:latin typeface="黑体" panose="02010609060101010101" charset="-122"/>
              <a:ea typeface="黑体" panose="02010609060101010101" charset="-122"/>
              <a:sym typeface="FZHei-B01S"/>
            </a:endParaRPr>
          </a:p>
          <a:p>
            <a:pPr eaLnBrk="0" hangingPunct="0">
              <a:lnSpc>
                <a:spcPct val="150000"/>
              </a:lnSpc>
            </a:pPr>
            <a:r>
              <a:rPr lang="en-US" altLang="zh-CN" sz="2400" dirty="0">
                <a:solidFill>
                  <a:srgbClr val="F0944A"/>
                </a:solidFill>
                <a:latin typeface="汉仪叶叶相思体简" panose="02010509060101010101" charset="-122"/>
                <a:ea typeface="汉仪叶叶相思体简" panose="02010509060101010101" charset="-122"/>
                <a:sym typeface="FZHei-B01S"/>
              </a:rPr>
              <a:t>★</a:t>
            </a:r>
            <a:r>
              <a:rPr lang="zh-CN" altLang="en-US" sz="2400" dirty="0">
                <a:latin typeface="黑体" panose="02010609060101010101" charset="-122"/>
                <a:ea typeface="黑体" panose="02010609060101010101" charset="-122"/>
                <a:sym typeface="FZHei-B01S"/>
              </a:rPr>
              <a:t>宗教活动场所服务的单位</a:t>
            </a:r>
            <a:r>
              <a:rPr lang="en-US" altLang="zh-CN" sz="2400" dirty="0">
                <a:latin typeface="黑体" panose="02010609060101010101" charset="-122"/>
                <a:ea typeface="黑体" panose="02010609060101010101" charset="-122"/>
                <a:sym typeface="FZHei-B01S"/>
              </a:rPr>
              <a:t>，则机构类型应填写“90”</a:t>
            </a:r>
            <a:r>
              <a:rPr lang="zh-CN" altLang="en-US" sz="2400" dirty="0">
                <a:latin typeface="黑体" panose="02010609060101010101" charset="-122"/>
                <a:ea typeface="黑体" panose="02010609060101010101" charset="-122"/>
                <a:sym typeface="FZHei-B01S"/>
              </a:rPr>
              <a:t>其他。</a:t>
            </a:r>
            <a:endParaRPr lang="zh-CN" altLang="en-US" sz="2400" dirty="0">
              <a:latin typeface="黑体" panose="02010609060101010101" charset="-122"/>
              <a:ea typeface="黑体" panose="02010609060101010101" charset="-122"/>
              <a:sym typeface="FZHei-B01S"/>
            </a:endParaRPr>
          </a:p>
        </p:txBody>
      </p:sp>
      <p:pic>
        <p:nvPicPr>
          <p:cNvPr id="92163" name="图片 1"/>
          <p:cNvPicPr>
            <a:picLocks noChangeAspect="1"/>
          </p:cNvPicPr>
          <p:nvPr/>
        </p:nvPicPr>
        <p:blipFill>
          <a:blip r:embed="rId1"/>
          <a:stretch>
            <a:fillRect/>
          </a:stretch>
        </p:blipFill>
        <p:spPr>
          <a:xfrm>
            <a:off x="389890" y="1290505"/>
            <a:ext cx="9115425" cy="962025"/>
          </a:xfrm>
          <a:prstGeom prst="rect">
            <a:avLst/>
          </a:prstGeom>
          <a:noFill/>
          <a:ln w="9525">
            <a:noFill/>
          </a:ln>
        </p:spPr>
      </p:pic>
    </p:spTree>
  </p:cSld>
  <p:clrMapOvr>
    <a:masterClrMapping/>
  </p:clrMapOvr>
  <p:transition spd="slow" advTm="10000">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标题 2"/>
          <p:cNvSpPr>
            <a:spLocks noGrp="1"/>
          </p:cNvSpPr>
          <p:nvPr>
            <p:ph type="title"/>
          </p:nvPr>
        </p:nvSpPr>
        <p:spPr>
          <a:xfrm>
            <a:off x="838200" y="125413"/>
            <a:ext cx="9669463" cy="795337"/>
          </a:xfrm>
        </p:spPr>
        <p:txBody>
          <a:bodyPr anchor="ctr" anchorCtr="0"/>
          <a:lstStyle/>
          <a:p>
            <a:r>
              <a:rPr lang="en-US" altLang="zh-CN" dirty="0"/>
              <a:t>3.2.1 101-1</a:t>
            </a:r>
            <a:r>
              <a:rPr lang="zh-CN" altLang="en-US" dirty="0"/>
              <a:t>表</a:t>
            </a:r>
            <a:endParaRPr lang="zh-CN" altLang="en-US" dirty="0"/>
          </a:p>
        </p:txBody>
      </p:sp>
      <p:sp>
        <p:nvSpPr>
          <p:cNvPr id="96258" name="文本框 3"/>
          <p:cNvSpPr txBox="1"/>
          <p:nvPr/>
        </p:nvSpPr>
        <p:spPr>
          <a:xfrm>
            <a:off x="469265" y="1216025"/>
            <a:ext cx="11371580" cy="4323080"/>
          </a:xfrm>
          <a:prstGeom prst="rect">
            <a:avLst/>
          </a:prstGeom>
          <a:noFill/>
          <a:ln w="9525">
            <a:noFill/>
          </a:ln>
        </p:spPr>
        <p:txBody>
          <a:bodyPr wrap="square" anchor="t" anchorCtr="0">
            <a:spAutoFit/>
          </a:bodyPr>
          <a:lstStyle/>
          <a:p>
            <a:pPr eaLnBrk="0" hangingPunct="0">
              <a:lnSpc>
                <a:spcPts val="3000"/>
              </a:lnSpc>
            </a:pPr>
            <a:r>
              <a:rPr lang="en-US" altLang="zh-CN" sz="2200" b="1" dirty="0">
                <a:latin typeface="楷体" panose="02010609060101010101" charset="-122"/>
                <a:ea typeface="楷体" panose="02010609060101010101" charset="-122"/>
              </a:rPr>
              <a:t>205 </a:t>
            </a:r>
            <a:r>
              <a:rPr lang="zh-CN" altLang="en-US" sz="2200" b="1" dirty="0">
                <a:latin typeface="楷体" panose="02010609060101010101" charset="-122"/>
                <a:ea typeface="楷体" panose="02010609060101010101" charset="-122"/>
              </a:rPr>
              <a:t>登记注册类型</a:t>
            </a:r>
            <a:endParaRPr lang="zh-CN" altLang="en-US" sz="2200" b="1" dirty="0">
              <a:latin typeface="楷体" panose="02010609060101010101" charset="-122"/>
              <a:ea typeface="楷体" panose="02010609060101010101" charset="-122"/>
            </a:endParaRPr>
          </a:p>
          <a:p>
            <a:pPr eaLnBrk="0" hangingPunct="0">
              <a:lnSpc>
                <a:spcPts val="3000"/>
              </a:lnSpc>
            </a:pPr>
            <a:endParaRPr lang="zh-CN" altLang="en-US" sz="2200" b="1" dirty="0">
              <a:latin typeface="楷体" panose="02010609060101010101" charset="-122"/>
              <a:ea typeface="楷体" panose="02010609060101010101" charset="-122"/>
            </a:endParaRPr>
          </a:p>
          <a:p>
            <a:pPr eaLnBrk="0" hangingPunct="0">
              <a:lnSpc>
                <a:spcPts val="3000"/>
              </a:lnSpc>
            </a:pPr>
            <a:endParaRPr lang="zh-CN" altLang="en-US" sz="2200" b="1" dirty="0">
              <a:latin typeface="楷体" panose="02010609060101010101" charset="-122"/>
              <a:ea typeface="楷体" panose="02010609060101010101" charset="-122"/>
            </a:endParaRPr>
          </a:p>
          <a:p>
            <a:pPr eaLnBrk="0" hangingPunct="0">
              <a:lnSpc>
                <a:spcPts val="3000"/>
              </a:lnSpc>
            </a:pPr>
            <a:endParaRPr lang="zh-CN" altLang="en-US" sz="2200" b="1" dirty="0">
              <a:latin typeface="楷体" panose="02010609060101010101" charset="-122"/>
              <a:ea typeface="楷体" panose="02010609060101010101" charset="-122"/>
            </a:endParaRPr>
          </a:p>
          <a:p>
            <a:pPr eaLnBrk="0" hangingPunct="0">
              <a:lnSpc>
                <a:spcPts val="3000"/>
              </a:lnSpc>
            </a:pPr>
            <a:endParaRPr lang="zh-CN" altLang="en-US" sz="2200" b="1" dirty="0">
              <a:latin typeface="楷体" panose="02010609060101010101" charset="-122"/>
              <a:ea typeface="楷体" panose="02010609060101010101" charset="-122"/>
            </a:endParaRPr>
          </a:p>
          <a:p>
            <a:pPr eaLnBrk="0" hangingPunct="0">
              <a:lnSpc>
                <a:spcPts val="3000"/>
              </a:lnSpc>
            </a:pPr>
            <a:endParaRPr lang="zh-CN" altLang="en-US" sz="2200" b="1" dirty="0">
              <a:latin typeface="楷体" panose="02010609060101010101" charset="-122"/>
              <a:ea typeface="楷体" panose="02010609060101010101" charset="-122"/>
            </a:endParaRPr>
          </a:p>
          <a:p>
            <a:pPr eaLnBrk="0" hangingPunct="0">
              <a:lnSpc>
                <a:spcPts val="3000"/>
              </a:lnSpc>
            </a:pPr>
            <a:endParaRPr lang="zh-CN" altLang="en-US" sz="2200" b="1" dirty="0">
              <a:latin typeface="楷体" panose="02010609060101010101" charset="-122"/>
              <a:ea typeface="楷体" panose="02010609060101010101" charset="-122"/>
            </a:endParaRPr>
          </a:p>
          <a:p>
            <a:pPr eaLnBrk="0" hangingPunct="0">
              <a:lnSpc>
                <a:spcPts val="3000"/>
              </a:lnSpc>
            </a:pPr>
            <a:r>
              <a:rPr lang="zh-CN" altLang="en-US" sz="2200" dirty="0">
                <a:solidFill>
                  <a:srgbClr val="7030A0"/>
                </a:solidFill>
                <a:latin typeface="黑体" panose="02010609060101010101" charset="-122"/>
                <a:ea typeface="黑体" panose="02010609060101010101" charset="-122"/>
                <a:sym typeface="FZHei-B01S"/>
              </a:rPr>
              <a:t>指标含义：</a:t>
            </a:r>
            <a:r>
              <a:rPr lang="zh-CN" altLang="en-US" sz="2200" dirty="0">
                <a:latin typeface="楷体" panose="02010609060101010101" charset="-122"/>
                <a:ea typeface="楷体" panose="02010609060101010101" charset="-122"/>
                <a:sym typeface="FZHei-B01S"/>
              </a:rPr>
              <a:t>企业法人的登记注册类型，依据在市场监管部门登记注册的类型填写。机关、事业单位和社会团体及其他组织的登记注册类型，依据主要经费来源和管理方式，根据实际情况，比照《关于划分企业登记注册类型的规定》确定。</a:t>
            </a:r>
            <a:endParaRPr lang="zh-CN" altLang="en-US" sz="2200" dirty="0">
              <a:latin typeface="楷体" panose="02010609060101010101" charset="-122"/>
              <a:ea typeface="楷体" panose="02010609060101010101" charset="-122"/>
              <a:sym typeface="FZHei-B01S"/>
            </a:endParaRPr>
          </a:p>
          <a:p>
            <a:pPr eaLnBrk="0" hangingPunct="0">
              <a:lnSpc>
                <a:spcPts val="3000"/>
              </a:lnSpc>
            </a:pPr>
            <a:r>
              <a:rPr lang="zh-CN" altLang="en-US" sz="2200" dirty="0">
                <a:solidFill>
                  <a:srgbClr val="FF0000"/>
                </a:solidFill>
                <a:latin typeface="黑体" panose="02010609060101010101" charset="-122"/>
                <a:ea typeface="黑体" panose="02010609060101010101" charset="-122"/>
              </a:rPr>
              <a:t>填报主体：</a:t>
            </a:r>
            <a:r>
              <a:rPr lang="zh-CN" altLang="en-US" sz="2200" u="sng" dirty="0">
                <a:latin typeface="黑体" panose="02010609060101010101" charset="-122"/>
                <a:ea typeface="黑体" panose="02010609060101010101" charset="-122"/>
              </a:rPr>
              <a:t>所有单位均填写本项。</a:t>
            </a:r>
            <a:endParaRPr lang="zh-CN" altLang="en-US" dirty="0">
              <a:latin typeface="黑体" panose="02010609060101010101" charset="-122"/>
              <a:ea typeface="黑体" panose="02010609060101010101" charset="-122"/>
              <a:sym typeface="FZHei-B01S"/>
            </a:endParaRPr>
          </a:p>
        </p:txBody>
      </p:sp>
      <p:pic>
        <p:nvPicPr>
          <p:cNvPr id="2" name="图片 1"/>
          <p:cNvPicPr>
            <a:picLocks noChangeAspect="1"/>
          </p:cNvPicPr>
          <p:nvPr/>
        </p:nvPicPr>
        <p:blipFill>
          <a:blip r:embed="rId1"/>
          <a:stretch>
            <a:fillRect/>
          </a:stretch>
        </p:blipFill>
        <p:spPr>
          <a:xfrm>
            <a:off x="534670" y="1742440"/>
            <a:ext cx="8897938" cy="2024063"/>
          </a:xfrm>
          <a:prstGeom prst="rect">
            <a:avLst/>
          </a:prstGeom>
          <a:noFill/>
          <a:ln w="9525">
            <a:noFill/>
          </a:ln>
        </p:spPr>
      </p:pic>
    </p:spTree>
  </p:cSld>
  <p:clrMapOvr>
    <a:masterClrMapping/>
  </p:clrMapOvr>
  <p:transition spd="slow" advTm="10000">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标题 2"/>
          <p:cNvSpPr>
            <a:spLocks noGrp="1"/>
          </p:cNvSpPr>
          <p:nvPr>
            <p:ph type="title"/>
          </p:nvPr>
        </p:nvSpPr>
        <p:spPr>
          <a:xfrm>
            <a:off x="838200" y="125413"/>
            <a:ext cx="9669463" cy="795337"/>
          </a:xfrm>
        </p:spPr>
        <p:txBody>
          <a:bodyPr anchor="ctr" anchorCtr="0"/>
          <a:lstStyle/>
          <a:p>
            <a:r>
              <a:rPr lang="en-US" altLang="zh-CN" dirty="0"/>
              <a:t>3.2.1 101-1</a:t>
            </a:r>
            <a:r>
              <a:rPr lang="zh-CN" altLang="en-US" dirty="0"/>
              <a:t>表</a:t>
            </a:r>
            <a:endParaRPr lang="zh-CN" altLang="en-US" dirty="0"/>
          </a:p>
        </p:txBody>
      </p:sp>
      <p:sp>
        <p:nvSpPr>
          <p:cNvPr id="96258" name="文本框 3"/>
          <p:cNvSpPr txBox="1"/>
          <p:nvPr/>
        </p:nvSpPr>
        <p:spPr>
          <a:xfrm>
            <a:off x="461010" y="920750"/>
            <a:ext cx="11371580" cy="5631180"/>
          </a:xfrm>
          <a:prstGeom prst="rect">
            <a:avLst/>
          </a:prstGeom>
          <a:noFill/>
          <a:ln w="9525">
            <a:noFill/>
          </a:ln>
        </p:spPr>
        <p:txBody>
          <a:bodyPr wrap="square" anchor="t" anchorCtr="0">
            <a:spAutoFit/>
          </a:bodyPr>
          <a:lstStyle/>
          <a:p>
            <a:pPr eaLnBrk="0" hangingPunct="0">
              <a:lnSpc>
                <a:spcPts val="3000"/>
              </a:lnSpc>
            </a:pPr>
            <a:r>
              <a:rPr lang="en-US" altLang="zh-CN" sz="2200" b="1" dirty="0">
                <a:latin typeface="楷体" panose="02010609060101010101" charset="-122"/>
                <a:ea typeface="楷体" panose="02010609060101010101" charset="-122"/>
              </a:rPr>
              <a:t>205 </a:t>
            </a:r>
            <a:r>
              <a:rPr lang="zh-CN" altLang="en-US" sz="2200" b="1" dirty="0">
                <a:latin typeface="楷体" panose="02010609060101010101" charset="-122"/>
                <a:ea typeface="楷体" panose="02010609060101010101" charset="-122"/>
              </a:rPr>
              <a:t>登记注册类型</a:t>
            </a:r>
            <a:endParaRPr lang="zh-CN" altLang="en-US" sz="2200" b="1" dirty="0">
              <a:latin typeface="楷体" panose="02010609060101010101" charset="-122"/>
              <a:ea typeface="楷体" panose="02010609060101010101" charset="-122"/>
            </a:endParaRPr>
          </a:p>
          <a:p>
            <a:pPr eaLnBrk="0" hangingPunct="0">
              <a:lnSpc>
                <a:spcPts val="3000"/>
              </a:lnSpc>
            </a:pPr>
            <a:endParaRPr lang="zh-CN" altLang="en-US" sz="2200" b="1" dirty="0">
              <a:latin typeface="楷体" panose="02010609060101010101" charset="-122"/>
              <a:ea typeface="楷体" panose="02010609060101010101" charset="-122"/>
            </a:endParaRPr>
          </a:p>
          <a:p>
            <a:pPr eaLnBrk="0" hangingPunct="0">
              <a:lnSpc>
                <a:spcPts val="3000"/>
              </a:lnSpc>
            </a:pPr>
            <a:endParaRPr lang="zh-CN" altLang="en-US" sz="2200" b="1" dirty="0">
              <a:latin typeface="楷体" panose="02010609060101010101" charset="-122"/>
              <a:ea typeface="楷体" panose="02010609060101010101" charset="-122"/>
            </a:endParaRPr>
          </a:p>
          <a:p>
            <a:pPr eaLnBrk="0" hangingPunct="0">
              <a:lnSpc>
                <a:spcPts val="3000"/>
              </a:lnSpc>
            </a:pPr>
            <a:endParaRPr lang="zh-CN" altLang="en-US" sz="2200" u="sng" dirty="0">
              <a:latin typeface="黑体" panose="02010609060101010101" charset="-122"/>
              <a:ea typeface="黑体" panose="02010609060101010101" charset="-122"/>
            </a:endParaRPr>
          </a:p>
          <a:p>
            <a:pPr eaLnBrk="0" hangingPunct="0">
              <a:lnSpc>
                <a:spcPts val="3000"/>
              </a:lnSpc>
            </a:pPr>
            <a:endParaRPr lang="zh-CN" altLang="en-US" sz="2200" u="sng" dirty="0">
              <a:latin typeface="黑体" panose="02010609060101010101" charset="-122"/>
              <a:ea typeface="黑体" panose="02010609060101010101" charset="-122"/>
            </a:endParaRPr>
          </a:p>
          <a:p>
            <a:pPr eaLnBrk="0" hangingPunct="0">
              <a:lnSpc>
                <a:spcPts val="3000"/>
              </a:lnSpc>
            </a:pPr>
            <a:endParaRPr lang="zh-CN" altLang="en-US" sz="2200" u="sng" dirty="0">
              <a:latin typeface="黑体" panose="02010609060101010101" charset="-122"/>
              <a:ea typeface="黑体" panose="02010609060101010101" charset="-122"/>
            </a:endParaRPr>
          </a:p>
          <a:p>
            <a:pPr eaLnBrk="0" hangingPunct="0">
              <a:lnSpc>
                <a:spcPts val="3000"/>
              </a:lnSpc>
            </a:pPr>
            <a:endParaRPr lang="zh-CN" altLang="en-US" sz="2200" u="sng" dirty="0">
              <a:latin typeface="黑体" panose="02010609060101010101" charset="-122"/>
              <a:ea typeface="黑体" panose="02010609060101010101" charset="-122"/>
            </a:endParaRPr>
          </a:p>
          <a:p>
            <a:pPr eaLnBrk="0" hangingPunct="0">
              <a:lnSpc>
                <a:spcPts val="3000"/>
              </a:lnSpc>
            </a:pPr>
            <a:r>
              <a:rPr lang="zh-CN" altLang="en-US" sz="2200" dirty="0">
                <a:solidFill>
                  <a:srgbClr val="00B050"/>
                </a:solidFill>
                <a:latin typeface="黑体" panose="02010609060101010101" charset="-122"/>
                <a:ea typeface="黑体" panose="02010609060101010101" charset="-122"/>
              </a:rPr>
              <a:t>填报要求：</a:t>
            </a:r>
            <a:endParaRPr lang="zh-CN" altLang="en-US" sz="2200" dirty="0">
              <a:latin typeface="黑体" panose="02010609060101010101" charset="-122"/>
              <a:ea typeface="黑体" panose="02010609060101010101" charset="-122"/>
            </a:endParaRPr>
          </a:p>
          <a:p>
            <a:pPr eaLnBrk="0" hangingPunct="0">
              <a:lnSpc>
                <a:spcPts val="3200"/>
              </a:lnSpc>
            </a:pPr>
            <a:r>
              <a:rPr lang="en-US" altLang="zh-CN" sz="2200" dirty="0">
                <a:solidFill>
                  <a:srgbClr val="F0944A"/>
                </a:solidFill>
                <a:latin typeface="汉仪叶叶相思体简" panose="02010509060101010101" charset="-122"/>
                <a:ea typeface="汉仪叶叶相思体简" panose="02010509060101010101" charset="-122"/>
                <a:sym typeface="FZHei-B01S"/>
              </a:rPr>
              <a:t>★</a:t>
            </a:r>
            <a:r>
              <a:rPr lang="en-US" altLang="zh-CN" sz="2200" dirty="0">
                <a:latin typeface="黑体" panose="02010609060101010101" charset="-122"/>
                <a:ea typeface="黑体" panose="02010609060101010101" charset="-122"/>
                <a:sym typeface="FZHei-B01S"/>
              </a:rPr>
              <a:t>若单位名称中包含“</a:t>
            </a:r>
            <a:r>
              <a:rPr lang="en-US" altLang="zh-CN" sz="2200" dirty="0">
                <a:latin typeface="微软雅黑" panose="020B0503020204020204" charset="-122"/>
                <a:ea typeface="微软雅黑" panose="020B0503020204020204" charset="-122"/>
                <a:sym typeface="FZHei-B01S"/>
              </a:rPr>
              <a:t>专业</a:t>
            </a:r>
            <a:r>
              <a:rPr lang="en-US" altLang="zh-CN" sz="2200" dirty="0">
                <a:latin typeface="黑体" panose="02010609060101010101" charset="-122"/>
                <a:ea typeface="黑体" panose="02010609060101010101" charset="-122"/>
                <a:sym typeface="FZHei-B01S"/>
              </a:rPr>
              <a:t>合作社”、“村委会”“居委会”“村民委员会”、“居民委员会”，登记注册类型应为“190其他”；</a:t>
            </a:r>
            <a:endParaRPr lang="en-US" altLang="zh-CN" sz="2200" dirty="0">
              <a:latin typeface="黑体" panose="02010609060101010101" charset="-122"/>
              <a:ea typeface="黑体" panose="02010609060101010101" charset="-122"/>
              <a:sym typeface="FZHei-B01S"/>
            </a:endParaRPr>
          </a:p>
          <a:p>
            <a:pPr eaLnBrk="0" hangingPunct="0">
              <a:lnSpc>
                <a:spcPts val="3200"/>
              </a:lnSpc>
            </a:pPr>
            <a:r>
              <a:rPr lang="en-US" altLang="zh-CN" sz="2200" dirty="0">
                <a:solidFill>
                  <a:srgbClr val="F0944A"/>
                </a:solidFill>
                <a:latin typeface="汉仪叶叶相思体简" panose="02010509060101010101" charset="-122"/>
                <a:ea typeface="汉仪叶叶相思体简" panose="02010509060101010101" charset="-122"/>
                <a:sym typeface="FZHei-B01S"/>
              </a:rPr>
              <a:t>★</a:t>
            </a:r>
            <a:r>
              <a:rPr lang="en-US" altLang="zh-CN" sz="2200" dirty="0">
                <a:latin typeface="黑体" panose="02010609060101010101" charset="-122"/>
                <a:ea typeface="黑体" panose="02010609060101010101" charset="-122"/>
                <a:sym typeface="FZHei-B01S"/>
              </a:rPr>
              <a:t>若单位名称中包含“经济联合、经济合作”，登记注册类型应为“120集体</a:t>
            </a:r>
            <a:r>
              <a:rPr lang="zh-CN" altLang="en-US" sz="2200" dirty="0">
                <a:latin typeface="黑体" panose="02010609060101010101" charset="-122"/>
                <a:ea typeface="黑体" panose="02010609060101010101" charset="-122"/>
                <a:sym typeface="FZHei-B01S"/>
              </a:rPr>
              <a:t>”或“130股份合作”；</a:t>
            </a:r>
            <a:r>
              <a:rPr lang="en-US" altLang="zh-CN" sz="2200" dirty="0">
                <a:latin typeface="黑体" panose="02010609060101010101" charset="-122"/>
                <a:ea typeface="黑体" panose="02010609060101010101" charset="-122"/>
                <a:sym typeface="FZHei-B01S"/>
              </a:rPr>
              <a:t> </a:t>
            </a:r>
            <a:endParaRPr lang="en-US" altLang="zh-CN" sz="2200" dirty="0">
              <a:latin typeface="黑体" panose="02010609060101010101" charset="-122"/>
              <a:ea typeface="黑体" panose="02010609060101010101" charset="-122"/>
              <a:sym typeface="FZHei-B01S"/>
            </a:endParaRPr>
          </a:p>
          <a:p>
            <a:pPr eaLnBrk="0" hangingPunct="0">
              <a:lnSpc>
                <a:spcPts val="3200"/>
              </a:lnSpc>
            </a:pPr>
            <a:r>
              <a:rPr lang="en-US" altLang="zh-CN" sz="2200" dirty="0">
                <a:solidFill>
                  <a:srgbClr val="F0944A"/>
                </a:solidFill>
                <a:latin typeface="汉仪叶叶相思体简" panose="02010509060101010101" charset="-122"/>
                <a:ea typeface="汉仪叶叶相思体简" panose="02010509060101010101" charset="-122"/>
                <a:sym typeface="FZHei-B01S"/>
              </a:rPr>
              <a:t>★</a:t>
            </a:r>
            <a:r>
              <a:rPr lang="en-US" altLang="zh-CN" sz="2200" dirty="0" err="1">
                <a:latin typeface="黑体" panose="02010609060101010101" charset="-122"/>
                <a:ea typeface="黑体" panose="02010609060101010101" charset="-122"/>
                <a:sym typeface="FZHei-B01S"/>
              </a:rPr>
              <a:t>组级、村级、乡镇级集体经济组织，登记注册类型应为</a:t>
            </a:r>
            <a:r>
              <a:rPr lang="zh-CN" altLang="en-US" sz="2200" dirty="0">
                <a:latin typeface="黑体" panose="02010609060101010101" charset="-122"/>
                <a:ea typeface="黑体" panose="02010609060101010101" charset="-122"/>
                <a:sym typeface="FZHei-B01S"/>
              </a:rPr>
              <a:t>“</a:t>
            </a:r>
            <a:r>
              <a:rPr lang="en-US" altLang="zh-CN" sz="2200" dirty="0">
                <a:latin typeface="黑体" panose="02010609060101010101" charset="-122"/>
                <a:ea typeface="黑体" panose="02010609060101010101" charset="-122"/>
                <a:sym typeface="FZHei-B01S"/>
              </a:rPr>
              <a:t>120集体”或“130股份合作”</a:t>
            </a:r>
            <a:r>
              <a:rPr lang="zh-CN" altLang="en-US" sz="2200" dirty="0">
                <a:latin typeface="黑体" panose="02010609060101010101" charset="-122"/>
                <a:ea typeface="黑体" panose="02010609060101010101" charset="-122"/>
                <a:sym typeface="FZHei-B01S"/>
              </a:rPr>
              <a:t>；</a:t>
            </a:r>
            <a:endParaRPr lang="en-US" altLang="zh-CN" sz="2200" dirty="0">
              <a:latin typeface="黑体" panose="02010609060101010101" charset="-122"/>
              <a:ea typeface="黑体" panose="02010609060101010101" charset="-122"/>
              <a:sym typeface="FZHei-B01S"/>
            </a:endParaRPr>
          </a:p>
          <a:p>
            <a:pPr eaLnBrk="0" hangingPunct="0">
              <a:lnSpc>
                <a:spcPts val="3200"/>
              </a:lnSpc>
            </a:pPr>
            <a:r>
              <a:rPr lang="en-US" altLang="zh-CN" sz="2200" dirty="0">
                <a:solidFill>
                  <a:srgbClr val="F0944A"/>
                </a:solidFill>
                <a:latin typeface="汉仪叶叶相思体简" panose="02010509060101010101" charset="-122"/>
                <a:ea typeface="汉仪叶叶相思体简" panose="02010509060101010101" charset="-122"/>
                <a:sym typeface="FZHei-B01S"/>
              </a:rPr>
              <a:t>★</a:t>
            </a:r>
            <a:r>
              <a:rPr lang="en-US" altLang="zh-CN" sz="2200" dirty="0" err="1">
                <a:latin typeface="黑体" panose="02010609060101010101" charset="-122"/>
                <a:ea typeface="黑体" panose="02010609060101010101" charset="-122"/>
                <a:sym typeface="FZHei-B01S"/>
              </a:rPr>
              <a:t>机关、事业单位、编办直接管理机构编制的群众团体，登记注册类型应为</a:t>
            </a:r>
            <a:r>
              <a:rPr lang="zh-CN" altLang="en-US" sz="2200" dirty="0">
                <a:latin typeface="黑体" panose="02010609060101010101" charset="-122"/>
                <a:ea typeface="黑体" panose="02010609060101010101" charset="-122"/>
                <a:sym typeface="FZHei-B01S"/>
              </a:rPr>
              <a:t>“</a:t>
            </a:r>
            <a:r>
              <a:rPr lang="en-US" altLang="zh-CN" sz="2200" dirty="0">
                <a:latin typeface="黑体" panose="02010609060101010101" charset="-122"/>
                <a:ea typeface="黑体" panose="02010609060101010101" charset="-122"/>
                <a:sym typeface="FZHei-B01S"/>
              </a:rPr>
              <a:t>110国有</a:t>
            </a:r>
            <a:r>
              <a:rPr lang="zh-CN" altLang="en-US" sz="2200" dirty="0">
                <a:latin typeface="黑体" panose="02010609060101010101" charset="-122"/>
                <a:ea typeface="黑体" panose="02010609060101010101" charset="-122"/>
                <a:sym typeface="FZHei-B01S"/>
              </a:rPr>
              <a:t>”</a:t>
            </a:r>
            <a:r>
              <a:rPr lang="en-US" altLang="zh-CN" sz="2200" dirty="0">
                <a:latin typeface="黑体" panose="02010609060101010101" charset="-122"/>
                <a:ea typeface="黑体" panose="02010609060101010101" charset="-122"/>
                <a:sym typeface="FZHei-B01S"/>
              </a:rPr>
              <a:t> </a:t>
            </a:r>
            <a:r>
              <a:rPr lang="zh-CN" altLang="en-US" sz="2200" dirty="0">
                <a:latin typeface="黑体" panose="02010609060101010101" charset="-122"/>
                <a:ea typeface="黑体" panose="02010609060101010101" charset="-122"/>
                <a:sym typeface="FZHei-B01S"/>
              </a:rPr>
              <a:t>。</a:t>
            </a:r>
            <a:endParaRPr lang="zh-CN" altLang="en-US" dirty="0">
              <a:latin typeface="黑体" panose="02010609060101010101" charset="-122"/>
              <a:ea typeface="黑体" panose="02010609060101010101" charset="-122"/>
              <a:sym typeface="FZHei-B01S"/>
            </a:endParaRPr>
          </a:p>
        </p:txBody>
      </p:sp>
      <p:pic>
        <p:nvPicPr>
          <p:cNvPr id="2" name="图片 1"/>
          <p:cNvPicPr>
            <a:picLocks noChangeAspect="1"/>
          </p:cNvPicPr>
          <p:nvPr/>
        </p:nvPicPr>
        <p:blipFill>
          <a:blip r:embed="rId1"/>
          <a:stretch>
            <a:fillRect/>
          </a:stretch>
        </p:blipFill>
        <p:spPr>
          <a:xfrm>
            <a:off x="539750" y="1426210"/>
            <a:ext cx="8897938" cy="2024063"/>
          </a:xfrm>
          <a:prstGeom prst="rect">
            <a:avLst/>
          </a:prstGeom>
          <a:noFill/>
          <a:ln w="9525">
            <a:noFill/>
          </a:ln>
        </p:spPr>
      </p:pic>
    </p:spTree>
  </p:cSld>
  <p:clrMapOvr>
    <a:masterClrMapping/>
  </p:clrMapOvr>
  <p:transition spd="slow" advTm="10000">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标题 2"/>
          <p:cNvSpPr>
            <a:spLocks noGrp="1"/>
          </p:cNvSpPr>
          <p:nvPr>
            <p:ph type="title"/>
          </p:nvPr>
        </p:nvSpPr>
        <p:spPr>
          <a:xfrm>
            <a:off x="838200" y="125413"/>
            <a:ext cx="9669463" cy="795337"/>
          </a:xfrm>
        </p:spPr>
        <p:txBody>
          <a:bodyPr anchor="ctr" anchorCtr="0"/>
          <a:lstStyle/>
          <a:p>
            <a:r>
              <a:rPr lang="en-US" altLang="zh-CN" dirty="0"/>
              <a:t>3.2.1 101-1</a:t>
            </a:r>
            <a:r>
              <a:rPr lang="zh-CN" altLang="en-US" dirty="0"/>
              <a:t>表</a:t>
            </a:r>
            <a:endParaRPr lang="zh-CN" altLang="en-US" dirty="0"/>
          </a:p>
        </p:txBody>
      </p:sp>
      <p:sp>
        <p:nvSpPr>
          <p:cNvPr id="96258" name="文本框 3"/>
          <p:cNvSpPr txBox="1"/>
          <p:nvPr/>
        </p:nvSpPr>
        <p:spPr>
          <a:xfrm>
            <a:off x="393065" y="890270"/>
            <a:ext cx="11204575" cy="5631180"/>
          </a:xfrm>
          <a:prstGeom prst="rect">
            <a:avLst/>
          </a:prstGeom>
          <a:noFill/>
          <a:ln w="9525">
            <a:noFill/>
          </a:ln>
        </p:spPr>
        <p:txBody>
          <a:bodyPr wrap="square" anchor="t" anchorCtr="0">
            <a:spAutoFit/>
          </a:bodyPr>
          <a:lstStyle/>
          <a:p>
            <a:pPr eaLnBrk="0" hangingPunct="0">
              <a:lnSpc>
                <a:spcPct val="150000"/>
              </a:lnSpc>
            </a:pPr>
            <a:r>
              <a:rPr lang="en-US" altLang="zh-CN" sz="2400" b="1" dirty="0">
                <a:latin typeface="楷体" panose="02010609060101010101" charset="-122"/>
                <a:ea typeface="楷体" panose="02010609060101010101" charset="-122"/>
              </a:rPr>
              <a:t>205 </a:t>
            </a:r>
            <a:r>
              <a:rPr lang="zh-CN" altLang="en-US" sz="2400" b="1" dirty="0">
                <a:latin typeface="楷体" panose="02010609060101010101" charset="-122"/>
                <a:ea typeface="楷体" panose="02010609060101010101" charset="-122"/>
              </a:rPr>
              <a:t>登记注册类型</a:t>
            </a:r>
            <a:endParaRPr lang="zh-CN" altLang="en-US" sz="2400" b="1" dirty="0">
              <a:latin typeface="楷体" panose="02010609060101010101" charset="-122"/>
              <a:ea typeface="楷体" panose="02010609060101010101" charset="-122"/>
            </a:endParaRPr>
          </a:p>
          <a:p>
            <a:pPr eaLnBrk="0" hangingPunct="0">
              <a:lnSpc>
                <a:spcPct val="150000"/>
              </a:lnSpc>
            </a:pPr>
            <a:endParaRPr lang="zh-CN" altLang="en-US" sz="2400" b="1" dirty="0">
              <a:latin typeface="楷体" panose="02010609060101010101" charset="-122"/>
              <a:ea typeface="楷体" panose="02010609060101010101" charset="-122"/>
            </a:endParaRPr>
          </a:p>
          <a:p>
            <a:pPr eaLnBrk="0" hangingPunct="0">
              <a:lnSpc>
                <a:spcPct val="150000"/>
              </a:lnSpc>
            </a:pPr>
            <a:endParaRPr lang="zh-CN" altLang="en-US" sz="2400" b="1" dirty="0">
              <a:latin typeface="楷体" panose="02010609060101010101" charset="-122"/>
              <a:ea typeface="楷体" panose="02010609060101010101" charset="-122"/>
            </a:endParaRPr>
          </a:p>
          <a:p>
            <a:pPr eaLnBrk="0" hangingPunct="0">
              <a:lnSpc>
                <a:spcPct val="150000"/>
              </a:lnSpc>
            </a:pPr>
            <a:endParaRPr lang="zh-CN" altLang="en-US" sz="2400" b="1" dirty="0">
              <a:latin typeface="楷体" panose="02010609060101010101" charset="-122"/>
              <a:ea typeface="楷体" panose="02010609060101010101" charset="-122"/>
            </a:endParaRPr>
          </a:p>
          <a:p>
            <a:pPr eaLnBrk="0" hangingPunct="0">
              <a:lnSpc>
                <a:spcPct val="150000"/>
              </a:lnSpc>
            </a:pPr>
            <a:endParaRPr lang="zh-CN" altLang="en-US" sz="2400" b="1" dirty="0">
              <a:latin typeface="楷体" panose="02010609060101010101" charset="-122"/>
              <a:ea typeface="楷体" panose="02010609060101010101" charset="-122"/>
            </a:endParaRPr>
          </a:p>
          <a:p>
            <a:pPr eaLnBrk="0" hangingPunct="0">
              <a:lnSpc>
                <a:spcPct val="150000"/>
              </a:lnSpc>
            </a:pPr>
            <a:r>
              <a:rPr lang="zh-CN" altLang="en-US" sz="2400" dirty="0">
                <a:solidFill>
                  <a:srgbClr val="00B050"/>
                </a:solidFill>
                <a:latin typeface="黑体" panose="02010609060101010101" charset="-122"/>
                <a:ea typeface="黑体" panose="02010609060101010101" charset="-122"/>
              </a:rPr>
              <a:t>易错点：</a:t>
            </a:r>
            <a:endParaRPr lang="zh-CN" altLang="en-US" sz="2400" dirty="0">
              <a:latin typeface="黑体" panose="02010609060101010101" charset="-122"/>
              <a:ea typeface="黑体" panose="02010609060101010101" charset="-122"/>
            </a:endParaRPr>
          </a:p>
          <a:p>
            <a:pPr eaLnBrk="0" hangingPunct="0">
              <a:lnSpc>
                <a:spcPct val="150000"/>
              </a:lnSpc>
            </a:pPr>
            <a:r>
              <a:rPr lang="en-US" altLang="zh-CN" sz="2400" dirty="0">
                <a:solidFill>
                  <a:srgbClr val="F0944A"/>
                </a:solidFill>
                <a:latin typeface="汉仪叶叶相思体简" panose="02010509060101010101" charset="-122"/>
                <a:ea typeface="汉仪叶叶相思体简" panose="02010509060101010101" charset="-122"/>
                <a:sym typeface="FZHei-B01S"/>
              </a:rPr>
              <a:t>★</a:t>
            </a:r>
            <a:r>
              <a:rPr lang="zh-CN" altLang="en-US" sz="2400" dirty="0">
                <a:latin typeface="黑体" panose="02010609060101010101" charset="-122"/>
                <a:ea typeface="黑体" panose="02010609060101010101" charset="-122"/>
                <a:sym typeface="FZHei-B01S"/>
              </a:rPr>
              <a:t>在市监部门登记为“有限责任公司（自然人投资或控股）”、“有限责任公司（自然人独资）”、“有限责任公司（自然人投资或控股的法人独资）”，这几种企业类型时，填写登记注册类型时请选择“</a:t>
            </a:r>
            <a:r>
              <a:rPr lang="en-US" altLang="zh-CN" sz="2400" dirty="0">
                <a:latin typeface="黑体" panose="02010609060101010101" charset="-122"/>
                <a:ea typeface="黑体" panose="02010609060101010101" charset="-122"/>
                <a:sym typeface="FZHei-B01S"/>
              </a:rPr>
              <a:t>173</a:t>
            </a:r>
            <a:r>
              <a:rPr lang="zh-CN" altLang="en-US" sz="2400" dirty="0">
                <a:latin typeface="黑体" panose="02010609060101010101" charset="-122"/>
                <a:ea typeface="黑体" panose="02010609060101010101" charset="-122"/>
                <a:sym typeface="FZHei-B01S"/>
              </a:rPr>
              <a:t>私营有限责任公司”，而不要选择“</a:t>
            </a:r>
            <a:r>
              <a:rPr lang="en-US" altLang="zh-CN" sz="2400" dirty="0">
                <a:latin typeface="黑体" panose="02010609060101010101" charset="-122"/>
                <a:ea typeface="黑体" panose="02010609060101010101" charset="-122"/>
                <a:sym typeface="FZHei-B01S"/>
              </a:rPr>
              <a:t>159</a:t>
            </a:r>
            <a:r>
              <a:rPr lang="zh-CN" altLang="en-US" sz="2400" dirty="0">
                <a:latin typeface="黑体" panose="02010609060101010101" charset="-122"/>
                <a:ea typeface="黑体" panose="02010609060101010101" charset="-122"/>
                <a:sym typeface="FZHei-B01S"/>
              </a:rPr>
              <a:t>其他有限责任公司”。</a:t>
            </a:r>
            <a:endParaRPr lang="zh-CN" altLang="en-US" sz="2400" dirty="0">
              <a:latin typeface="黑体" panose="02010609060101010101" charset="-122"/>
              <a:ea typeface="黑体" panose="02010609060101010101" charset="-122"/>
              <a:sym typeface="FZHei-B01S"/>
            </a:endParaRPr>
          </a:p>
        </p:txBody>
      </p:sp>
      <p:pic>
        <p:nvPicPr>
          <p:cNvPr id="2" name="图片 1"/>
          <p:cNvPicPr>
            <a:picLocks noChangeAspect="1"/>
          </p:cNvPicPr>
          <p:nvPr/>
        </p:nvPicPr>
        <p:blipFill>
          <a:blip r:embed="rId1"/>
          <a:stretch>
            <a:fillRect/>
          </a:stretch>
        </p:blipFill>
        <p:spPr>
          <a:xfrm>
            <a:off x="449196" y="1540101"/>
            <a:ext cx="8897938" cy="2024063"/>
          </a:xfrm>
          <a:prstGeom prst="rect">
            <a:avLst/>
          </a:prstGeom>
          <a:noFill/>
          <a:ln w="9525">
            <a:noFill/>
          </a:ln>
        </p:spPr>
      </p:pic>
    </p:spTree>
  </p:cSld>
  <p:clrMapOvr>
    <a:masterClrMapping/>
  </p:clrMapOvr>
  <p:transition spd="slow" advTm="1000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矩形 69"/>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71" name="矩形 70"/>
          <p:cNvSpPr>
            <a:spLocks noChangeArrowheads="1"/>
          </p:cNvSpPr>
          <p:nvPr/>
        </p:nvSpPr>
        <p:spPr bwMode="auto">
          <a:xfrm>
            <a:off x="1755775" y="449263"/>
            <a:ext cx="41608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a:solidFill>
                  <a:srgbClr val="18478F"/>
                </a:solidFill>
                <a:latin typeface="方正黑体简体" pitchFamily="2" charset="-122"/>
                <a:ea typeface="方正黑体简体" pitchFamily="2" charset="-122"/>
                <a:sym typeface="FZZhengHeiS-R-GB"/>
              </a:rPr>
              <a:t>审核时间</a:t>
            </a:r>
            <a:endParaRPr lang="zh-CN" altLang="en-US" sz="2400">
              <a:solidFill>
                <a:srgbClr val="18478F"/>
              </a:solidFill>
              <a:latin typeface="方正黑体简体" pitchFamily="2" charset="-122"/>
              <a:ea typeface="方正黑体简体" pitchFamily="2" charset="-122"/>
              <a:sym typeface="FZZhengHeiS-R-GB"/>
            </a:endParaRPr>
          </a:p>
        </p:txBody>
      </p:sp>
      <p:sp>
        <p:nvSpPr>
          <p:cNvPr id="91" name="圆角矩形 90"/>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92" name="矩形 91"/>
          <p:cNvSpPr>
            <a:spLocks noChangeArrowheads="1"/>
          </p:cNvSpPr>
          <p:nvPr/>
        </p:nvSpPr>
        <p:spPr bwMode="auto">
          <a:xfrm>
            <a:off x="417513" y="400050"/>
            <a:ext cx="765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18478F"/>
                </a:solidFill>
                <a:latin typeface="方正黑体简体" pitchFamily="2" charset="-122"/>
                <a:ea typeface="方正黑体简体" pitchFamily="2" charset="-122"/>
                <a:sym typeface="FZZhengHeiS-R-GB"/>
              </a:rPr>
              <a:t>2.2</a:t>
            </a:r>
            <a:endParaRPr lang="zh-CN" altLang="en-US" sz="3200">
              <a:solidFill>
                <a:srgbClr val="18478F"/>
              </a:solidFill>
              <a:latin typeface="方正黑体简体" pitchFamily="2" charset="-122"/>
              <a:ea typeface="方正黑体简体" pitchFamily="2" charset="-122"/>
              <a:sym typeface="FZZhengHeiS-R-GB"/>
            </a:endParaRPr>
          </a:p>
        </p:txBody>
      </p:sp>
      <p:sp>
        <p:nvSpPr>
          <p:cNvPr id="93" name="矩形 92"/>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33798" name="文本框 2"/>
          <p:cNvSpPr txBox="1">
            <a:spLocks noChangeArrowheads="1"/>
          </p:cNvSpPr>
          <p:nvPr/>
        </p:nvSpPr>
        <p:spPr bwMode="auto">
          <a:xfrm>
            <a:off x="1385888" y="1190625"/>
            <a:ext cx="6251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3200" b="1">
                <a:latin typeface="微软雅黑" panose="020B0503020204020204" charset="-122"/>
              </a:rPr>
              <a:t>2022</a:t>
            </a:r>
            <a:r>
              <a:rPr lang="zh-CN" altLang="en-US" sz="3200" b="1">
                <a:latin typeface="微软雅黑" panose="020B0503020204020204" charset="-122"/>
              </a:rPr>
              <a:t>年年度审核</a:t>
            </a:r>
            <a:endParaRPr lang="zh-CN" altLang="en-US" sz="3200" b="1">
              <a:latin typeface="微软雅黑" panose="020B0503020204020204" charset="-122"/>
              <a:ea typeface="微软雅黑" panose="020B0503020204020204" charset="-122"/>
            </a:endParaRPr>
          </a:p>
        </p:txBody>
      </p:sp>
      <p:sp>
        <p:nvSpPr>
          <p:cNvPr id="26631" name="文本框 3"/>
          <p:cNvSpPr txBox="1"/>
          <p:nvPr/>
        </p:nvSpPr>
        <p:spPr>
          <a:xfrm>
            <a:off x="1038225" y="1833563"/>
            <a:ext cx="10247313" cy="4107815"/>
          </a:xfrm>
          <a:prstGeom prst="rect">
            <a:avLst/>
          </a:prstGeom>
          <a:noFill/>
          <a:ln w="9525">
            <a:noFill/>
          </a:ln>
        </p:spPr>
        <p:txBody>
          <a:bodyPr>
            <a:spAutoFit/>
          </a:bodyPr>
          <a:lstStyle/>
          <a:p>
            <a:pPr eaLnBrk="0" hangingPunct="0">
              <a:lnSpc>
                <a:spcPct val="150000"/>
              </a:lnSpc>
              <a:defRPr/>
            </a:pPr>
            <a:r>
              <a:rPr lang="zh-CN" sz="2200" kern="0" spc="-20" noProof="1">
                <a:solidFill>
                  <a:srgbClr val="000000"/>
                </a:solidFill>
                <a:latin typeface="黑体" panose="02010609060101010101" charset="-122"/>
                <a:ea typeface="黑体" panose="02010609060101010101" charset="-122"/>
                <a:cs typeface="宋体" panose="02010600030101010101" pitchFamily="2" charset="-122"/>
              </a:rPr>
              <a:t>（一）第一批年度审核</a:t>
            </a:r>
            <a:endParaRPr lang="zh-CN" sz="2200" kern="0" spc="-20" noProof="1">
              <a:solidFill>
                <a:srgbClr val="000000"/>
              </a:solidFill>
              <a:latin typeface="黑体" panose="02010609060101010101" charset="-122"/>
              <a:ea typeface="黑体" panose="02010609060101010101" charset="-122"/>
              <a:cs typeface="宋体" panose="02010600030101010101" pitchFamily="2" charset="-122"/>
            </a:endParaRPr>
          </a:p>
          <a:p>
            <a:pPr eaLnBrk="0" hangingPunct="0">
              <a:lnSpc>
                <a:spcPct val="150000"/>
              </a:lnSpc>
              <a:defRPr/>
            </a:pPr>
            <a:r>
              <a:rPr lang="zh-CN" sz="2200" kern="0" spc="-20" noProof="1">
                <a:solidFill>
                  <a:srgbClr val="000000"/>
                </a:solidFill>
                <a:latin typeface="黑体" panose="02010609060101010101" charset="-122"/>
                <a:ea typeface="黑体" panose="02010609060101010101" charset="-122"/>
                <a:cs typeface="宋体" panose="02010600030101010101" pitchFamily="2" charset="-122"/>
              </a:rPr>
              <a:t>    </a:t>
            </a:r>
            <a:r>
              <a:rPr lang="zh-CN" sz="2200" kern="0" spc="-20" noProof="1">
                <a:solidFill>
                  <a:srgbClr val="FF0000"/>
                </a:solidFill>
                <a:latin typeface="黑体" panose="02010609060101010101" charset="-122"/>
                <a:ea typeface="黑体" panose="02010609060101010101" charset="-122"/>
                <a:cs typeface="宋体" panose="02010600030101010101" pitchFamily="2" charset="-122"/>
              </a:rPr>
              <a:t>202</a:t>
            </a:r>
            <a:r>
              <a:rPr lang="en-US" altLang="zh-CN" sz="2200" kern="0" spc="-20" noProof="1">
                <a:solidFill>
                  <a:srgbClr val="FF0000"/>
                </a:solidFill>
                <a:latin typeface="黑体" panose="02010609060101010101" charset="-122"/>
                <a:ea typeface="黑体" panose="02010609060101010101" charset="-122"/>
                <a:cs typeface="宋体" panose="02010600030101010101" pitchFamily="2" charset="-122"/>
              </a:rPr>
              <a:t>2</a:t>
            </a:r>
            <a:r>
              <a:rPr lang="zh-CN" sz="2200" kern="0" spc="-20" noProof="1">
                <a:solidFill>
                  <a:srgbClr val="FF0000"/>
                </a:solidFill>
                <a:latin typeface="黑体" panose="02010609060101010101" charset="-122"/>
                <a:ea typeface="黑体" panose="02010609060101010101" charset="-122"/>
                <a:cs typeface="宋体" panose="02010600030101010101" pitchFamily="2" charset="-122"/>
              </a:rPr>
              <a:t>年11月</a:t>
            </a:r>
            <a:r>
              <a:rPr lang="en-US" altLang="zh-CN" sz="2200" kern="0" spc="-20" noProof="1">
                <a:solidFill>
                  <a:srgbClr val="FF0000"/>
                </a:solidFill>
                <a:latin typeface="黑体" panose="02010609060101010101" charset="-122"/>
                <a:ea typeface="黑体" panose="02010609060101010101" charset="-122"/>
                <a:cs typeface="宋体" panose="02010600030101010101" pitchFamily="2" charset="-122"/>
              </a:rPr>
              <a:t>15</a:t>
            </a:r>
            <a:r>
              <a:rPr lang="zh-CN" sz="2200" kern="0" spc="-20" noProof="1">
                <a:solidFill>
                  <a:srgbClr val="FF0000"/>
                </a:solidFill>
                <a:latin typeface="黑体" panose="02010609060101010101" charset="-122"/>
                <a:ea typeface="黑体" panose="02010609060101010101" charset="-122"/>
                <a:cs typeface="宋体" panose="02010600030101010101" pitchFamily="2" charset="-122"/>
              </a:rPr>
              <a:t>日</a:t>
            </a:r>
            <a:r>
              <a:rPr lang="zh-CN" sz="2200" kern="0" spc="-20" noProof="1">
                <a:solidFill>
                  <a:srgbClr val="000000"/>
                </a:solidFill>
                <a:latin typeface="黑体" panose="02010609060101010101" charset="-122"/>
                <a:ea typeface="黑体" panose="02010609060101010101" charset="-122"/>
                <a:cs typeface="宋体" panose="02010600030101010101" pitchFamily="2" charset="-122"/>
              </a:rPr>
              <a:t>前，各市统计局在</a:t>
            </a:r>
            <a:r>
              <a:rPr lang="zh-CN" sz="2200" u="sng" kern="0" spc="-20" noProof="1">
                <a:solidFill>
                  <a:srgbClr val="000000"/>
                </a:solidFill>
                <a:latin typeface="黑体" panose="02010609060101010101" charset="-122"/>
                <a:ea typeface="黑体" panose="02010609060101010101" charset="-122"/>
                <a:cs typeface="宋体" panose="02010600030101010101" pitchFamily="2" charset="-122"/>
              </a:rPr>
              <a:t>10月定报</a:t>
            </a:r>
            <a:r>
              <a:rPr lang="zh-CN" sz="2200" kern="0" spc="-20" noProof="1">
                <a:solidFill>
                  <a:srgbClr val="000000"/>
                </a:solidFill>
                <a:latin typeface="黑体" panose="02010609060101010101" charset="-122"/>
                <a:ea typeface="黑体" panose="02010609060101010101" charset="-122"/>
                <a:cs typeface="宋体" panose="02010600030101010101" pitchFamily="2" charset="-122"/>
              </a:rPr>
              <a:t>调查单位库的基础上，完成第一批拟纳入、退出以及主要信息发生变更的年报调查单位的申报审核。</a:t>
            </a:r>
            <a:endParaRPr lang="zh-CN" sz="2200" kern="0" spc="-20" noProof="1">
              <a:solidFill>
                <a:srgbClr val="000000"/>
              </a:solidFill>
              <a:latin typeface="黑体" panose="02010609060101010101" charset="-122"/>
              <a:ea typeface="黑体" panose="02010609060101010101" charset="-122"/>
              <a:cs typeface="宋体" panose="02010600030101010101" pitchFamily="2" charset="-122"/>
            </a:endParaRPr>
          </a:p>
          <a:p>
            <a:pPr eaLnBrk="0" hangingPunct="0">
              <a:lnSpc>
                <a:spcPct val="150000"/>
              </a:lnSpc>
              <a:defRPr/>
            </a:pPr>
            <a:endParaRPr lang="zh-CN" sz="2200" kern="0" spc="-20" noProof="1">
              <a:solidFill>
                <a:srgbClr val="000000"/>
              </a:solidFill>
              <a:latin typeface="黑体" panose="02010609060101010101" charset="-122"/>
              <a:ea typeface="黑体" panose="02010609060101010101" charset="-122"/>
              <a:cs typeface="宋体" panose="02010600030101010101" pitchFamily="2" charset="-122"/>
            </a:endParaRPr>
          </a:p>
          <a:p>
            <a:pPr eaLnBrk="0" hangingPunct="0">
              <a:lnSpc>
                <a:spcPct val="150000"/>
              </a:lnSpc>
              <a:defRPr/>
            </a:pPr>
            <a:r>
              <a:rPr lang="zh-CN" sz="2200" kern="0" spc="-20" noProof="1">
                <a:solidFill>
                  <a:srgbClr val="000000"/>
                </a:solidFill>
                <a:latin typeface="黑体" panose="02010609060101010101" charset="-122"/>
                <a:ea typeface="黑体" panose="02010609060101010101" charset="-122"/>
                <a:cs typeface="宋体" panose="02010600030101010101" pitchFamily="2" charset="-122"/>
              </a:rPr>
              <a:t>（二）第二批年度审核</a:t>
            </a:r>
            <a:endParaRPr lang="zh-CN" sz="2200" kern="0" spc="-20" noProof="1">
              <a:solidFill>
                <a:srgbClr val="000000"/>
              </a:solidFill>
              <a:latin typeface="黑体" panose="02010609060101010101" charset="-122"/>
              <a:ea typeface="黑体" panose="02010609060101010101" charset="-122"/>
              <a:cs typeface="宋体" panose="02010600030101010101" pitchFamily="2" charset="-122"/>
            </a:endParaRPr>
          </a:p>
          <a:p>
            <a:pPr eaLnBrk="0" hangingPunct="0">
              <a:lnSpc>
                <a:spcPct val="150000"/>
              </a:lnSpc>
              <a:defRPr/>
            </a:pPr>
            <a:r>
              <a:rPr lang="zh-CN" sz="2200" kern="0" spc="-20" noProof="1">
                <a:solidFill>
                  <a:srgbClr val="000000"/>
                </a:solidFill>
                <a:latin typeface="黑体" panose="02010609060101010101" charset="-122"/>
                <a:ea typeface="黑体" panose="02010609060101010101" charset="-122"/>
                <a:cs typeface="宋体" panose="02010600030101010101" pitchFamily="2" charset="-122"/>
              </a:rPr>
              <a:t>    </a:t>
            </a:r>
            <a:r>
              <a:rPr lang="zh-CN" sz="2200" kern="0" spc="-20" noProof="1">
                <a:solidFill>
                  <a:srgbClr val="FF0000"/>
                </a:solidFill>
                <a:latin typeface="黑体" panose="02010609060101010101" charset="-122"/>
                <a:ea typeface="黑体" panose="02010609060101010101" charset="-122"/>
                <a:cs typeface="宋体" panose="02010600030101010101" pitchFamily="2" charset="-122"/>
              </a:rPr>
              <a:t>202</a:t>
            </a:r>
            <a:r>
              <a:rPr lang="en-US" altLang="zh-CN" sz="2200" kern="0" spc="-20" noProof="1">
                <a:solidFill>
                  <a:srgbClr val="FF0000"/>
                </a:solidFill>
                <a:latin typeface="黑体" panose="02010609060101010101" charset="-122"/>
                <a:ea typeface="黑体" panose="02010609060101010101" charset="-122"/>
                <a:cs typeface="宋体" panose="02010600030101010101" pitchFamily="2" charset="-122"/>
              </a:rPr>
              <a:t>2</a:t>
            </a:r>
            <a:r>
              <a:rPr lang="zh-CN" sz="2200" kern="0" spc="-20" noProof="1">
                <a:solidFill>
                  <a:srgbClr val="FF0000"/>
                </a:solidFill>
                <a:latin typeface="黑体" panose="02010609060101010101" charset="-122"/>
                <a:ea typeface="黑体" panose="02010609060101010101" charset="-122"/>
                <a:cs typeface="宋体" panose="02010600030101010101" pitchFamily="2" charset="-122"/>
              </a:rPr>
              <a:t>年1</a:t>
            </a:r>
            <a:r>
              <a:rPr lang="en-US" altLang="zh-CN" sz="2200" kern="0" spc="-20" noProof="1">
                <a:solidFill>
                  <a:srgbClr val="FF0000"/>
                </a:solidFill>
                <a:latin typeface="黑体" panose="02010609060101010101" charset="-122"/>
                <a:ea typeface="黑体" panose="02010609060101010101" charset="-122"/>
                <a:cs typeface="宋体" panose="02010600030101010101" pitchFamily="2" charset="-122"/>
              </a:rPr>
              <a:t>2</a:t>
            </a:r>
            <a:r>
              <a:rPr lang="zh-CN" sz="2200" kern="0" spc="-20" noProof="1">
                <a:solidFill>
                  <a:srgbClr val="FF0000"/>
                </a:solidFill>
                <a:latin typeface="黑体" panose="02010609060101010101" charset="-122"/>
                <a:ea typeface="黑体" panose="02010609060101010101" charset="-122"/>
                <a:cs typeface="宋体" panose="02010600030101010101" pitchFamily="2" charset="-122"/>
              </a:rPr>
              <a:t>月</a:t>
            </a:r>
            <a:r>
              <a:rPr lang="en-US" altLang="zh-CN" sz="2200" kern="0" spc="-20" noProof="1">
                <a:solidFill>
                  <a:srgbClr val="FF0000"/>
                </a:solidFill>
                <a:latin typeface="黑体" panose="02010609060101010101" charset="-122"/>
                <a:ea typeface="黑体" panose="02010609060101010101" charset="-122"/>
                <a:cs typeface="宋体" panose="02010600030101010101" pitchFamily="2" charset="-122"/>
              </a:rPr>
              <a:t>27</a:t>
            </a:r>
            <a:r>
              <a:rPr lang="zh-CN" sz="2200" kern="0" spc="-20" noProof="1">
                <a:solidFill>
                  <a:srgbClr val="FF0000"/>
                </a:solidFill>
                <a:latin typeface="黑体" panose="02010609060101010101" charset="-122"/>
                <a:ea typeface="黑体" panose="02010609060101010101" charset="-122"/>
                <a:cs typeface="宋体" panose="02010600030101010101" pitchFamily="2" charset="-122"/>
              </a:rPr>
              <a:t>日</a:t>
            </a:r>
            <a:r>
              <a:rPr lang="zh-CN" sz="2200" kern="0" spc="-20" noProof="1">
                <a:solidFill>
                  <a:srgbClr val="000000"/>
                </a:solidFill>
                <a:latin typeface="黑体" panose="02010609060101010101" charset="-122"/>
                <a:ea typeface="黑体" panose="02010609060101010101" charset="-122"/>
                <a:cs typeface="宋体" panose="02010600030101010101" pitchFamily="2" charset="-122"/>
              </a:rPr>
              <a:t>前，各</a:t>
            </a:r>
            <a:r>
              <a:rPr lang="zh-CN" sz="2200" kern="0" spc="-20" noProof="1">
                <a:solidFill>
                  <a:srgbClr val="000000"/>
                </a:solidFill>
                <a:latin typeface="黑体" panose="02010609060101010101" charset="-122"/>
                <a:ea typeface="黑体" panose="02010609060101010101" charset="-122"/>
                <a:cs typeface="宋体" panose="02010600030101010101" pitchFamily="2" charset="-122"/>
                <a:sym typeface="FZHei-B01S"/>
              </a:rPr>
              <a:t>市统计局在</a:t>
            </a:r>
            <a:r>
              <a:rPr lang="zh-CN" sz="2200" u="sng" kern="0" spc="-20" noProof="1">
                <a:solidFill>
                  <a:srgbClr val="000000"/>
                </a:solidFill>
                <a:latin typeface="黑体" panose="02010609060101010101" charset="-122"/>
                <a:ea typeface="黑体" panose="02010609060101010101" charset="-122"/>
                <a:cs typeface="宋体" panose="02010600030101010101" pitchFamily="2" charset="-122"/>
                <a:sym typeface="FZHei-B01S"/>
              </a:rPr>
              <a:t>11月定报</a:t>
            </a:r>
            <a:r>
              <a:rPr lang="zh-CN" sz="2200" kern="0" spc="-20" noProof="1">
                <a:solidFill>
                  <a:srgbClr val="000000"/>
                </a:solidFill>
                <a:latin typeface="黑体" panose="02010609060101010101" charset="-122"/>
                <a:ea typeface="黑体" panose="02010609060101010101" charset="-122"/>
                <a:cs typeface="宋体" panose="02010600030101010101" pitchFamily="2" charset="-122"/>
                <a:sym typeface="FZHei-B01S"/>
              </a:rPr>
              <a:t>调查单位库的基础上，补充上报“规下升规上”、新开业（投产）及增加工业战新标识单位的年报调查单位</a:t>
            </a:r>
            <a:r>
              <a:rPr lang="zh-CN" sz="2200" kern="0" spc="-20" noProof="1">
                <a:solidFill>
                  <a:srgbClr val="000000"/>
                </a:solidFill>
                <a:latin typeface="黑体" panose="02010609060101010101" charset="-122"/>
                <a:ea typeface="黑体" panose="02010609060101010101" charset="-122"/>
                <a:cs typeface="宋体" panose="02010600030101010101" pitchFamily="2" charset="-122"/>
              </a:rPr>
              <a:t>。</a:t>
            </a:r>
            <a:endParaRPr lang="zh-CN" sz="2200" kern="0" spc="-20" noProof="1">
              <a:solidFill>
                <a:srgbClr val="000000"/>
              </a:solidFill>
              <a:latin typeface="黑体" panose="02010609060101010101" charset="-122"/>
              <a:ea typeface="黑体" panose="02010609060101010101" charset="-122"/>
              <a:cs typeface="宋体" panose="02010600030101010101" pitchFamily="2" charset="-122"/>
            </a:endParaRPr>
          </a:p>
          <a:p>
            <a:pPr eaLnBrk="0" hangingPunct="0">
              <a:lnSpc>
                <a:spcPct val="150000"/>
              </a:lnSpc>
              <a:defRPr/>
            </a:pPr>
            <a:endParaRPr lang="zh-CN" altLang="en-US" sz="2000" kern="0" spc="-20" noProof="1">
              <a:solidFill>
                <a:srgbClr val="000000"/>
              </a:solidFill>
              <a:latin typeface="黑体" panose="02010609060101010101" charset="-122"/>
              <a:ea typeface="黑体" panose="02010609060101010101" charset="-122"/>
              <a:cs typeface="宋体" panose="02010600030101010101" pitchFamily="2" charset="-122"/>
            </a:endParaRPr>
          </a:p>
        </p:txBody>
      </p:sp>
      <p:sp>
        <p:nvSpPr>
          <p:cNvPr id="33800"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4CBE65B8-BF35-47DE-9895-630DA29CF473}" type="slidenum">
              <a:rPr altLang="en-US" smtClean="0">
                <a:solidFill>
                  <a:srgbClr val="898989"/>
                </a:solidFill>
                <a:cs typeface="FZHei-B01S"/>
              </a:rPr>
            </a:fld>
            <a:endParaRPr lang="zh-CN" altLang="en-US" smtClean="0">
              <a:solidFill>
                <a:srgbClr val="898989"/>
              </a:solidFill>
              <a:cs typeface="FZHei-B01S"/>
            </a:endParaRPr>
          </a:p>
        </p:txBody>
      </p:sp>
    </p:spTree>
  </p:cSld>
  <p:clrMapOvr>
    <a:masterClrMapping/>
  </p:clrMapOvr>
  <p:transition spd="slow"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500"/>
                                        <p:tgtEl>
                                          <p:spTgt spid="92"/>
                                        </p:tgtEl>
                                      </p:cBhvr>
                                    </p:animEffect>
                                  </p:childTnLst>
                                </p:cTn>
                              </p:par>
                              <p:par>
                                <p:cTn id="11" presetID="63" presetClass="path" presetSubtype="0" accel="50000" decel="50000" fill="hold" nodeType="withEffect">
                                  <p:stCondLst>
                                    <p:cond delay="0"/>
                                  </p:stCondLst>
                                  <p:childTnLst>
                                    <p:animMotion origin="layout" path="M -0.16667 2.59259E-6 L 2.5E-6 2.59259E-6 " pathEditMode="relative" rAng="0" ptsTypes="AA">
                                      <p:cBhvr>
                                        <p:cTn id="12" dur="800" fill="hold"/>
                                        <p:tgtEl>
                                          <p:spTgt spid="91"/>
                                        </p:tgtEl>
                                        <p:attrNameLst>
                                          <p:attrName>ppt_x</p:attrName>
                                          <p:attrName>ppt_y</p:attrName>
                                        </p:attrNameLst>
                                      </p:cBhvr>
                                      <p:rCtr x="8300" y="0"/>
                                    </p:animMotion>
                                  </p:childTnLst>
                                </p:cTn>
                              </p:par>
                              <p:par>
                                <p:cTn id="13" presetID="10" presetClass="entr" presetSubtype="0" fill="hold" grpId="0" nodeType="withEffect">
                                  <p:stCondLst>
                                    <p:cond delay="500"/>
                                  </p:stCondLst>
                                  <p:childTnLst>
                                    <p:set>
                                      <p:cBhvr>
                                        <p:cTn id="14" dur="1" fill="hold">
                                          <p:stCondLst>
                                            <p:cond delay="0"/>
                                          </p:stCondLst>
                                        </p:cTn>
                                        <p:tgtEl>
                                          <p:spTgt spid="93"/>
                                        </p:tgtEl>
                                        <p:attrNameLst>
                                          <p:attrName>style.visibility</p:attrName>
                                        </p:attrNameLst>
                                      </p:cBhvr>
                                      <p:to>
                                        <p:strVal val="visible"/>
                                      </p:to>
                                    </p:set>
                                    <p:animEffect transition="in" filter="fade">
                                      <p:cBhvr>
                                        <p:cTn id="15" dur="500"/>
                                        <p:tgtEl>
                                          <p:spTgt spid="93"/>
                                        </p:tgtEl>
                                      </p:cBhvr>
                                    </p:animEffect>
                                  </p:childTnLst>
                                </p:cTn>
                              </p:par>
                              <p:par>
                                <p:cTn id="16" presetID="63" presetClass="path" presetSubtype="0" accel="50000" decel="50000" fill="hold" grpId="1" nodeType="withEffect">
                                  <p:stCondLst>
                                    <p:cond delay="200"/>
                                  </p:stCondLst>
                                  <p:childTnLst>
                                    <p:animMotion origin="layout" path="M -0.16667 -1.85185E-6 L -2.5E-6 -1.85185E-6 " pathEditMode="relative" rAng="0" ptsTypes="AA">
                                      <p:cBhvr>
                                        <p:cTn id="17" dur="800" fill="hold"/>
                                        <p:tgtEl>
                                          <p:spTgt spid="93"/>
                                        </p:tgtEl>
                                        <p:attrNameLst>
                                          <p:attrName>ppt_x</p:attrName>
                                          <p:attrName>ppt_y</p:attrName>
                                        </p:attrNameLst>
                                      </p:cBhvr>
                                      <p:rCtr x="8800" y="0"/>
                                    </p:animMotion>
                                  </p:childTnLst>
                                </p:cTn>
                              </p:par>
                              <p:par>
                                <p:cTn id="18" presetID="10" presetClass="entr" presetSubtype="0" fill="hold" grpId="0" nodeType="withEffect">
                                  <p:stCondLst>
                                    <p:cond delay="75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1000"/>
                                        <p:tgtEl>
                                          <p:spTgt spid="70"/>
                                        </p:tgtEl>
                                      </p:cBhvr>
                                    </p:animEffect>
                                  </p:childTnLst>
                                </p:cTn>
                              </p:par>
                              <p:par>
                                <p:cTn id="21" presetID="63" presetClass="path" presetSubtype="0" accel="50000" decel="50000" fill="hold" grpId="1" nodeType="withEffect">
                                  <p:stCondLst>
                                    <p:cond delay="0"/>
                                  </p:stCondLst>
                                  <p:childTnLst>
                                    <p:animMotion origin="layout" path="M -0.16666 -3.7037E-7 L -2.5E-6 -3.7037E-7 " pathEditMode="relative" rAng="0" ptsTypes="AA">
                                      <p:cBhvr>
                                        <p:cTn id="22" dur="800" fill="hold"/>
                                        <p:tgtEl>
                                          <p:spTgt spid="70"/>
                                        </p:tgtEl>
                                        <p:attrNameLst>
                                          <p:attrName>ppt_x</p:attrName>
                                          <p:attrName>ppt_y</p:attrName>
                                        </p:attrNameLst>
                                      </p:cBhvr>
                                      <p:rCtr x="8300" y="0"/>
                                    </p:animMotion>
                                  </p:childTnLst>
                                </p:cTn>
                              </p:par>
                              <p:par>
                                <p:cTn id="23" presetID="22" presetClass="entr" presetSubtype="8" fill="hold" grpId="0" nodeType="withEffect">
                                  <p:stCondLst>
                                    <p:cond delay="500"/>
                                  </p:stCondLst>
                                  <p:childTnLst>
                                    <p:set>
                                      <p:cBhvr>
                                        <p:cTn id="24" dur="1" fill="hold">
                                          <p:stCondLst>
                                            <p:cond delay="0"/>
                                          </p:stCondLst>
                                        </p:cTn>
                                        <p:tgtEl>
                                          <p:spTgt spid="71"/>
                                        </p:tgtEl>
                                        <p:attrNameLst>
                                          <p:attrName>style.visibility</p:attrName>
                                        </p:attrNameLst>
                                      </p:cBhvr>
                                      <p:to>
                                        <p:strVal val="visible"/>
                                      </p:to>
                                    </p:set>
                                    <p:animEffect transition="in" filter="wipe(left)">
                                      <p:cBhvr>
                                        <p:cTn id="2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0" grpId="1" bldLvl="0" animBg="1"/>
      <p:bldP spid="71" grpId="0"/>
      <p:bldP spid="92" grpId="0"/>
      <p:bldP spid="93" grpId="0" bldLvl="0" animBg="1"/>
      <p:bldP spid="93" grpId="1" bldLvl="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标题 2"/>
          <p:cNvSpPr>
            <a:spLocks noGrp="1"/>
          </p:cNvSpPr>
          <p:nvPr>
            <p:ph type="title"/>
          </p:nvPr>
        </p:nvSpPr>
        <p:spPr>
          <a:xfrm>
            <a:off x="838200" y="125413"/>
            <a:ext cx="9669463" cy="795337"/>
          </a:xfrm>
        </p:spPr>
        <p:txBody>
          <a:bodyPr anchor="ctr" anchorCtr="0"/>
          <a:lstStyle/>
          <a:p>
            <a:r>
              <a:rPr lang="en-US" altLang="zh-CN" dirty="0"/>
              <a:t>3.2.1 101-1</a:t>
            </a:r>
            <a:r>
              <a:rPr lang="zh-CN" altLang="en-US" dirty="0"/>
              <a:t>表</a:t>
            </a:r>
            <a:endParaRPr lang="zh-CN" altLang="en-US" dirty="0"/>
          </a:p>
        </p:txBody>
      </p:sp>
      <p:sp>
        <p:nvSpPr>
          <p:cNvPr id="100354" name="文本框 3"/>
          <p:cNvSpPr txBox="1"/>
          <p:nvPr/>
        </p:nvSpPr>
        <p:spPr>
          <a:xfrm>
            <a:off x="461010" y="870585"/>
            <a:ext cx="11269345" cy="5631180"/>
          </a:xfrm>
          <a:prstGeom prst="rect">
            <a:avLst/>
          </a:prstGeom>
          <a:noFill/>
          <a:ln w="9525">
            <a:noFill/>
          </a:ln>
        </p:spPr>
        <p:txBody>
          <a:bodyPr wrap="square" anchor="t" anchorCtr="0">
            <a:spAutoFit/>
          </a:bodyPr>
          <a:lstStyle/>
          <a:p>
            <a:pPr eaLnBrk="0" hangingPunct="0">
              <a:lnSpc>
                <a:spcPct val="150000"/>
              </a:lnSpc>
            </a:pPr>
            <a:r>
              <a:rPr lang="en-US" altLang="zh-CN" sz="2400" b="1" dirty="0">
                <a:latin typeface="楷体" panose="02010609060101010101" charset="-122"/>
                <a:ea typeface="楷体" panose="02010609060101010101" charset="-122"/>
              </a:rPr>
              <a:t>216 </a:t>
            </a:r>
            <a:r>
              <a:rPr lang="zh-CN" altLang="en-US" sz="2400" b="1" dirty="0">
                <a:latin typeface="楷体" panose="02010609060101010101" charset="-122"/>
                <a:ea typeface="楷体" panose="02010609060101010101" charset="-122"/>
              </a:rPr>
              <a:t>港澳台商投资情况</a:t>
            </a:r>
            <a:endParaRPr lang="zh-CN" altLang="en-US" sz="2400" b="1" dirty="0">
              <a:latin typeface="楷体" panose="02010609060101010101" charset="-122"/>
              <a:ea typeface="楷体" panose="02010609060101010101" charset="-122"/>
            </a:endParaRPr>
          </a:p>
          <a:p>
            <a:pPr eaLnBrk="0" hangingPunct="0">
              <a:lnSpc>
                <a:spcPct val="150000"/>
              </a:lnSpc>
            </a:pPr>
            <a:endParaRPr lang="zh-CN" altLang="en-US" sz="2400" dirty="0">
              <a:solidFill>
                <a:srgbClr val="7030A0"/>
              </a:solidFill>
              <a:latin typeface="黑体" panose="02010609060101010101" charset="-122"/>
              <a:ea typeface="黑体" panose="02010609060101010101" charset="-122"/>
              <a:sym typeface="FZHei-B01S"/>
            </a:endParaRPr>
          </a:p>
          <a:p>
            <a:pPr eaLnBrk="0" hangingPunct="0">
              <a:lnSpc>
                <a:spcPct val="150000"/>
              </a:lnSpc>
            </a:pPr>
            <a:r>
              <a:rPr lang="zh-CN" altLang="en-US" sz="2400" dirty="0">
                <a:solidFill>
                  <a:srgbClr val="7030A0"/>
                </a:solidFill>
                <a:latin typeface="黑体" panose="02010609060101010101" charset="-122"/>
                <a:ea typeface="黑体" panose="02010609060101010101" charset="-122"/>
                <a:sym typeface="FZHei-B01S"/>
              </a:rPr>
              <a:t>指标含义：</a:t>
            </a:r>
            <a:r>
              <a:rPr lang="zh-CN" altLang="en-US" sz="2400" dirty="0">
                <a:latin typeface="楷体" panose="02010609060101010101" charset="-122"/>
                <a:ea typeface="楷体" panose="02010609060101010101" charset="-122"/>
                <a:sym typeface="FZHei-B01S"/>
              </a:rPr>
              <a:t>港商投资、澳商投资和台商投资分别指香港地区、澳门地区和台湾地区投资者依照相关法律规定在中国内地进行各种直接投资的形式。</a:t>
            </a:r>
            <a:endParaRPr lang="zh-CN" altLang="en-US" sz="2400" dirty="0">
              <a:latin typeface="楷体" panose="02010609060101010101" charset="-122"/>
              <a:ea typeface="楷体" panose="02010609060101010101" charset="-122"/>
              <a:sym typeface="FZHei-B01S"/>
            </a:endParaRPr>
          </a:p>
          <a:p>
            <a:pPr eaLnBrk="0" hangingPunct="0">
              <a:lnSpc>
                <a:spcPct val="150000"/>
              </a:lnSpc>
            </a:pPr>
            <a:endParaRPr lang="en-US" altLang="zh-CN" sz="2400" dirty="0">
              <a:solidFill>
                <a:srgbClr val="FF0000"/>
              </a:solidFill>
              <a:latin typeface="黑体" panose="02010609060101010101" charset="-122"/>
              <a:ea typeface="黑体" panose="02010609060101010101" charset="-122"/>
            </a:endParaRPr>
          </a:p>
          <a:p>
            <a:pPr eaLnBrk="0" hangingPunct="0">
              <a:lnSpc>
                <a:spcPct val="150000"/>
              </a:lnSpc>
            </a:pPr>
            <a:r>
              <a:rPr lang="zh-CN" altLang="en-US" sz="2400" dirty="0">
                <a:solidFill>
                  <a:srgbClr val="FF0000"/>
                </a:solidFill>
                <a:latin typeface="黑体" panose="02010609060101010101" charset="-122"/>
                <a:ea typeface="黑体" panose="02010609060101010101" charset="-122"/>
              </a:rPr>
              <a:t>填报主体：</a:t>
            </a:r>
            <a:r>
              <a:rPr lang="zh-CN" altLang="en-US" sz="2400" u="sng" dirty="0">
                <a:latin typeface="黑体" panose="02010609060101010101" charset="-122"/>
                <a:ea typeface="黑体" panose="02010609060101010101" charset="-122"/>
              </a:rPr>
              <a:t>限全部港澳台商投资企业填写。</a:t>
            </a:r>
            <a:r>
              <a:rPr lang="en-US" altLang="zh-CN" sz="2400" u="sng" dirty="0">
                <a:latin typeface="黑体" panose="02010609060101010101" charset="-122"/>
                <a:ea typeface="黑体" panose="02010609060101010101" charset="-122"/>
              </a:rPr>
              <a:t> </a:t>
            </a:r>
            <a:endParaRPr lang="en-US" altLang="zh-CN" sz="2400" dirty="0">
              <a:solidFill>
                <a:srgbClr val="00B050"/>
              </a:solidFill>
              <a:latin typeface="黑体" panose="02010609060101010101" charset="-122"/>
              <a:ea typeface="黑体" panose="02010609060101010101" charset="-122"/>
            </a:endParaRPr>
          </a:p>
          <a:p>
            <a:pPr eaLnBrk="0" hangingPunct="0">
              <a:lnSpc>
                <a:spcPct val="150000"/>
              </a:lnSpc>
            </a:pPr>
            <a:r>
              <a:rPr lang="zh-CN" altLang="en-US" sz="2400" dirty="0">
                <a:solidFill>
                  <a:srgbClr val="00B050"/>
                </a:solidFill>
                <a:latin typeface="黑体" panose="02010609060101010101" charset="-122"/>
                <a:ea typeface="黑体" panose="02010609060101010101" charset="-122"/>
              </a:rPr>
              <a:t>填报要求：</a:t>
            </a:r>
            <a:endParaRPr lang="zh-CN" altLang="en-US" sz="2400" dirty="0">
              <a:latin typeface="黑体" panose="02010609060101010101" charset="-122"/>
              <a:ea typeface="黑体" panose="02010609060101010101" charset="-122"/>
            </a:endParaRPr>
          </a:p>
          <a:p>
            <a:pPr eaLnBrk="0" hangingPunct="0">
              <a:lnSpc>
                <a:spcPct val="150000"/>
              </a:lnSpc>
            </a:pPr>
            <a:r>
              <a:rPr lang="en-US" altLang="zh-CN" sz="2400" dirty="0">
                <a:solidFill>
                  <a:srgbClr val="F0944A"/>
                </a:solidFill>
                <a:latin typeface="汉仪叶叶相思体简" panose="02010509060101010101" charset="-122"/>
                <a:ea typeface="汉仪叶叶相思体简" panose="02010509060101010101" charset="-122"/>
                <a:sym typeface="FZHei-B01S"/>
              </a:rPr>
              <a:t>★</a:t>
            </a:r>
            <a:r>
              <a:rPr lang="zh-CN" altLang="zh-CN" sz="2400" dirty="0">
                <a:latin typeface="黑体" panose="02010609060101010101" charset="-122"/>
                <a:ea typeface="黑体" panose="02010609060101010101" charset="-122"/>
                <a:sym typeface="FZHei-B01S"/>
              </a:rPr>
              <a:t>填写时，根据企业投资者情况，选择是否港商投资、澳商投资或台商投资；</a:t>
            </a:r>
            <a:endParaRPr lang="zh-CN" altLang="zh-CN" sz="2400" dirty="0">
              <a:latin typeface="黑体" panose="02010609060101010101" charset="-122"/>
              <a:ea typeface="黑体" panose="02010609060101010101" charset="-122"/>
              <a:sym typeface="FZHei-B01S"/>
            </a:endParaRPr>
          </a:p>
          <a:p>
            <a:pPr eaLnBrk="0" hangingPunct="0">
              <a:lnSpc>
                <a:spcPct val="150000"/>
              </a:lnSpc>
            </a:pPr>
            <a:r>
              <a:rPr lang="en-US" altLang="zh-CN" sz="2400" dirty="0">
                <a:solidFill>
                  <a:srgbClr val="F0944A"/>
                </a:solidFill>
                <a:latin typeface="汉仪叶叶相思体简" panose="02010509060101010101" charset="-122"/>
                <a:ea typeface="汉仪叶叶相思体简" panose="02010509060101010101" charset="-122"/>
                <a:sym typeface="FZHei-B01S"/>
              </a:rPr>
              <a:t>★</a:t>
            </a:r>
            <a:r>
              <a:rPr lang="zh-CN" altLang="zh-CN" sz="2400" dirty="0">
                <a:latin typeface="黑体" panose="02010609060101010101" charset="-122"/>
                <a:ea typeface="黑体" panose="02010609060101010101" charset="-122"/>
                <a:sym typeface="FZHei-B01S"/>
              </a:rPr>
              <a:t>有多方投资的情况，可以复选；</a:t>
            </a:r>
            <a:endParaRPr lang="zh-CN" altLang="zh-CN" sz="2400" dirty="0">
              <a:latin typeface="黑体" panose="02010609060101010101" charset="-122"/>
              <a:ea typeface="黑体" panose="02010609060101010101" charset="-122"/>
              <a:sym typeface="FZHei-B01S"/>
            </a:endParaRPr>
          </a:p>
          <a:p>
            <a:pPr eaLnBrk="0" hangingPunct="0">
              <a:lnSpc>
                <a:spcPct val="150000"/>
              </a:lnSpc>
            </a:pPr>
            <a:r>
              <a:rPr lang="en-US" altLang="zh-CN" sz="2400" dirty="0">
                <a:solidFill>
                  <a:srgbClr val="F0944A"/>
                </a:solidFill>
                <a:latin typeface="汉仪叶叶相思体简" panose="02010509060101010101" charset="-122"/>
                <a:ea typeface="汉仪叶叶相思体简" panose="02010509060101010101" charset="-122"/>
                <a:sym typeface="FZHei-B01S"/>
              </a:rPr>
              <a:t>★</a:t>
            </a:r>
            <a:r>
              <a:rPr lang="zh-CN" altLang="zh-CN" sz="2400" dirty="0">
                <a:latin typeface="黑体" panose="02010609060101010101" charset="-122"/>
                <a:ea typeface="黑体" panose="02010609060101010101" charset="-122"/>
                <a:sym typeface="FZHei-B01S"/>
              </a:rPr>
              <a:t>按照实际情况，如果资金未投入，就选择</a:t>
            </a:r>
            <a:r>
              <a:rPr lang="en-US" altLang="zh-CN" sz="2400" dirty="0" err="1">
                <a:latin typeface="黑体" panose="02010609060101010101" charset="-122"/>
                <a:ea typeface="黑体" panose="02010609060101010101" charset="-122"/>
                <a:sym typeface="FZHei-B01S"/>
              </a:rPr>
              <a:t>4</a:t>
            </a:r>
            <a:r>
              <a:rPr lang="zh-CN" altLang="en-US" sz="2400" dirty="0">
                <a:latin typeface="黑体" panose="02010609060101010101" charset="-122"/>
                <a:ea typeface="黑体" panose="02010609060101010101" charset="-122"/>
                <a:sym typeface="FZHei-B01S"/>
              </a:rPr>
              <a:t>暂未投资。</a:t>
            </a:r>
            <a:endParaRPr lang="zh-CN" altLang="zh-CN" sz="2400" dirty="0">
              <a:latin typeface="黑体" panose="02010609060101010101" charset="-122"/>
              <a:ea typeface="黑体" panose="02010609060101010101" charset="-122"/>
              <a:sym typeface="FZHei-B01S"/>
            </a:endParaRPr>
          </a:p>
        </p:txBody>
      </p:sp>
      <p:pic>
        <p:nvPicPr>
          <p:cNvPr id="100355" name="图片 1"/>
          <p:cNvPicPr>
            <a:picLocks noChangeAspect="1"/>
          </p:cNvPicPr>
          <p:nvPr/>
        </p:nvPicPr>
        <p:blipFill>
          <a:blip r:embed="rId1"/>
          <a:stretch>
            <a:fillRect/>
          </a:stretch>
        </p:blipFill>
        <p:spPr>
          <a:xfrm>
            <a:off x="549547" y="1546406"/>
            <a:ext cx="9096375" cy="533400"/>
          </a:xfrm>
          <a:prstGeom prst="rect">
            <a:avLst/>
          </a:prstGeom>
          <a:noFill/>
          <a:ln w="9525">
            <a:noFill/>
          </a:ln>
        </p:spPr>
      </p:pic>
    </p:spTree>
  </p:cSld>
  <p:clrMapOvr>
    <a:masterClrMapping/>
  </p:clrMapOvr>
  <p:transition spd="slow" advTm="10000">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标题 2"/>
          <p:cNvSpPr>
            <a:spLocks noGrp="1"/>
          </p:cNvSpPr>
          <p:nvPr>
            <p:ph type="title"/>
          </p:nvPr>
        </p:nvSpPr>
        <p:spPr>
          <a:xfrm>
            <a:off x="838200" y="125413"/>
            <a:ext cx="9669463" cy="795337"/>
          </a:xfrm>
        </p:spPr>
        <p:txBody>
          <a:bodyPr anchor="ctr" anchorCtr="0"/>
          <a:lstStyle/>
          <a:p>
            <a:r>
              <a:rPr lang="en-US" altLang="zh-CN" dirty="0"/>
              <a:t>3.2.1 101-1</a:t>
            </a:r>
            <a:r>
              <a:rPr lang="zh-CN" altLang="en-US" dirty="0"/>
              <a:t>表</a:t>
            </a:r>
            <a:endParaRPr lang="zh-CN" altLang="en-US" dirty="0"/>
          </a:p>
        </p:txBody>
      </p:sp>
      <p:sp>
        <p:nvSpPr>
          <p:cNvPr id="102402" name="文本框 3"/>
          <p:cNvSpPr txBox="1"/>
          <p:nvPr/>
        </p:nvSpPr>
        <p:spPr>
          <a:xfrm>
            <a:off x="452755" y="920750"/>
            <a:ext cx="11221447" cy="5831205"/>
          </a:xfrm>
          <a:prstGeom prst="rect">
            <a:avLst/>
          </a:prstGeom>
          <a:noFill/>
          <a:ln w="9525">
            <a:noFill/>
          </a:ln>
        </p:spPr>
        <p:txBody>
          <a:bodyPr wrap="square" anchor="t" anchorCtr="0">
            <a:spAutoFit/>
          </a:bodyPr>
          <a:lstStyle/>
          <a:p>
            <a:pPr eaLnBrk="0" hangingPunct="0">
              <a:lnSpc>
                <a:spcPts val="3000"/>
              </a:lnSpc>
            </a:pPr>
            <a:r>
              <a:rPr lang="en-US" altLang="zh-CN" sz="2200" b="1" dirty="0">
                <a:latin typeface="楷体" panose="02010609060101010101" charset="-122"/>
                <a:ea typeface="楷体" panose="02010609060101010101" charset="-122"/>
              </a:rPr>
              <a:t>206 </a:t>
            </a:r>
            <a:r>
              <a:rPr lang="zh-CN" altLang="en-US" sz="2200" b="1" dirty="0">
                <a:latin typeface="楷体" panose="02010609060101010101" charset="-122"/>
                <a:ea typeface="楷体" panose="02010609060101010101" charset="-122"/>
              </a:rPr>
              <a:t>企业控股情况</a:t>
            </a:r>
            <a:endParaRPr lang="zh-CN" altLang="en-US" sz="2200" b="1" dirty="0">
              <a:latin typeface="楷体" panose="02010609060101010101" charset="-122"/>
              <a:ea typeface="楷体" panose="02010609060101010101" charset="-122"/>
            </a:endParaRPr>
          </a:p>
          <a:p>
            <a:pPr eaLnBrk="0" hangingPunct="0">
              <a:lnSpc>
                <a:spcPts val="3000"/>
              </a:lnSpc>
            </a:pPr>
            <a:endParaRPr lang="zh-CN" altLang="en-US" sz="2200" dirty="0">
              <a:solidFill>
                <a:srgbClr val="7030A0"/>
              </a:solidFill>
              <a:latin typeface="黑体" panose="02010609060101010101" charset="-122"/>
              <a:ea typeface="黑体" panose="02010609060101010101" charset="-122"/>
              <a:sym typeface="FZHei-B01S"/>
            </a:endParaRPr>
          </a:p>
          <a:p>
            <a:pPr eaLnBrk="0" hangingPunct="0">
              <a:lnSpc>
                <a:spcPts val="3000"/>
              </a:lnSpc>
            </a:pPr>
            <a:r>
              <a:rPr lang="zh-CN" altLang="en-US" sz="2200" dirty="0">
                <a:solidFill>
                  <a:srgbClr val="7030A0"/>
                </a:solidFill>
                <a:latin typeface="黑体" panose="02010609060101010101" charset="-122"/>
                <a:ea typeface="黑体" panose="02010609060101010101" charset="-122"/>
                <a:sym typeface="FZHei-B01S"/>
              </a:rPr>
              <a:t>指标含义：</a:t>
            </a:r>
            <a:r>
              <a:rPr lang="zh-CN" altLang="en-US" sz="2200" dirty="0">
                <a:latin typeface="楷体" panose="02010609060101010101" charset="-122"/>
                <a:ea typeface="楷体" panose="02010609060101010101" charset="-122"/>
                <a:sym typeface="FZHei-B01S"/>
              </a:rPr>
              <a:t>根据企业实收资本中某种经济成分的出资人的实际投资情况，或出资人对企业资产的实际控制、支配程度进行分类。</a:t>
            </a:r>
            <a:endParaRPr lang="zh-CN" altLang="en-US" sz="2200" dirty="0">
              <a:latin typeface="楷体" panose="02010609060101010101" charset="-122"/>
              <a:ea typeface="楷体" panose="02010609060101010101" charset="-122"/>
              <a:sym typeface="FZHei-B01S"/>
            </a:endParaRPr>
          </a:p>
          <a:p>
            <a:pPr eaLnBrk="0" hangingPunct="0">
              <a:lnSpc>
                <a:spcPts val="3000"/>
              </a:lnSpc>
            </a:pPr>
            <a:endParaRPr lang="zh-CN" altLang="en-US" sz="2200" dirty="0">
              <a:solidFill>
                <a:srgbClr val="FF0000"/>
              </a:solidFill>
              <a:latin typeface="黑体" panose="02010609060101010101" charset="-122"/>
              <a:ea typeface="黑体" panose="02010609060101010101" charset="-122"/>
            </a:endParaRPr>
          </a:p>
          <a:p>
            <a:pPr eaLnBrk="0" hangingPunct="0">
              <a:lnSpc>
                <a:spcPts val="3000"/>
              </a:lnSpc>
            </a:pPr>
            <a:r>
              <a:rPr lang="zh-CN" altLang="en-US" sz="2200" dirty="0">
                <a:solidFill>
                  <a:srgbClr val="FF0000"/>
                </a:solidFill>
                <a:latin typeface="黑体" panose="02010609060101010101" charset="-122"/>
                <a:ea typeface="黑体" panose="02010609060101010101" charset="-122"/>
              </a:rPr>
              <a:t>填报主体：</a:t>
            </a:r>
            <a:r>
              <a:rPr lang="zh-CN" altLang="en-US" sz="2200" u="sng" dirty="0">
                <a:latin typeface="黑体" panose="02010609060101010101" charset="-122"/>
                <a:ea typeface="黑体" panose="02010609060101010101" charset="-122"/>
              </a:rPr>
              <a:t>限企业法人单位（</a:t>
            </a:r>
            <a:r>
              <a:rPr lang="en-US" altLang="zh-CN" sz="2200" u="sng" dirty="0">
                <a:latin typeface="黑体" panose="02010609060101010101" charset="-122"/>
                <a:ea typeface="黑体" panose="02010609060101010101" charset="-122"/>
              </a:rPr>
              <a:t>211</a:t>
            </a:r>
            <a:r>
              <a:rPr lang="zh-CN" altLang="en-US" sz="2200" u="sng" dirty="0">
                <a:latin typeface="黑体" panose="02010609060101010101" charset="-122"/>
                <a:ea typeface="黑体" panose="02010609060101010101" charset="-122"/>
              </a:rPr>
              <a:t>项机构类型选择</a:t>
            </a:r>
            <a:r>
              <a:rPr lang="en-US" altLang="zh-CN" sz="2200" u="sng" dirty="0">
                <a:latin typeface="黑体" panose="02010609060101010101" charset="-122"/>
                <a:ea typeface="黑体" panose="02010609060101010101" charset="-122"/>
              </a:rPr>
              <a:t>“10</a:t>
            </a:r>
            <a:r>
              <a:rPr lang="zh-CN" altLang="en-US" sz="2200" u="sng" dirty="0">
                <a:latin typeface="黑体" panose="02010609060101010101" charset="-122"/>
                <a:ea typeface="黑体" panose="02010609060101010101" charset="-122"/>
              </a:rPr>
              <a:t>企业</a:t>
            </a:r>
            <a:r>
              <a:rPr lang="en-US" altLang="zh-CN" sz="2200" u="sng" dirty="0">
                <a:latin typeface="黑体" panose="02010609060101010101" charset="-122"/>
                <a:ea typeface="黑体" panose="02010609060101010101" charset="-122"/>
              </a:rPr>
              <a:t>”</a:t>
            </a:r>
            <a:r>
              <a:rPr lang="zh-CN" altLang="en-US" sz="2200" u="sng" dirty="0">
                <a:latin typeface="黑体" panose="02010609060101010101" charset="-122"/>
                <a:ea typeface="黑体" panose="02010609060101010101" charset="-122"/>
              </a:rPr>
              <a:t>）填写。</a:t>
            </a:r>
            <a:r>
              <a:rPr lang="en-US" altLang="zh-CN" sz="2200" u="sng" dirty="0">
                <a:latin typeface="黑体" panose="02010609060101010101" charset="-122"/>
                <a:ea typeface="黑体" panose="02010609060101010101" charset="-122"/>
              </a:rPr>
              <a:t> </a:t>
            </a:r>
            <a:endParaRPr lang="zh-CN" altLang="en-US" sz="2200" dirty="0">
              <a:solidFill>
                <a:srgbClr val="00B050"/>
              </a:solidFill>
              <a:latin typeface="黑体" panose="02010609060101010101" charset="-122"/>
              <a:ea typeface="黑体" panose="02010609060101010101" charset="-122"/>
            </a:endParaRPr>
          </a:p>
          <a:p>
            <a:pPr eaLnBrk="0" hangingPunct="0">
              <a:lnSpc>
                <a:spcPts val="3000"/>
              </a:lnSpc>
            </a:pPr>
            <a:r>
              <a:rPr lang="zh-CN" altLang="en-US" sz="2200" dirty="0">
                <a:solidFill>
                  <a:srgbClr val="00B050"/>
                </a:solidFill>
                <a:latin typeface="黑体" panose="02010609060101010101" charset="-122"/>
                <a:ea typeface="黑体" panose="02010609060101010101" charset="-122"/>
              </a:rPr>
              <a:t>填报要求：</a:t>
            </a:r>
            <a:endParaRPr lang="zh-CN" altLang="en-US" sz="2200" dirty="0">
              <a:solidFill>
                <a:srgbClr val="00B050"/>
              </a:solidFill>
              <a:latin typeface="黑体" panose="02010609060101010101" charset="-122"/>
              <a:ea typeface="黑体" panose="02010609060101010101" charset="-122"/>
            </a:endParaRPr>
          </a:p>
          <a:p>
            <a:pPr eaLnBrk="0" hangingPunct="0">
              <a:lnSpc>
                <a:spcPct val="150000"/>
              </a:lnSpc>
            </a:pPr>
            <a:r>
              <a:rPr lang="en-US" altLang="zh-CN" sz="2200" dirty="0">
                <a:solidFill>
                  <a:srgbClr val="F0944A"/>
                </a:solidFill>
                <a:latin typeface="汉仪叶叶相思体简" panose="02010509060101010101" charset="-122"/>
                <a:ea typeface="汉仪叶叶相思体简" panose="02010509060101010101" charset="-122"/>
                <a:sym typeface="FZHei-B01S"/>
              </a:rPr>
              <a:t>★</a:t>
            </a:r>
            <a:r>
              <a:rPr lang="zh-CN" altLang="zh-CN" sz="2200" dirty="0">
                <a:latin typeface="黑体" panose="02010609060101010101" charset="-122"/>
                <a:ea typeface="黑体" panose="02010609060101010101" charset="-122"/>
                <a:sym typeface="FZHei-B01S"/>
              </a:rPr>
              <a:t>企业的实收资本中，若某种经济成分的出资人拥有的实收资本（股本）的比例大于</a:t>
            </a:r>
            <a:r>
              <a:rPr lang="en-US" altLang="zh-CN" sz="2200" dirty="0">
                <a:latin typeface="黑体" panose="02010609060101010101" charset="-122"/>
                <a:ea typeface="黑体" panose="02010609060101010101" charset="-122"/>
                <a:sym typeface="FZHei-B01S"/>
              </a:rPr>
              <a:t>50%</a:t>
            </a:r>
            <a:r>
              <a:rPr lang="zh-CN" altLang="en-US" sz="2200" dirty="0">
                <a:latin typeface="黑体" panose="02010609060101010101" charset="-122"/>
                <a:ea typeface="黑体" panose="02010609060101010101" charset="-122"/>
                <a:sym typeface="FZHei-B01S"/>
              </a:rPr>
              <a:t>，或者虽未大于</a:t>
            </a:r>
            <a:r>
              <a:rPr lang="en-US" altLang="zh-CN" sz="2200" dirty="0">
                <a:latin typeface="黑体" panose="02010609060101010101" charset="-122"/>
                <a:ea typeface="黑体" panose="02010609060101010101" charset="-122"/>
                <a:sym typeface="FZHei-B01S"/>
              </a:rPr>
              <a:t>50%</a:t>
            </a:r>
            <a:r>
              <a:rPr lang="zh-CN" altLang="en-US" sz="2200" dirty="0">
                <a:latin typeface="黑体" panose="02010609060101010101" charset="-122"/>
                <a:ea typeface="黑体" panose="02010609060101010101" charset="-122"/>
                <a:sym typeface="FZHei-B01S"/>
              </a:rPr>
              <a:t>，但相对大于其他任何一方经济成分的出资人所占比例，或根据协议规定拥有企业实际控制权的，则填报该种经济成分的控股情况。</a:t>
            </a:r>
            <a:r>
              <a:rPr lang="zh-CN" altLang="zh-CN" sz="2200" dirty="0">
                <a:latin typeface="黑体" panose="02010609060101010101" charset="-122"/>
                <a:ea typeface="黑体" panose="02010609060101010101" charset="-122"/>
                <a:sym typeface="FZHei-B01S"/>
              </a:rPr>
              <a:t>如果投资双方各占</a:t>
            </a:r>
            <a:r>
              <a:rPr lang="en-US" altLang="zh-CN" sz="2200" dirty="0">
                <a:latin typeface="黑体" panose="02010609060101010101" charset="-122"/>
                <a:ea typeface="黑体" panose="02010609060101010101" charset="-122"/>
                <a:sym typeface="FZHei-B01S"/>
              </a:rPr>
              <a:t>50%</a:t>
            </a:r>
            <a:r>
              <a:rPr lang="zh-CN" altLang="en-US" sz="2200" dirty="0">
                <a:latin typeface="黑体" panose="02010609060101010101" charset="-122"/>
                <a:ea typeface="黑体" panose="02010609060101010101" charset="-122"/>
                <a:sym typeface="FZHei-B01S"/>
              </a:rPr>
              <a:t>，且未明确由谁绝对控股的企业，若其中一方为国有经济成分的，一律按国有控股处理。</a:t>
            </a:r>
            <a:r>
              <a:rPr lang="en-US" altLang="zh-CN" sz="2200" dirty="0">
                <a:latin typeface="黑体" panose="02010609060101010101" charset="-122"/>
                <a:ea typeface="黑体" panose="02010609060101010101" charset="-122"/>
                <a:sym typeface="FZHei-B01S"/>
              </a:rPr>
              <a:t> </a:t>
            </a:r>
            <a:endParaRPr lang="zh-CN" altLang="en-US" sz="2200" dirty="0">
              <a:latin typeface="黑体" panose="02010609060101010101" charset="-122"/>
              <a:ea typeface="黑体" panose="02010609060101010101" charset="-122"/>
              <a:sym typeface="FZHei-B01S"/>
            </a:endParaRPr>
          </a:p>
          <a:p>
            <a:pPr eaLnBrk="0" hangingPunct="0">
              <a:lnSpc>
                <a:spcPct val="150000"/>
              </a:lnSpc>
            </a:pPr>
            <a:r>
              <a:rPr lang="en-US" altLang="zh-CN" sz="2200" dirty="0">
                <a:solidFill>
                  <a:srgbClr val="F0944A"/>
                </a:solidFill>
                <a:latin typeface="汉仪叶叶相思体简" panose="02010509060101010101" charset="-122"/>
                <a:ea typeface="汉仪叶叶相思体简" panose="02010509060101010101" charset="-122"/>
                <a:sym typeface="FZHei-B01S"/>
              </a:rPr>
              <a:t>★</a:t>
            </a:r>
            <a:r>
              <a:rPr lang="zh-CN" altLang="en-US" sz="2200" dirty="0">
                <a:latin typeface="黑体" panose="02010609060101010101" charset="-122"/>
                <a:ea typeface="黑体" panose="02010609060101010101" charset="-122"/>
                <a:sym typeface="FZHei-B01S"/>
              </a:rPr>
              <a:t>除极少数特殊情况，企业法人控股情况一般都不应选填为9其他，如填写</a:t>
            </a:r>
            <a:r>
              <a:rPr lang="en-US" altLang="zh-CN" sz="2200" dirty="0">
                <a:latin typeface="黑体" panose="02010609060101010101" charset="-122"/>
                <a:ea typeface="黑体" panose="02010609060101010101" charset="-122"/>
                <a:sym typeface="FZHei-B01S"/>
              </a:rPr>
              <a:t>9</a:t>
            </a:r>
            <a:r>
              <a:rPr lang="zh-CN" altLang="en-US" sz="2200" dirty="0">
                <a:latin typeface="黑体" panose="02010609060101010101" charset="-122"/>
                <a:ea typeface="黑体" panose="02010609060101010101" charset="-122"/>
                <a:sym typeface="FZHei-B01S"/>
              </a:rPr>
              <a:t>其他，统计机构要与企业进一步核实。</a:t>
            </a:r>
            <a:endParaRPr lang="zh-CN" altLang="en-US" dirty="0">
              <a:latin typeface="黑体" panose="02010609060101010101" charset="-122"/>
              <a:ea typeface="黑体" panose="02010609060101010101" charset="-122"/>
              <a:sym typeface="FZHei-B01S"/>
            </a:endParaRPr>
          </a:p>
        </p:txBody>
      </p:sp>
      <p:pic>
        <p:nvPicPr>
          <p:cNvPr id="102403" name="图片 1"/>
          <p:cNvPicPr>
            <a:picLocks noChangeAspect="1"/>
          </p:cNvPicPr>
          <p:nvPr/>
        </p:nvPicPr>
        <p:blipFill>
          <a:blip r:embed="rId1"/>
          <a:stretch>
            <a:fillRect/>
          </a:stretch>
        </p:blipFill>
        <p:spPr>
          <a:xfrm>
            <a:off x="517798" y="1370421"/>
            <a:ext cx="9617075" cy="327660"/>
          </a:xfrm>
          <a:prstGeom prst="rect">
            <a:avLst/>
          </a:prstGeom>
          <a:noFill/>
          <a:ln w="9525">
            <a:noFill/>
          </a:ln>
        </p:spPr>
      </p:pic>
    </p:spTree>
  </p:cSld>
  <p:clrMapOvr>
    <a:masterClrMapping/>
  </p:clrMapOvr>
  <p:transition spd="slow" advTm="10000">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标题 1"/>
          <p:cNvSpPr>
            <a:spLocks noGrp="1"/>
          </p:cNvSpPr>
          <p:nvPr>
            <p:ph type="title"/>
          </p:nvPr>
        </p:nvSpPr>
        <p:spPr>
          <a:xfrm>
            <a:off x="838200" y="125413"/>
            <a:ext cx="9669463" cy="795337"/>
          </a:xfrm>
        </p:spPr>
        <p:txBody>
          <a:bodyPr anchor="ctr" anchorCtr="0"/>
          <a:lstStyle/>
          <a:p>
            <a:r>
              <a:rPr lang="en-US" altLang="zh-CN" dirty="0"/>
              <a:t>3.2.1 101-1</a:t>
            </a:r>
            <a:r>
              <a:rPr lang="zh-CN" altLang="en-US" dirty="0"/>
              <a:t>表</a:t>
            </a:r>
            <a:endParaRPr lang="zh-CN" altLang="en-US" dirty="0"/>
          </a:p>
        </p:txBody>
      </p:sp>
      <p:sp>
        <p:nvSpPr>
          <p:cNvPr id="104450" name="文本框 3"/>
          <p:cNvSpPr txBox="1"/>
          <p:nvPr/>
        </p:nvSpPr>
        <p:spPr>
          <a:xfrm>
            <a:off x="496570" y="1667510"/>
            <a:ext cx="11582400" cy="3014980"/>
          </a:xfrm>
          <a:prstGeom prst="rect">
            <a:avLst/>
          </a:prstGeom>
          <a:noFill/>
          <a:ln w="9525">
            <a:noFill/>
          </a:ln>
        </p:spPr>
        <p:txBody>
          <a:bodyPr wrap="square" anchor="t" anchorCtr="0">
            <a:spAutoFit/>
          </a:bodyPr>
          <a:lstStyle/>
          <a:p>
            <a:pPr eaLnBrk="0" hangingPunct="0">
              <a:lnSpc>
                <a:spcPts val="3000"/>
              </a:lnSpc>
            </a:pPr>
            <a:r>
              <a:rPr lang="en-US" altLang="zh-CN" sz="2200" b="1" dirty="0">
                <a:latin typeface="楷体" panose="02010609060101010101" charset="-122"/>
                <a:ea typeface="楷体" panose="02010609060101010101" charset="-122"/>
              </a:rPr>
              <a:t>206 </a:t>
            </a:r>
            <a:r>
              <a:rPr lang="zh-CN" altLang="en-US" sz="2200" b="1" dirty="0">
                <a:latin typeface="楷体" panose="02010609060101010101" charset="-122"/>
                <a:ea typeface="楷体" panose="02010609060101010101" charset="-122"/>
              </a:rPr>
              <a:t>企业控股情况</a:t>
            </a:r>
            <a:endParaRPr lang="zh-CN" altLang="en-US" sz="2200" b="1" dirty="0">
              <a:latin typeface="楷体" panose="02010609060101010101" charset="-122"/>
              <a:ea typeface="楷体" panose="02010609060101010101" charset="-122"/>
            </a:endParaRPr>
          </a:p>
          <a:p>
            <a:pPr eaLnBrk="0" hangingPunct="0">
              <a:lnSpc>
                <a:spcPct val="150000"/>
              </a:lnSpc>
            </a:pPr>
            <a:endParaRPr lang="zh-CN" altLang="en-US" sz="2200" dirty="0">
              <a:solidFill>
                <a:srgbClr val="FF0000"/>
              </a:solidFill>
              <a:latin typeface="黑体" panose="02010609060101010101" charset="-122"/>
              <a:ea typeface="黑体" panose="02010609060101010101" charset="-122"/>
              <a:sym typeface="FZHei-B01S"/>
            </a:endParaRPr>
          </a:p>
          <a:p>
            <a:pPr eaLnBrk="0" hangingPunct="0">
              <a:lnSpc>
                <a:spcPct val="150000"/>
              </a:lnSpc>
            </a:pPr>
            <a:r>
              <a:rPr lang="zh-CN" altLang="en-US" sz="2200" dirty="0">
                <a:solidFill>
                  <a:srgbClr val="FF0000"/>
                </a:solidFill>
                <a:latin typeface="黑体" panose="02010609060101010101" charset="-122"/>
                <a:ea typeface="黑体" panose="02010609060101010101" charset="-122"/>
                <a:sym typeface="FZHei-B01S"/>
              </a:rPr>
              <a:t>举例：</a:t>
            </a:r>
            <a:endParaRPr lang="zh-CN" altLang="en-US" sz="2200" dirty="0">
              <a:latin typeface="黑体" panose="02010609060101010101" charset="-122"/>
              <a:ea typeface="黑体" panose="02010609060101010101" charset="-122"/>
              <a:sym typeface="FZHei-B01S"/>
            </a:endParaRPr>
          </a:p>
          <a:p>
            <a:pPr eaLnBrk="0" hangingPunct="0">
              <a:lnSpc>
                <a:spcPct val="150000"/>
              </a:lnSpc>
            </a:pPr>
            <a:r>
              <a:rPr lang="en-US" altLang="zh-CN" sz="2200" dirty="0">
                <a:latin typeface="黑体" panose="02010609060101010101" charset="-122"/>
                <a:ea typeface="黑体" panose="02010609060101010101" charset="-122"/>
                <a:sym typeface="FZHei-B01S"/>
              </a:rPr>
              <a:t>XX</a:t>
            </a:r>
            <a:r>
              <a:rPr lang="zh-CN" altLang="en-US" sz="2200" dirty="0">
                <a:latin typeface="黑体" panose="02010609060101010101" charset="-122"/>
                <a:ea typeface="黑体" panose="02010609060101010101" charset="-122"/>
                <a:sym typeface="FZHei-B01S"/>
              </a:rPr>
              <a:t>有限公司的股东类型全部为“自然人股东”，则企业控股情况应选填“</a:t>
            </a:r>
            <a:r>
              <a:rPr lang="en-US" altLang="zh-CN" sz="2200" dirty="0">
                <a:latin typeface="黑体" panose="02010609060101010101" charset="-122"/>
                <a:ea typeface="黑体" panose="02010609060101010101" charset="-122"/>
                <a:sym typeface="FZHei-B01S"/>
              </a:rPr>
              <a:t>3 </a:t>
            </a:r>
            <a:r>
              <a:rPr lang="zh-CN" altLang="en-US" sz="2200" dirty="0">
                <a:latin typeface="黑体" panose="02010609060101010101" charset="-122"/>
                <a:ea typeface="黑体" panose="02010609060101010101" charset="-122"/>
                <a:sym typeface="FZHei-B01S"/>
              </a:rPr>
              <a:t>私人控股”。</a:t>
            </a:r>
            <a:endParaRPr lang="zh-CN" altLang="en-US" sz="2200" dirty="0">
              <a:latin typeface="黑体" panose="02010609060101010101" charset="-122"/>
              <a:ea typeface="黑体" panose="02010609060101010101" charset="-122"/>
              <a:sym typeface="FZHei-B01S"/>
            </a:endParaRPr>
          </a:p>
          <a:p>
            <a:pPr eaLnBrk="0" hangingPunct="0">
              <a:lnSpc>
                <a:spcPct val="150000"/>
              </a:lnSpc>
            </a:pPr>
            <a:r>
              <a:rPr lang="zh-CN" altLang="en-US" sz="2200" dirty="0">
                <a:latin typeface="黑体" panose="02010609060101010101" charset="-122"/>
                <a:ea typeface="黑体" panose="02010609060101010101" charset="-122"/>
                <a:sym typeface="FZHei-B01S"/>
              </a:rPr>
              <a:t>中国电信集团有限公司，投资方为国务院国有资产监督管理委员会（机关法人），则企业控股情况应选填“</a:t>
            </a:r>
            <a:r>
              <a:rPr lang="en-US" altLang="zh-CN" sz="2200" dirty="0">
                <a:latin typeface="黑体" panose="02010609060101010101" charset="-122"/>
                <a:ea typeface="黑体" panose="02010609060101010101" charset="-122"/>
                <a:sym typeface="FZHei-B01S"/>
              </a:rPr>
              <a:t>1 </a:t>
            </a:r>
            <a:r>
              <a:rPr lang="zh-CN" altLang="en-US" sz="2200" dirty="0">
                <a:latin typeface="黑体" panose="02010609060101010101" charset="-122"/>
                <a:ea typeface="黑体" panose="02010609060101010101" charset="-122"/>
                <a:sym typeface="FZHei-B01S"/>
              </a:rPr>
              <a:t>国有控股”。</a:t>
            </a:r>
            <a:endParaRPr lang="zh-CN" altLang="en-US" sz="2200" dirty="0">
              <a:latin typeface="黑体" panose="02010609060101010101" charset="-122"/>
              <a:ea typeface="黑体" panose="02010609060101010101" charset="-122"/>
              <a:sym typeface="FZHei-B01S"/>
            </a:endParaRPr>
          </a:p>
        </p:txBody>
      </p:sp>
      <p:pic>
        <p:nvPicPr>
          <p:cNvPr id="13" name="图片 12"/>
          <p:cNvPicPr>
            <a:picLocks noChangeAspect="1"/>
          </p:cNvPicPr>
          <p:nvPr/>
        </p:nvPicPr>
        <p:blipFill>
          <a:blip r:embed="rId1"/>
          <a:srcRect r="18652"/>
          <a:stretch>
            <a:fillRect/>
          </a:stretch>
        </p:blipFill>
        <p:spPr>
          <a:xfrm>
            <a:off x="2985135" y="125730"/>
            <a:ext cx="9217025" cy="2774950"/>
          </a:xfrm>
          <a:prstGeom prst="rect">
            <a:avLst/>
          </a:prstGeom>
          <a:noFill/>
          <a:ln w="9525">
            <a:noFill/>
          </a:ln>
        </p:spPr>
      </p:pic>
      <p:pic>
        <p:nvPicPr>
          <p:cNvPr id="15" name="图片 14"/>
          <p:cNvPicPr>
            <a:picLocks noChangeAspect="1"/>
          </p:cNvPicPr>
          <p:nvPr/>
        </p:nvPicPr>
        <p:blipFill>
          <a:blip r:embed="rId2"/>
          <a:stretch>
            <a:fillRect/>
          </a:stretch>
        </p:blipFill>
        <p:spPr>
          <a:xfrm>
            <a:off x="3228023" y="4682807"/>
            <a:ext cx="8318500" cy="1651000"/>
          </a:xfrm>
          <a:prstGeom prst="rect">
            <a:avLst/>
          </a:prstGeom>
          <a:noFill/>
          <a:ln w="9525">
            <a:noFill/>
          </a:ln>
        </p:spPr>
      </p:pic>
    </p:spTree>
  </p:cSld>
  <p:clrMapOvr>
    <a:masterClrMapping/>
  </p:clrMapOvr>
  <p:transition spd="slow" advTm="10000">
    <p:fad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标题 2"/>
          <p:cNvSpPr>
            <a:spLocks noGrp="1"/>
          </p:cNvSpPr>
          <p:nvPr>
            <p:ph type="title"/>
          </p:nvPr>
        </p:nvSpPr>
        <p:spPr>
          <a:xfrm>
            <a:off x="838200" y="125413"/>
            <a:ext cx="9669463" cy="795337"/>
          </a:xfrm>
        </p:spPr>
        <p:txBody>
          <a:bodyPr anchor="ctr" anchorCtr="0"/>
          <a:lstStyle/>
          <a:p>
            <a:r>
              <a:rPr lang="en-US" altLang="zh-CN" dirty="0"/>
              <a:t>3.2.1 101-1</a:t>
            </a:r>
            <a:r>
              <a:rPr lang="zh-CN" altLang="en-US" dirty="0"/>
              <a:t>表</a:t>
            </a:r>
            <a:endParaRPr lang="zh-CN" altLang="en-US" dirty="0"/>
          </a:p>
        </p:txBody>
      </p:sp>
      <p:sp>
        <p:nvSpPr>
          <p:cNvPr id="108546" name="文本框 3"/>
          <p:cNvSpPr txBox="1"/>
          <p:nvPr/>
        </p:nvSpPr>
        <p:spPr>
          <a:xfrm>
            <a:off x="322263" y="843756"/>
            <a:ext cx="11585575" cy="1754326"/>
          </a:xfrm>
          <a:prstGeom prst="rect">
            <a:avLst/>
          </a:prstGeom>
          <a:noFill/>
          <a:ln w="9525">
            <a:noFill/>
          </a:ln>
        </p:spPr>
        <p:txBody>
          <a:bodyPr wrap="square" anchor="t" anchorCtr="0">
            <a:spAutoFit/>
          </a:bodyPr>
          <a:lstStyle/>
          <a:p>
            <a:pPr eaLnBrk="0" hangingPunct="0">
              <a:lnSpc>
                <a:spcPct val="150000"/>
              </a:lnSpc>
            </a:pPr>
            <a:r>
              <a:rPr lang="en-US" altLang="zh-CN" sz="2400" b="1" dirty="0">
                <a:latin typeface="楷体" panose="02010609060101010101" charset="-122"/>
                <a:ea typeface="楷体" panose="02010609060101010101" charset="-122"/>
              </a:rPr>
              <a:t>205 </a:t>
            </a:r>
            <a:r>
              <a:rPr lang="zh-CN" altLang="en-US" sz="2400" b="1" dirty="0">
                <a:latin typeface="楷体" panose="02010609060101010101" charset="-122"/>
                <a:ea typeface="楷体" panose="02010609060101010101" charset="-122"/>
              </a:rPr>
              <a:t>登记注册类型 与 </a:t>
            </a:r>
            <a:r>
              <a:rPr lang="en-US" altLang="zh-CN" sz="2400" b="1" dirty="0">
                <a:latin typeface="楷体" panose="02010609060101010101" charset="-122"/>
                <a:ea typeface="楷体" panose="02010609060101010101" charset="-122"/>
              </a:rPr>
              <a:t>206</a:t>
            </a:r>
            <a:r>
              <a:rPr lang="zh-CN" altLang="en-US" sz="2400" b="1" dirty="0">
                <a:latin typeface="楷体" panose="02010609060101010101" charset="-122"/>
                <a:ea typeface="楷体" panose="02010609060101010101" charset="-122"/>
              </a:rPr>
              <a:t>企业控股情况 的关联关系（以部分为例）</a:t>
            </a:r>
            <a:endParaRPr lang="en-US" altLang="zh-CN" sz="2400" b="1" dirty="0">
              <a:latin typeface="楷体" panose="02010609060101010101" charset="-122"/>
              <a:ea typeface="楷体" panose="02010609060101010101" charset="-122"/>
            </a:endParaRPr>
          </a:p>
          <a:p>
            <a:pPr eaLnBrk="0" hangingPunct="0">
              <a:lnSpc>
                <a:spcPct val="150000"/>
              </a:lnSpc>
            </a:pPr>
            <a:r>
              <a:rPr lang="en-US" altLang="zh-CN" sz="2400" dirty="0">
                <a:solidFill>
                  <a:srgbClr val="F0944A"/>
                </a:solidFill>
                <a:latin typeface="汉仪叶叶相思体简" panose="02010509060101010101" charset="-122"/>
                <a:ea typeface="汉仪叶叶相思体简" panose="02010509060101010101" charset="-122"/>
                <a:sym typeface="FZHei-B01S"/>
              </a:rPr>
              <a:t>★</a:t>
            </a:r>
            <a:r>
              <a:rPr lang="zh-CN" altLang="en-US" sz="2400" dirty="0">
                <a:latin typeface="黑体" panose="02010609060101010101" charset="-122"/>
                <a:ea typeface="黑体" panose="02010609060101010101" charset="-122"/>
                <a:sym typeface="FZHei-B01S"/>
              </a:rPr>
              <a:t>企业控股情况与登记注册类型指标一般存在一定的关联关系，在填报的时候要注意。</a:t>
            </a:r>
            <a:endParaRPr lang="zh-CN" altLang="en-US" sz="2400" b="1" dirty="0">
              <a:latin typeface="楷体" panose="02010609060101010101" charset="-122"/>
              <a:ea typeface="楷体" panose="02010609060101010101" charset="-122"/>
            </a:endParaRPr>
          </a:p>
        </p:txBody>
      </p:sp>
      <p:pic>
        <p:nvPicPr>
          <p:cNvPr id="108547" name="图片 7"/>
          <p:cNvPicPr>
            <a:picLocks noChangeAspect="1"/>
          </p:cNvPicPr>
          <p:nvPr/>
        </p:nvPicPr>
        <p:blipFill>
          <a:blip r:embed="rId1"/>
          <a:stretch>
            <a:fillRect/>
          </a:stretch>
        </p:blipFill>
        <p:spPr>
          <a:xfrm>
            <a:off x="373062" y="2193924"/>
            <a:ext cx="11483975" cy="2613025"/>
          </a:xfrm>
          <a:prstGeom prst="rect">
            <a:avLst/>
          </a:prstGeom>
          <a:noFill/>
          <a:ln w="9525">
            <a:noFill/>
          </a:ln>
        </p:spPr>
      </p:pic>
      <p:pic>
        <p:nvPicPr>
          <p:cNvPr id="108548" name="图片 8"/>
          <p:cNvPicPr>
            <a:picLocks noChangeAspect="1"/>
          </p:cNvPicPr>
          <p:nvPr/>
        </p:nvPicPr>
        <p:blipFill>
          <a:blip r:embed="rId2"/>
          <a:stretch>
            <a:fillRect/>
          </a:stretch>
        </p:blipFill>
        <p:spPr>
          <a:xfrm>
            <a:off x="200026" y="6113939"/>
            <a:ext cx="11707812" cy="365125"/>
          </a:xfrm>
          <a:prstGeom prst="rect">
            <a:avLst/>
          </a:prstGeom>
          <a:noFill/>
          <a:ln w="9525">
            <a:noFill/>
          </a:ln>
        </p:spPr>
      </p:pic>
      <p:sp>
        <p:nvSpPr>
          <p:cNvPr id="2" name="矩形: 圆角 1"/>
          <p:cNvSpPr/>
          <p:nvPr/>
        </p:nvSpPr>
        <p:spPr>
          <a:xfrm>
            <a:off x="1306513" y="2770505"/>
            <a:ext cx="1089025" cy="234950"/>
          </a:xfrm>
          <a:prstGeom prst="roundRect">
            <a:avLst/>
          </a:prstGeom>
          <a:noFill/>
          <a:ln w="38100">
            <a:solidFill>
              <a:srgbClr val="FF0000"/>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11" name="矩形: 圆角 10"/>
          <p:cNvSpPr/>
          <p:nvPr/>
        </p:nvSpPr>
        <p:spPr>
          <a:xfrm>
            <a:off x="1222375" y="4386580"/>
            <a:ext cx="1954213" cy="288925"/>
          </a:xfrm>
          <a:prstGeom prst="roundRect">
            <a:avLst/>
          </a:prstGeom>
          <a:noFill/>
          <a:ln w="38100">
            <a:solidFill>
              <a:srgbClr val="FF0000"/>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12" name="矩形: 圆角 11"/>
          <p:cNvSpPr/>
          <p:nvPr/>
        </p:nvSpPr>
        <p:spPr>
          <a:xfrm>
            <a:off x="1263650" y="3465830"/>
            <a:ext cx="1582738" cy="250825"/>
          </a:xfrm>
          <a:prstGeom prst="roundRect">
            <a:avLst/>
          </a:prstGeom>
          <a:noFill/>
          <a:ln w="38100">
            <a:solidFill>
              <a:srgbClr val="FF0000"/>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cxnSp>
        <p:nvCxnSpPr>
          <p:cNvPr id="4" name="直接箭头连接符 3"/>
          <p:cNvCxnSpPr/>
          <p:nvPr/>
        </p:nvCxnSpPr>
        <p:spPr>
          <a:xfrm>
            <a:off x="2395538" y="3005455"/>
            <a:ext cx="1325563" cy="3098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矩形: 圆角 15"/>
          <p:cNvSpPr/>
          <p:nvPr/>
        </p:nvSpPr>
        <p:spPr>
          <a:xfrm>
            <a:off x="2960688" y="6131243"/>
            <a:ext cx="1416050" cy="338138"/>
          </a:xfrm>
          <a:prstGeom prst="roundRect">
            <a:avLst/>
          </a:prstGeom>
          <a:noFill/>
          <a:ln w="38100">
            <a:solidFill>
              <a:srgbClr val="FF0000"/>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cxnSp>
        <p:nvCxnSpPr>
          <p:cNvPr id="17" name="直接箭头连接符 16"/>
          <p:cNvCxnSpPr>
            <a:endCxn id="16" idx="0"/>
          </p:cNvCxnSpPr>
          <p:nvPr/>
        </p:nvCxnSpPr>
        <p:spPr>
          <a:xfrm>
            <a:off x="2178050" y="3746818"/>
            <a:ext cx="1490663" cy="23844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11" idx="2"/>
            <a:endCxn id="16" idx="0"/>
          </p:cNvCxnSpPr>
          <p:nvPr/>
        </p:nvCxnSpPr>
        <p:spPr>
          <a:xfrm>
            <a:off x="2199482" y="4675505"/>
            <a:ext cx="1469231" cy="14557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矩形: 圆角 14"/>
          <p:cNvSpPr/>
          <p:nvPr/>
        </p:nvSpPr>
        <p:spPr>
          <a:xfrm>
            <a:off x="1273175" y="3005455"/>
            <a:ext cx="1089025" cy="234950"/>
          </a:xfrm>
          <a:prstGeom prst="roundRect">
            <a:avLst/>
          </a:prstGeom>
          <a:noFill/>
          <a:ln w="38100">
            <a:solidFill>
              <a:srgbClr val="000176"/>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25" name="矩形: 圆角 24"/>
          <p:cNvSpPr/>
          <p:nvPr/>
        </p:nvSpPr>
        <p:spPr>
          <a:xfrm>
            <a:off x="1271588" y="3711893"/>
            <a:ext cx="1565275" cy="252413"/>
          </a:xfrm>
          <a:prstGeom prst="roundRect">
            <a:avLst/>
          </a:prstGeom>
          <a:noFill/>
          <a:ln w="38100">
            <a:solidFill>
              <a:srgbClr val="000176"/>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26" name="矩形: 圆角 25"/>
          <p:cNvSpPr/>
          <p:nvPr/>
        </p:nvSpPr>
        <p:spPr>
          <a:xfrm>
            <a:off x="4433888" y="6136005"/>
            <a:ext cx="1565275" cy="280988"/>
          </a:xfrm>
          <a:prstGeom prst="roundRect">
            <a:avLst/>
          </a:prstGeom>
          <a:noFill/>
          <a:ln w="38100">
            <a:solidFill>
              <a:srgbClr val="000176"/>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cxnSp>
        <p:nvCxnSpPr>
          <p:cNvPr id="20" name="直接箭头连接符 19"/>
          <p:cNvCxnSpPr>
            <a:stCxn id="11" idx="2"/>
            <a:endCxn id="26" idx="0"/>
          </p:cNvCxnSpPr>
          <p:nvPr/>
        </p:nvCxnSpPr>
        <p:spPr>
          <a:xfrm>
            <a:off x="2846388" y="3954780"/>
            <a:ext cx="2370138" cy="2181225"/>
          </a:xfrm>
          <a:prstGeom prst="straightConnector1">
            <a:avLst/>
          </a:prstGeom>
          <a:ln w="38100">
            <a:solidFill>
              <a:srgbClr val="000176"/>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15" idx="3"/>
            <a:endCxn id="26" idx="0"/>
          </p:cNvCxnSpPr>
          <p:nvPr/>
        </p:nvCxnSpPr>
        <p:spPr>
          <a:xfrm>
            <a:off x="2362200" y="3122930"/>
            <a:ext cx="2854326" cy="3013075"/>
          </a:xfrm>
          <a:prstGeom prst="straightConnector1">
            <a:avLst/>
          </a:prstGeom>
          <a:ln w="38100">
            <a:solidFill>
              <a:srgbClr val="000176"/>
            </a:solidFill>
            <a:tailEnd type="triangle"/>
          </a:ln>
        </p:spPr>
        <p:style>
          <a:lnRef idx="1">
            <a:schemeClr val="accent1"/>
          </a:lnRef>
          <a:fillRef idx="0">
            <a:schemeClr val="accent1"/>
          </a:fillRef>
          <a:effectRef idx="0">
            <a:schemeClr val="accent1"/>
          </a:effectRef>
          <a:fontRef idx="minor">
            <a:schemeClr val="tx1"/>
          </a:fontRef>
        </p:style>
      </p:cxnSp>
      <p:sp>
        <p:nvSpPr>
          <p:cNvPr id="33" name="矩形: 圆角 32"/>
          <p:cNvSpPr/>
          <p:nvPr/>
        </p:nvSpPr>
        <p:spPr>
          <a:xfrm>
            <a:off x="3359150" y="3213418"/>
            <a:ext cx="2354263" cy="952500"/>
          </a:xfrm>
          <a:prstGeom prst="roundRect">
            <a:avLst/>
          </a:prstGeom>
          <a:noFill/>
          <a:ln w="38100">
            <a:solidFill>
              <a:schemeClr val="accent6">
                <a:lumMod val="60000"/>
                <a:lumOff val="40000"/>
              </a:schemeClr>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34" name="矩形: 圆角 33"/>
          <p:cNvSpPr/>
          <p:nvPr/>
        </p:nvSpPr>
        <p:spPr>
          <a:xfrm>
            <a:off x="6083300" y="6137593"/>
            <a:ext cx="1498600" cy="290513"/>
          </a:xfrm>
          <a:prstGeom prst="roundRect">
            <a:avLst/>
          </a:prstGeom>
          <a:noFill/>
          <a:ln w="38100">
            <a:solidFill>
              <a:schemeClr val="accent6">
                <a:lumMod val="60000"/>
                <a:lumOff val="40000"/>
              </a:schemeClr>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cxnSp>
        <p:nvCxnSpPr>
          <p:cNvPr id="27" name="直接箭头连接符 26"/>
          <p:cNvCxnSpPr>
            <a:stCxn id="33" idx="2"/>
            <a:endCxn id="34" idx="0"/>
          </p:cNvCxnSpPr>
          <p:nvPr/>
        </p:nvCxnSpPr>
        <p:spPr>
          <a:xfrm>
            <a:off x="4535488" y="4165918"/>
            <a:ext cx="2297113" cy="1971675"/>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矩形: 圆角 27"/>
          <p:cNvSpPr/>
          <p:nvPr/>
        </p:nvSpPr>
        <p:spPr>
          <a:xfrm>
            <a:off x="5794375" y="3199130"/>
            <a:ext cx="3082925" cy="325438"/>
          </a:xfrm>
          <a:prstGeom prst="roundRect">
            <a:avLst/>
          </a:prstGeom>
          <a:noFill/>
          <a:ln w="38100">
            <a:solidFill>
              <a:srgbClr val="00B0F0"/>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29" name="矩形: 圆角 28"/>
          <p:cNvSpPr/>
          <p:nvPr/>
        </p:nvSpPr>
        <p:spPr>
          <a:xfrm>
            <a:off x="7634288" y="6113780"/>
            <a:ext cx="1706563" cy="333375"/>
          </a:xfrm>
          <a:prstGeom prst="roundRect">
            <a:avLst/>
          </a:prstGeom>
          <a:noFill/>
          <a:ln w="38100">
            <a:solidFill>
              <a:srgbClr val="00B0F0"/>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cxnSp>
        <p:nvCxnSpPr>
          <p:cNvPr id="31" name="直接箭头连接符 30"/>
          <p:cNvCxnSpPr>
            <a:stCxn id="28" idx="2"/>
            <a:endCxn id="29" idx="0"/>
          </p:cNvCxnSpPr>
          <p:nvPr/>
        </p:nvCxnSpPr>
        <p:spPr>
          <a:xfrm>
            <a:off x="7335838" y="3524568"/>
            <a:ext cx="1152525" cy="258921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8" name="矩形: 圆角 37"/>
          <p:cNvSpPr/>
          <p:nvPr/>
        </p:nvSpPr>
        <p:spPr>
          <a:xfrm>
            <a:off x="8959850" y="3192780"/>
            <a:ext cx="1397000" cy="304800"/>
          </a:xfrm>
          <a:prstGeom prst="roundRect">
            <a:avLst/>
          </a:prstGeom>
          <a:noFill/>
          <a:ln w="38100">
            <a:solidFill>
              <a:srgbClr val="7030A0"/>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45" name="矩形: 圆角 44"/>
          <p:cNvSpPr/>
          <p:nvPr/>
        </p:nvSpPr>
        <p:spPr>
          <a:xfrm>
            <a:off x="9461500" y="6109018"/>
            <a:ext cx="1397000" cy="303213"/>
          </a:xfrm>
          <a:prstGeom prst="roundRect">
            <a:avLst/>
          </a:prstGeom>
          <a:noFill/>
          <a:ln w="38100">
            <a:solidFill>
              <a:srgbClr val="7030A0"/>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cxnSp>
        <p:nvCxnSpPr>
          <p:cNvPr id="40" name="直接箭头连接符 39"/>
          <p:cNvCxnSpPr>
            <a:stCxn id="38" idx="2"/>
            <a:endCxn id="45" idx="0"/>
          </p:cNvCxnSpPr>
          <p:nvPr/>
        </p:nvCxnSpPr>
        <p:spPr>
          <a:xfrm>
            <a:off x="9658350" y="3497580"/>
            <a:ext cx="501650" cy="2611438"/>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10000">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标题 2"/>
          <p:cNvSpPr>
            <a:spLocks noGrp="1"/>
          </p:cNvSpPr>
          <p:nvPr>
            <p:ph type="title"/>
          </p:nvPr>
        </p:nvSpPr>
        <p:spPr>
          <a:xfrm>
            <a:off x="838200" y="125413"/>
            <a:ext cx="9669463" cy="795337"/>
          </a:xfrm>
        </p:spPr>
        <p:txBody>
          <a:bodyPr anchor="ctr" anchorCtr="0"/>
          <a:lstStyle/>
          <a:p>
            <a:r>
              <a:rPr lang="en-US" altLang="zh-CN" dirty="0"/>
              <a:t>3.2.1 101-1</a:t>
            </a:r>
            <a:r>
              <a:rPr lang="zh-CN" altLang="en-US" dirty="0"/>
              <a:t>表</a:t>
            </a:r>
            <a:endParaRPr lang="zh-CN" altLang="en-US" dirty="0"/>
          </a:p>
        </p:txBody>
      </p:sp>
      <p:sp>
        <p:nvSpPr>
          <p:cNvPr id="110594" name="文本框 3"/>
          <p:cNvSpPr txBox="1"/>
          <p:nvPr/>
        </p:nvSpPr>
        <p:spPr>
          <a:xfrm>
            <a:off x="457200" y="813435"/>
            <a:ext cx="11097260" cy="3647152"/>
          </a:xfrm>
          <a:prstGeom prst="rect">
            <a:avLst/>
          </a:prstGeom>
          <a:noFill/>
          <a:ln w="9525">
            <a:noFill/>
          </a:ln>
        </p:spPr>
        <p:txBody>
          <a:bodyPr wrap="square" anchor="t" anchorCtr="0">
            <a:spAutoFit/>
          </a:bodyPr>
          <a:lstStyle/>
          <a:p>
            <a:pPr eaLnBrk="0" hangingPunct="0">
              <a:lnSpc>
                <a:spcPct val="150000"/>
              </a:lnSpc>
            </a:pPr>
            <a:r>
              <a:rPr lang="en-US" altLang="zh-CN" sz="2200" b="1" dirty="0">
                <a:latin typeface="楷体" panose="02010609060101010101" charset="-122"/>
                <a:ea typeface="楷体" panose="02010609060101010101" charset="-122"/>
              </a:rPr>
              <a:t>207 </a:t>
            </a:r>
            <a:r>
              <a:rPr lang="zh-CN" altLang="en-US" sz="2200" b="1" dirty="0">
                <a:latin typeface="楷体" panose="02010609060101010101" charset="-122"/>
                <a:ea typeface="楷体" panose="02010609060101010101" charset="-122"/>
              </a:rPr>
              <a:t>隶属关系</a:t>
            </a:r>
            <a:endParaRPr lang="zh-CN" altLang="en-US" sz="2200" b="1" dirty="0">
              <a:latin typeface="楷体" panose="02010609060101010101" charset="-122"/>
              <a:ea typeface="楷体" panose="02010609060101010101" charset="-122"/>
            </a:endParaRPr>
          </a:p>
          <a:p>
            <a:pPr eaLnBrk="0" hangingPunct="0">
              <a:lnSpc>
                <a:spcPct val="150000"/>
              </a:lnSpc>
            </a:pPr>
            <a:endParaRPr lang="zh-CN" altLang="en-US" sz="2200" dirty="0">
              <a:solidFill>
                <a:srgbClr val="7030A0"/>
              </a:solidFill>
              <a:latin typeface="黑体" panose="02010609060101010101" charset="-122"/>
              <a:ea typeface="黑体" panose="02010609060101010101" charset="-122"/>
              <a:sym typeface="FZHei-B01S"/>
            </a:endParaRPr>
          </a:p>
          <a:p>
            <a:pPr eaLnBrk="0" hangingPunct="0">
              <a:lnSpc>
                <a:spcPct val="150000"/>
              </a:lnSpc>
            </a:pPr>
            <a:r>
              <a:rPr lang="zh-CN" altLang="en-US" sz="2200" dirty="0">
                <a:solidFill>
                  <a:srgbClr val="7030A0"/>
                </a:solidFill>
                <a:latin typeface="黑体" panose="02010609060101010101" charset="-122"/>
                <a:ea typeface="黑体" panose="02010609060101010101" charset="-122"/>
                <a:sym typeface="FZHei-B01S"/>
              </a:rPr>
              <a:t>指标含义：</a:t>
            </a:r>
            <a:r>
              <a:rPr lang="zh-CN" altLang="en-US" sz="2200" dirty="0">
                <a:latin typeface="楷体" panose="02010609060101010101" charset="-122"/>
                <a:ea typeface="楷体" panose="02010609060101010101" charset="-122"/>
                <a:sym typeface="FZHei-B01S"/>
              </a:rPr>
              <a:t>指本单位隶属于哪一级行政管理单位。</a:t>
            </a:r>
            <a:endParaRPr lang="zh-CN" altLang="en-US" sz="2200" dirty="0">
              <a:latin typeface="楷体" panose="02010609060101010101" charset="-122"/>
              <a:ea typeface="楷体" panose="02010609060101010101" charset="-122"/>
              <a:sym typeface="FZHei-B01S"/>
            </a:endParaRPr>
          </a:p>
          <a:p>
            <a:pPr eaLnBrk="0" hangingPunct="0">
              <a:lnSpc>
                <a:spcPct val="150000"/>
              </a:lnSpc>
            </a:pPr>
            <a:r>
              <a:rPr lang="zh-CN" altLang="en-US" sz="2200" dirty="0">
                <a:latin typeface="楷体" panose="02010609060101010101" charset="-122"/>
                <a:ea typeface="楷体" panose="02010609060101010101" charset="-122"/>
                <a:sym typeface="FZHei-B01S"/>
              </a:rPr>
              <a:t> </a:t>
            </a:r>
            <a:r>
              <a:rPr lang="en-US" altLang="zh-CN" sz="2200" dirty="0">
                <a:latin typeface="楷体" panose="02010609060101010101" charset="-122"/>
                <a:ea typeface="楷体" panose="02010609060101010101" charset="-122"/>
                <a:sym typeface="FZHei-B01S"/>
              </a:rPr>
              <a:t>         </a:t>
            </a:r>
            <a:r>
              <a:rPr lang="zh-CN" altLang="en-US" sz="2200" dirty="0">
                <a:latin typeface="楷体" panose="02010609060101010101" charset="-122"/>
                <a:ea typeface="楷体" panose="02010609060101010101" charset="-122"/>
                <a:sym typeface="FZHei-B01S"/>
              </a:rPr>
              <a:t>分为：中央、地方和其他。</a:t>
            </a:r>
            <a:endParaRPr lang="en-US" altLang="zh-CN" sz="2200" dirty="0">
              <a:latin typeface="楷体" panose="02010609060101010101" charset="-122"/>
              <a:ea typeface="楷体" panose="02010609060101010101" charset="-122"/>
              <a:sym typeface="FZHei-B01S"/>
            </a:endParaRPr>
          </a:p>
          <a:p>
            <a:pPr eaLnBrk="0" hangingPunct="0">
              <a:lnSpc>
                <a:spcPct val="150000"/>
              </a:lnSpc>
            </a:pPr>
            <a:r>
              <a:rPr lang="en-US" altLang="zh-CN" sz="2200" dirty="0">
                <a:latin typeface="楷体" panose="02010609060101010101" charset="-122"/>
                <a:ea typeface="楷体" panose="02010609060101010101" charset="-122"/>
                <a:sym typeface="FZHei-B01S"/>
              </a:rPr>
              <a:t>          </a:t>
            </a:r>
            <a:r>
              <a:rPr lang="zh-CN" altLang="en-US" sz="2200" dirty="0">
                <a:latin typeface="楷体" panose="02010609060101010101" charset="-122"/>
                <a:ea typeface="楷体" panose="02010609060101010101" charset="-122"/>
                <a:sym typeface="FZHei-B01S"/>
              </a:rPr>
              <a:t>中央与地方双重领导的单位，以领导为主的一方来划分中央属或地方属。</a:t>
            </a:r>
            <a:endParaRPr lang="zh-CN" altLang="en-US" sz="2200" dirty="0">
              <a:latin typeface="楷体" panose="02010609060101010101" charset="-122"/>
              <a:ea typeface="楷体" panose="02010609060101010101" charset="-122"/>
              <a:sym typeface="FZHei-B01S"/>
            </a:endParaRPr>
          </a:p>
          <a:p>
            <a:pPr eaLnBrk="0" hangingPunct="0">
              <a:lnSpc>
                <a:spcPct val="150000"/>
              </a:lnSpc>
            </a:pPr>
            <a:endParaRPr lang="zh-CN" altLang="en-US" sz="2200" dirty="0">
              <a:solidFill>
                <a:srgbClr val="FF0000"/>
              </a:solidFill>
              <a:latin typeface="黑体" panose="02010609060101010101" charset="-122"/>
              <a:ea typeface="黑体" panose="02010609060101010101" charset="-122"/>
            </a:endParaRPr>
          </a:p>
          <a:p>
            <a:pPr eaLnBrk="0" hangingPunct="0">
              <a:lnSpc>
                <a:spcPct val="150000"/>
              </a:lnSpc>
            </a:pPr>
            <a:r>
              <a:rPr lang="zh-CN" altLang="en-US" sz="2200" dirty="0">
                <a:solidFill>
                  <a:srgbClr val="FF0000"/>
                </a:solidFill>
                <a:latin typeface="黑体" panose="02010609060101010101" charset="-122"/>
                <a:ea typeface="黑体" panose="02010609060101010101" charset="-122"/>
              </a:rPr>
              <a:t>填报主体：</a:t>
            </a:r>
            <a:r>
              <a:rPr lang="zh-CN" altLang="zh-CN" sz="2200" u="sng" dirty="0">
                <a:solidFill>
                  <a:srgbClr val="FF0000"/>
                </a:solidFill>
                <a:latin typeface="黑体" panose="02010609060101010101" charset="-122"/>
                <a:ea typeface="黑体" panose="02010609060101010101" charset="-122"/>
              </a:rPr>
              <a:t>国有控股企业法人单位</a:t>
            </a:r>
            <a:r>
              <a:rPr lang="zh-CN" altLang="zh-CN" sz="2200" u="sng" dirty="0">
                <a:latin typeface="黑体" panose="02010609060101010101" charset="-122"/>
                <a:ea typeface="黑体" panose="02010609060101010101" charset="-122"/>
              </a:rPr>
              <a:t>填写本项。</a:t>
            </a:r>
            <a:endParaRPr lang="zh-CN" altLang="en-US" sz="2200" dirty="0">
              <a:solidFill>
                <a:srgbClr val="00B050"/>
              </a:solidFill>
              <a:latin typeface="黑体" panose="02010609060101010101" charset="-122"/>
              <a:ea typeface="黑体" panose="02010609060101010101" charset="-122"/>
            </a:endParaRPr>
          </a:p>
        </p:txBody>
      </p:sp>
      <p:pic>
        <p:nvPicPr>
          <p:cNvPr id="110595" name="图片 1"/>
          <p:cNvPicPr>
            <a:picLocks noChangeAspect="1"/>
          </p:cNvPicPr>
          <p:nvPr/>
        </p:nvPicPr>
        <p:blipFill>
          <a:blip r:embed="rId1"/>
          <a:srcRect r="42535" b="9462"/>
          <a:stretch>
            <a:fillRect/>
          </a:stretch>
        </p:blipFill>
        <p:spPr>
          <a:xfrm>
            <a:off x="512445" y="1416684"/>
            <a:ext cx="7816689" cy="397687"/>
          </a:xfrm>
          <a:prstGeom prst="rect">
            <a:avLst/>
          </a:prstGeom>
          <a:noFill/>
          <a:ln w="9525">
            <a:noFill/>
          </a:ln>
        </p:spPr>
      </p:pic>
    </p:spTree>
  </p:cSld>
  <p:clrMapOvr>
    <a:masterClrMapping/>
  </p:clrMapOvr>
  <p:transition spd="slow" advTm="10000">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标题 2"/>
          <p:cNvSpPr>
            <a:spLocks noGrp="1"/>
          </p:cNvSpPr>
          <p:nvPr>
            <p:ph type="title"/>
          </p:nvPr>
        </p:nvSpPr>
        <p:spPr>
          <a:xfrm>
            <a:off x="838200" y="125413"/>
            <a:ext cx="9669463" cy="795337"/>
          </a:xfrm>
        </p:spPr>
        <p:txBody>
          <a:bodyPr anchor="ctr" anchorCtr="0"/>
          <a:lstStyle/>
          <a:p>
            <a:r>
              <a:rPr lang="en-US" altLang="zh-CN" dirty="0"/>
              <a:t>3.2.1 101-1</a:t>
            </a:r>
            <a:r>
              <a:rPr lang="zh-CN" altLang="en-US" dirty="0"/>
              <a:t>表</a:t>
            </a:r>
            <a:endParaRPr lang="zh-CN" altLang="en-US" dirty="0"/>
          </a:p>
        </p:txBody>
      </p:sp>
      <p:sp>
        <p:nvSpPr>
          <p:cNvPr id="112642" name="文本框 3"/>
          <p:cNvSpPr txBox="1"/>
          <p:nvPr/>
        </p:nvSpPr>
        <p:spPr>
          <a:xfrm>
            <a:off x="589915" y="988695"/>
            <a:ext cx="10782935" cy="4523105"/>
          </a:xfrm>
          <a:prstGeom prst="rect">
            <a:avLst/>
          </a:prstGeom>
          <a:noFill/>
          <a:ln w="9525">
            <a:noFill/>
          </a:ln>
        </p:spPr>
        <p:txBody>
          <a:bodyPr wrap="square" anchor="t" anchorCtr="0">
            <a:spAutoFit/>
          </a:bodyPr>
          <a:lstStyle/>
          <a:p>
            <a:pPr eaLnBrk="0" hangingPunct="0">
              <a:lnSpc>
                <a:spcPct val="150000"/>
              </a:lnSpc>
            </a:pPr>
            <a:r>
              <a:rPr lang="en-US" altLang="zh-CN" sz="2400" b="1" dirty="0">
                <a:latin typeface="楷体" panose="02010609060101010101" charset="-122"/>
                <a:ea typeface="楷体" panose="02010609060101010101" charset="-122"/>
              </a:rPr>
              <a:t>208 </a:t>
            </a:r>
            <a:r>
              <a:rPr lang="zh-CN" altLang="en-US" sz="2400" b="1" dirty="0">
                <a:latin typeface="楷体" panose="02010609060101010101" charset="-122"/>
                <a:ea typeface="楷体" panose="02010609060101010101" charset="-122"/>
              </a:rPr>
              <a:t>运营状态</a:t>
            </a:r>
            <a:endParaRPr lang="zh-CN" altLang="en-US" sz="2400" b="1" dirty="0">
              <a:latin typeface="楷体" panose="02010609060101010101" charset="-122"/>
              <a:ea typeface="楷体" panose="02010609060101010101" charset="-122"/>
            </a:endParaRPr>
          </a:p>
          <a:p>
            <a:pPr eaLnBrk="0" hangingPunct="0">
              <a:lnSpc>
                <a:spcPct val="150000"/>
              </a:lnSpc>
            </a:pPr>
            <a:endParaRPr lang="zh-CN" altLang="en-US" sz="2400" dirty="0">
              <a:solidFill>
                <a:srgbClr val="7030A0"/>
              </a:solidFill>
              <a:latin typeface="黑体" panose="02010609060101010101" charset="-122"/>
              <a:ea typeface="黑体" panose="02010609060101010101" charset="-122"/>
              <a:sym typeface="FZHei-B01S"/>
            </a:endParaRPr>
          </a:p>
          <a:p>
            <a:pPr eaLnBrk="0" hangingPunct="0">
              <a:lnSpc>
                <a:spcPct val="150000"/>
              </a:lnSpc>
            </a:pPr>
            <a:r>
              <a:rPr lang="zh-CN" altLang="en-US" sz="2400" dirty="0">
                <a:solidFill>
                  <a:srgbClr val="7030A0"/>
                </a:solidFill>
                <a:latin typeface="黑体" panose="02010609060101010101" charset="-122"/>
                <a:ea typeface="黑体" panose="02010609060101010101" charset="-122"/>
                <a:sym typeface="FZHei-B01S"/>
              </a:rPr>
              <a:t>指标含义：</a:t>
            </a:r>
            <a:r>
              <a:rPr lang="zh-CN" altLang="en-US" sz="2400" dirty="0">
                <a:latin typeface="楷体" panose="02010609060101010101" charset="-122"/>
                <a:ea typeface="楷体" panose="02010609060101010101" charset="-122"/>
                <a:sym typeface="FZHei-B01S"/>
              </a:rPr>
              <a:t>指企业（单位）的经济活动状态。</a:t>
            </a:r>
            <a:endParaRPr lang="zh-CN" altLang="en-US" sz="2400" dirty="0">
              <a:latin typeface="楷体" panose="02010609060101010101" charset="-122"/>
              <a:ea typeface="楷体" panose="02010609060101010101" charset="-122"/>
              <a:sym typeface="FZHei-B01S"/>
            </a:endParaRPr>
          </a:p>
          <a:p>
            <a:pPr eaLnBrk="0" hangingPunct="0">
              <a:lnSpc>
                <a:spcPct val="150000"/>
              </a:lnSpc>
            </a:pPr>
            <a:endParaRPr lang="zh-CN" altLang="en-US" sz="2400" dirty="0">
              <a:solidFill>
                <a:srgbClr val="FF0000"/>
              </a:solidFill>
              <a:latin typeface="黑体" panose="02010609060101010101" charset="-122"/>
              <a:ea typeface="黑体" panose="02010609060101010101" charset="-122"/>
            </a:endParaRPr>
          </a:p>
          <a:p>
            <a:pPr eaLnBrk="0" hangingPunct="0">
              <a:lnSpc>
                <a:spcPct val="150000"/>
              </a:lnSpc>
            </a:pPr>
            <a:r>
              <a:rPr lang="zh-CN" altLang="en-US" sz="2400" dirty="0">
                <a:solidFill>
                  <a:srgbClr val="FF0000"/>
                </a:solidFill>
                <a:latin typeface="黑体" panose="02010609060101010101" charset="-122"/>
                <a:ea typeface="黑体" panose="02010609060101010101" charset="-122"/>
              </a:rPr>
              <a:t>填报主体：</a:t>
            </a:r>
            <a:r>
              <a:rPr lang="zh-CN" altLang="zh-CN" sz="2400" u="sng" dirty="0" err="1">
                <a:latin typeface="黑体" panose="02010609060101010101" charset="-122"/>
                <a:ea typeface="黑体" panose="02010609060101010101" charset="-122"/>
              </a:rPr>
              <a:t>所有单位均填写本项</a:t>
            </a:r>
            <a:r>
              <a:rPr lang="zh-CN" altLang="zh-CN" sz="2400" u="sng" dirty="0">
                <a:latin typeface="黑体" panose="02010609060101010101" charset="-122"/>
                <a:ea typeface="黑体" panose="02010609060101010101" charset="-122"/>
              </a:rPr>
              <a:t>。</a:t>
            </a:r>
            <a:endParaRPr lang="zh-CN" altLang="en-US" sz="2400" dirty="0">
              <a:solidFill>
                <a:srgbClr val="00B050"/>
              </a:solidFill>
              <a:latin typeface="黑体" panose="02010609060101010101" charset="-122"/>
              <a:ea typeface="黑体" panose="02010609060101010101" charset="-122"/>
            </a:endParaRPr>
          </a:p>
          <a:p>
            <a:pPr eaLnBrk="0" hangingPunct="0">
              <a:lnSpc>
                <a:spcPct val="150000"/>
              </a:lnSpc>
            </a:pPr>
            <a:r>
              <a:rPr lang="zh-CN" altLang="en-US" sz="2400" dirty="0">
                <a:solidFill>
                  <a:srgbClr val="00B050"/>
                </a:solidFill>
                <a:latin typeface="黑体" panose="02010609060101010101" charset="-122"/>
                <a:ea typeface="黑体" panose="02010609060101010101" charset="-122"/>
              </a:rPr>
              <a:t>填报要求：</a:t>
            </a:r>
            <a:endParaRPr lang="zh-CN" altLang="en-US" sz="2400" dirty="0">
              <a:solidFill>
                <a:srgbClr val="00B050"/>
              </a:solidFill>
              <a:latin typeface="黑体" panose="02010609060101010101" charset="-122"/>
              <a:ea typeface="黑体" panose="02010609060101010101" charset="-122"/>
            </a:endParaRPr>
          </a:p>
          <a:p>
            <a:pPr eaLnBrk="0" hangingPunct="0">
              <a:lnSpc>
                <a:spcPct val="150000"/>
              </a:lnSpc>
            </a:pPr>
            <a:r>
              <a:rPr lang="en-US" altLang="zh-CN" sz="2400" dirty="0">
                <a:solidFill>
                  <a:srgbClr val="F0944A"/>
                </a:solidFill>
                <a:latin typeface="汉仪叶叶相思体简" panose="02010509060101010101" charset="-122"/>
                <a:ea typeface="汉仪叶叶相思体简" panose="02010509060101010101" charset="-122"/>
                <a:sym typeface="FZHei-B01S"/>
              </a:rPr>
              <a:t>★</a:t>
            </a:r>
            <a:r>
              <a:rPr lang="zh-CN" altLang="zh-CN" sz="2400" dirty="0" err="1">
                <a:latin typeface="黑体" panose="02010609060101010101" charset="-122"/>
                <a:ea typeface="黑体" panose="02010609060101010101" charset="-122"/>
                <a:sym typeface="FZHei-B01S"/>
              </a:rPr>
              <a:t>除投资专业单位外</a:t>
            </a:r>
            <a:r>
              <a:rPr lang="zh-CN" altLang="zh-CN" sz="2400" dirty="0">
                <a:latin typeface="黑体" panose="02010609060101010101" charset="-122"/>
                <a:ea typeface="黑体" panose="02010609060101010101" charset="-122"/>
              </a:rPr>
              <a:t>，其他单位运营状态不能等于</a:t>
            </a:r>
            <a:r>
              <a:rPr lang="zh-CN" altLang="zh-CN" sz="2400" dirty="0">
                <a:solidFill>
                  <a:schemeClr val="accent2"/>
                </a:solidFill>
                <a:latin typeface="黑体" panose="02010609060101010101" charset="-122"/>
                <a:ea typeface="黑体" panose="02010609060101010101" charset="-122"/>
              </a:rPr>
              <a:t>3筹建</a:t>
            </a:r>
            <a:r>
              <a:rPr lang="zh-CN" altLang="zh-CN" sz="2400" dirty="0">
                <a:solidFill>
                  <a:schemeClr val="tx1"/>
                </a:solidFill>
                <a:latin typeface="黑体" panose="02010609060101010101" charset="-122"/>
                <a:ea typeface="黑体" panose="02010609060101010101" charset="-122"/>
              </a:rPr>
              <a:t>；</a:t>
            </a:r>
            <a:endParaRPr lang="zh-CN" altLang="zh-CN" sz="2400" dirty="0">
              <a:latin typeface="黑体" panose="02010609060101010101" charset="-122"/>
              <a:ea typeface="黑体" panose="02010609060101010101" charset="-122"/>
            </a:endParaRPr>
          </a:p>
          <a:p>
            <a:pPr eaLnBrk="0" hangingPunct="0">
              <a:lnSpc>
                <a:spcPct val="150000"/>
              </a:lnSpc>
            </a:pPr>
            <a:r>
              <a:rPr lang="en-US" altLang="zh-CN" sz="2400" dirty="0">
                <a:solidFill>
                  <a:srgbClr val="F0944A"/>
                </a:solidFill>
                <a:latin typeface="汉仪叶叶相思体简" panose="02010509060101010101" charset="-122"/>
                <a:ea typeface="汉仪叶叶相思体简" panose="02010509060101010101" charset="-122"/>
                <a:sym typeface="FZHei-B01S"/>
              </a:rPr>
              <a:t>★</a:t>
            </a:r>
            <a:r>
              <a:rPr lang="zh-CN" altLang="zh-CN" sz="2400" dirty="0" err="1">
                <a:latin typeface="黑体" panose="02010609060101010101" charset="-122"/>
                <a:ea typeface="黑体" panose="02010609060101010101" charset="-122"/>
                <a:sym typeface="FZHei-B01S"/>
              </a:rPr>
              <a:t>季节性生产开工三个月以上和临时性停产的企业，填写正常运营。</a:t>
            </a:r>
            <a:endParaRPr lang="zh-CN" altLang="en-US" dirty="0">
              <a:latin typeface="黑体" panose="02010609060101010101" charset="-122"/>
              <a:ea typeface="黑体" panose="02010609060101010101" charset="-122"/>
              <a:sym typeface="FZHei-B01S"/>
            </a:endParaRPr>
          </a:p>
        </p:txBody>
      </p:sp>
      <p:pic>
        <p:nvPicPr>
          <p:cNvPr id="112643" name="图片 1"/>
          <p:cNvPicPr>
            <a:picLocks noChangeAspect="1"/>
          </p:cNvPicPr>
          <p:nvPr/>
        </p:nvPicPr>
        <p:blipFill>
          <a:blip r:embed="rId1"/>
          <a:stretch>
            <a:fillRect/>
          </a:stretch>
        </p:blipFill>
        <p:spPr>
          <a:xfrm>
            <a:off x="590025" y="1638404"/>
            <a:ext cx="9917955" cy="298982"/>
          </a:xfrm>
          <a:prstGeom prst="rect">
            <a:avLst/>
          </a:prstGeom>
          <a:noFill/>
          <a:ln w="9525">
            <a:noFill/>
          </a:ln>
        </p:spPr>
      </p:pic>
    </p:spTree>
  </p:cSld>
  <p:clrMapOvr>
    <a:masterClrMapping/>
  </p:clrMapOvr>
  <p:transition spd="slow" advTm="10000">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标题 2"/>
          <p:cNvSpPr>
            <a:spLocks noGrp="1"/>
          </p:cNvSpPr>
          <p:nvPr>
            <p:ph type="title"/>
          </p:nvPr>
        </p:nvSpPr>
        <p:spPr>
          <a:xfrm>
            <a:off x="838200" y="125413"/>
            <a:ext cx="9669463" cy="795337"/>
          </a:xfrm>
        </p:spPr>
        <p:txBody>
          <a:bodyPr anchor="ctr" anchorCtr="0"/>
          <a:lstStyle/>
          <a:p>
            <a:r>
              <a:rPr lang="en-US" altLang="zh-CN" dirty="0"/>
              <a:t>3.2.1 101-1</a:t>
            </a:r>
            <a:r>
              <a:rPr lang="zh-CN" altLang="en-US" dirty="0"/>
              <a:t>表</a:t>
            </a:r>
            <a:endParaRPr lang="zh-CN" altLang="en-US" dirty="0"/>
          </a:p>
        </p:txBody>
      </p:sp>
      <p:sp>
        <p:nvSpPr>
          <p:cNvPr id="114690" name="文本框 3"/>
          <p:cNvSpPr txBox="1"/>
          <p:nvPr/>
        </p:nvSpPr>
        <p:spPr>
          <a:xfrm>
            <a:off x="513715" y="1046480"/>
            <a:ext cx="11038840" cy="5077460"/>
          </a:xfrm>
          <a:prstGeom prst="rect">
            <a:avLst/>
          </a:prstGeom>
          <a:noFill/>
          <a:ln w="9525">
            <a:noFill/>
          </a:ln>
        </p:spPr>
        <p:txBody>
          <a:bodyPr wrap="square" anchor="t" anchorCtr="0">
            <a:spAutoFit/>
          </a:bodyPr>
          <a:lstStyle/>
          <a:p>
            <a:pPr eaLnBrk="0" hangingPunct="0">
              <a:lnSpc>
                <a:spcPct val="150000"/>
              </a:lnSpc>
            </a:pPr>
            <a:r>
              <a:rPr lang="en-US" altLang="zh-CN" sz="2400" b="1" dirty="0">
                <a:latin typeface="楷体" panose="02010609060101010101" charset="-122"/>
                <a:ea typeface="楷体" panose="02010609060101010101" charset="-122"/>
              </a:rPr>
              <a:t>209 </a:t>
            </a:r>
            <a:r>
              <a:rPr lang="zh-CN" altLang="en-US" sz="2400" b="1" dirty="0">
                <a:latin typeface="楷体" panose="02010609060101010101" charset="-122"/>
                <a:ea typeface="楷体" panose="02010609060101010101" charset="-122"/>
              </a:rPr>
              <a:t>执行会计标准类别</a:t>
            </a:r>
            <a:endParaRPr lang="zh-CN" altLang="en-US" sz="2400" b="1" dirty="0">
              <a:latin typeface="楷体" panose="02010609060101010101" charset="-122"/>
              <a:ea typeface="楷体" panose="02010609060101010101" charset="-122"/>
            </a:endParaRPr>
          </a:p>
          <a:p>
            <a:pPr eaLnBrk="0" hangingPunct="0">
              <a:lnSpc>
                <a:spcPct val="150000"/>
              </a:lnSpc>
            </a:pPr>
            <a:endParaRPr lang="zh-CN" altLang="en-US" sz="2400" dirty="0">
              <a:solidFill>
                <a:srgbClr val="7030A0"/>
              </a:solidFill>
              <a:latin typeface="黑体" panose="02010609060101010101" charset="-122"/>
              <a:ea typeface="黑体" panose="02010609060101010101" charset="-122"/>
              <a:sym typeface="FZHei-B01S"/>
            </a:endParaRPr>
          </a:p>
          <a:p>
            <a:pPr eaLnBrk="0" hangingPunct="0">
              <a:lnSpc>
                <a:spcPct val="150000"/>
              </a:lnSpc>
            </a:pPr>
            <a:r>
              <a:rPr lang="zh-CN" altLang="en-US" sz="2400" dirty="0">
                <a:solidFill>
                  <a:srgbClr val="7030A0"/>
                </a:solidFill>
                <a:latin typeface="黑体" panose="02010609060101010101" charset="-122"/>
                <a:ea typeface="黑体" panose="02010609060101010101" charset="-122"/>
                <a:sym typeface="FZHei-B01S"/>
              </a:rPr>
              <a:t>指标含义：</a:t>
            </a:r>
            <a:r>
              <a:rPr lang="zh-CN" altLang="en-US" sz="2400" dirty="0">
                <a:latin typeface="楷体" panose="02010609060101010101" charset="-122"/>
                <a:ea typeface="楷体" panose="02010609060101010101" charset="-122"/>
                <a:sym typeface="FZHei-B01S"/>
              </a:rPr>
              <a:t>分为执行企业会计准则制度、政府会计准则制度、民间非营利组织会计制度和其他四种情况。</a:t>
            </a:r>
            <a:endParaRPr lang="zh-CN" altLang="en-US" sz="2400" dirty="0">
              <a:solidFill>
                <a:srgbClr val="FF0000"/>
              </a:solidFill>
              <a:latin typeface="黑体" panose="02010609060101010101" charset="-122"/>
              <a:ea typeface="黑体" panose="02010609060101010101" charset="-122"/>
            </a:endParaRPr>
          </a:p>
          <a:p>
            <a:pPr eaLnBrk="0" hangingPunct="0">
              <a:lnSpc>
                <a:spcPct val="150000"/>
              </a:lnSpc>
            </a:pPr>
            <a:r>
              <a:rPr lang="zh-CN" altLang="en-US" sz="2400" dirty="0">
                <a:solidFill>
                  <a:srgbClr val="FF0000"/>
                </a:solidFill>
                <a:latin typeface="黑体" panose="02010609060101010101" charset="-122"/>
                <a:ea typeface="黑体" panose="02010609060101010101" charset="-122"/>
              </a:rPr>
              <a:t>填报主体：</a:t>
            </a:r>
            <a:r>
              <a:rPr lang="zh-CN" altLang="zh-CN" sz="2400" u="sng" dirty="0">
                <a:latin typeface="黑体" panose="02010609060101010101" charset="-122"/>
                <a:ea typeface="黑体" panose="02010609060101010101" charset="-122"/>
              </a:rPr>
              <a:t>所有单位均填写本项。</a:t>
            </a:r>
            <a:endParaRPr lang="zh-CN" altLang="en-US" sz="2400" dirty="0">
              <a:solidFill>
                <a:srgbClr val="00B050"/>
              </a:solidFill>
              <a:latin typeface="黑体" panose="02010609060101010101" charset="-122"/>
              <a:ea typeface="黑体" panose="02010609060101010101" charset="-122"/>
            </a:endParaRPr>
          </a:p>
          <a:p>
            <a:pPr eaLnBrk="0" hangingPunct="0">
              <a:lnSpc>
                <a:spcPct val="150000"/>
              </a:lnSpc>
            </a:pPr>
            <a:r>
              <a:rPr lang="zh-CN" altLang="en-US" sz="2400" dirty="0">
                <a:solidFill>
                  <a:srgbClr val="00B050"/>
                </a:solidFill>
                <a:latin typeface="黑体" panose="02010609060101010101" charset="-122"/>
                <a:ea typeface="黑体" panose="02010609060101010101" charset="-122"/>
              </a:rPr>
              <a:t>填报要求：</a:t>
            </a:r>
            <a:endParaRPr lang="zh-CN" altLang="en-US" sz="2400" dirty="0">
              <a:latin typeface="黑体" panose="02010609060101010101" charset="-122"/>
              <a:ea typeface="黑体" panose="02010609060101010101" charset="-122"/>
            </a:endParaRPr>
          </a:p>
          <a:p>
            <a:pPr eaLnBrk="0" hangingPunct="0">
              <a:lnSpc>
                <a:spcPct val="150000"/>
              </a:lnSpc>
            </a:pPr>
            <a:r>
              <a:rPr lang="en-US" altLang="zh-CN" sz="2400" dirty="0">
                <a:solidFill>
                  <a:srgbClr val="F0944A"/>
                </a:solidFill>
                <a:latin typeface="汉仪叶叶相思体简" panose="02010509060101010101" charset="-122"/>
                <a:ea typeface="汉仪叶叶相思体简" panose="02010509060101010101" charset="-122"/>
                <a:sym typeface="FZHei-B01S"/>
              </a:rPr>
              <a:t>★</a:t>
            </a:r>
            <a:r>
              <a:rPr lang="zh-CN" altLang="en-US" sz="2400" dirty="0">
                <a:latin typeface="黑体" panose="02010609060101010101" charset="-122"/>
                <a:ea typeface="黑体" panose="02010609060101010101" charset="-122"/>
                <a:sym typeface="FZHei-B01S"/>
              </a:rPr>
              <a:t>投资专业单位可填写以上四种情况，</a:t>
            </a:r>
            <a:endParaRPr lang="zh-CN" altLang="en-US" sz="2400" dirty="0">
              <a:latin typeface="黑体" panose="02010609060101010101" charset="-122"/>
              <a:ea typeface="黑体" panose="02010609060101010101" charset="-122"/>
              <a:sym typeface="FZHei-B01S"/>
            </a:endParaRPr>
          </a:p>
          <a:p>
            <a:pPr eaLnBrk="0" hangingPunct="0">
              <a:lnSpc>
                <a:spcPct val="150000"/>
              </a:lnSpc>
            </a:pPr>
            <a:r>
              <a:rPr lang="zh-CN" altLang="en-US" sz="2400" dirty="0">
                <a:latin typeface="黑体" panose="02010609060101010101" charset="-122"/>
                <a:ea typeface="黑体" panose="02010609060101010101" charset="-122"/>
                <a:sym typeface="FZHei-B01S"/>
              </a:rPr>
              <a:t> </a:t>
            </a:r>
            <a:r>
              <a:rPr lang="en-US" altLang="zh-CN" sz="2400" dirty="0">
                <a:latin typeface="黑体" panose="02010609060101010101" charset="-122"/>
                <a:ea typeface="黑体" panose="02010609060101010101" charset="-122"/>
                <a:sym typeface="FZHei-B01S"/>
              </a:rPr>
              <a:t> </a:t>
            </a:r>
            <a:r>
              <a:rPr lang="zh-CN" altLang="en-US" sz="2400" dirty="0">
                <a:latin typeface="黑体" panose="02010609060101010101" charset="-122"/>
                <a:ea typeface="黑体" panose="02010609060101010101" charset="-122"/>
                <a:sym typeface="FZHei-B01S"/>
              </a:rPr>
              <a:t>农村集体经济组织可选</a:t>
            </a:r>
            <a:r>
              <a:rPr lang="en-US" altLang="zh-CN" sz="2400" dirty="0">
                <a:latin typeface="黑体" panose="02010609060101010101" charset="-122"/>
                <a:ea typeface="黑体" panose="02010609060101010101" charset="-122"/>
                <a:sym typeface="FZHei-B01S"/>
              </a:rPr>
              <a:t>9</a:t>
            </a:r>
            <a:r>
              <a:rPr lang="zh-CN" altLang="en-US" sz="2400" dirty="0">
                <a:latin typeface="黑体" panose="02010609060101010101" charset="-122"/>
                <a:ea typeface="黑体" panose="02010609060101010101" charset="-122"/>
                <a:sym typeface="FZHei-B01S"/>
              </a:rPr>
              <a:t>其他，</a:t>
            </a:r>
            <a:endParaRPr lang="zh-CN" altLang="en-US" sz="2400" dirty="0">
              <a:latin typeface="黑体" panose="02010609060101010101" charset="-122"/>
              <a:ea typeface="黑体" panose="02010609060101010101" charset="-122"/>
              <a:sym typeface="FZHei-B01S"/>
            </a:endParaRPr>
          </a:p>
          <a:p>
            <a:pPr eaLnBrk="0" hangingPunct="0">
              <a:lnSpc>
                <a:spcPct val="150000"/>
              </a:lnSpc>
            </a:pPr>
            <a:r>
              <a:rPr lang="zh-CN" altLang="en-US" sz="2400" dirty="0">
                <a:latin typeface="黑体" panose="02010609060101010101" charset="-122"/>
                <a:ea typeface="黑体" panose="02010609060101010101" charset="-122"/>
                <a:sym typeface="FZHei-B01S"/>
              </a:rPr>
              <a:t> </a:t>
            </a:r>
            <a:r>
              <a:rPr lang="en-US" altLang="zh-CN" sz="2400" dirty="0">
                <a:latin typeface="黑体" panose="02010609060101010101" charset="-122"/>
                <a:ea typeface="黑体" panose="02010609060101010101" charset="-122"/>
                <a:sym typeface="FZHei-B01S"/>
              </a:rPr>
              <a:t> </a:t>
            </a:r>
            <a:r>
              <a:rPr lang="zh-CN" altLang="en-US" sz="2400" dirty="0">
                <a:latin typeface="黑体" panose="02010609060101010101" charset="-122"/>
                <a:ea typeface="黑体" panose="02010609060101010101" charset="-122"/>
                <a:sym typeface="FZHei-B01S"/>
              </a:rPr>
              <a:t>以上范围以外的其他单位要执行企业会计准则制度。</a:t>
            </a:r>
            <a:endParaRPr lang="zh-CN" altLang="en-US" sz="2400" dirty="0">
              <a:latin typeface="黑体" panose="02010609060101010101" charset="-122"/>
              <a:ea typeface="黑体" panose="02010609060101010101" charset="-122"/>
              <a:sym typeface="FZHei-B01S"/>
            </a:endParaRPr>
          </a:p>
        </p:txBody>
      </p:sp>
      <p:pic>
        <p:nvPicPr>
          <p:cNvPr id="114691" name="图片 1"/>
          <p:cNvPicPr>
            <a:picLocks noChangeAspect="1"/>
          </p:cNvPicPr>
          <p:nvPr/>
        </p:nvPicPr>
        <p:blipFill>
          <a:blip r:embed="rId1"/>
          <a:stretch>
            <a:fillRect/>
          </a:stretch>
        </p:blipFill>
        <p:spPr>
          <a:xfrm>
            <a:off x="582450" y="1674019"/>
            <a:ext cx="9163050" cy="523875"/>
          </a:xfrm>
          <a:prstGeom prst="rect">
            <a:avLst/>
          </a:prstGeom>
          <a:noFill/>
          <a:ln w="9525">
            <a:noFill/>
          </a:ln>
        </p:spPr>
      </p:pic>
    </p:spTree>
  </p:cSld>
  <p:clrMapOvr>
    <a:masterClrMapping/>
  </p:clrMapOvr>
  <p:transition spd="slow" advTm="10000">
    <p:fad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标题 2"/>
          <p:cNvSpPr>
            <a:spLocks noGrp="1"/>
          </p:cNvSpPr>
          <p:nvPr>
            <p:ph type="title"/>
          </p:nvPr>
        </p:nvSpPr>
        <p:spPr>
          <a:xfrm>
            <a:off x="838200" y="125413"/>
            <a:ext cx="9669463" cy="795337"/>
          </a:xfrm>
        </p:spPr>
        <p:txBody>
          <a:bodyPr anchor="ctr" anchorCtr="0"/>
          <a:lstStyle/>
          <a:p>
            <a:r>
              <a:rPr lang="en-US" altLang="zh-CN" dirty="0"/>
              <a:t>3.2.1 101-1</a:t>
            </a:r>
            <a:r>
              <a:rPr lang="zh-CN" altLang="en-US" dirty="0"/>
              <a:t>表</a:t>
            </a:r>
            <a:endParaRPr lang="zh-CN" altLang="en-US" dirty="0"/>
          </a:p>
        </p:txBody>
      </p:sp>
      <p:sp>
        <p:nvSpPr>
          <p:cNvPr id="4" name="文本框 3"/>
          <p:cNvSpPr txBox="1"/>
          <p:nvPr/>
        </p:nvSpPr>
        <p:spPr>
          <a:xfrm>
            <a:off x="521335" y="1006475"/>
            <a:ext cx="11149330" cy="4523105"/>
          </a:xfrm>
          <a:prstGeom prst="rect">
            <a:avLst/>
          </a:prstGeom>
          <a:noFill/>
        </p:spPr>
        <p:txBody>
          <a:bodyPr wrap="square" rtlCol="0">
            <a:spAutoFit/>
          </a:bodyPr>
          <a:lstStyle/>
          <a:p>
            <a:pPr marR="0" defTabSz="914400" eaLnBrk="0" hangingPunct="0">
              <a:lnSpc>
                <a:spcPct val="150000"/>
              </a:lnSpc>
              <a:buClrTx/>
              <a:buSzTx/>
              <a:buFontTx/>
              <a:buNone/>
            </a:pPr>
            <a:r>
              <a:rPr kumimoji="0" lang="en-US" altLang="zh-CN" sz="2400" b="1" kern="1200" cap="none" spc="0" normalizeH="0" baseline="0" noProof="1">
                <a:latin typeface="楷体" panose="02010609060101010101" charset="-122"/>
                <a:ea typeface="楷体" panose="02010609060101010101" charset="-122"/>
                <a:cs typeface="楷体" panose="02010609060101010101" charset="-122"/>
              </a:rPr>
              <a:t>2</a:t>
            </a:r>
            <a:r>
              <a:rPr kumimoji="0" lang="en-US" altLang="en-US" sz="2400" b="1" kern="1200" cap="none" spc="0" normalizeH="0" baseline="0" noProof="1">
                <a:latin typeface="楷体" panose="02010609060101010101" charset="-122"/>
                <a:ea typeface="楷体" panose="02010609060101010101" charset="-122"/>
                <a:cs typeface="楷体" panose="02010609060101010101" charset="-122"/>
              </a:rPr>
              <a:t>10</a:t>
            </a:r>
            <a:r>
              <a:rPr kumimoji="0" lang="en-US" altLang="zh-CN" sz="2400" b="1" kern="1200" cap="none" spc="0" normalizeH="0" baseline="0" noProof="1">
                <a:latin typeface="楷体" panose="02010609060101010101" charset="-122"/>
                <a:ea typeface="楷体" panose="02010609060101010101" charset="-122"/>
                <a:cs typeface="楷体" panose="02010609060101010101" charset="-122"/>
              </a:rPr>
              <a:t> </a:t>
            </a:r>
            <a:r>
              <a:rPr kumimoji="0" lang="zh-CN" altLang="en-US" sz="2400" b="1" kern="1200" cap="none" spc="0" normalizeH="0" baseline="0" noProof="1">
                <a:latin typeface="楷体" panose="02010609060101010101" charset="-122"/>
                <a:ea typeface="楷体" panose="02010609060101010101" charset="-122"/>
                <a:cs typeface="楷体" panose="02010609060101010101" charset="-122"/>
              </a:rPr>
              <a:t>执行企业会计准则情况</a:t>
            </a:r>
            <a:endParaRPr kumimoji="0" lang="zh-CN" altLang="en-US" sz="2400" b="1" kern="1200" cap="none" spc="0" normalizeH="0" baseline="0" noProof="1">
              <a:latin typeface="楷体" panose="02010609060101010101" charset="-122"/>
              <a:ea typeface="楷体" panose="02010609060101010101" charset="-122"/>
              <a:cs typeface="楷体" panose="02010609060101010101" charset="-122"/>
            </a:endParaRPr>
          </a:p>
          <a:p>
            <a:pPr marR="0" defTabSz="914400" eaLnBrk="0" hangingPunct="0">
              <a:lnSpc>
                <a:spcPct val="150000"/>
              </a:lnSpc>
              <a:buClrTx/>
              <a:buSzTx/>
              <a:buFontTx/>
              <a:buNone/>
            </a:pPr>
            <a:endParaRPr kumimoji="0" lang="zh-CN" altLang="en-US" sz="2400" kern="1200" cap="none" spc="0" normalizeH="0" baseline="0" noProof="1">
              <a:solidFill>
                <a:srgbClr val="7030A0"/>
              </a:solidFill>
              <a:latin typeface="黑体" panose="02010609060101010101" charset="-122"/>
              <a:ea typeface="黑体" panose="02010609060101010101" charset="-122"/>
              <a:cs typeface="FZHei-B01S"/>
              <a:sym typeface="+mn-ea"/>
            </a:endParaRPr>
          </a:p>
          <a:p>
            <a:pPr marR="0" defTabSz="914400" eaLnBrk="0" hangingPunct="0">
              <a:lnSpc>
                <a:spcPct val="150000"/>
              </a:lnSpc>
              <a:buClrTx/>
              <a:buSzTx/>
              <a:buFontTx/>
              <a:buNone/>
            </a:pPr>
            <a:r>
              <a:rPr kumimoji="0" lang="zh-CN" altLang="en-US" sz="2400" kern="1200" cap="none" spc="0" normalizeH="0" baseline="0" noProof="1">
                <a:solidFill>
                  <a:srgbClr val="7030A0"/>
                </a:solidFill>
                <a:latin typeface="黑体" panose="02010609060101010101" charset="-122"/>
                <a:ea typeface="黑体" panose="02010609060101010101" charset="-122"/>
                <a:cs typeface="FZHei-B01S"/>
                <a:sym typeface="+mn-ea"/>
              </a:rPr>
              <a:t>指标含义：</a:t>
            </a:r>
            <a:r>
              <a:rPr kumimoji="0" lang="zh-CN" altLang="en-US" sz="2400" kern="1200" cap="none" spc="0" normalizeH="0" baseline="0" noProof="1">
                <a:latin typeface="楷体" panose="02010609060101010101" charset="-122"/>
                <a:ea typeface="楷体" panose="02010609060101010101" charset="-122"/>
                <a:cs typeface="FZHei-B01S"/>
                <a:sym typeface="+mn-ea"/>
              </a:rPr>
              <a:t>按相应的分类填写代码，具体的分类及代码是：1.执行《企业会计准则》（见财政部第33号令），2.执行《小企业会计准则》（见财政部财会(2011)17号文），不属于以上两类，归入9.执行其他企业会计制度。 </a:t>
            </a:r>
            <a:endParaRPr kumimoji="0" lang="zh-CN" altLang="en-US" sz="2400" kern="1200" cap="none" spc="0" normalizeH="0" baseline="0" noProof="1">
              <a:latin typeface="楷体" panose="02010609060101010101" charset="-122"/>
              <a:ea typeface="楷体" panose="02010609060101010101" charset="-122"/>
              <a:cs typeface="FZHei-B01S"/>
              <a:sym typeface="+mn-ea"/>
            </a:endParaRPr>
          </a:p>
          <a:p>
            <a:pPr marR="0" defTabSz="914400" eaLnBrk="0" hangingPunct="0">
              <a:lnSpc>
                <a:spcPct val="150000"/>
              </a:lnSpc>
              <a:buClrTx/>
              <a:buSzTx/>
              <a:buFontTx/>
              <a:buNone/>
            </a:pPr>
            <a:r>
              <a:rPr kumimoji="0" lang="zh-CN" altLang="en-US" sz="2400" kern="1200" cap="none" spc="0" normalizeH="0" baseline="0" noProof="1">
                <a:solidFill>
                  <a:srgbClr val="FF0000"/>
                </a:solidFill>
                <a:latin typeface="黑体" panose="02010609060101010101" charset="-122"/>
                <a:ea typeface="黑体" panose="02010609060101010101" charset="-122"/>
                <a:cs typeface="FZHei-B01S"/>
              </a:rPr>
              <a:t>填报主体：</a:t>
            </a:r>
            <a:r>
              <a:rPr kumimoji="0" sz="2400" u="sng" kern="1200" cap="none" spc="0" normalizeH="0" baseline="0" noProof="1">
                <a:latin typeface="黑体" panose="02010609060101010101" charset="-122"/>
                <a:ea typeface="黑体" panose="02010609060101010101" charset="-122"/>
                <a:cs typeface="FZHei-B01S"/>
              </a:rPr>
              <a:t>本项限执行</a:t>
            </a:r>
            <a:r>
              <a:rPr kumimoji="0" sz="2400" u="sng" kern="1200" cap="none" spc="0" normalizeH="0" baseline="0" noProof="1">
                <a:solidFill>
                  <a:schemeClr val="accent2"/>
                </a:solidFill>
                <a:latin typeface="黑体" panose="02010609060101010101" charset="-122"/>
                <a:ea typeface="黑体" panose="02010609060101010101" charset="-122"/>
                <a:cs typeface="FZHei-B01S"/>
              </a:rPr>
              <a:t>企业会计准则</a:t>
            </a:r>
            <a:r>
              <a:rPr kumimoji="0" sz="2400" u="sng" kern="1200" cap="none" spc="0" normalizeH="0" baseline="0" noProof="1">
                <a:latin typeface="黑体" panose="02010609060101010101" charset="-122"/>
                <a:ea typeface="黑体" panose="02010609060101010101" charset="-122"/>
                <a:cs typeface="FZHei-B01S"/>
              </a:rPr>
              <a:t>制度的法人单位填写。</a:t>
            </a:r>
            <a:endParaRPr kumimoji="0" sz="2400" u="sng" kern="1200" cap="none" spc="0" normalizeH="0" baseline="0" noProof="1">
              <a:latin typeface="黑体" panose="02010609060101010101" charset="-122"/>
              <a:ea typeface="黑体" panose="02010609060101010101" charset="-122"/>
              <a:cs typeface="FZHei-B01S"/>
            </a:endParaRPr>
          </a:p>
          <a:p>
            <a:pPr marR="0" defTabSz="914400" eaLnBrk="0" hangingPunct="0">
              <a:lnSpc>
                <a:spcPct val="150000"/>
              </a:lnSpc>
              <a:buClrTx/>
              <a:buSzTx/>
              <a:buFontTx/>
              <a:buNone/>
            </a:pPr>
            <a:r>
              <a:rPr kumimoji="0" lang="zh-CN" altLang="en-US" sz="2400" kern="1200" cap="none" spc="0" normalizeH="0" baseline="0" noProof="1">
                <a:solidFill>
                  <a:srgbClr val="00B050"/>
                </a:solidFill>
                <a:latin typeface="黑体" panose="02010609060101010101" charset="-122"/>
                <a:ea typeface="黑体" panose="02010609060101010101" charset="-122"/>
                <a:cs typeface="FZHei-B01S"/>
              </a:rPr>
              <a:t>填报要求：</a:t>
            </a:r>
            <a:endParaRPr kumimoji="0" lang="en-US" altLang="zh-CN" sz="2400" kern="1200" cap="none" spc="0" normalizeH="0" baseline="0" noProof="1">
              <a:solidFill>
                <a:srgbClr val="00B050"/>
              </a:solidFill>
              <a:latin typeface="黑体" panose="02010609060101010101" charset="-122"/>
              <a:ea typeface="黑体" panose="02010609060101010101" charset="-122"/>
              <a:cs typeface="FZHei-B01S"/>
            </a:endParaRPr>
          </a:p>
          <a:p>
            <a:pPr marR="0" defTabSz="914400" eaLnBrk="0" hangingPunct="0">
              <a:lnSpc>
                <a:spcPct val="150000"/>
              </a:lnSpc>
              <a:buClrTx/>
              <a:buSzTx/>
              <a:buFontTx/>
              <a:buNone/>
            </a:pPr>
            <a:r>
              <a:rPr kumimoji="0" lang="en-US" altLang="zh-CN" sz="2400" kern="1200" cap="none" spc="0" normalizeH="0" baseline="0" noProof="1">
                <a:solidFill>
                  <a:srgbClr val="F0944A"/>
                </a:solidFill>
                <a:latin typeface="汉仪叶叶相思体简" panose="02010509060101010101" charset="-122"/>
                <a:ea typeface="汉仪叶叶相思体简" panose="02010509060101010101" charset="-122"/>
                <a:cs typeface="FZHei-B01S"/>
                <a:sym typeface="+mn-ea"/>
              </a:rPr>
              <a:t>★</a:t>
            </a:r>
            <a:r>
              <a:rPr kumimoji="0" lang="zh-CN" altLang="en-US" sz="2400" kern="1200" cap="none" spc="0" normalizeH="0" baseline="0" noProof="1">
                <a:latin typeface="黑体" panose="02010609060101010101" charset="-122"/>
                <a:ea typeface="黑体" panose="02010609060101010101" charset="-122"/>
                <a:cs typeface="FZHei-B01S"/>
              </a:rPr>
              <a:t>如果执行</a:t>
            </a:r>
            <a:r>
              <a:rPr kumimoji="0" lang="zh-CN" altLang="en-US" sz="2400" kern="1200" cap="none" spc="0" normalizeH="0" baseline="0" noProof="1">
                <a:solidFill>
                  <a:srgbClr val="FF0000"/>
                </a:solidFill>
                <a:latin typeface="黑体" panose="02010609060101010101" charset="-122"/>
                <a:ea typeface="黑体" panose="02010609060101010101" charset="-122"/>
                <a:cs typeface="FZHei-B01S"/>
              </a:rPr>
              <a:t>企业会计准则制度</a:t>
            </a:r>
            <a:r>
              <a:rPr kumimoji="0" lang="zh-CN" altLang="en-US" sz="2400" kern="1200" cap="none" spc="0" normalizeH="0" baseline="0" noProof="1">
                <a:latin typeface="黑体" panose="02010609060101010101" charset="-122"/>
                <a:ea typeface="黑体" panose="02010609060101010101" charset="-122"/>
                <a:cs typeface="FZHei-B01S"/>
              </a:rPr>
              <a:t>，则此项必须填写。</a:t>
            </a:r>
            <a:endParaRPr kumimoji="0" lang="en-US" altLang="zh-CN" sz="2400" kern="1200" cap="none" spc="0" normalizeH="0" baseline="0" noProof="1">
              <a:latin typeface="黑体" panose="02010609060101010101" charset="-122"/>
              <a:ea typeface="黑体" panose="02010609060101010101" charset="-122"/>
              <a:cs typeface="FZHei-B01S"/>
              <a:sym typeface="+mn-ea"/>
            </a:endParaRPr>
          </a:p>
        </p:txBody>
      </p:sp>
      <p:pic>
        <p:nvPicPr>
          <p:cNvPr id="116739" name="图片 1"/>
          <p:cNvPicPr>
            <a:picLocks noChangeAspect="1"/>
          </p:cNvPicPr>
          <p:nvPr/>
        </p:nvPicPr>
        <p:blipFill>
          <a:blip r:embed="rId1"/>
          <a:stretch>
            <a:fillRect/>
          </a:stretch>
        </p:blipFill>
        <p:spPr>
          <a:xfrm>
            <a:off x="521483" y="1624012"/>
            <a:ext cx="9124950" cy="523875"/>
          </a:xfrm>
          <a:prstGeom prst="rect">
            <a:avLst/>
          </a:prstGeom>
          <a:noFill/>
          <a:ln w="9525">
            <a:noFill/>
          </a:ln>
        </p:spPr>
      </p:pic>
    </p:spTree>
  </p:cSld>
  <p:clrMapOvr>
    <a:masterClrMapping/>
  </p:clrMapOvr>
  <p:transition spd="slow" advTm="10000">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标题 2"/>
          <p:cNvSpPr>
            <a:spLocks noGrp="1"/>
          </p:cNvSpPr>
          <p:nvPr>
            <p:ph type="title"/>
          </p:nvPr>
        </p:nvSpPr>
        <p:spPr>
          <a:xfrm>
            <a:off x="838200" y="125413"/>
            <a:ext cx="9669463" cy="795337"/>
          </a:xfrm>
        </p:spPr>
        <p:txBody>
          <a:bodyPr anchor="ctr" anchorCtr="0"/>
          <a:lstStyle/>
          <a:p>
            <a:r>
              <a:rPr lang="en-US" altLang="zh-CN" dirty="0"/>
              <a:t>3.2.1 101-1</a:t>
            </a:r>
            <a:r>
              <a:rPr lang="zh-CN" altLang="en-US" dirty="0"/>
              <a:t>表</a:t>
            </a:r>
            <a:endParaRPr lang="zh-CN" altLang="en-US" dirty="0"/>
          </a:p>
        </p:txBody>
      </p:sp>
      <p:sp>
        <p:nvSpPr>
          <p:cNvPr id="118786" name="文本框 3"/>
          <p:cNvSpPr txBox="1"/>
          <p:nvPr/>
        </p:nvSpPr>
        <p:spPr>
          <a:xfrm>
            <a:off x="542290" y="843915"/>
            <a:ext cx="11242040" cy="5631180"/>
          </a:xfrm>
          <a:prstGeom prst="rect">
            <a:avLst/>
          </a:prstGeom>
          <a:noFill/>
          <a:ln w="9525">
            <a:noFill/>
          </a:ln>
        </p:spPr>
        <p:txBody>
          <a:bodyPr wrap="square" anchor="t" anchorCtr="0">
            <a:spAutoFit/>
          </a:bodyPr>
          <a:lstStyle/>
          <a:p>
            <a:pPr eaLnBrk="0" hangingPunct="0">
              <a:lnSpc>
                <a:spcPct val="150000"/>
              </a:lnSpc>
            </a:pPr>
            <a:r>
              <a:rPr lang="en-US" altLang="zh-CN" sz="2400" b="1" dirty="0">
                <a:latin typeface="楷体" panose="02010609060101010101" charset="-122"/>
                <a:ea typeface="楷体" panose="02010609060101010101" charset="-122"/>
              </a:rPr>
              <a:t>2</a:t>
            </a:r>
            <a:r>
              <a:rPr lang="en-US" altLang="en-US" sz="2400" b="1" dirty="0">
                <a:latin typeface="楷体" panose="02010609060101010101" charset="-122"/>
                <a:ea typeface="楷体" panose="02010609060101010101" charset="-122"/>
              </a:rPr>
              <a:t>13</a:t>
            </a:r>
            <a:r>
              <a:rPr lang="en-US" altLang="zh-CN" sz="2400" b="1" dirty="0">
                <a:latin typeface="楷体" panose="02010609060101010101" charset="-122"/>
                <a:ea typeface="楷体" panose="02010609060101010101" charset="-122"/>
              </a:rPr>
              <a:t> </a:t>
            </a:r>
            <a:r>
              <a:rPr lang="zh-CN" altLang="en-US" sz="2400" b="1" dirty="0">
                <a:latin typeface="楷体" panose="02010609060101010101" charset="-122"/>
                <a:ea typeface="楷体" panose="02010609060101010101" charset="-122"/>
              </a:rPr>
              <a:t>企业集团情况</a:t>
            </a:r>
            <a:endParaRPr lang="en-US" altLang="zh-CN" sz="2400" b="1" dirty="0">
              <a:latin typeface="楷体" panose="02010609060101010101" charset="-122"/>
              <a:ea typeface="楷体" panose="02010609060101010101" charset="-122"/>
            </a:endParaRPr>
          </a:p>
          <a:p>
            <a:pPr eaLnBrk="0" hangingPunct="0">
              <a:lnSpc>
                <a:spcPct val="150000"/>
              </a:lnSpc>
            </a:pPr>
            <a:endParaRPr lang="zh-CN" altLang="en-US" sz="2400" dirty="0">
              <a:solidFill>
                <a:srgbClr val="7030A0"/>
              </a:solidFill>
              <a:latin typeface="黑体" panose="02010609060101010101" charset="-122"/>
              <a:ea typeface="黑体" panose="02010609060101010101" charset="-122"/>
              <a:sym typeface="FZHei-B01S"/>
            </a:endParaRPr>
          </a:p>
          <a:p>
            <a:pPr eaLnBrk="0" hangingPunct="0">
              <a:lnSpc>
                <a:spcPct val="150000"/>
              </a:lnSpc>
            </a:pPr>
            <a:endParaRPr lang="zh-CN" altLang="en-US" sz="2400" dirty="0">
              <a:solidFill>
                <a:srgbClr val="7030A0"/>
              </a:solidFill>
              <a:latin typeface="黑体" panose="02010609060101010101" charset="-122"/>
              <a:ea typeface="黑体" panose="02010609060101010101" charset="-122"/>
              <a:sym typeface="FZHei-B01S"/>
            </a:endParaRPr>
          </a:p>
          <a:p>
            <a:pPr eaLnBrk="0" hangingPunct="0">
              <a:lnSpc>
                <a:spcPct val="150000"/>
              </a:lnSpc>
            </a:pPr>
            <a:r>
              <a:rPr lang="zh-CN" altLang="en-US" sz="2400" dirty="0">
                <a:solidFill>
                  <a:srgbClr val="7030A0"/>
                </a:solidFill>
                <a:latin typeface="黑体" panose="02010609060101010101" charset="-122"/>
                <a:ea typeface="黑体" panose="02010609060101010101" charset="-122"/>
                <a:sym typeface="FZHei-B01S"/>
              </a:rPr>
              <a:t>指标含义：</a:t>
            </a:r>
            <a:r>
              <a:rPr lang="zh-CN" altLang="en-US" sz="2400" dirty="0">
                <a:latin typeface="楷体" panose="02010609060101010101" charset="-122"/>
                <a:ea typeface="楷体" panose="02010609060101010101" charset="-122"/>
                <a:sym typeface="FZHei-B01S"/>
              </a:rPr>
              <a:t>企业集团是指以资本为主要联结纽带的母子公司为主体，以集团章程为共同行为规范的母公司、子公司、参股公司及其他成员企业或机构共同组成的具有一定规模的企业法人联合体。企业集团不具有企业法人资格。母公司应当是依法登记注册，取得企业法人资格的控股企业；子公司应当是母公司对其拥有全部股权或者控制权的企业法人；企业集团的其他成员应当是母公司对其参股或者与母、子公司形成生产经营、协作联系的其他企业法人、事业单位法人或者社会团体法人。</a:t>
            </a:r>
            <a:endParaRPr lang="zh-CN" altLang="en-US" sz="2400" dirty="0">
              <a:latin typeface="楷体" panose="02010609060101010101" charset="-122"/>
              <a:ea typeface="楷体" panose="02010609060101010101" charset="-122"/>
              <a:sym typeface="FZHei-B01S"/>
            </a:endParaRPr>
          </a:p>
          <a:p>
            <a:pPr eaLnBrk="0" hangingPunct="0">
              <a:lnSpc>
                <a:spcPct val="150000"/>
              </a:lnSpc>
            </a:pPr>
            <a:r>
              <a:rPr lang="zh-CN" altLang="en-US" sz="2400" dirty="0">
                <a:solidFill>
                  <a:srgbClr val="FF0000"/>
                </a:solidFill>
                <a:latin typeface="黑体" panose="02010609060101010101" charset="-122"/>
                <a:ea typeface="黑体" panose="02010609060101010101" charset="-122"/>
              </a:rPr>
              <a:t>填报主体：</a:t>
            </a:r>
            <a:r>
              <a:rPr lang="zh-CN" altLang="zh-CN" sz="2400" u="sng" dirty="0">
                <a:latin typeface="黑体" panose="02010609060101010101" charset="-122"/>
                <a:ea typeface="黑体" panose="02010609060101010101" charset="-122"/>
              </a:rPr>
              <a:t>限企业集团母公司及成员企业填写。</a:t>
            </a:r>
            <a:endParaRPr lang="zh-CN" altLang="zh-CN" sz="2400" u="sng" dirty="0">
              <a:latin typeface="黑体" panose="02010609060101010101" charset="-122"/>
              <a:ea typeface="黑体" panose="02010609060101010101" charset="-122"/>
            </a:endParaRPr>
          </a:p>
        </p:txBody>
      </p:sp>
      <p:pic>
        <p:nvPicPr>
          <p:cNvPr id="118787" name="图片 1"/>
          <p:cNvPicPr>
            <a:picLocks noChangeAspect="1"/>
          </p:cNvPicPr>
          <p:nvPr/>
        </p:nvPicPr>
        <p:blipFill>
          <a:blip r:embed="rId1"/>
          <a:stretch>
            <a:fillRect/>
          </a:stretch>
        </p:blipFill>
        <p:spPr>
          <a:xfrm>
            <a:off x="598805" y="1491933"/>
            <a:ext cx="9134475" cy="1028700"/>
          </a:xfrm>
          <a:prstGeom prst="rect">
            <a:avLst/>
          </a:prstGeom>
          <a:noFill/>
          <a:ln w="9525">
            <a:noFill/>
          </a:ln>
        </p:spPr>
      </p:pic>
    </p:spTree>
  </p:cSld>
  <p:clrMapOvr>
    <a:masterClrMapping/>
  </p:clrMapOvr>
  <p:transition spd="slow" advTm="10000">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标题 2"/>
          <p:cNvSpPr>
            <a:spLocks noGrp="1"/>
          </p:cNvSpPr>
          <p:nvPr>
            <p:ph type="title"/>
          </p:nvPr>
        </p:nvSpPr>
        <p:spPr>
          <a:xfrm>
            <a:off x="838200" y="125413"/>
            <a:ext cx="9669463" cy="795337"/>
          </a:xfrm>
        </p:spPr>
        <p:txBody>
          <a:bodyPr anchor="ctr" anchorCtr="0"/>
          <a:lstStyle/>
          <a:p>
            <a:r>
              <a:rPr lang="en-US" altLang="zh-CN" dirty="0"/>
              <a:t>3.2.1 101-1</a:t>
            </a:r>
            <a:r>
              <a:rPr lang="zh-CN" altLang="en-US" dirty="0"/>
              <a:t>表</a:t>
            </a:r>
            <a:endParaRPr lang="zh-CN" altLang="en-US" dirty="0"/>
          </a:p>
        </p:txBody>
      </p:sp>
      <p:sp>
        <p:nvSpPr>
          <p:cNvPr id="118786" name="文本框 3"/>
          <p:cNvSpPr txBox="1"/>
          <p:nvPr/>
        </p:nvSpPr>
        <p:spPr>
          <a:xfrm>
            <a:off x="476250" y="920750"/>
            <a:ext cx="11105515" cy="5262245"/>
          </a:xfrm>
          <a:prstGeom prst="rect">
            <a:avLst/>
          </a:prstGeom>
          <a:noFill/>
          <a:ln w="9525">
            <a:noFill/>
          </a:ln>
        </p:spPr>
        <p:txBody>
          <a:bodyPr wrap="square" anchor="t" anchorCtr="0">
            <a:spAutoFit/>
          </a:bodyPr>
          <a:lstStyle/>
          <a:p>
            <a:pPr eaLnBrk="0" hangingPunct="0">
              <a:lnSpc>
                <a:spcPct val="150000"/>
              </a:lnSpc>
            </a:pPr>
            <a:r>
              <a:rPr lang="en-US" altLang="zh-CN" sz="2400" b="1" dirty="0">
                <a:latin typeface="楷体" panose="02010609060101010101" charset="-122"/>
                <a:ea typeface="楷体" panose="02010609060101010101" charset="-122"/>
              </a:rPr>
              <a:t>2</a:t>
            </a:r>
            <a:r>
              <a:rPr lang="en-US" altLang="en-US" sz="2400" b="1" dirty="0">
                <a:latin typeface="楷体" panose="02010609060101010101" charset="-122"/>
                <a:ea typeface="楷体" panose="02010609060101010101" charset="-122"/>
              </a:rPr>
              <a:t>13</a:t>
            </a:r>
            <a:r>
              <a:rPr lang="en-US" altLang="zh-CN" sz="2400" b="1" dirty="0">
                <a:latin typeface="楷体" panose="02010609060101010101" charset="-122"/>
                <a:ea typeface="楷体" panose="02010609060101010101" charset="-122"/>
              </a:rPr>
              <a:t> </a:t>
            </a:r>
            <a:r>
              <a:rPr lang="zh-CN" altLang="en-US" sz="2400" b="1" dirty="0">
                <a:latin typeface="楷体" panose="02010609060101010101" charset="-122"/>
                <a:ea typeface="楷体" panose="02010609060101010101" charset="-122"/>
              </a:rPr>
              <a:t>企业集团情况</a:t>
            </a:r>
            <a:endParaRPr lang="zh-CN" altLang="en-US" sz="2400" dirty="0">
              <a:solidFill>
                <a:srgbClr val="7030A0"/>
              </a:solidFill>
              <a:latin typeface="黑体" panose="02010609060101010101" charset="-122"/>
              <a:ea typeface="黑体" panose="02010609060101010101" charset="-122"/>
              <a:sym typeface="FZHei-B01S"/>
            </a:endParaRPr>
          </a:p>
          <a:p>
            <a:pPr eaLnBrk="0" hangingPunct="0">
              <a:lnSpc>
                <a:spcPct val="150000"/>
              </a:lnSpc>
            </a:pPr>
            <a:endParaRPr lang="zh-CN" altLang="en-US" sz="2000" dirty="0">
              <a:solidFill>
                <a:srgbClr val="00B050"/>
              </a:solidFill>
              <a:latin typeface="黑体" panose="02010609060101010101" charset="-122"/>
              <a:ea typeface="黑体" panose="02010609060101010101" charset="-122"/>
            </a:endParaRPr>
          </a:p>
          <a:p>
            <a:pPr eaLnBrk="0" hangingPunct="0">
              <a:lnSpc>
                <a:spcPct val="150000"/>
              </a:lnSpc>
            </a:pPr>
            <a:endParaRPr lang="zh-CN" altLang="en-US" sz="2000" dirty="0">
              <a:solidFill>
                <a:srgbClr val="00B050"/>
              </a:solidFill>
              <a:latin typeface="黑体" panose="02010609060101010101" charset="-122"/>
              <a:ea typeface="黑体" panose="02010609060101010101" charset="-122"/>
            </a:endParaRPr>
          </a:p>
          <a:p>
            <a:pPr eaLnBrk="0" hangingPunct="0">
              <a:lnSpc>
                <a:spcPct val="150000"/>
              </a:lnSpc>
            </a:pPr>
            <a:r>
              <a:rPr lang="zh-CN" altLang="en-US" sz="2000" dirty="0">
                <a:solidFill>
                  <a:srgbClr val="00B050"/>
                </a:solidFill>
                <a:latin typeface="黑体" panose="02010609060101010101" charset="-122"/>
                <a:ea typeface="黑体" panose="02010609060101010101" charset="-122"/>
              </a:rPr>
              <a:t>填报要求：</a:t>
            </a:r>
            <a:endParaRPr lang="zh-CN" altLang="en-US" sz="2000" dirty="0">
              <a:solidFill>
                <a:srgbClr val="00B050"/>
              </a:solidFill>
              <a:latin typeface="黑体" panose="02010609060101010101" charset="-122"/>
              <a:ea typeface="黑体" panose="02010609060101010101" charset="-122"/>
            </a:endParaRPr>
          </a:p>
          <a:p>
            <a:pPr eaLnBrk="0" hangingPunct="0">
              <a:lnSpc>
                <a:spcPct val="150000"/>
              </a:lnSpc>
            </a:pPr>
            <a:r>
              <a:rPr lang="en-US" altLang="zh-CN" sz="2000" dirty="0">
                <a:solidFill>
                  <a:srgbClr val="F0944A"/>
                </a:solidFill>
                <a:latin typeface="汉仪叶叶相思体简" panose="02010509060101010101" charset="-122"/>
                <a:ea typeface="汉仪叶叶相思体简" panose="02010509060101010101" charset="-122"/>
                <a:sym typeface="FZHei-B01S"/>
              </a:rPr>
              <a:t>★</a:t>
            </a:r>
            <a:r>
              <a:rPr lang="zh-CN" sz="2000" dirty="0">
                <a:latin typeface="黑体" panose="02010609060101010101" charset="-122"/>
                <a:ea typeface="黑体" panose="02010609060101010101" charset="-122"/>
                <a:sym typeface="+mn-ea"/>
              </a:rPr>
              <a:t>本制度所指企业集团包括：</a:t>
            </a:r>
            <a:endParaRPr lang="zh-CN" sz="2000" dirty="0">
              <a:latin typeface="黑体" panose="02010609060101010101" charset="-122"/>
              <a:ea typeface="黑体" panose="02010609060101010101" charset="-122"/>
            </a:endParaRPr>
          </a:p>
          <a:p>
            <a:pPr eaLnBrk="0" hangingPunct="0">
              <a:lnSpc>
                <a:spcPct val="150000"/>
              </a:lnSpc>
            </a:pPr>
            <a:r>
              <a:rPr lang="en-US" altLang="zh-CN" sz="2000" dirty="0">
                <a:latin typeface="黑体" panose="02010609060101010101" charset="-122"/>
                <a:ea typeface="黑体" panose="02010609060101010101" charset="-122"/>
                <a:sym typeface="+mn-ea"/>
              </a:rPr>
              <a:t>      </a:t>
            </a:r>
            <a:r>
              <a:rPr lang="zh-CN" sz="2000" dirty="0">
                <a:latin typeface="黑体" panose="02010609060101010101" charset="-122"/>
                <a:ea typeface="黑体" panose="02010609060101010101" charset="-122"/>
                <a:sym typeface="+mn-ea"/>
              </a:rPr>
              <a:t>一是中央管理的企业集团；</a:t>
            </a:r>
            <a:endParaRPr lang="zh-CN" sz="2000" dirty="0">
              <a:latin typeface="黑体" panose="02010609060101010101" charset="-122"/>
              <a:ea typeface="黑体" panose="02010609060101010101" charset="-122"/>
            </a:endParaRPr>
          </a:p>
          <a:p>
            <a:pPr eaLnBrk="0" hangingPunct="0">
              <a:lnSpc>
                <a:spcPct val="150000"/>
              </a:lnSpc>
            </a:pPr>
            <a:r>
              <a:rPr lang="en-US" altLang="zh-CN" sz="2000" dirty="0">
                <a:latin typeface="黑体" panose="02010609060101010101" charset="-122"/>
                <a:ea typeface="黑体" panose="02010609060101010101" charset="-122"/>
                <a:sym typeface="+mn-ea"/>
              </a:rPr>
              <a:t>      </a:t>
            </a:r>
            <a:r>
              <a:rPr lang="zh-CN" sz="2000" dirty="0">
                <a:latin typeface="黑体" panose="02010609060101010101" charset="-122"/>
                <a:ea typeface="黑体" panose="02010609060101010101" charset="-122"/>
                <a:sym typeface="+mn-ea"/>
              </a:rPr>
              <a:t>二是由国务院批准的国家试点企业集团；</a:t>
            </a:r>
            <a:endParaRPr lang="zh-CN" sz="2000" dirty="0">
              <a:latin typeface="黑体" panose="02010609060101010101" charset="-122"/>
              <a:ea typeface="黑体" panose="02010609060101010101" charset="-122"/>
            </a:endParaRPr>
          </a:p>
          <a:p>
            <a:pPr eaLnBrk="0" hangingPunct="0">
              <a:lnSpc>
                <a:spcPct val="150000"/>
              </a:lnSpc>
            </a:pPr>
            <a:r>
              <a:rPr lang="en-US" altLang="zh-CN" sz="2000" dirty="0">
                <a:latin typeface="黑体" panose="02010609060101010101" charset="-122"/>
                <a:ea typeface="黑体" panose="02010609060101010101" charset="-122"/>
                <a:sym typeface="+mn-ea"/>
              </a:rPr>
              <a:t>      </a:t>
            </a:r>
            <a:r>
              <a:rPr lang="zh-CN" sz="2000" dirty="0">
                <a:latin typeface="黑体" panose="02010609060101010101" charset="-122"/>
                <a:ea typeface="黑体" panose="02010609060101010101" charset="-122"/>
                <a:sym typeface="+mn-ea"/>
              </a:rPr>
              <a:t>三是由国务院主管部门批准的企业集团；</a:t>
            </a:r>
            <a:endParaRPr lang="zh-CN" sz="2000" dirty="0">
              <a:latin typeface="黑体" panose="02010609060101010101" charset="-122"/>
              <a:ea typeface="黑体" panose="02010609060101010101" charset="-122"/>
            </a:endParaRPr>
          </a:p>
          <a:p>
            <a:pPr eaLnBrk="0" hangingPunct="0">
              <a:lnSpc>
                <a:spcPct val="150000"/>
              </a:lnSpc>
            </a:pPr>
            <a:r>
              <a:rPr lang="en-US" altLang="zh-CN" sz="2000" dirty="0">
                <a:latin typeface="黑体" panose="02010609060101010101" charset="-122"/>
                <a:ea typeface="黑体" panose="02010609060101010101" charset="-122"/>
                <a:sym typeface="+mn-ea"/>
              </a:rPr>
              <a:t>      </a:t>
            </a:r>
            <a:r>
              <a:rPr lang="zh-CN" sz="2000" dirty="0">
                <a:latin typeface="黑体" panose="02010609060101010101" charset="-122"/>
                <a:ea typeface="黑体" panose="02010609060101010101" charset="-122"/>
                <a:sym typeface="+mn-ea"/>
              </a:rPr>
              <a:t>四是由省、自治区、直辖市人民政府批准的企业集团；</a:t>
            </a:r>
            <a:endParaRPr lang="zh-CN" sz="2000" dirty="0">
              <a:latin typeface="黑体" panose="02010609060101010101" charset="-122"/>
              <a:ea typeface="黑体" panose="02010609060101010101" charset="-122"/>
            </a:endParaRPr>
          </a:p>
          <a:p>
            <a:pPr eaLnBrk="0" hangingPunct="0">
              <a:lnSpc>
                <a:spcPct val="150000"/>
              </a:lnSpc>
            </a:pPr>
            <a:r>
              <a:rPr lang="en-US" altLang="zh-CN" sz="2000" dirty="0">
                <a:latin typeface="黑体" panose="02010609060101010101" charset="-122"/>
                <a:ea typeface="黑体" panose="02010609060101010101" charset="-122"/>
                <a:sym typeface="+mn-ea"/>
              </a:rPr>
              <a:t>      </a:t>
            </a:r>
            <a:r>
              <a:rPr lang="zh-CN" sz="2000" dirty="0">
                <a:latin typeface="黑体" panose="02010609060101010101" charset="-122"/>
                <a:ea typeface="黑体" panose="02010609060101010101" charset="-122"/>
                <a:sym typeface="+mn-ea"/>
              </a:rPr>
              <a:t>五是企业集团的母公司注册资本在5000万元人民币以上，并至少拥有5家子公司。母公司和其子公司的注册资本总和在1亿元人民币以上，集团成员单位均具有法人资格。</a:t>
            </a:r>
            <a:endParaRPr lang="zh-CN" altLang="en-US" sz="2000" dirty="0">
              <a:latin typeface="黑体" panose="02010609060101010101" charset="-122"/>
              <a:ea typeface="黑体" panose="02010609060101010101" charset="-122"/>
              <a:sym typeface="FZHei-B01S"/>
            </a:endParaRPr>
          </a:p>
        </p:txBody>
      </p:sp>
      <p:pic>
        <p:nvPicPr>
          <p:cNvPr id="118787" name="图片 1"/>
          <p:cNvPicPr>
            <a:picLocks noChangeAspect="1"/>
          </p:cNvPicPr>
          <p:nvPr/>
        </p:nvPicPr>
        <p:blipFill>
          <a:blip r:embed="rId1"/>
          <a:stretch>
            <a:fillRect/>
          </a:stretch>
        </p:blipFill>
        <p:spPr>
          <a:xfrm>
            <a:off x="546735" y="1491933"/>
            <a:ext cx="9134475" cy="1028700"/>
          </a:xfrm>
          <a:prstGeom prst="rect">
            <a:avLst/>
          </a:prstGeom>
          <a:noFill/>
          <a:ln w="9525">
            <a:noFill/>
          </a:ln>
        </p:spPr>
      </p:pic>
    </p:spTree>
  </p:cSld>
  <p:clrMapOvr>
    <a:masterClrMapping/>
  </p:clrMapOvr>
  <p:transition spd="slow" advTm="1000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矩形 69"/>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71" name="矩形 70"/>
          <p:cNvSpPr>
            <a:spLocks noChangeArrowheads="1"/>
          </p:cNvSpPr>
          <p:nvPr/>
        </p:nvSpPr>
        <p:spPr bwMode="auto">
          <a:xfrm>
            <a:off x="1755775" y="449263"/>
            <a:ext cx="41608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a:solidFill>
                  <a:srgbClr val="18478F"/>
                </a:solidFill>
                <a:latin typeface="方正黑体简体" pitchFamily="2" charset="-122"/>
                <a:ea typeface="方正黑体简体" pitchFamily="2" charset="-122"/>
                <a:sym typeface="FZZhengHeiS-R-GB"/>
              </a:rPr>
              <a:t>审核时间</a:t>
            </a:r>
            <a:endParaRPr lang="zh-CN" altLang="en-US" sz="2400">
              <a:solidFill>
                <a:srgbClr val="18478F"/>
              </a:solidFill>
              <a:latin typeface="方正黑体简体" pitchFamily="2" charset="-122"/>
              <a:ea typeface="方正黑体简体" pitchFamily="2" charset="-122"/>
              <a:sym typeface="FZZhengHeiS-R-GB"/>
            </a:endParaRPr>
          </a:p>
        </p:txBody>
      </p:sp>
      <p:sp>
        <p:nvSpPr>
          <p:cNvPr id="91" name="圆角矩形 90"/>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92" name="矩形 91"/>
          <p:cNvSpPr>
            <a:spLocks noChangeArrowheads="1"/>
          </p:cNvSpPr>
          <p:nvPr/>
        </p:nvSpPr>
        <p:spPr bwMode="auto">
          <a:xfrm>
            <a:off x="417513" y="400050"/>
            <a:ext cx="765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18478F"/>
                </a:solidFill>
                <a:latin typeface="方正黑体简体" pitchFamily="2" charset="-122"/>
                <a:ea typeface="方正黑体简体" pitchFamily="2" charset="-122"/>
                <a:sym typeface="FZZhengHeiS-R-GB"/>
              </a:rPr>
              <a:t>2.2</a:t>
            </a:r>
            <a:endParaRPr lang="zh-CN" altLang="en-US" sz="3200">
              <a:solidFill>
                <a:srgbClr val="18478F"/>
              </a:solidFill>
              <a:latin typeface="方正黑体简体" pitchFamily="2" charset="-122"/>
              <a:ea typeface="方正黑体简体" pitchFamily="2" charset="-122"/>
              <a:sym typeface="FZZhengHeiS-R-GB"/>
            </a:endParaRPr>
          </a:p>
        </p:txBody>
      </p:sp>
      <p:sp>
        <p:nvSpPr>
          <p:cNvPr id="93" name="矩形 92"/>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35846" name="文本框 2"/>
          <p:cNvSpPr txBox="1">
            <a:spLocks noChangeArrowheads="1"/>
          </p:cNvSpPr>
          <p:nvPr/>
        </p:nvSpPr>
        <p:spPr bwMode="auto">
          <a:xfrm>
            <a:off x="1463675" y="1228725"/>
            <a:ext cx="6253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3200" b="1">
                <a:latin typeface="微软雅黑" panose="020B0503020204020204" charset="-122"/>
              </a:rPr>
              <a:t>2023</a:t>
            </a:r>
            <a:r>
              <a:rPr lang="zh-CN" altLang="en-US" sz="3200" b="1">
                <a:latin typeface="微软雅黑" panose="020B0503020204020204" charset="-122"/>
              </a:rPr>
              <a:t>年月度审核</a:t>
            </a:r>
            <a:endParaRPr lang="zh-CN" altLang="en-US" sz="3200" b="1">
              <a:latin typeface="微软雅黑" panose="020B0503020204020204" charset="-122"/>
              <a:ea typeface="微软雅黑" panose="020B0503020204020204" charset="-122"/>
            </a:endParaRPr>
          </a:p>
        </p:txBody>
      </p:sp>
      <p:sp>
        <p:nvSpPr>
          <p:cNvPr id="28679" name="文本框 3"/>
          <p:cNvSpPr txBox="1"/>
          <p:nvPr/>
        </p:nvSpPr>
        <p:spPr>
          <a:xfrm>
            <a:off x="1463675" y="2016125"/>
            <a:ext cx="9504363" cy="3415030"/>
          </a:xfrm>
          <a:prstGeom prst="rect">
            <a:avLst/>
          </a:prstGeom>
          <a:noFill/>
          <a:ln w="9525">
            <a:noFill/>
          </a:ln>
        </p:spPr>
        <p:txBody>
          <a:bodyPr>
            <a:spAutoFit/>
          </a:bodyPr>
          <a:lstStyle/>
          <a:p>
            <a:pPr eaLnBrk="0" hangingPunct="0">
              <a:lnSpc>
                <a:spcPct val="150000"/>
              </a:lnSpc>
              <a:defRPr/>
            </a:pPr>
            <a:r>
              <a:rPr lang="zh-CN" sz="2400" kern="0" spc="-20" noProof="1">
                <a:solidFill>
                  <a:srgbClr val="000000"/>
                </a:solidFill>
                <a:latin typeface="黑体" panose="02010609060101010101" charset="-122"/>
                <a:ea typeface="黑体" panose="02010609060101010101" charset="-122"/>
                <a:cs typeface="宋体" panose="02010600030101010101" pitchFamily="2" charset="-122"/>
              </a:rPr>
              <a:t>202</a:t>
            </a:r>
            <a:r>
              <a:rPr lang="en-US" altLang="zh-CN" sz="2400" kern="0" spc="-20" noProof="1">
                <a:solidFill>
                  <a:srgbClr val="000000"/>
                </a:solidFill>
                <a:latin typeface="黑体" panose="02010609060101010101" charset="-122"/>
                <a:ea typeface="黑体" panose="02010609060101010101" charset="-122"/>
                <a:cs typeface="宋体" panose="02010600030101010101" pitchFamily="2" charset="-122"/>
              </a:rPr>
              <a:t>3</a:t>
            </a:r>
            <a:r>
              <a:rPr lang="zh-CN" sz="2400" kern="0" spc="-20" noProof="1">
                <a:solidFill>
                  <a:srgbClr val="000000"/>
                </a:solidFill>
                <a:latin typeface="黑体" panose="02010609060101010101" charset="-122"/>
                <a:ea typeface="黑体" panose="02010609060101010101" charset="-122"/>
                <a:cs typeface="宋体" panose="02010600030101010101" pitchFamily="2" charset="-122"/>
              </a:rPr>
              <a:t>年月度调查单位审核工作在2至12月开展。</a:t>
            </a:r>
            <a:endParaRPr lang="zh-CN" sz="2400" kern="0" spc="-20" noProof="1">
              <a:solidFill>
                <a:srgbClr val="000000"/>
              </a:solidFill>
              <a:latin typeface="黑体" panose="02010609060101010101" charset="-122"/>
              <a:ea typeface="黑体" panose="02010609060101010101" charset="-122"/>
              <a:cs typeface="宋体" panose="02010600030101010101" pitchFamily="2" charset="-122"/>
            </a:endParaRPr>
          </a:p>
          <a:p>
            <a:pPr eaLnBrk="0" hangingPunct="0">
              <a:lnSpc>
                <a:spcPct val="150000"/>
              </a:lnSpc>
              <a:defRPr/>
            </a:pPr>
            <a:r>
              <a:rPr lang="zh-CN" sz="2400" kern="0" spc="-20" noProof="1">
                <a:solidFill>
                  <a:srgbClr val="000000"/>
                </a:solidFill>
                <a:latin typeface="黑体" panose="02010609060101010101" charset="-122"/>
                <a:ea typeface="黑体" panose="02010609060101010101" charset="-122"/>
                <a:cs typeface="宋体" panose="02010600030101010101" pitchFamily="2" charset="-122"/>
              </a:rPr>
              <a:t>（一）2月</a:t>
            </a:r>
            <a:endParaRPr lang="zh-CN" sz="2400" kern="0" spc="-20" noProof="1">
              <a:solidFill>
                <a:srgbClr val="000000"/>
              </a:solidFill>
              <a:latin typeface="黑体" panose="02010609060101010101" charset="-122"/>
              <a:ea typeface="黑体" panose="02010609060101010101" charset="-122"/>
              <a:cs typeface="宋体" panose="02010600030101010101" pitchFamily="2" charset="-122"/>
            </a:endParaRPr>
          </a:p>
          <a:p>
            <a:pPr eaLnBrk="0" hangingPunct="0">
              <a:lnSpc>
                <a:spcPct val="150000"/>
              </a:lnSpc>
              <a:defRPr/>
            </a:pPr>
            <a:r>
              <a:rPr lang="zh-CN" sz="2400" kern="0" spc="-20" noProof="1">
                <a:solidFill>
                  <a:srgbClr val="000000"/>
                </a:solidFill>
                <a:latin typeface="黑体" panose="02010609060101010101" charset="-122"/>
                <a:ea typeface="黑体" panose="02010609060101010101" charset="-122"/>
                <a:cs typeface="宋体" panose="02010600030101010101" pitchFamily="2" charset="-122"/>
              </a:rPr>
              <a:t>    市级调查单位审核工作截止时间为</a:t>
            </a:r>
            <a:r>
              <a:rPr lang="zh-CN" sz="2400" kern="0" spc="-20" noProof="1">
                <a:solidFill>
                  <a:srgbClr val="FF0000"/>
                </a:solidFill>
                <a:latin typeface="黑体" panose="02010609060101010101" charset="-122"/>
                <a:ea typeface="黑体" panose="02010609060101010101" charset="-122"/>
                <a:cs typeface="宋体" panose="02010600030101010101" pitchFamily="2" charset="-122"/>
              </a:rPr>
              <a:t>1月</a:t>
            </a:r>
            <a:r>
              <a:rPr lang="en-US" altLang="zh-CN" sz="2400" kern="0" spc="-20" noProof="1">
                <a:solidFill>
                  <a:srgbClr val="FF0000"/>
                </a:solidFill>
                <a:latin typeface="黑体" panose="02010609060101010101" charset="-122"/>
                <a:ea typeface="黑体" panose="02010609060101010101" charset="-122"/>
                <a:cs typeface="宋体" panose="02010600030101010101" pitchFamily="2" charset="-122"/>
              </a:rPr>
              <a:t>16</a:t>
            </a:r>
            <a:r>
              <a:rPr lang="zh-CN" sz="2400" kern="0" spc="-20" noProof="1">
                <a:solidFill>
                  <a:srgbClr val="FF0000"/>
                </a:solidFill>
                <a:latin typeface="黑体" panose="02010609060101010101" charset="-122"/>
                <a:ea typeface="黑体" panose="02010609060101010101" charset="-122"/>
                <a:cs typeface="宋体" panose="02010600030101010101" pitchFamily="2" charset="-122"/>
              </a:rPr>
              <a:t>日</a:t>
            </a:r>
            <a:r>
              <a:rPr lang="zh-CN" sz="2400" kern="0" spc="-20" noProof="1">
                <a:solidFill>
                  <a:srgbClr val="000000"/>
                </a:solidFill>
                <a:latin typeface="黑体" panose="02010609060101010101" charset="-122"/>
                <a:ea typeface="黑体" panose="02010609060101010101" charset="-122"/>
                <a:cs typeface="宋体" panose="02010600030101010101" pitchFamily="2" charset="-122"/>
              </a:rPr>
              <a:t>。</a:t>
            </a:r>
            <a:endParaRPr lang="zh-CN" sz="2400" kern="0" spc="-20" noProof="1">
              <a:solidFill>
                <a:srgbClr val="000000"/>
              </a:solidFill>
              <a:latin typeface="黑体" panose="02010609060101010101" charset="-122"/>
              <a:ea typeface="黑体" panose="02010609060101010101" charset="-122"/>
              <a:cs typeface="宋体" panose="02010600030101010101" pitchFamily="2" charset="-122"/>
            </a:endParaRPr>
          </a:p>
          <a:p>
            <a:pPr eaLnBrk="0" hangingPunct="0">
              <a:lnSpc>
                <a:spcPct val="150000"/>
              </a:lnSpc>
              <a:defRPr/>
            </a:pPr>
            <a:r>
              <a:rPr lang="zh-CN" sz="2400" kern="0" spc="-20" noProof="1">
                <a:solidFill>
                  <a:srgbClr val="000000"/>
                </a:solidFill>
                <a:latin typeface="黑体" panose="02010609060101010101" charset="-122"/>
                <a:ea typeface="黑体" panose="02010609060101010101" charset="-122"/>
                <a:cs typeface="宋体" panose="02010600030101010101" pitchFamily="2" charset="-122"/>
              </a:rPr>
              <a:t>（二）3-12月</a:t>
            </a:r>
            <a:endParaRPr lang="zh-CN" sz="2400" kern="0" spc="-20" noProof="1">
              <a:solidFill>
                <a:srgbClr val="000000"/>
              </a:solidFill>
              <a:latin typeface="黑体" panose="02010609060101010101" charset="-122"/>
              <a:ea typeface="黑体" panose="02010609060101010101" charset="-122"/>
              <a:cs typeface="宋体" panose="02010600030101010101" pitchFamily="2" charset="-122"/>
            </a:endParaRPr>
          </a:p>
          <a:p>
            <a:pPr eaLnBrk="0" hangingPunct="0">
              <a:lnSpc>
                <a:spcPct val="150000"/>
              </a:lnSpc>
              <a:defRPr/>
            </a:pPr>
            <a:r>
              <a:rPr lang="zh-CN" sz="2400" kern="0" spc="-20" noProof="1">
                <a:solidFill>
                  <a:srgbClr val="000000"/>
                </a:solidFill>
                <a:latin typeface="黑体" panose="02010609060101010101" charset="-122"/>
                <a:ea typeface="黑体" panose="02010609060101010101" charset="-122"/>
                <a:cs typeface="宋体" panose="02010600030101010101" pitchFamily="2" charset="-122"/>
              </a:rPr>
              <a:t>    市</a:t>
            </a:r>
            <a:r>
              <a:rPr lang="zh-CN" sz="2400" kern="0" spc="-20" noProof="1">
                <a:solidFill>
                  <a:srgbClr val="000000"/>
                </a:solidFill>
                <a:latin typeface="黑体" panose="02010609060101010101" charset="-122"/>
                <a:ea typeface="黑体" panose="02010609060101010101" charset="-122"/>
                <a:cs typeface="宋体" panose="02010600030101010101" pitchFamily="2" charset="-122"/>
                <a:sym typeface="FZHei-B01S"/>
              </a:rPr>
              <a:t>级调查单位审核工作截止时间为</a:t>
            </a:r>
            <a:r>
              <a:rPr lang="zh-CN" sz="2400" kern="0" spc="-20" noProof="1">
                <a:solidFill>
                  <a:srgbClr val="FF0000"/>
                </a:solidFill>
                <a:latin typeface="黑体" panose="02010609060101010101" charset="-122"/>
                <a:ea typeface="黑体" panose="02010609060101010101" charset="-122"/>
                <a:cs typeface="宋体" panose="02010600030101010101" pitchFamily="2" charset="-122"/>
                <a:sym typeface="FZHei-B01S"/>
              </a:rPr>
              <a:t>当月5日</a:t>
            </a:r>
            <a:r>
              <a:rPr lang="zh-CN" sz="2400" kern="0" spc="-20" noProof="1">
                <a:solidFill>
                  <a:srgbClr val="000000"/>
                </a:solidFill>
                <a:latin typeface="黑体" panose="02010609060101010101" charset="-122"/>
                <a:ea typeface="黑体" panose="02010609060101010101" charset="-122"/>
                <a:cs typeface="宋体" panose="02010600030101010101" pitchFamily="2" charset="-122"/>
              </a:rPr>
              <a:t>。</a:t>
            </a:r>
            <a:endParaRPr lang="zh-CN" sz="2400" kern="0" spc="-20" noProof="1">
              <a:solidFill>
                <a:srgbClr val="000000"/>
              </a:solidFill>
              <a:latin typeface="黑体" panose="02010609060101010101" charset="-122"/>
              <a:ea typeface="黑体" panose="02010609060101010101" charset="-122"/>
              <a:cs typeface="宋体" panose="02010600030101010101" pitchFamily="2" charset="-122"/>
            </a:endParaRPr>
          </a:p>
          <a:p>
            <a:pPr eaLnBrk="0" hangingPunct="0">
              <a:lnSpc>
                <a:spcPct val="150000"/>
              </a:lnSpc>
              <a:defRPr/>
            </a:pPr>
            <a:endParaRPr lang="zh-CN" altLang="en-US" sz="2400" kern="0" spc="-20" noProof="1">
              <a:solidFill>
                <a:srgbClr val="000000"/>
              </a:solidFill>
              <a:latin typeface="黑体" panose="02010609060101010101" charset="-122"/>
              <a:ea typeface="黑体" panose="02010609060101010101" charset="-122"/>
              <a:cs typeface="宋体" panose="02010600030101010101" pitchFamily="2" charset="-122"/>
            </a:endParaRPr>
          </a:p>
        </p:txBody>
      </p:sp>
      <p:sp>
        <p:nvSpPr>
          <p:cNvPr id="35848"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53FFE63F-BCD9-4EC4-9A56-42B003FD4321}" type="slidenum">
              <a:rPr altLang="en-US" smtClean="0">
                <a:solidFill>
                  <a:srgbClr val="898989"/>
                </a:solidFill>
                <a:cs typeface="FZHei-B01S"/>
              </a:rPr>
            </a:fld>
            <a:endParaRPr lang="zh-CN" altLang="en-US" smtClean="0">
              <a:solidFill>
                <a:srgbClr val="898989"/>
              </a:solidFill>
              <a:cs typeface="FZHei-B01S"/>
            </a:endParaRPr>
          </a:p>
        </p:txBody>
      </p:sp>
    </p:spTree>
  </p:cSld>
  <p:clrMapOvr>
    <a:masterClrMapping/>
  </p:clrMapOvr>
  <p:transition spd="slow"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500"/>
                                        <p:tgtEl>
                                          <p:spTgt spid="92"/>
                                        </p:tgtEl>
                                      </p:cBhvr>
                                    </p:animEffect>
                                  </p:childTnLst>
                                </p:cTn>
                              </p:par>
                              <p:par>
                                <p:cTn id="11" presetID="63" presetClass="path" presetSubtype="0" accel="50000" decel="50000" fill="hold" nodeType="withEffect">
                                  <p:stCondLst>
                                    <p:cond delay="0"/>
                                  </p:stCondLst>
                                  <p:childTnLst>
                                    <p:animMotion origin="layout" path="M -0.16667 2.59259E-6 L 2.5E-6 2.59259E-6 " pathEditMode="relative" rAng="0" ptsTypes="AA">
                                      <p:cBhvr>
                                        <p:cTn id="12" dur="800" fill="hold"/>
                                        <p:tgtEl>
                                          <p:spTgt spid="91"/>
                                        </p:tgtEl>
                                        <p:attrNameLst>
                                          <p:attrName>ppt_x</p:attrName>
                                          <p:attrName>ppt_y</p:attrName>
                                        </p:attrNameLst>
                                      </p:cBhvr>
                                      <p:rCtr x="8300" y="0"/>
                                    </p:animMotion>
                                  </p:childTnLst>
                                </p:cTn>
                              </p:par>
                              <p:par>
                                <p:cTn id="13" presetID="10" presetClass="entr" presetSubtype="0" fill="hold" grpId="0" nodeType="withEffect">
                                  <p:stCondLst>
                                    <p:cond delay="500"/>
                                  </p:stCondLst>
                                  <p:childTnLst>
                                    <p:set>
                                      <p:cBhvr>
                                        <p:cTn id="14" dur="1" fill="hold">
                                          <p:stCondLst>
                                            <p:cond delay="0"/>
                                          </p:stCondLst>
                                        </p:cTn>
                                        <p:tgtEl>
                                          <p:spTgt spid="93"/>
                                        </p:tgtEl>
                                        <p:attrNameLst>
                                          <p:attrName>style.visibility</p:attrName>
                                        </p:attrNameLst>
                                      </p:cBhvr>
                                      <p:to>
                                        <p:strVal val="visible"/>
                                      </p:to>
                                    </p:set>
                                    <p:animEffect transition="in" filter="fade">
                                      <p:cBhvr>
                                        <p:cTn id="15" dur="500"/>
                                        <p:tgtEl>
                                          <p:spTgt spid="93"/>
                                        </p:tgtEl>
                                      </p:cBhvr>
                                    </p:animEffect>
                                  </p:childTnLst>
                                </p:cTn>
                              </p:par>
                              <p:par>
                                <p:cTn id="16" presetID="63" presetClass="path" presetSubtype="0" accel="50000" decel="50000" fill="hold" grpId="1" nodeType="withEffect">
                                  <p:stCondLst>
                                    <p:cond delay="200"/>
                                  </p:stCondLst>
                                  <p:childTnLst>
                                    <p:animMotion origin="layout" path="M -0.16667 -1.85185E-6 L -2.5E-6 -1.85185E-6 " pathEditMode="relative" rAng="0" ptsTypes="AA">
                                      <p:cBhvr>
                                        <p:cTn id="17" dur="800" fill="hold"/>
                                        <p:tgtEl>
                                          <p:spTgt spid="93"/>
                                        </p:tgtEl>
                                        <p:attrNameLst>
                                          <p:attrName>ppt_x</p:attrName>
                                          <p:attrName>ppt_y</p:attrName>
                                        </p:attrNameLst>
                                      </p:cBhvr>
                                      <p:rCtr x="8800" y="0"/>
                                    </p:animMotion>
                                  </p:childTnLst>
                                </p:cTn>
                              </p:par>
                              <p:par>
                                <p:cTn id="18" presetID="10" presetClass="entr" presetSubtype="0" fill="hold" grpId="0" nodeType="withEffect">
                                  <p:stCondLst>
                                    <p:cond delay="75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1000"/>
                                        <p:tgtEl>
                                          <p:spTgt spid="70"/>
                                        </p:tgtEl>
                                      </p:cBhvr>
                                    </p:animEffect>
                                  </p:childTnLst>
                                </p:cTn>
                              </p:par>
                              <p:par>
                                <p:cTn id="21" presetID="63" presetClass="path" presetSubtype="0" accel="50000" decel="50000" fill="hold" grpId="1" nodeType="withEffect">
                                  <p:stCondLst>
                                    <p:cond delay="0"/>
                                  </p:stCondLst>
                                  <p:childTnLst>
                                    <p:animMotion origin="layout" path="M -0.16666 -3.7037E-7 L -2.5E-6 -3.7037E-7 " pathEditMode="relative" rAng="0" ptsTypes="AA">
                                      <p:cBhvr>
                                        <p:cTn id="22" dur="800" fill="hold"/>
                                        <p:tgtEl>
                                          <p:spTgt spid="70"/>
                                        </p:tgtEl>
                                        <p:attrNameLst>
                                          <p:attrName>ppt_x</p:attrName>
                                          <p:attrName>ppt_y</p:attrName>
                                        </p:attrNameLst>
                                      </p:cBhvr>
                                      <p:rCtr x="8300" y="0"/>
                                    </p:animMotion>
                                  </p:childTnLst>
                                </p:cTn>
                              </p:par>
                              <p:par>
                                <p:cTn id="23" presetID="22" presetClass="entr" presetSubtype="8" fill="hold" grpId="0" nodeType="withEffect">
                                  <p:stCondLst>
                                    <p:cond delay="500"/>
                                  </p:stCondLst>
                                  <p:childTnLst>
                                    <p:set>
                                      <p:cBhvr>
                                        <p:cTn id="24" dur="1" fill="hold">
                                          <p:stCondLst>
                                            <p:cond delay="0"/>
                                          </p:stCondLst>
                                        </p:cTn>
                                        <p:tgtEl>
                                          <p:spTgt spid="71"/>
                                        </p:tgtEl>
                                        <p:attrNameLst>
                                          <p:attrName>style.visibility</p:attrName>
                                        </p:attrNameLst>
                                      </p:cBhvr>
                                      <p:to>
                                        <p:strVal val="visible"/>
                                      </p:to>
                                    </p:set>
                                    <p:animEffect transition="in" filter="wipe(left)">
                                      <p:cBhvr>
                                        <p:cTn id="2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0" grpId="1" bldLvl="0" animBg="1"/>
      <p:bldP spid="71" grpId="0"/>
      <p:bldP spid="92" grpId="0"/>
      <p:bldP spid="93" grpId="0" bldLvl="0" animBg="1"/>
      <p:bldP spid="93" grpId="1" bldLvl="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标题 2"/>
          <p:cNvSpPr>
            <a:spLocks noGrp="1"/>
          </p:cNvSpPr>
          <p:nvPr>
            <p:ph type="title"/>
          </p:nvPr>
        </p:nvSpPr>
        <p:spPr>
          <a:xfrm>
            <a:off x="838200" y="125413"/>
            <a:ext cx="9669463" cy="795337"/>
          </a:xfrm>
        </p:spPr>
        <p:txBody>
          <a:bodyPr anchor="ctr" anchorCtr="0"/>
          <a:lstStyle/>
          <a:p>
            <a:r>
              <a:rPr lang="en-US" altLang="zh-CN" dirty="0"/>
              <a:t>3.2.1 101-1</a:t>
            </a:r>
            <a:r>
              <a:rPr lang="zh-CN" altLang="en-US" dirty="0"/>
              <a:t>表</a:t>
            </a:r>
            <a:endParaRPr lang="zh-CN" altLang="en-US" dirty="0"/>
          </a:p>
        </p:txBody>
      </p:sp>
      <p:sp>
        <p:nvSpPr>
          <p:cNvPr id="120834" name="文本框 3"/>
          <p:cNvSpPr txBox="1"/>
          <p:nvPr/>
        </p:nvSpPr>
        <p:spPr>
          <a:xfrm>
            <a:off x="462915" y="1082675"/>
            <a:ext cx="11369040" cy="4354195"/>
          </a:xfrm>
          <a:prstGeom prst="rect">
            <a:avLst/>
          </a:prstGeom>
          <a:noFill/>
          <a:ln w="9525">
            <a:noFill/>
          </a:ln>
        </p:spPr>
        <p:txBody>
          <a:bodyPr wrap="square" anchor="t" anchorCtr="0">
            <a:spAutoFit/>
          </a:bodyPr>
          <a:lstStyle/>
          <a:p>
            <a:pPr eaLnBrk="0" hangingPunct="0">
              <a:lnSpc>
                <a:spcPct val="150000"/>
              </a:lnSpc>
            </a:pPr>
            <a:r>
              <a:rPr lang="en-US" altLang="zh-CN" sz="2400" b="1" dirty="0">
                <a:latin typeface="楷体" panose="02010609060101010101" charset="-122"/>
                <a:ea typeface="楷体" panose="02010609060101010101" charset="-122"/>
              </a:rPr>
              <a:t>2</a:t>
            </a:r>
            <a:r>
              <a:rPr lang="en-US" altLang="en-US" sz="2400" b="1" dirty="0">
                <a:latin typeface="楷体" panose="02010609060101010101" charset="-122"/>
                <a:ea typeface="楷体" panose="02010609060101010101" charset="-122"/>
              </a:rPr>
              <a:t>13</a:t>
            </a:r>
            <a:r>
              <a:rPr lang="en-US" altLang="zh-CN" sz="2400" b="1" dirty="0">
                <a:latin typeface="楷体" panose="02010609060101010101" charset="-122"/>
                <a:ea typeface="楷体" panose="02010609060101010101" charset="-122"/>
              </a:rPr>
              <a:t> </a:t>
            </a:r>
            <a:r>
              <a:rPr lang="zh-CN" altLang="en-US" sz="2400" b="1" dirty="0">
                <a:latin typeface="楷体" panose="02010609060101010101" charset="-122"/>
                <a:ea typeface="楷体" panose="02010609060101010101" charset="-122"/>
              </a:rPr>
              <a:t>企业集团情况</a:t>
            </a:r>
            <a:endParaRPr lang="zh-CN" altLang="en-US" sz="2400" b="1" dirty="0">
              <a:latin typeface="楷体" panose="02010609060101010101" charset="-122"/>
              <a:ea typeface="楷体" panose="02010609060101010101" charset="-122"/>
            </a:endParaRPr>
          </a:p>
          <a:p>
            <a:pPr eaLnBrk="0" hangingPunct="0">
              <a:lnSpc>
                <a:spcPct val="150000"/>
              </a:lnSpc>
            </a:pPr>
            <a:endParaRPr lang="zh-CN" altLang="en-US" sz="2400" dirty="0">
              <a:solidFill>
                <a:srgbClr val="7030A0"/>
              </a:solidFill>
              <a:latin typeface="黑体" panose="02010609060101010101" charset="-122"/>
              <a:ea typeface="黑体" panose="02010609060101010101" charset="-122"/>
              <a:sym typeface="FZHei-B01S"/>
            </a:endParaRPr>
          </a:p>
          <a:p>
            <a:pPr eaLnBrk="0" hangingPunct="0">
              <a:lnSpc>
                <a:spcPct val="150000"/>
              </a:lnSpc>
            </a:pPr>
            <a:endParaRPr lang="zh-CN" altLang="en-US" sz="2400" dirty="0">
              <a:solidFill>
                <a:srgbClr val="7030A0"/>
              </a:solidFill>
              <a:latin typeface="黑体" panose="02010609060101010101" charset="-122"/>
              <a:ea typeface="黑体" panose="02010609060101010101" charset="-122"/>
              <a:sym typeface="FZHei-B01S"/>
            </a:endParaRPr>
          </a:p>
          <a:p>
            <a:pPr eaLnBrk="0" hangingPunct="0">
              <a:lnSpc>
                <a:spcPct val="150000"/>
              </a:lnSpc>
            </a:pPr>
            <a:r>
              <a:rPr lang="zh-CN" altLang="en-US" sz="2400" dirty="0">
                <a:solidFill>
                  <a:srgbClr val="FF0000"/>
                </a:solidFill>
                <a:latin typeface="黑体" panose="02010609060101010101" charset="-122"/>
                <a:ea typeface="黑体" panose="02010609060101010101" charset="-122"/>
              </a:rPr>
              <a:t>填报主体：</a:t>
            </a:r>
            <a:r>
              <a:rPr lang="zh-CN" altLang="zh-CN" sz="2400" u="sng" dirty="0" err="1">
                <a:latin typeface="黑体" panose="02010609060101010101" charset="-122"/>
                <a:ea typeface="黑体" panose="02010609060101010101" charset="-122"/>
              </a:rPr>
              <a:t>限企业集团母公司及成员企业填写</a:t>
            </a:r>
            <a:r>
              <a:rPr lang="zh-CN" altLang="zh-CN" sz="2400" u="sng" dirty="0">
                <a:latin typeface="黑体" panose="02010609060101010101" charset="-122"/>
                <a:ea typeface="黑体" panose="02010609060101010101" charset="-122"/>
              </a:rPr>
              <a:t>。</a:t>
            </a:r>
            <a:endParaRPr lang="zh-CN" altLang="zh-CN" sz="2400" u="sng" dirty="0">
              <a:latin typeface="黑体" panose="02010609060101010101" charset="-122"/>
              <a:ea typeface="黑体" panose="02010609060101010101" charset="-122"/>
            </a:endParaRPr>
          </a:p>
          <a:p>
            <a:pPr eaLnBrk="0" hangingPunct="0">
              <a:lnSpc>
                <a:spcPct val="150000"/>
              </a:lnSpc>
            </a:pPr>
            <a:r>
              <a:rPr lang="zh-CN" altLang="en-US" sz="2400" dirty="0">
                <a:solidFill>
                  <a:srgbClr val="00B050"/>
                </a:solidFill>
                <a:latin typeface="黑体" panose="02010609060101010101" charset="-122"/>
                <a:ea typeface="黑体" panose="02010609060101010101" charset="-122"/>
              </a:rPr>
              <a:t>填报要求：</a:t>
            </a:r>
            <a:endParaRPr lang="zh-CN" altLang="en-US" sz="2400" dirty="0">
              <a:solidFill>
                <a:srgbClr val="00B050"/>
              </a:solidFill>
              <a:latin typeface="黑体" panose="02010609060101010101" charset="-122"/>
              <a:ea typeface="黑体" panose="02010609060101010101" charset="-122"/>
            </a:endParaRPr>
          </a:p>
          <a:p>
            <a:pPr eaLnBrk="0" hangingPunct="0">
              <a:lnSpc>
                <a:spcPct val="150000"/>
              </a:lnSpc>
            </a:pPr>
            <a:r>
              <a:rPr lang="en-US" altLang="zh-CN" sz="2400" dirty="0">
                <a:solidFill>
                  <a:srgbClr val="F0944A"/>
                </a:solidFill>
                <a:latin typeface="汉仪叶叶相思体简" panose="02010509060101010101" charset="-122"/>
                <a:ea typeface="汉仪叶叶相思体简" panose="02010509060101010101" charset="-122"/>
                <a:sym typeface="FZHei-B01S"/>
              </a:rPr>
              <a:t>★</a:t>
            </a:r>
            <a:r>
              <a:rPr lang="en-US" altLang="zh-CN" sz="2400" dirty="0" err="1">
                <a:latin typeface="黑体" panose="02010609060101010101" charset="-122"/>
                <a:ea typeface="黑体" panose="02010609060101010101" charset="-122"/>
                <a:sym typeface="+mn-ea"/>
              </a:rPr>
              <a:t>如果是</a:t>
            </a:r>
            <a:r>
              <a:rPr lang="zh-CN" altLang="en-US" sz="2400" dirty="0" err="1">
                <a:solidFill>
                  <a:schemeClr val="accent2"/>
                </a:solidFill>
                <a:latin typeface="黑体" panose="02010609060101010101" charset="-122"/>
                <a:ea typeface="黑体" panose="02010609060101010101" charset="-122"/>
                <a:sym typeface="+mn-ea"/>
              </a:rPr>
              <a:t>子</a:t>
            </a:r>
            <a:r>
              <a:rPr lang="en-US" altLang="zh-CN" sz="2400" dirty="0" err="1">
                <a:solidFill>
                  <a:schemeClr val="accent2"/>
                </a:solidFill>
                <a:latin typeface="黑体" panose="02010609060101010101" charset="-122"/>
                <a:ea typeface="黑体" panose="02010609060101010101" charset="-122"/>
                <a:sym typeface="+mn-ea"/>
              </a:rPr>
              <a:t>公司</a:t>
            </a:r>
            <a:r>
              <a:rPr lang="zh-CN" altLang="en-US" sz="2400" dirty="0">
                <a:solidFill>
                  <a:schemeClr val="accent2"/>
                </a:solidFill>
                <a:latin typeface="黑体" panose="02010609060101010101" charset="-122"/>
                <a:ea typeface="黑体" panose="02010609060101010101" charset="-122"/>
                <a:sym typeface="+mn-ea"/>
              </a:rPr>
              <a:t>（成员企业）法人</a:t>
            </a:r>
            <a:r>
              <a:rPr lang="en-US" altLang="zh-CN" sz="2400" dirty="0">
                <a:latin typeface="黑体" panose="02010609060101010101" charset="-122"/>
                <a:ea typeface="黑体" panose="02010609060101010101" charset="-122"/>
                <a:sym typeface="+mn-ea"/>
              </a:rPr>
              <a:t>，</a:t>
            </a:r>
            <a:r>
              <a:rPr lang="zh-CN" altLang="en-US" sz="2400" dirty="0">
                <a:latin typeface="黑体" panose="02010609060101010101" charset="-122"/>
                <a:ea typeface="黑体" panose="02010609060101010101" charset="-122"/>
                <a:sym typeface="+mn-ea"/>
              </a:rPr>
              <a:t>则必须填写上级法人的</a:t>
            </a:r>
            <a:r>
              <a:rPr lang="zh-CN" altLang="en-US" sz="2400" dirty="0">
                <a:solidFill>
                  <a:schemeClr val="accent2"/>
                </a:solidFill>
                <a:latin typeface="黑体" panose="02010609060101010101" charset="-122"/>
                <a:ea typeface="黑体" panose="02010609060101010101" charset="-122"/>
                <a:sym typeface="+mn-ea"/>
              </a:rPr>
              <a:t>统一社会信用代码</a:t>
            </a:r>
            <a:r>
              <a:rPr lang="zh-CN" altLang="en-US" sz="2400" dirty="0">
                <a:latin typeface="黑体" panose="02010609060101010101" charset="-122"/>
                <a:ea typeface="黑体" panose="02010609060101010101" charset="-122"/>
                <a:sym typeface="+mn-ea"/>
              </a:rPr>
              <a:t>，且</a:t>
            </a:r>
            <a:r>
              <a:rPr lang="en-US" altLang="zh-CN" sz="2400" dirty="0" err="1">
                <a:latin typeface="黑体" panose="02010609060101010101" charset="-122"/>
                <a:ea typeface="黑体" panose="02010609060101010101" charset="-122"/>
                <a:sym typeface="FZHei-B01S"/>
              </a:rPr>
              <a:t>不应与</a:t>
            </a:r>
            <a:r>
              <a:rPr lang="en-US" altLang="zh-CN" sz="2400" dirty="0" err="1">
                <a:solidFill>
                  <a:schemeClr val="accent2"/>
                </a:solidFill>
                <a:latin typeface="黑体" panose="02010609060101010101" charset="-122"/>
                <a:ea typeface="黑体" panose="02010609060101010101" charset="-122"/>
                <a:sym typeface="FZHei-B01S"/>
              </a:rPr>
              <a:t>本法人</a:t>
            </a:r>
            <a:r>
              <a:rPr lang="en-US" altLang="zh-CN" sz="2400" dirty="0" err="1">
                <a:latin typeface="黑体" panose="02010609060101010101" charset="-122"/>
                <a:ea typeface="黑体" panose="02010609060101010101" charset="-122"/>
                <a:sym typeface="FZHei-B01S"/>
              </a:rPr>
              <a:t>单位</a:t>
            </a:r>
            <a:r>
              <a:rPr lang="zh-CN" altLang="en-US" sz="2400" dirty="0" err="1">
                <a:latin typeface="黑体" panose="02010609060101010101" charset="-122"/>
                <a:ea typeface="黑体" panose="02010609060101010101" charset="-122"/>
                <a:sym typeface="FZHei-B01S"/>
              </a:rPr>
              <a:t>的</a:t>
            </a:r>
            <a:r>
              <a:rPr lang="en-US" altLang="zh-CN" sz="2400" dirty="0" err="1">
                <a:latin typeface="黑体" panose="02010609060101010101" charset="-122"/>
                <a:ea typeface="黑体" panose="02010609060101010101" charset="-122"/>
                <a:sym typeface="FZHei-B01S"/>
              </a:rPr>
              <a:t>代码</a:t>
            </a:r>
            <a:r>
              <a:rPr lang="zh-CN" altLang="en-US" sz="2400" dirty="0">
                <a:latin typeface="黑体" panose="02010609060101010101" charset="-122"/>
                <a:ea typeface="黑体" panose="02010609060101010101" charset="-122"/>
                <a:sym typeface="FZHei-B01S"/>
              </a:rPr>
              <a:t>相同。</a:t>
            </a:r>
            <a:endParaRPr lang="en-US" altLang="zh-CN" sz="2400" dirty="0">
              <a:latin typeface="黑体" panose="02010609060101010101" charset="-122"/>
              <a:ea typeface="黑体" panose="02010609060101010101" charset="-122"/>
              <a:sym typeface="FZHei-B01S"/>
            </a:endParaRPr>
          </a:p>
          <a:p>
            <a:pPr eaLnBrk="0" hangingPunct="0">
              <a:lnSpc>
                <a:spcPts val="3000"/>
              </a:lnSpc>
            </a:pPr>
            <a:endParaRPr lang="zh-CN" altLang="en-US" dirty="0">
              <a:latin typeface="黑体" panose="02010609060101010101" charset="-122"/>
              <a:ea typeface="黑体" panose="02010609060101010101" charset="-122"/>
              <a:sym typeface="FZHei-B01S"/>
            </a:endParaRPr>
          </a:p>
        </p:txBody>
      </p:sp>
      <p:pic>
        <p:nvPicPr>
          <p:cNvPr id="120835" name="图片 1"/>
          <p:cNvPicPr>
            <a:picLocks noChangeAspect="1"/>
          </p:cNvPicPr>
          <p:nvPr/>
        </p:nvPicPr>
        <p:blipFill>
          <a:blip r:embed="rId1"/>
          <a:stretch>
            <a:fillRect/>
          </a:stretch>
        </p:blipFill>
        <p:spPr>
          <a:xfrm>
            <a:off x="520700" y="1735138"/>
            <a:ext cx="9134475" cy="1028700"/>
          </a:xfrm>
          <a:prstGeom prst="rect">
            <a:avLst/>
          </a:prstGeom>
          <a:noFill/>
          <a:ln w="9525">
            <a:noFill/>
          </a:ln>
        </p:spPr>
      </p:pic>
    </p:spTree>
  </p:cSld>
  <p:clrMapOvr>
    <a:masterClrMapping/>
  </p:clrMapOvr>
  <p:transition spd="slow" advTm="10000">
    <p:fad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标题 2"/>
          <p:cNvSpPr>
            <a:spLocks noGrp="1"/>
          </p:cNvSpPr>
          <p:nvPr>
            <p:ph type="title"/>
          </p:nvPr>
        </p:nvSpPr>
        <p:spPr>
          <a:xfrm>
            <a:off x="838200" y="125413"/>
            <a:ext cx="9669463" cy="795337"/>
          </a:xfrm>
        </p:spPr>
        <p:txBody>
          <a:bodyPr anchor="ctr" anchorCtr="0"/>
          <a:lstStyle/>
          <a:p>
            <a:r>
              <a:rPr lang="en-US" altLang="zh-CN" dirty="0"/>
              <a:t>3.2.1 101-1</a:t>
            </a:r>
            <a:r>
              <a:rPr lang="zh-CN" altLang="en-US" dirty="0"/>
              <a:t>表</a:t>
            </a:r>
            <a:endParaRPr lang="zh-CN" altLang="en-US" dirty="0"/>
          </a:p>
        </p:txBody>
      </p:sp>
      <p:sp>
        <p:nvSpPr>
          <p:cNvPr id="122882" name="文本框 3"/>
          <p:cNvSpPr txBox="1"/>
          <p:nvPr/>
        </p:nvSpPr>
        <p:spPr>
          <a:xfrm>
            <a:off x="502920" y="920750"/>
            <a:ext cx="11216640" cy="5092700"/>
          </a:xfrm>
          <a:prstGeom prst="rect">
            <a:avLst/>
          </a:prstGeom>
          <a:noFill/>
          <a:ln w="9525">
            <a:noFill/>
          </a:ln>
        </p:spPr>
        <p:txBody>
          <a:bodyPr wrap="square" anchor="t" anchorCtr="0">
            <a:spAutoFit/>
          </a:bodyPr>
          <a:lstStyle/>
          <a:p>
            <a:pPr eaLnBrk="0" hangingPunct="0">
              <a:lnSpc>
                <a:spcPts val="3000"/>
              </a:lnSpc>
            </a:pPr>
            <a:r>
              <a:rPr lang="en-US" altLang="zh-CN" sz="2200" b="1" dirty="0">
                <a:latin typeface="楷体" panose="02010609060101010101" charset="-122"/>
                <a:ea typeface="楷体" panose="02010609060101010101" charset="-122"/>
              </a:rPr>
              <a:t>C01 </a:t>
            </a:r>
            <a:r>
              <a:rPr lang="zh-CN" altLang="en-US" sz="2200" b="1" dirty="0">
                <a:latin typeface="楷体" panose="02010609060101010101" charset="-122"/>
                <a:ea typeface="楷体" panose="02010609060101010101" charset="-122"/>
              </a:rPr>
              <a:t>建筑业企业资质等级编码</a:t>
            </a:r>
            <a:endParaRPr lang="zh-CN" altLang="en-US" sz="2200" b="1" dirty="0">
              <a:latin typeface="楷体" panose="02010609060101010101" charset="-122"/>
              <a:ea typeface="楷体" panose="02010609060101010101" charset="-122"/>
            </a:endParaRPr>
          </a:p>
          <a:p>
            <a:pPr eaLnBrk="0" hangingPunct="0">
              <a:lnSpc>
                <a:spcPts val="3000"/>
              </a:lnSpc>
            </a:pPr>
            <a:endParaRPr lang="zh-CN" altLang="en-US" sz="2200" dirty="0">
              <a:solidFill>
                <a:srgbClr val="7030A0"/>
              </a:solidFill>
              <a:latin typeface="黑体" panose="02010609060101010101" charset="-122"/>
              <a:ea typeface="黑体" panose="02010609060101010101" charset="-122"/>
              <a:sym typeface="FZHei-B01S"/>
            </a:endParaRPr>
          </a:p>
          <a:p>
            <a:pPr eaLnBrk="0" hangingPunct="0">
              <a:lnSpc>
                <a:spcPts val="3000"/>
              </a:lnSpc>
            </a:pPr>
            <a:endParaRPr lang="zh-CN" altLang="en-US" sz="2200" dirty="0">
              <a:solidFill>
                <a:srgbClr val="7030A0"/>
              </a:solidFill>
              <a:latin typeface="黑体" panose="02010609060101010101" charset="-122"/>
              <a:ea typeface="黑体" panose="02010609060101010101" charset="-122"/>
              <a:sym typeface="FZHei-B01S"/>
            </a:endParaRPr>
          </a:p>
          <a:p>
            <a:pPr eaLnBrk="0" hangingPunct="0">
              <a:lnSpc>
                <a:spcPts val="3000"/>
              </a:lnSpc>
            </a:pPr>
            <a:r>
              <a:rPr lang="zh-CN" altLang="en-US" sz="2200" dirty="0">
                <a:solidFill>
                  <a:srgbClr val="7030A0"/>
                </a:solidFill>
                <a:latin typeface="黑体" panose="02010609060101010101" charset="-122"/>
                <a:ea typeface="黑体" panose="02010609060101010101" charset="-122"/>
                <a:sym typeface="FZHei-B01S"/>
              </a:rPr>
              <a:t>指标含义：</a:t>
            </a:r>
            <a:r>
              <a:rPr lang="zh-CN" altLang="en-US" sz="2200" dirty="0">
                <a:latin typeface="楷体" panose="02010609060101010101" charset="-122"/>
                <a:ea typeface="楷体" panose="02010609060101010101" charset="-122"/>
                <a:sym typeface="FZHei-B01S"/>
              </a:rPr>
              <a:t>根据企业的人员素质、管理水平、资金数量、承包能力和建设业绩进行综合评价划分的等级。依据《建筑业企业资质管理规定》（中华人民共和国住房和城乡建设部令2015年第22号）和《建筑业企业资质标准》（建市[2014]159号）已领取新版《建筑业企业资质证书》的企业，需根据新版证书的主项资质等级项中的文字，暂仍对照《建筑业企业资质等级标准》（建建[2001]82号）的资质等级填列4位资质等级编码（劳务资质证书的劳务分包建筑业企业填报C990）。</a:t>
            </a:r>
            <a:endParaRPr lang="zh-CN" altLang="en-US" sz="2200" dirty="0">
              <a:latin typeface="楷体" panose="02010609060101010101" charset="-122"/>
              <a:ea typeface="楷体" panose="02010609060101010101" charset="-122"/>
              <a:sym typeface="FZHei-B01S"/>
            </a:endParaRPr>
          </a:p>
          <a:p>
            <a:pPr eaLnBrk="0" hangingPunct="0">
              <a:lnSpc>
                <a:spcPts val="3000"/>
              </a:lnSpc>
            </a:pPr>
            <a:r>
              <a:rPr lang="zh-CN" altLang="en-US" sz="2200" dirty="0">
                <a:solidFill>
                  <a:srgbClr val="FF0000"/>
                </a:solidFill>
                <a:latin typeface="黑体" panose="02010609060101010101" charset="-122"/>
                <a:ea typeface="黑体" panose="02010609060101010101" charset="-122"/>
              </a:rPr>
              <a:t>填报主体：</a:t>
            </a:r>
            <a:r>
              <a:rPr lang="zh-CN" altLang="zh-CN" sz="2200" u="sng" dirty="0" err="1">
                <a:latin typeface="黑体" panose="02010609060101010101" charset="-122"/>
                <a:ea typeface="黑体" panose="02010609060101010101" charset="-122"/>
              </a:rPr>
              <a:t>限建筑业企业填写</a:t>
            </a:r>
            <a:r>
              <a:rPr lang="zh-CN" altLang="zh-CN" sz="2200" u="sng" dirty="0">
                <a:latin typeface="黑体" panose="02010609060101010101" charset="-122"/>
                <a:ea typeface="黑体" panose="02010609060101010101" charset="-122"/>
              </a:rPr>
              <a:t>。</a:t>
            </a:r>
            <a:endParaRPr lang="zh-CN" altLang="zh-CN" sz="2200" u="sng" dirty="0">
              <a:latin typeface="黑体" panose="02010609060101010101" charset="-122"/>
              <a:ea typeface="黑体" panose="02010609060101010101" charset="-122"/>
            </a:endParaRPr>
          </a:p>
          <a:p>
            <a:pPr eaLnBrk="0" hangingPunct="0">
              <a:lnSpc>
                <a:spcPts val="3000"/>
              </a:lnSpc>
            </a:pPr>
            <a:r>
              <a:rPr lang="zh-CN" altLang="en-US" sz="2200" dirty="0">
                <a:solidFill>
                  <a:srgbClr val="00B050"/>
                </a:solidFill>
                <a:latin typeface="黑体" panose="02010609060101010101" charset="-122"/>
                <a:ea typeface="黑体" panose="02010609060101010101" charset="-122"/>
              </a:rPr>
              <a:t>填报要求：</a:t>
            </a:r>
            <a:endParaRPr lang="en-US" altLang="zh-CN" sz="2200" dirty="0">
              <a:solidFill>
                <a:srgbClr val="F0944A"/>
              </a:solidFill>
              <a:latin typeface="汉仪叶叶相思体简" panose="02010509060101010101" charset="-122"/>
              <a:ea typeface="汉仪叶叶相思体简" panose="02010509060101010101" charset="-122"/>
              <a:sym typeface="FZHei-B01S"/>
            </a:endParaRPr>
          </a:p>
          <a:p>
            <a:pPr eaLnBrk="0" hangingPunct="0">
              <a:lnSpc>
                <a:spcPts val="3000"/>
              </a:lnSpc>
            </a:pPr>
            <a:r>
              <a:rPr lang="en-US" altLang="zh-CN" sz="2200" dirty="0">
                <a:solidFill>
                  <a:srgbClr val="F0944A"/>
                </a:solidFill>
                <a:latin typeface="汉仪叶叶相思体简" panose="02010509060101010101" charset="-122"/>
                <a:ea typeface="汉仪叶叶相思体简" panose="02010509060101010101" charset="-122"/>
                <a:sym typeface="FZHei-B01S"/>
              </a:rPr>
              <a:t>★</a:t>
            </a:r>
            <a:r>
              <a:rPr lang="en-US" altLang="zh-CN" sz="2200" dirty="0">
                <a:latin typeface="黑体" panose="02010609060101010101" charset="-122"/>
                <a:ea typeface="黑体" panose="02010609060101010101" charset="-122"/>
                <a:sym typeface="FZHei-B01S"/>
              </a:rPr>
              <a:t>建筑业资质等级编码第一位必须为“A”或者“B”（</a:t>
            </a:r>
            <a:r>
              <a:rPr lang="en-US" altLang="zh-CN" sz="2200" dirty="0" err="1">
                <a:latin typeface="黑体" panose="02010609060101010101" charset="-122"/>
                <a:ea typeface="黑体" panose="02010609060101010101" charset="-122"/>
                <a:sym typeface="FZHei-B01S"/>
              </a:rPr>
              <a:t>必须是大写</a:t>
            </a:r>
            <a:r>
              <a:rPr lang="en-US" altLang="zh-CN" sz="2200" dirty="0">
                <a:latin typeface="黑体" panose="02010609060101010101" charset="-122"/>
                <a:ea typeface="黑体" panose="02010609060101010101" charset="-122"/>
                <a:sym typeface="FZHei-B01S"/>
              </a:rPr>
              <a:t>）</a:t>
            </a:r>
            <a:r>
              <a:rPr lang="zh-CN" altLang="en-US" sz="2200" dirty="0">
                <a:latin typeface="黑体" panose="02010609060101010101" charset="-122"/>
                <a:ea typeface="黑体" panose="02010609060101010101" charset="-122"/>
                <a:sym typeface="FZHei-B01S"/>
              </a:rPr>
              <a:t>，且在制度标准范围内。</a:t>
            </a:r>
            <a:endParaRPr lang="zh-CN" altLang="en-US" sz="2200" dirty="0">
              <a:latin typeface="黑体" panose="02010609060101010101" charset="-122"/>
              <a:ea typeface="黑体" panose="02010609060101010101" charset="-122"/>
              <a:sym typeface="FZHei-B01S"/>
            </a:endParaRPr>
          </a:p>
        </p:txBody>
      </p:sp>
      <p:pic>
        <p:nvPicPr>
          <p:cNvPr id="122883" name="图片 1"/>
          <p:cNvPicPr>
            <a:picLocks noChangeAspect="1"/>
          </p:cNvPicPr>
          <p:nvPr/>
        </p:nvPicPr>
        <p:blipFill>
          <a:blip r:embed="rId1"/>
          <a:stretch>
            <a:fillRect/>
          </a:stretch>
        </p:blipFill>
        <p:spPr>
          <a:xfrm>
            <a:off x="568250" y="1521936"/>
            <a:ext cx="5844873" cy="428624"/>
          </a:xfrm>
          <a:prstGeom prst="rect">
            <a:avLst/>
          </a:prstGeom>
          <a:noFill/>
          <a:ln w="9525">
            <a:noFill/>
          </a:ln>
        </p:spPr>
      </p:pic>
    </p:spTree>
  </p:cSld>
  <p:clrMapOvr>
    <a:masterClrMapping/>
  </p:clrMapOvr>
  <p:transition spd="slow" advTm="10000">
    <p:fade/>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标题 2"/>
          <p:cNvSpPr>
            <a:spLocks noGrp="1"/>
          </p:cNvSpPr>
          <p:nvPr>
            <p:ph type="title"/>
          </p:nvPr>
        </p:nvSpPr>
        <p:spPr>
          <a:xfrm>
            <a:off x="838200" y="125413"/>
            <a:ext cx="9669463" cy="795337"/>
          </a:xfrm>
        </p:spPr>
        <p:txBody>
          <a:bodyPr anchor="ctr" anchorCtr="0"/>
          <a:lstStyle/>
          <a:p>
            <a:r>
              <a:rPr lang="en-US" altLang="zh-CN" dirty="0"/>
              <a:t>3.2.1 101-1</a:t>
            </a:r>
            <a:r>
              <a:rPr lang="zh-CN" altLang="en-US" dirty="0"/>
              <a:t>表</a:t>
            </a:r>
            <a:endParaRPr lang="zh-CN" altLang="en-US" dirty="0"/>
          </a:p>
        </p:txBody>
      </p:sp>
      <p:sp>
        <p:nvSpPr>
          <p:cNvPr id="122882" name="文本框 3"/>
          <p:cNvSpPr txBox="1"/>
          <p:nvPr/>
        </p:nvSpPr>
        <p:spPr>
          <a:xfrm>
            <a:off x="487680" y="1370965"/>
            <a:ext cx="11216640" cy="2784475"/>
          </a:xfrm>
          <a:prstGeom prst="rect">
            <a:avLst/>
          </a:prstGeom>
          <a:noFill/>
          <a:ln w="9525">
            <a:noFill/>
          </a:ln>
        </p:spPr>
        <p:txBody>
          <a:bodyPr wrap="square" anchor="t" anchorCtr="0">
            <a:spAutoFit/>
          </a:bodyPr>
          <a:lstStyle/>
          <a:p>
            <a:pPr eaLnBrk="0" hangingPunct="0">
              <a:lnSpc>
                <a:spcPts val="3000"/>
              </a:lnSpc>
            </a:pPr>
            <a:r>
              <a:rPr lang="en-US" altLang="zh-CN" sz="2200" b="1" dirty="0">
                <a:latin typeface="楷体" panose="02010609060101010101" charset="-122"/>
                <a:ea typeface="楷体" panose="02010609060101010101" charset="-122"/>
              </a:rPr>
              <a:t>C02 </a:t>
            </a:r>
            <a:r>
              <a:rPr lang="zh-CN" altLang="en-US" sz="2200" b="1" dirty="0">
                <a:latin typeface="楷体" panose="02010609060101010101" charset="-122"/>
                <a:ea typeface="楷体" panose="02010609060101010101" charset="-122"/>
              </a:rPr>
              <a:t>建筑业企业新资质等级编码（若已更换最新资质证书，按新资质再次填写）</a:t>
            </a:r>
            <a:endParaRPr lang="zh-CN" altLang="en-US" sz="2200" b="1" dirty="0">
              <a:latin typeface="楷体" panose="02010609060101010101" charset="-122"/>
              <a:ea typeface="楷体" panose="02010609060101010101" charset="-122"/>
            </a:endParaRPr>
          </a:p>
          <a:p>
            <a:pPr eaLnBrk="0" hangingPunct="0">
              <a:lnSpc>
                <a:spcPts val="3000"/>
              </a:lnSpc>
            </a:pPr>
            <a:endParaRPr lang="zh-CN" altLang="en-US" sz="2200" dirty="0">
              <a:solidFill>
                <a:srgbClr val="7030A0"/>
              </a:solidFill>
              <a:latin typeface="黑体" panose="02010609060101010101" charset="-122"/>
              <a:ea typeface="黑体" panose="02010609060101010101" charset="-122"/>
              <a:sym typeface="FZHei-B01S"/>
            </a:endParaRPr>
          </a:p>
          <a:p>
            <a:pPr eaLnBrk="0" hangingPunct="0">
              <a:lnSpc>
                <a:spcPts val="3000"/>
              </a:lnSpc>
            </a:pPr>
            <a:endParaRPr lang="zh-CN" altLang="en-US" sz="2200" dirty="0">
              <a:latin typeface="楷体" panose="02010609060101010101" charset="-122"/>
              <a:ea typeface="楷体" panose="02010609060101010101" charset="-122"/>
              <a:sym typeface="FZHei-B01S"/>
            </a:endParaRPr>
          </a:p>
          <a:p>
            <a:pPr eaLnBrk="0" hangingPunct="0">
              <a:lnSpc>
                <a:spcPts val="3000"/>
              </a:lnSpc>
            </a:pPr>
            <a:endParaRPr lang="zh-CN" altLang="en-US" sz="2200" dirty="0">
              <a:solidFill>
                <a:srgbClr val="FF0000"/>
              </a:solidFill>
              <a:latin typeface="黑体" panose="02010609060101010101" charset="-122"/>
              <a:ea typeface="黑体" panose="02010609060101010101" charset="-122"/>
            </a:endParaRPr>
          </a:p>
          <a:p>
            <a:pPr eaLnBrk="0" hangingPunct="0">
              <a:lnSpc>
                <a:spcPts val="3000"/>
              </a:lnSpc>
            </a:pPr>
            <a:r>
              <a:rPr lang="zh-CN" altLang="en-US" sz="2200" dirty="0">
                <a:solidFill>
                  <a:srgbClr val="FF0000"/>
                </a:solidFill>
                <a:latin typeface="黑体" panose="02010609060101010101" charset="-122"/>
                <a:ea typeface="黑体" panose="02010609060101010101" charset="-122"/>
              </a:rPr>
              <a:t>填报主体：</a:t>
            </a:r>
            <a:r>
              <a:rPr lang="zh-CN" altLang="zh-CN" sz="2200" u="sng" dirty="0" err="1">
                <a:latin typeface="黑体" panose="02010609060101010101" charset="-122"/>
                <a:ea typeface="黑体" panose="02010609060101010101" charset="-122"/>
              </a:rPr>
              <a:t>限建筑业企业填写</a:t>
            </a:r>
            <a:r>
              <a:rPr lang="zh-CN" altLang="zh-CN" sz="2200" u="sng" dirty="0">
                <a:latin typeface="黑体" panose="02010609060101010101" charset="-122"/>
                <a:ea typeface="黑体" panose="02010609060101010101" charset="-122"/>
              </a:rPr>
              <a:t>。</a:t>
            </a:r>
            <a:endParaRPr lang="zh-CN" altLang="en-US" sz="2200" dirty="0">
              <a:solidFill>
                <a:srgbClr val="00B050"/>
              </a:solidFill>
              <a:latin typeface="黑体" panose="02010609060101010101" charset="-122"/>
              <a:ea typeface="黑体" panose="02010609060101010101" charset="-122"/>
            </a:endParaRPr>
          </a:p>
          <a:p>
            <a:pPr eaLnBrk="0" hangingPunct="0">
              <a:lnSpc>
                <a:spcPts val="3000"/>
              </a:lnSpc>
            </a:pPr>
            <a:r>
              <a:rPr lang="zh-CN" altLang="en-US" sz="2200" dirty="0">
                <a:solidFill>
                  <a:srgbClr val="00B050"/>
                </a:solidFill>
                <a:latin typeface="黑体" panose="02010609060101010101" charset="-122"/>
                <a:ea typeface="黑体" panose="02010609060101010101" charset="-122"/>
              </a:rPr>
              <a:t>填报要求：</a:t>
            </a:r>
            <a:endParaRPr lang="en-US" altLang="zh-CN" sz="2200" dirty="0">
              <a:solidFill>
                <a:srgbClr val="F0944A"/>
              </a:solidFill>
              <a:latin typeface="汉仪叶叶相思体简" panose="02010509060101010101" charset="-122"/>
              <a:ea typeface="汉仪叶叶相思体简" panose="02010509060101010101" charset="-122"/>
              <a:sym typeface="FZHei-B01S"/>
            </a:endParaRPr>
          </a:p>
          <a:p>
            <a:pPr eaLnBrk="0" hangingPunct="0">
              <a:lnSpc>
                <a:spcPts val="3000"/>
              </a:lnSpc>
            </a:pPr>
            <a:r>
              <a:rPr lang="en-US" altLang="zh-CN" sz="2200" dirty="0">
                <a:solidFill>
                  <a:srgbClr val="F0944A"/>
                </a:solidFill>
                <a:latin typeface="汉仪叶叶相思体简" panose="02010509060101010101" charset="-122"/>
                <a:ea typeface="汉仪叶叶相思体简" panose="02010509060101010101" charset="-122"/>
                <a:sym typeface="FZHei-B01S"/>
              </a:rPr>
              <a:t>★</a:t>
            </a:r>
            <a:r>
              <a:rPr lang="en-US" altLang="zh-CN" sz="2200" dirty="0">
                <a:latin typeface="黑体" panose="02010609060101010101" charset="-122"/>
                <a:ea typeface="黑体" panose="02010609060101010101" charset="-122"/>
                <a:sym typeface="FZHei-B01S"/>
              </a:rPr>
              <a:t>建筑业</a:t>
            </a:r>
            <a:r>
              <a:rPr lang="zh-CN" altLang="en-US" sz="2200" dirty="0">
                <a:latin typeface="黑体" panose="02010609060101010101" charset="-122"/>
                <a:ea typeface="黑体" panose="02010609060101010101" charset="-122"/>
                <a:sym typeface="FZHei-B01S"/>
              </a:rPr>
              <a:t>企业若已更换最新资质证书，按新资质再次填写。</a:t>
            </a:r>
            <a:endParaRPr lang="zh-CN" altLang="en-US" sz="2200" dirty="0">
              <a:latin typeface="黑体" panose="02010609060101010101" charset="-122"/>
              <a:ea typeface="黑体" panose="02010609060101010101" charset="-122"/>
              <a:sym typeface="FZHei-B01S"/>
            </a:endParaRPr>
          </a:p>
        </p:txBody>
      </p:sp>
      <p:pic>
        <p:nvPicPr>
          <p:cNvPr id="2" name="图片 1"/>
          <p:cNvPicPr>
            <a:picLocks noChangeAspect="1"/>
          </p:cNvPicPr>
          <p:nvPr/>
        </p:nvPicPr>
        <p:blipFill>
          <a:blip r:embed="rId1"/>
          <a:stretch>
            <a:fillRect/>
          </a:stretch>
        </p:blipFill>
        <p:spPr>
          <a:xfrm>
            <a:off x="566420" y="2046605"/>
            <a:ext cx="9149715" cy="289560"/>
          </a:xfrm>
          <a:prstGeom prst="rect">
            <a:avLst/>
          </a:prstGeom>
        </p:spPr>
      </p:pic>
    </p:spTree>
  </p:cSld>
  <p:clrMapOvr>
    <a:masterClrMapping/>
  </p:clrMapOvr>
  <p:transition spd="slow" advTm="10000">
    <p:fad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标题 2"/>
          <p:cNvSpPr>
            <a:spLocks noGrp="1"/>
          </p:cNvSpPr>
          <p:nvPr>
            <p:ph type="title"/>
          </p:nvPr>
        </p:nvSpPr>
        <p:spPr>
          <a:xfrm>
            <a:off x="838200" y="125413"/>
            <a:ext cx="9669463" cy="795337"/>
          </a:xfrm>
        </p:spPr>
        <p:txBody>
          <a:bodyPr anchor="ctr" anchorCtr="0"/>
          <a:lstStyle/>
          <a:p>
            <a:r>
              <a:rPr lang="en-US" altLang="zh-CN" dirty="0"/>
              <a:t>3.2.1 101-1</a:t>
            </a:r>
            <a:r>
              <a:rPr lang="zh-CN" altLang="en-US" dirty="0"/>
              <a:t>表</a:t>
            </a:r>
            <a:endParaRPr lang="zh-CN" altLang="en-US" dirty="0"/>
          </a:p>
        </p:txBody>
      </p:sp>
      <p:sp>
        <p:nvSpPr>
          <p:cNvPr id="124930" name="文本框 3"/>
          <p:cNvSpPr txBox="1"/>
          <p:nvPr/>
        </p:nvSpPr>
        <p:spPr>
          <a:xfrm>
            <a:off x="519430" y="1210310"/>
            <a:ext cx="11306175" cy="4523105"/>
          </a:xfrm>
          <a:prstGeom prst="rect">
            <a:avLst/>
          </a:prstGeom>
          <a:noFill/>
          <a:ln w="9525">
            <a:noFill/>
          </a:ln>
        </p:spPr>
        <p:txBody>
          <a:bodyPr wrap="square" anchor="t" anchorCtr="0">
            <a:spAutoFit/>
          </a:bodyPr>
          <a:lstStyle/>
          <a:p>
            <a:pPr eaLnBrk="0" hangingPunct="0">
              <a:lnSpc>
                <a:spcPct val="150000"/>
              </a:lnSpc>
            </a:pPr>
            <a:r>
              <a:rPr lang="en-US" altLang="zh-CN" sz="2400" b="1" dirty="0">
                <a:latin typeface="楷体" panose="02010609060101010101" charset="-122"/>
                <a:ea typeface="楷体" panose="02010609060101010101" charset="-122"/>
              </a:rPr>
              <a:t>X01 </a:t>
            </a:r>
            <a:r>
              <a:rPr lang="zh-CN" altLang="en-US" sz="2400" b="1" dirty="0">
                <a:latin typeface="楷体" panose="02010609060101010101" charset="-122"/>
                <a:ea typeface="楷体" panose="02010609060101010101" charset="-122"/>
              </a:rPr>
              <a:t>房地产开发经营业企业资质等级</a:t>
            </a:r>
            <a:endParaRPr lang="zh-CN" altLang="en-US" sz="2400" b="1" dirty="0">
              <a:latin typeface="楷体" panose="02010609060101010101" charset="-122"/>
              <a:ea typeface="楷体" panose="02010609060101010101" charset="-122"/>
            </a:endParaRPr>
          </a:p>
          <a:p>
            <a:pPr eaLnBrk="0" hangingPunct="0">
              <a:lnSpc>
                <a:spcPct val="150000"/>
              </a:lnSpc>
            </a:pPr>
            <a:endParaRPr lang="zh-CN" altLang="en-US" sz="2400" dirty="0">
              <a:solidFill>
                <a:srgbClr val="7030A0"/>
              </a:solidFill>
              <a:latin typeface="黑体" panose="02010609060101010101" charset="-122"/>
              <a:ea typeface="黑体" panose="02010609060101010101" charset="-122"/>
              <a:sym typeface="FZHei-B01S"/>
            </a:endParaRPr>
          </a:p>
          <a:p>
            <a:pPr eaLnBrk="0" hangingPunct="0">
              <a:lnSpc>
                <a:spcPct val="150000"/>
              </a:lnSpc>
            </a:pPr>
            <a:r>
              <a:rPr lang="zh-CN" altLang="en-US" sz="2400" dirty="0">
                <a:solidFill>
                  <a:srgbClr val="7030A0"/>
                </a:solidFill>
                <a:latin typeface="黑体" panose="02010609060101010101" charset="-122"/>
                <a:ea typeface="黑体" panose="02010609060101010101" charset="-122"/>
                <a:sym typeface="FZHei-B01S"/>
              </a:rPr>
              <a:t>指标含义：</a:t>
            </a:r>
            <a:r>
              <a:rPr lang="zh-CN" altLang="en-US" sz="2400" dirty="0">
                <a:latin typeface="楷体" panose="02010609060101010101" charset="-122"/>
                <a:ea typeface="楷体" panose="02010609060101010101" charset="-122"/>
                <a:sym typeface="FZHei-B01S"/>
              </a:rPr>
              <a:t>根据企业的人员素质、管理水平、资金数量、承包能力和建设业绩进行综合评价划分的等级。依据建设部《房地产开发企业资质管理规定》（中华人民共和国建设部令2000年第77号）划分为一级、二级、三级、四级、暂定级，没有级别的填写“9其他”。</a:t>
            </a:r>
            <a:endParaRPr lang="zh-CN" altLang="en-US" sz="2400" dirty="0">
              <a:latin typeface="楷体" panose="02010609060101010101" charset="-122"/>
              <a:ea typeface="楷体" panose="02010609060101010101" charset="-122"/>
              <a:sym typeface="FZHei-B01S"/>
            </a:endParaRPr>
          </a:p>
          <a:p>
            <a:pPr eaLnBrk="0" hangingPunct="0">
              <a:lnSpc>
                <a:spcPct val="150000"/>
              </a:lnSpc>
            </a:pPr>
            <a:endParaRPr lang="zh-CN" altLang="en-US" sz="2400" dirty="0">
              <a:latin typeface="黑体" panose="02010609060101010101" charset="-122"/>
              <a:ea typeface="黑体" panose="02010609060101010101" charset="-122"/>
              <a:sym typeface="FZHei-B01S"/>
            </a:endParaRPr>
          </a:p>
          <a:p>
            <a:pPr eaLnBrk="0" hangingPunct="0">
              <a:lnSpc>
                <a:spcPct val="150000"/>
              </a:lnSpc>
            </a:pPr>
            <a:r>
              <a:rPr lang="zh-CN" altLang="en-US" sz="2400" dirty="0">
                <a:solidFill>
                  <a:srgbClr val="FF0000"/>
                </a:solidFill>
                <a:latin typeface="黑体" panose="02010609060101010101" charset="-122"/>
                <a:ea typeface="黑体" panose="02010609060101010101" charset="-122"/>
              </a:rPr>
              <a:t>填报主体：</a:t>
            </a:r>
            <a:r>
              <a:rPr lang="zh-CN" altLang="zh-CN" sz="2400" u="sng" dirty="0">
                <a:latin typeface="黑体" panose="02010609060101010101" charset="-122"/>
                <a:ea typeface="黑体" panose="02010609060101010101" charset="-122"/>
              </a:rPr>
              <a:t>限房地产开发经营企业填写。</a:t>
            </a:r>
            <a:endParaRPr lang="en-US" altLang="zh-CN" dirty="0">
              <a:latin typeface="黑体" panose="02010609060101010101" charset="-122"/>
              <a:ea typeface="黑体" panose="02010609060101010101" charset="-122"/>
              <a:sym typeface="FZHei-B01S"/>
            </a:endParaRPr>
          </a:p>
        </p:txBody>
      </p:sp>
      <p:pic>
        <p:nvPicPr>
          <p:cNvPr id="124931" name="图片 1"/>
          <p:cNvPicPr>
            <a:picLocks noChangeAspect="1"/>
          </p:cNvPicPr>
          <p:nvPr/>
        </p:nvPicPr>
        <p:blipFill>
          <a:blip r:embed="rId1"/>
          <a:stretch>
            <a:fillRect/>
          </a:stretch>
        </p:blipFill>
        <p:spPr>
          <a:xfrm>
            <a:off x="519622" y="1896675"/>
            <a:ext cx="9744518" cy="263639"/>
          </a:xfrm>
          <a:prstGeom prst="rect">
            <a:avLst/>
          </a:prstGeom>
          <a:noFill/>
          <a:ln w="9525">
            <a:noFill/>
          </a:ln>
        </p:spPr>
      </p:pic>
    </p:spTree>
  </p:cSld>
  <p:clrMapOvr>
    <a:masterClrMapping/>
  </p:clrMapOvr>
  <p:transition spd="slow" advTm="10000">
    <p:fad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标题 2"/>
          <p:cNvSpPr>
            <a:spLocks noGrp="1"/>
          </p:cNvSpPr>
          <p:nvPr>
            <p:ph type="title"/>
          </p:nvPr>
        </p:nvSpPr>
        <p:spPr>
          <a:xfrm>
            <a:off x="838200" y="125413"/>
            <a:ext cx="9669463" cy="795337"/>
          </a:xfrm>
        </p:spPr>
        <p:txBody>
          <a:bodyPr anchor="ctr" anchorCtr="0"/>
          <a:lstStyle/>
          <a:p>
            <a:r>
              <a:rPr lang="en-US" altLang="zh-CN" dirty="0"/>
              <a:t>3.2.1 101-1</a:t>
            </a:r>
            <a:r>
              <a:rPr lang="zh-CN" altLang="en-US" dirty="0"/>
              <a:t>表</a:t>
            </a:r>
            <a:endParaRPr lang="zh-CN" altLang="en-US" dirty="0"/>
          </a:p>
        </p:txBody>
      </p:sp>
      <p:sp>
        <p:nvSpPr>
          <p:cNvPr id="126978" name="文本框 3"/>
          <p:cNvSpPr txBox="1"/>
          <p:nvPr/>
        </p:nvSpPr>
        <p:spPr>
          <a:xfrm>
            <a:off x="371475" y="920750"/>
            <a:ext cx="11343005" cy="5477510"/>
          </a:xfrm>
          <a:prstGeom prst="rect">
            <a:avLst/>
          </a:prstGeom>
          <a:noFill/>
          <a:ln w="9525">
            <a:noFill/>
          </a:ln>
        </p:spPr>
        <p:txBody>
          <a:bodyPr wrap="square" anchor="t" anchorCtr="0">
            <a:spAutoFit/>
          </a:bodyPr>
          <a:lstStyle/>
          <a:p>
            <a:pPr eaLnBrk="0" hangingPunct="0">
              <a:lnSpc>
                <a:spcPts val="3000"/>
              </a:lnSpc>
            </a:pPr>
            <a:r>
              <a:rPr lang="en-US" altLang="zh-CN" sz="2200" b="1" dirty="0">
                <a:latin typeface="楷体" panose="02010609060101010101" charset="-122"/>
                <a:ea typeface="楷体" panose="02010609060101010101" charset="-122"/>
              </a:rPr>
              <a:t>ES1 </a:t>
            </a:r>
            <a:r>
              <a:rPr lang="zh-CN" altLang="en-US" sz="2200" b="1" dirty="0">
                <a:latin typeface="楷体" panose="02010609060101010101" charset="-122"/>
                <a:ea typeface="楷体" panose="02010609060101010101" charset="-122"/>
              </a:rPr>
              <a:t>批发和零售业、住宿和餐饮业单位经营形式</a:t>
            </a:r>
            <a:endParaRPr lang="zh-CN" altLang="en-US" sz="2200" b="1" dirty="0">
              <a:latin typeface="楷体" panose="02010609060101010101" charset="-122"/>
              <a:ea typeface="楷体" panose="02010609060101010101" charset="-122"/>
            </a:endParaRPr>
          </a:p>
          <a:p>
            <a:pPr eaLnBrk="0" hangingPunct="0">
              <a:lnSpc>
                <a:spcPts val="3000"/>
              </a:lnSpc>
            </a:pPr>
            <a:endParaRPr lang="zh-CN" altLang="en-US" sz="2200" dirty="0">
              <a:solidFill>
                <a:srgbClr val="7030A0"/>
              </a:solidFill>
              <a:latin typeface="黑体" panose="02010609060101010101" charset="-122"/>
              <a:ea typeface="黑体" panose="02010609060101010101" charset="-122"/>
              <a:sym typeface="FZHei-B01S"/>
            </a:endParaRPr>
          </a:p>
          <a:p>
            <a:pPr eaLnBrk="0" hangingPunct="0">
              <a:lnSpc>
                <a:spcPts val="3000"/>
              </a:lnSpc>
            </a:pPr>
            <a:endParaRPr lang="zh-CN" altLang="en-US" sz="2200" dirty="0">
              <a:solidFill>
                <a:srgbClr val="7030A0"/>
              </a:solidFill>
              <a:latin typeface="黑体" panose="02010609060101010101" charset="-122"/>
              <a:ea typeface="黑体" panose="02010609060101010101" charset="-122"/>
              <a:sym typeface="FZHei-B01S"/>
            </a:endParaRPr>
          </a:p>
          <a:p>
            <a:pPr eaLnBrk="0" hangingPunct="0">
              <a:lnSpc>
                <a:spcPts val="3000"/>
              </a:lnSpc>
            </a:pPr>
            <a:endParaRPr lang="zh-CN" altLang="en-US" sz="2200" dirty="0">
              <a:solidFill>
                <a:srgbClr val="7030A0"/>
              </a:solidFill>
              <a:latin typeface="黑体" panose="02010609060101010101" charset="-122"/>
              <a:ea typeface="黑体" panose="02010609060101010101" charset="-122"/>
              <a:sym typeface="FZHei-B01S"/>
            </a:endParaRPr>
          </a:p>
          <a:p>
            <a:pPr eaLnBrk="0" hangingPunct="0">
              <a:lnSpc>
                <a:spcPts val="3000"/>
              </a:lnSpc>
            </a:pPr>
            <a:r>
              <a:rPr lang="zh-CN" altLang="en-US" sz="2200" dirty="0">
                <a:solidFill>
                  <a:srgbClr val="7030A0"/>
                </a:solidFill>
                <a:latin typeface="黑体" panose="02010609060101010101" charset="-122"/>
                <a:ea typeface="黑体" panose="02010609060101010101" charset="-122"/>
                <a:sym typeface="FZHei-B01S"/>
              </a:rPr>
              <a:t>指标含义：</a:t>
            </a:r>
            <a:r>
              <a:rPr lang="zh-CN" altLang="en-US" sz="2200" dirty="0">
                <a:latin typeface="楷体" panose="02010609060101010101" charset="-122"/>
                <a:ea typeface="楷体" panose="02010609060101010101" charset="-122"/>
                <a:sym typeface="FZHei-B01S"/>
              </a:rPr>
              <a:t>批发和零售业、住宿和餐饮业单位经营的基本形式。</a:t>
            </a:r>
            <a:endParaRPr lang="zh-CN" altLang="en-US" sz="2200" dirty="0">
              <a:solidFill>
                <a:srgbClr val="FF0000"/>
              </a:solidFill>
              <a:latin typeface="黑体" panose="02010609060101010101" charset="-122"/>
              <a:ea typeface="黑体" panose="02010609060101010101" charset="-122"/>
            </a:endParaRPr>
          </a:p>
          <a:p>
            <a:pPr eaLnBrk="0" hangingPunct="0">
              <a:lnSpc>
                <a:spcPts val="3000"/>
              </a:lnSpc>
            </a:pPr>
            <a:r>
              <a:rPr lang="zh-CN" altLang="en-US" sz="2200" dirty="0">
                <a:solidFill>
                  <a:srgbClr val="FF0000"/>
                </a:solidFill>
                <a:latin typeface="黑体" panose="02010609060101010101" charset="-122"/>
                <a:ea typeface="黑体" panose="02010609060101010101" charset="-122"/>
              </a:rPr>
              <a:t>填报主体：</a:t>
            </a:r>
            <a:r>
              <a:rPr lang="zh-CN" altLang="zh-CN" sz="2200" u="sng" dirty="0" err="1">
                <a:latin typeface="黑体" panose="02010609060101010101" charset="-122"/>
                <a:ea typeface="黑体" panose="02010609060101010101" charset="-122"/>
              </a:rPr>
              <a:t>限批发和零售业、住宿和餐饮业单位填写</a:t>
            </a:r>
            <a:r>
              <a:rPr lang="zh-CN" altLang="zh-CN" sz="2200" u="sng" dirty="0">
                <a:latin typeface="黑体" panose="02010609060101010101" charset="-122"/>
                <a:ea typeface="黑体" panose="02010609060101010101" charset="-122"/>
              </a:rPr>
              <a:t>。</a:t>
            </a:r>
            <a:endParaRPr lang="zh-CN" altLang="zh-CN" sz="2200" u="sng" dirty="0">
              <a:latin typeface="黑体" panose="02010609060101010101" charset="-122"/>
              <a:ea typeface="黑体" panose="02010609060101010101" charset="-122"/>
            </a:endParaRPr>
          </a:p>
          <a:p>
            <a:pPr eaLnBrk="0" hangingPunct="0">
              <a:lnSpc>
                <a:spcPts val="3000"/>
              </a:lnSpc>
            </a:pPr>
            <a:r>
              <a:rPr lang="zh-CN" altLang="en-US" sz="2200" dirty="0">
                <a:solidFill>
                  <a:srgbClr val="00B050"/>
                </a:solidFill>
                <a:latin typeface="黑体" panose="02010609060101010101" charset="-122"/>
                <a:ea typeface="黑体" panose="02010609060101010101" charset="-122"/>
              </a:rPr>
              <a:t>填报要求：</a:t>
            </a:r>
            <a:endParaRPr lang="zh-CN" altLang="en-US" sz="2200" dirty="0">
              <a:solidFill>
                <a:srgbClr val="00B050"/>
              </a:solidFill>
              <a:latin typeface="黑体" panose="02010609060101010101" charset="-122"/>
              <a:ea typeface="黑体" panose="02010609060101010101" charset="-122"/>
            </a:endParaRPr>
          </a:p>
          <a:p>
            <a:pPr eaLnBrk="0" hangingPunct="0">
              <a:lnSpc>
                <a:spcPts val="3000"/>
              </a:lnSpc>
            </a:pPr>
            <a:r>
              <a:rPr lang="en-US" altLang="zh-CN" sz="2200" dirty="0">
                <a:solidFill>
                  <a:srgbClr val="F0944A"/>
                </a:solidFill>
                <a:latin typeface="汉仪叶叶相思体简" panose="02010509060101010101" charset="-122"/>
                <a:ea typeface="汉仪叶叶相思体简" panose="02010509060101010101" charset="-122"/>
                <a:sym typeface="FZHei-B01S"/>
              </a:rPr>
              <a:t>★</a:t>
            </a:r>
            <a:r>
              <a:rPr lang="zh-CN" altLang="en-US" sz="2200" dirty="0">
                <a:latin typeface="黑体" panose="02010609060101010101" charset="-122"/>
                <a:ea typeface="黑体" panose="02010609060101010101" charset="-122"/>
                <a:sym typeface="FZHei-B01S"/>
              </a:rPr>
              <a:t>如果经营形式是“2连锁总店（总部）、3连锁直营店、4连锁加盟店”，则连锁品牌（商标或商号名称）必填；</a:t>
            </a:r>
            <a:endParaRPr lang="zh-CN" altLang="en-US" sz="2200" dirty="0">
              <a:latin typeface="黑体" panose="02010609060101010101" charset="-122"/>
              <a:ea typeface="黑体" panose="02010609060101010101" charset="-122"/>
              <a:sym typeface="FZHei-B01S"/>
            </a:endParaRPr>
          </a:p>
          <a:p>
            <a:pPr eaLnBrk="0" hangingPunct="0">
              <a:lnSpc>
                <a:spcPts val="3000"/>
              </a:lnSpc>
            </a:pPr>
            <a:r>
              <a:rPr lang="en-US" altLang="zh-CN" sz="2200" dirty="0">
                <a:solidFill>
                  <a:srgbClr val="F0944A"/>
                </a:solidFill>
                <a:latin typeface="汉仪叶叶相思体简" panose="02010509060101010101" charset="-122"/>
                <a:ea typeface="汉仪叶叶相思体简" panose="02010509060101010101" charset="-122"/>
                <a:sym typeface="FZHei-B01S"/>
              </a:rPr>
              <a:t>★</a:t>
            </a:r>
            <a:r>
              <a:rPr lang="zh-CN" altLang="en-US" sz="2200" dirty="0">
                <a:latin typeface="黑体" panose="02010609060101010101" charset="-122"/>
                <a:ea typeface="黑体" panose="02010609060101010101" charset="-122"/>
                <a:sym typeface="FZHei-B01S"/>
              </a:rPr>
              <a:t>如果是</a:t>
            </a:r>
            <a:r>
              <a:rPr lang="en-US" altLang="zh-CN" sz="2200" dirty="0">
                <a:latin typeface="黑体" panose="02010609060101010101" charset="-122"/>
                <a:ea typeface="黑体" panose="02010609060101010101" charset="-122"/>
                <a:sym typeface="FZHei-B01S"/>
              </a:rPr>
              <a:t>1</a:t>
            </a:r>
            <a:r>
              <a:rPr lang="zh-CN" altLang="en-US" sz="2200" dirty="0">
                <a:latin typeface="黑体" panose="02010609060101010101" charset="-122"/>
                <a:ea typeface="黑体" panose="02010609060101010101" charset="-122"/>
                <a:sym typeface="FZHei-B01S"/>
              </a:rPr>
              <a:t>独立门店</a:t>
            </a:r>
            <a:r>
              <a:rPr lang="en-US" altLang="zh-CN" sz="2200" dirty="0">
                <a:latin typeface="黑体" panose="02010609060101010101" charset="-122"/>
                <a:ea typeface="黑体" panose="02010609060101010101" charset="-122"/>
                <a:sym typeface="FZHei-B01S"/>
              </a:rPr>
              <a:t>或9</a:t>
            </a:r>
            <a:r>
              <a:rPr lang="zh-CN" altLang="en-US" sz="2200" dirty="0">
                <a:latin typeface="黑体" panose="02010609060101010101" charset="-122"/>
                <a:ea typeface="黑体" panose="02010609060101010101" charset="-122"/>
                <a:sym typeface="FZHei-B01S"/>
              </a:rPr>
              <a:t>其他</a:t>
            </a:r>
            <a:r>
              <a:rPr lang="en-US" altLang="zh-CN" sz="2200" dirty="0">
                <a:latin typeface="黑体" panose="02010609060101010101" charset="-122"/>
                <a:ea typeface="黑体" panose="02010609060101010101" charset="-122"/>
                <a:sym typeface="FZHei-B01S"/>
              </a:rPr>
              <a:t>，</a:t>
            </a:r>
            <a:r>
              <a:rPr lang="en-US" altLang="zh-CN" sz="2200" dirty="0" err="1">
                <a:latin typeface="黑体" panose="02010609060101010101" charset="-122"/>
                <a:ea typeface="黑体" panose="02010609060101010101" charset="-122"/>
                <a:sym typeface="FZHei-B01S"/>
              </a:rPr>
              <a:t>则连锁品牌必须为空</a:t>
            </a:r>
            <a:r>
              <a:rPr lang="zh-CN" altLang="en-US" sz="2200" dirty="0">
                <a:latin typeface="黑体" panose="02010609060101010101" charset="-122"/>
                <a:ea typeface="黑体" panose="02010609060101010101" charset="-122"/>
                <a:sym typeface="FZHei-B01S"/>
              </a:rPr>
              <a:t>。</a:t>
            </a:r>
            <a:endParaRPr lang="zh-CN" altLang="en-US" sz="2200" dirty="0">
              <a:latin typeface="黑体" panose="02010609060101010101" charset="-122"/>
              <a:ea typeface="黑体" panose="02010609060101010101" charset="-122"/>
              <a:sym typeface="FZHei-B01S"/>
            </a:endParaRPr>
          </a:p>
          <a:p>
            <a:pPr eaLnBrk="0" hangingPunct="0">
              <a:lnSpc>
                <a:spcPts val="3000"/>
              </a:lnSpc>
            </a:pPr>
            <a:endParaRPr lang="zh-CN" altLang="en-US" sz="2200" b="1" dirty="0">
              <a:latin typeface="黑体" panose="02010609060101010101" charset="-122"/>
              <a:ea typeface="黑体" panose="02010609060101010101" charset="-122"/>
              <a:sym typeface="FZHei-B01S"/>
            </a:endParaRPr>
          </a:p>
          <a:p>
            <a:pPr eaLnBrk="0" hangingPunct="0">
              <a:lnSpc>
                <a:spcPts val="3000"/>
              </a:lnSpc>
            </a:pPr>
            <a:r>
              <a:rPr lang="zh-CN" altLang="en-US" sz="2200" b="1" dirty="0">
                <a:latin typeface="黑体" panose="02010609060101010101" charset="-122"/>
                <a:ea typeface="黑体" panose="02010609060101010101" charset="-122"/>
                <a:sym typeface="FZHei-B01S"/>
              </a:rPr>
              <a:t>连锁品牌（商标或商号名称）</a:t>
            </a:r>
            <a:r>
              <a:rPr lang="zh-CN" altLang="en-US" sz="2200" dirty="0">
                <a:latin typeface="黑体" panose="02010609060101010101" charset="-122"/>
                <a:ea typeface="黑体" panose="02010609060101010101" charset="-122"/>
                <a:sym typeface="FZHei-B01S"/>
              </a:rPr>
              <a:t>　限连锁总店、连锁直营店、连锁加盟店填写。指连锁经营使用的统一的商号或商标名称，如“国美电器”、“麦当劳”、“汉庭酒店”等，拥有多个品牌的连锁总店应填写所属全部品牌。</a:t>
            </a:r>
            <a:endParaRPr lang="zh-CN" altLang="en-US" sz="2200" dirty="0">
              <a:latin typeface="黑体" panose="02010609060101010101" charset="-122"/>
              <a:ea typeface="黑体" panose="02010609060101010101" charset="-122"/>
              <a:sym typeface="FZHei-B01S"/>
            </a:endParaRPr>
          </a:p>
        </p:txBody>
      </p:sp>
      <p:pic>
        <p:nvPicPr>
          <p:cNvPr id="126979" name="图片 1"/>
          <p:cNvPicPr>
            <a:picLocks noChangeAspect="1"/>
          </p:cNvPicPr>
          <p:nvPr/>
        </p:nvPicPr>
        <p:blipFill>
          <a:blip r:embed="rId1"/>
          <a:stretch>
            <a:fillRect/>
          </a:stretch>
        </p:blipFill>
        <p:spPr>
          <a:xfrm>
            <a:off x="431800" y="1475105"/>
            <a:ext cx="9163050" cy="790575"/>
          </a:xfrm>
          <a:prstGeom prst="rect">
            <a:avLst/>
          </a:prstGeom>
          <a:noFill/>
          <a:ln w="9525">
            <a:noFill/>
          </a:ln>
        </p:spPr>
      </p:pic>
    </p:spTree>
  </p:cSld>
  <p:clrMapOvr>
    <a:masterClrMapping/>
  </p:clrMapOvr>
  <p:transition spd="slow" advTm="10000">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标题 2"/>
          <p:cNvSpPr>
            <a:spLocks noGrp="1"/>
          </p:cNvSpPr>
          <p:nvPr>
            <p:ph type="title"/>
          </p:nvPr>
        </p:nvSpPr>
        <p:spPr>
          <a:xfrm>
            <a:off x="838200" y="125413"/>
            <a:ext cx="9669463" cy="795337"/>
          </a:xfrm>
        </p:spPr>
        <p:txBody>
          <a:bodyPr anchor="ctr" anchorCtr="0"/>
          <a:lstStyle/>
          <a:p>
            <a:r>
              <a:rPr lang="en-US" altLang="zh-CN" dirty="0"/>
              <a:t>3.2.1 101-1</a:t>
            </a:r>
            <a:r>
              <a:rPr lang="zh-CN" altLang="en-US" dirty="0"/>
              <a:t>表</a:t>
            </a:r>
            <a:endParaRPr lang="zh-CN" altLang="en-US" dirty="0"/>
          </a:p>
        </p:txBody>
      </p:sp>
      <p:sp>
        <p:nvSpPr>
          <p:cNvPr id="129026" name="文本框 3"/>
          <p:cNvSpPr txBox="1"/>
          <p:nvPr/>
        </p:nvSpPr>
        <p:spPr>
          <a:xfrm>
            <a:off x="272415" y="691515"/>
            <a:ext cx="11342642" cy="6247130"/>
          </a:xfrm>
          <a:prstGeom prst="rect">
            <a:avLst/>
          </a:prstGeom>
          <a:noFill/>
          <a:ln w="9525">
            <a:noFill/>
          </a:ln>
        </p:spPr>
        <p:txBody>
          <a:bodyPr wrap="square" anchor="t" anchorCtr="0">
            <a:spAutoFit/>
          </a:bodyPr>
          <a:lstStyle/>
          <a:p>
            <a:pPr eaLnBrk="0" hangingPunct="0">
              <a:lnSpc>
                <a:spcPts val="3000"/>
              </a:lnSpc>
            </a:pPr>
            <a:r>
              <a:rPr lang="en-US" altLang="zh-CN" sz="2200" b="1" dirty="0">
                <a:latin typeface="楷体" panose="02010609060101010101" charset="-122"/>
                <a:ea typeface="楷体" panose="02010609060101010101" charset="-122"/>
              </a:rPr>
              <a:t>E02 </a:t>
            </a:r>
            <a:r>
              <a:rPr lang="zh-CN" altLang="en-US" sz="2200" b="1" dirty="0">
                <a:latin typeface="楷体" panose="02010609060101010101" charset="-122"/>
                <a:ea typeface="楷体" panose="02010609060101010101" charset="-122"/>
              </a:rPr>
              <a:t>零售业态</a:t>
            </a:r>
            <a:endParaRPr lang="zh-CN" altLang="en-US" sz="2200" b="1" dirty="0">
              <a:latin typeface="楷体" panose="02010609060101010101" charset="-122"/>
              <a:ea typeface="楷体" panose="02010609060101010101" charset="-122"/>
            </a:endParaRPr>
          </a:p>
          <a:p>
            <a:pPr eaLnBrk="0" hangingPunct="0">
              <a:lnSpc>
                <a:spcPts val="3000"/>
              </a:lnSpc>
            </a:pPr>
            <a:endParaRPr lang="zh-CN" altLang="en-US" sz="2200" dirty="0">
              <a:solidFill>
                <a:srgbClr val="7030A0"/>
              </a:solidFill>
              <a:latin typeface="黑体" panose="02010609060101010101" charset="-122"/>
              <a:ea typeface="黑体" panose="02010609060101010101" charset="-122"/>
              <a:sym typeface="FZHei-B01S"/>
            </a:endParaRPr>
          </a:p>
          <a:p>
            <a:pPr eaLnBrk="0" hangingPunct="0">
              <a:lnSpc>
                <a:spcPts val="3000"/>
              </a:lnSpc>
            </a:pPr>
            <a:endParaRPr lang="zh-CN" altLang="en-US" sz="2200" dirty="0">
              <a:solidFill>
                <a:srgbClr val="7030A0"/>
              </a:solidFill>
              <a:latin typeface="黑体" panose="02010609060101010101" charset="-122"/>
              <a:ea typeface="黑体" panose="02010609060101010101" charset="-122"/>
              <a:sym typeface="FZHei-B01S"/>
            </a:endParaRPr>
          </a:p>
          <a:p>
            <a:pPr eaLnBrk="0" hangingPunct="0">
              <a:lnSpc>
                <a:spcPts val="3000"/>
              </a:lnSpc>
            </a:pPr>
            <a:endParaRPr lang="zh-CN" altLang="en-US" sz="2200" dirty="0">
              <a:solidFill>
                <a:srgbClr val="7030A0"/>
              </a:solidFill>
              <a:latin typeface="黑体" panose="02010609060101010101" charset="-122"/>
              <a:ea typeface="黑体" panose="02010609060101010101" charset="-122"/>
              <a:sym typeface="FZHei-B01S"/>
            </a:endParaRPr>
          </a:p>
          <a:p>
            <a:pPr eaLnBrk="0" hangingPunct="0">
              <a:lnSpc>
                <a:spcPts val="3000"/>
              </a:lnSpc>
            </a:pPr>
            <a:endParaRPr lang="zh-CN" altLang="en-US" sz="2200" dirty="0">
              <a:solidFill>
                <a:srgbClr val="7030A0"/>
              </a:solidFill>
              <a:latin typeface="黑体" panose="02010609060101010101" charset="-122"/>
              <a:ea typeface="黑体" panose="02010609060101010101" charset="-122"/>
              <a:sym typeface="FZHei-B01S"/>
            </a:endParaRPr>
          </a:p>
          <a:p>
            <a:pPr eaLnBrk="0" hangingPunct="0">
              <a:lnSpc>
                <a:spcPts val="3000"/>
              </a:lnSpc>
            </a:pPr>
            <a:endParaRPr lang="zh-CN" altLang="en-US" sz="2200" dirty="0">
              <a:solidFill>
                <a:srgbClr val="7030A0"/>
              </a:solidFill>
              <a:latin typeface="黑体" panose="02010609060101010101" charset="-122"/>
              <a:ea typeface="黑体" panose="02010609060101010101" charset="-122"/>
              <a:sym typeface="FZHei-B01S"/>
            </a:endParaRPr>
          </a:p>
          <a:p>
            <a:pPr eaLnBrk="0" hangingPunct="0">
              <a:lnSpc>
                <a:spcPts val="3000"/>
              </a:lnSpc>
            </a:pPr>
            <a:r>
              <a:rPr lang="zh-CN" altLang="en-US" sz="2200" dirty="0">
                <a:solidFill>
                  <a:srgbClr val="7030A0"/>
                </a:solidFill>
                <a:latin typeface="黑体" panose="02010609060101010101" charset="-122"/>
                <a:ea typeface="黑体" panose="02010609060101010101" charset="-122"/>
                <a:sym typeface="FZHei-B01S"/>
              </a:rPr>
              <a:t>指标含义：</a:t>
            </a:r>
            <a:r>
              <a:rPr lang="zh-CN" altLang="en-US" sz="2200" dirty="0">
                <a:latin typeface="楷体" panose="02010609060101010101" charset="-122"/>
                <a:ea typeface="楷体" panose="02010609060101010101" charset="-122"/>
                <a:sym typeface="FZHei-B01S"/>
              </a:rPr>
              <a:t>指零售企业（单位）为满足不同的消费需求进行相应的要素组合而形成的不同经营形态；分类原则是，零售业态按零售店铺的结构特点，根据其经营方式、商品结构、服务功能，以及选址、商圈、规模、店堂设施、目标顾客和有无固定营业场所进行分类。</a:t>
            </a:r>
            <a:endParaRPr lang="zh-CN" altLang="en-US" sz="2200" dirty="0">
              <a:latin typeface="楷体" panose="02010609060101010101" charset="-122"/>
              <a:ea typeface="楷体" panose="02010609060101010101" charset="-122"/>
              <a:sym typeface="FZHei-B01S"/>
            </a:endParaRPr>
          </a:p>
          <a:p>
            <a:pPr eaLnBrk="0" hangingPunct="0">
              <a:lnSpc>
                <a:spcPts val="3000"/>
              </a:lnSpc>
            </a:pPr>
            <a:r>
              <a:rPr lang="en-US" altLang="zh-CN" sz="2200" dirty="0">
                <a:latin typeface="楷体" panose="02010609060101010101" charset="-122"/>
                <a:ea typeface="楷体" panose="02010609060101010101" charset="-122"/>
                <a:sym typeface="FZHei-B01S"/>
              </a:rPr>
              <a:t>    </a:t>
            </a:r>
            <a:r>
              <a:rPr lang="zh-CN" altLang="en-US" sz="2200" dirty="0">
                <a:latin typeface="楷体" panose="02010609060101010101" charset="-122"/>
                <a:ea typeface="楷体" panose="02010609060101010101" charset="-122"/>
                <a:sym typeface="FZHei-B01S"/>
              </a:rPr>
              <a:t>零售业态从总体上可以分为有店铺零售业态和无店铺零售业态两类。有店铺零售业态分为便利店、超市、折扣店、仓储会员店、百货店、购物中心、专业店、品牌专卖店、集合店、无人值守商店等；无店铺零售业态分为网络零售、电视/广播零售、邮寄零售、无人售货设备零售、电话零售、直销、流动货摊零售、其他等。</a:t>
            </a:r>
            <a:endParaRPr lang="zh-CN" altLang="en-US" sz="2200" dirty="0">
              <a:latin typeface="楷体" panose="02010609060101010101" charset="-122"/>
              <a:ea typeface="楷体" panose="02010609060101010101" charset="-122"/>
              <a:sym typeface="FZHei-B01S"/>
            </a:endParaRPr>
          </a:p>
          <a:p>
            <a:pPr eaLnBrk="0" hangingPunct="0">
              <a:lnSpc>
                <a:spcPts val="3000"/>
              </a:lnSpc>
            </a:pPr>
            <a:r>
              <a:rPr lang="zh-CN" altLang="en-US" sz="2200" dirty="0">
                <a:solidFill>
                  <a:srgbClr val="FF0000"/>
                </a:solidFill>
                <a:latin typeface="黑体" panose="02010609060101010101" charset="-122"/>
                <a:ea typeface="黑体" panose="02010609060101010101" charset="-122"/>
              </a:rPr>
              <a:t>填报主体：</a:t>
            </a:r>
            <a:r>
              <a:rPr lang="zh-CN" altLang="zh-CN" sz="2200" u="sng" dirty="0">
                <a:latin typeface="黑体" panose="02010609060101010101" charset="-122"/>
                <a:ea typeface="黑体" panose="02010609060101010101" charset="-122"/>
              </a:rPr>
              <a:t>限零售业企业</a:t>
            </a:r>
            <a:r>
              <a:rPr lang="zh-CN" altLang="zh-CN" sz="2200" u="sng" dirty="0" err="1">
                <a:latin typeface="黑体" panose="02010609060101010101" charset="-122"/>
                <a:ea typeface="黑体" panose="02010609060101010101" charset="-122"/>
              </a:rPr>
              <a:t>填写</a:t>
            </a:r>
            <a:r>
              <a:rPr lang="zh-CN" altLang="zh-CN" sz="2200" u="sng" dirty="0">
                <a:latin typeface="黑体" panose="02010609060101010101" charset="-122"/>
                <a:ea typeface="黑体" panose="02010609060101010101" charset="-122"/>
              </a:rPr>
              <a:t>。</a:t>
            </a:r>
            <a:endParaRPr lang="zh-CN" altLang="zh-CN" sz="2200" u="sng" dirty="0">
              <a:latin typeface="黑体" panose="02010609060101010101" charset="-122"/>
              <a:ea typeface="黑体" panose="02010609060101010101" charset="-122"/>
            </a:endParaRPr>
          </a:p>
          <a:p>
            <a:pPr eaLnBrk="0" hangingPunct="0">
              <a:lnSpc>
                <a:spcPts val="3000"/>
              </a:lnSpc>
            </a:pPr>
            <a:r>
              <a:rPr lang="zh-CN" altLang="en-US" sz="2200" dirty="0">
                <a:solidFill>
                  <a:srgbClr val="00B050"/>
                </a:solidFill>
                <a:latin typeface="黑体" panose="02010609060101010101" charset="-122"/>
                <a:ea typeface="黑体" panose="02010609060101010101" charset="-122"/>
                <a:sym typeface="FZHei-B01S"/>
              </a:rPr>
              <a:t>填报要求：</a:t>
            </a:r>
            <a:endParaRPr lang="en-US" altLang="zh-CN" sz="2200" dirty="0">
              <a:latin typeface="黑体" panose="02010609060101010101" charset="-122"/>
              <a:ea typeface="黑体" panose="02010609060101010101" charset="-122"/>
              <a:sym typeface="FZHei-B01S"/>
            </a:endParaRPr>
          </a:p>
          <a:p>
            <a:pPr eaLnBrk="0" hangingPunct="0">
              <a:lnSpc>
                <a:spcPts val="3000"/>
              </a:lnSpc>
            </a:pPr>
            <a:r>
              <a:rPr lang="en-US" altLang="zh-CN" sz="2200" dirty="0">
                <a:solidFill>
                  <a:srgbClr val="F0944A"/>
                </a:solidFill>
                <a:latin typeface="汉仪叶叶相思体简" panose="02010509060101010101" charset="-122"/>
                <a:ea typeface="汉仪叶叶相思体简" panose="02010509060101010101" charset="-122"/>
                <a:sym typeface="FZHei-B01S"/>
              </a:rPr>
              <a:t>★</a:t>
            </a:r>
            <a:r>
              <a:rPr lang="zh-CN" altLang="zh-CN" sz="2200" dirty="0">
                <a:latin typeface="黑体" panose="02010609060101010101" charset="-122"/>
                <a:ea typeface="黑体" panose="02010609060101010101" charset="-122"/>
                <a:sym typeface="FZHei-B01S"/>
              </a:rPr>
              <a:t>零售业单位填写其中一项，两项或三项，但不得重复。</a:t>
            </a:r>
            <a:r>
              <a:rPr lang="en-US" altLang="zh-CN" dirty="0">
                <a:latin typeface="黑体" panose="02010609060101010101" charset="-122"/>
                <a:ea typeface="黑体" panose="02010609060101010101" charset="-122"/>
                <a:sym typeface="FZHei-B01S"/>
              </a:rPr>
              <a:t>   </a:t>
            </a:r>
            <a:endParaRPr lang="zh-CN" altLang="en-US" dirty="0">
              <a:latin typeface="黑体" panose="02010609060101010101" charset="-122"/>
              <a:ea typeface="黑体" panose="02010609060101010101" charset="-122"/>
              <a:sym typeface="FZHei-B01S"/>
            </a:endParaRPr>
          </a:p>
        </p:txBody>
      </p:sp>
      <p:pic>
        <p:nvPicPr>
          <p:cNvPr id="6" name="图片 5"/>
          <p:cNvPicPr>
            <a:picLocks noChangeAspect="1"/>
          </p:cNvPicPr>
          <p:nvPr/>
        </p:nvPicPr>
        <p:blipFill>
          <a:blip r:embed="rId1"/>
          <a:srcRect l="1476"/>
          <a:stretch>
            <a:fillRect/>
          </a:stretch>
        </p:blipFill>
        <p:spPr>
          <a:xfrm>
            <a:off x="391795" y="1137920"/>
            <a:ext cx="9112250" cy="1790700"/>
          </a:xfrm>
          <a:prstGeom prst="rect">
            <a:avLst/>
          </a:prstGeom>
        </p:spPr>
      </p:pic>
    </p:spTree>
  </p:cSld>
  <p:clrMapOvr>
    <a:masterClrMapping/>
  </p:clrMapOvr>
  <p:transition spd="slow" advTm="10000">
    <p:fad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标题 2"/>
          <p:cNvSpPr>
            <a:spLocks noGrp="1"/>
          </p:cNvSpPr>
          <p:nvPr>
            <p:ph type="title"/>
          </p:nvPr>
        </p:nvSpPr>
        <p:spPr>
          <a:xfrm>
            <a:off x="838200" y="125413"/>
            <a:ext cx="9669463" cy="795337"/>
          </a:xfrm>
        </p:spPr>
        <p:txBody>
          <a:bodyPr anchor="ctr" anchorCtr="0"/>
          <a:lstStyle/>
          <a:p>
            <a:r>
              <a:rPr lang="en-US" altLang="zh-CN" dirty="0"/>
              <a:t>3.2.1 101-1</a:t>
            </a:r>
            <a:r>
              <a:rPr lang="zh-CN" altLang="en-US" dirty="0"/>
              <a:t>表</a:t>
            </a:r>
            <a:endParaRPr lang="zh-CN" altLang="en-US" dirty="0"/>
          </a:p>
        </p:txBody>
      </p:sp>
      <p:sp>
        <p:nvSpPr>
          <p:cNvPr id="131074" name="文本框 3"/>
          <p:cNvSpPr txBox="1"/>
          <p:nvPr/>
        </p:nvSpPr>
        <p:spPr>
          <a:xfrm>
            <a:off x="440690" y="1056005"/>
            <a:ext cx="11079480" cy="5015865"/>
          </a:xfrm>
          <a:prstGeom prst="rect">
            <a:avLst/>
          </a:prstGeom>
          <a:noFill/>
          <a:ln w="9525">
            <a:noFill/>
          </a:ln>
        </p:spPr>
        <p:txBody>
          <a:bodyPr wrap="square" anchor="t" anchorCtr="0">
            <a:spAutoFit/>
          </a:bodyPr>
          <a:lstStyle/>
          <a:p>
            <a:pPr eaLnBrk="0" hangingPunct="0">
              <a:lnSpc>
                <a:spcPct val="150000"/>
              </a:lnSpc>
            </a:pPr>
            <a:r>
              <a:rPr lang="zh-CN" altLang="zh-CN" sz="2400" b="1" dirty="0">
                <a:latin typeface="楷体" panose="02010609060101010101" charset="-122"/>
                <a:ea typeface="楷体" panose="02010609060101010101" charset="-122"/>
              </a:rPr>
              <a:t>S02</a:t>
            </a:r>
            <a:r>
              <a:rPr lang="en-US" altLang="zh-CN" sz="2400" b="1" dirty="0">
                <a:latin typeface="楷体" panose="02010609060101010101" charset="-122"/>
                <a:ea typeface="楷体" panose="02010609060101010101" charset="-122"/>
              </a:rPr>
              <a:t> </a:t>
            </a:r>
            <a:r>
              <a:rPr lang="zh-CN" altLang="zh-CN" sz="2400" b="1" dirty="0" err="1">
                <a:latin typeface="楷体" panose="02010609060101010101" charset="-122"/>
                <a:ea typeface="楷体" panose="02010609060101010101" charset="-122"/>
              </a:rPr>
              <a:t>住宿业企业星级评定情况</a:t>
            </a:r>
            <a:endParaRPr lang="zh-CN" altLang="zh-CN" sz="2400" b="1" dirty="0">
              <a:latin typeface="楷体" panose="02010609060101010101" charset="-122"/>
              <a:ea typeface="楷体" panose="02010609060101010101" charset="-122"/>
            </a:endParaRPr>
          </a:p>
          <a:p>
            <a:pPr eaLnBrk="0" hangingPunct="0">
              <a:lnSpc>
                <a:spcPct val="150000"/>
              </a:lnSpc>
            </a:pPr>
            <a:endParaRPr lang="zh-CN" altLang="en-US" sz="2400" dirty="0">
              <a:solidFill>
                <a:srgbClr val="7030A0"/>
              </a:solidFill>
              <a:latin typeface="黑体" panose="02010609060101010101" charset="-122"/>
              <a:ea typeface="黑体" panose="02010609060101010101" charset="-122"/>
              <a:sym typeface="FZHei-B01S"/>
            </a:endParaRPr>
          </a:p>
          <a:p>
            <a:pPr eaLnBrk="0" hangingPunct="0">
              <a:lnSpc>
                <a:spcPct val="150000"/>
              </a:lnSpc>
            </a:pPr>
            <a:r>
              <a:rPr lang="zh-CN" altLang="en-US" sz="2400" dirty="0">
                <a:solidFill>
                  <a:srgbClr val="7030A0"/>
                </a:solidFill>
                <a:latin typeface="黑体" panose="02010609060101010101" charset="-122"/>
                <a:ea typeface="黑体" panose="02010609060101010101" charset="-122"/>
                <a:sym typeface="FZHei-B01S"/>
              </a:rPr>
              <a:t>指标含义：</a:t>
            </a:r>
            <a:r>
              <a:rPr lang="zh-CN" altLang="en-US" sz="2400" dirty="0">
                <a:latin typeface="黑体" panose="02010609060101010101" charset="-122"/>
                <a:ea typeface="黑体" panose="02010609060101010101" charset="-122"/>
                <a:sym typeface="FZHei-B01S"/>
              </a:rPr>
              <a:t> </a:t>
            </a:r>
            <a:r>
              <a:rPr lang="zh-CN" altLang="en-US" sz="2400" dirty="0">
                <a:latin typeface="楷体" panose="02010609060101010101" charset="-122"/>
                <a:ea typeface="楷体" panose="02010609060101010101" charset="-122"/>
                <a:sym typeface="FZHei-B01S"/>
              </a:rPr>
              <a:t>星级等级指根据《旅游饭店星级的划分与评定》（GB/T14308-2010）标准，经过有关旅游管理权威部门评定（验收）后授予的“星级”称号填写，分为一星级到五星级5个标准。没有星级等级的填写“9其他”。</a:t>
            </a:r>
            <a:endParaRPr lang="zh-CN" altLang="en-US" sz="2400" dirty="0">
              <a:latin typeface="楷体" panose="02010609060101010101" charset="-122"/>
              <a:ea typeface="楷体" panose="02010609060101010101" charset="-122"/>
              <a:sym typeface="FZHei-B01S"/>
            </a:endParaRPr>
          </a:p>
          <a:p>
            <a:pPr eaLnBrk="0" hangingPunct="0">
              <a:lnSpc>
                <a:spcPct val="150000"/>
              </a:lnSpc>
            </a:pPr>
            <a:endParaRPr lang="zh-CN" altLang="en-US" sz="2400" dirty="0">
              <a:solidFill>
                <a:srgbClr val="FF0000"/>
              </a:solidFill>
              <a:latin typeface="黑体" panose="02010609060101010101" charset="-122"/>
              <a:ea typeface="黑体" panose="02010609060101010101" charset="-122"/>
              <a:sym typeface="FZHei-B01S"/>
            </a:endParaRPr>
          </a:p>
          <a:p>
            <a:pPr eaLnBrk="0" hangingPunct="0">
              <a:lnSpc>
                <a:spcPct val="150000"/>
              </a:lnSpc>
            </a:pPr>
            <a:r>
              <a:rPr lang="zh-CN" altLang="en-US" sz="2400" dirty="0">
                <a:solidFill>
                  <a:srgbClr val="FF0000"/>
                </a:solidFill>
                <a:latin typeface="黑体" panose="02010609060101010101" charset="-122"/>
                <a:ea typeface="黑体" panose="02010609060101010101" charset="-122"/>
              </a:rPr>
              <a:t>填报主体：</a:t>
            </a:r>
            <a:r>
              <a:rPr lang="zh-CN" altLang="zh-CN" sz="2400" u="sng" dirty="0">
                <a:latin typeface="黑体" panose="02010609060101010101" charset="-122"/>
                <a:ea typeface="黑体" panose="02010609060101010101" charset="-122"/>
              </a:rPr>
              <a:t>限住宿业</a:t>
            </a:r>
            <a:r>
              <a:rPr lang="zh-CN" altLang="zh-CN" sz="2400" u="sng" dirty="0" err="1">
                <a:latin typeface="黑体" panose="02010609060101010101" charset="-122"/>
                <a:ea typeface="黑体" panose="02010609060101010101" charset="-122"/>
              </a:rPr>
              <a:t>企业填写</a:t>
            </a:r>
            <a:r>
              <a:rPr lang="zh-CN" altLang="zh-CN" sz="2400" u="sng" dirty="0">
                <a:latin typeface="黑体" panose="02010609060101010101" charset="-122"/>
                <a:ea typeface="黑体" panose="02010609060101010101" charset="-122"/>
              </a:rPr>
              <a:t>。</a:t>
            </a:r>
            <a:endParaRPr lang="zh-CN" altLang="zh-CN" sz="2400" u="sng" dirty="0">
              <a:latin typeface="黑体" panose="02010609060101010101" charset="-122"/>
              <a:ea typeface="黑体" panose="02010609060101010101" charset="-122"/>
            </a:endParaRPr>
          </a:p>
          <a:p>
            <a:pPr eaLnBrk="0" hangingPunct="0">
              <a:lnSpc>
                <a:spcPts val="3000"/>
              </a:lnSpc>
            </a:pPr>
            <a:endParaRPr lang="zh-CN" altLang="en-US" sz="2000" dirty="0">
              <a:solidFill>
                <a:srgbClr val="00B050"/>
              </a:solidFill>
              <a:latin typeface="黑体" panose="02010609060101010101" charset="-122"/>
              <a:ea typeface="黑体" panose="02010609060101010101" charset="-122"/>
            </a:endParaRPr>
          </a:p>
          <a:p>
            <a:pPr eaLnBrk="0" hangingPunct="0">
              <a:lnSpc>
                <a:spcPts val="3000"/>
              </a:lnSpc>
            </a:pPr>
            <a:r>
              <a:rPr lang="en-US" altLang="zh-CN" dirty="0">
                <a:latin typeface="黑体" panose="02010609060101010101" charset="-122"/>
                <a:ea typeface="黑体" panose="02010609060101010101" charset="-122"/>
                <a:sym typeface="FZHei-B01S"/>
              </a:rPr>
              <a:t>  </a:t>
            </a:r>
            <a:endParaRPr lang="en-US" altLang="zh-CN" dirty="0">
              <a:latin typeface="黑体" panose="02010609060101010101" charset="-122"/>
              <a:ea typeface="黑体" panose="02010609060101010101" charset="-122"/>
              <a:sym typeface="FZHei-B01S"/>
            </a:endParaRPr>
          </a:p>
          <a:p>
            <a:pPr eaLnBrk="0" hangingPunct="0"/>
            <a:r>
              <a:rPr lang="en-US" altLang="zh-CN" dirty="0">
                <a:latin typeface="黑体" panose="02010609060101010101" charset="-122"/>
                <a:ea typeface="黑体" panose="02010609060101010101" charset="-122"/>
                <a:sym typeface="FZHei-B01S"/>
              </a:rPr>
              <a:t>    </a:t>
            </a:r>
            <a:endParaRPr lang="zh-CN" altLang="en-US" dirty="0">
              <a:latin typeface="黑体" panose="02010609060101010101" charset="-122"/>
              <a:ea typeface="黑体" panose="02010609060101010101" charset="-122"/>
              <a:sym typeface="FZHei-B01S"/>
            </a:endParaRPr>
          </a:p>
        </p:txBody>
      </p:sp>
      <p:pic>
        <p:nvPicPr>
          <p:cNvPr id="131075" name="图片 1"/>
          <p:cNvPicPr>
            <a:picLocks noChangeAspect="1"/>
          </p:cNvPicPr>
          <p:nvPr/>
        </p:nvPicPr>
        <p:blipFill>
          <a:blip r:embed="rId1"/>
          <a:stretch>
            <a:fillRect/>
          </a:stretch>
        </p:blipFill>
        <p:spPr>
          <a:xfrm>
            <a:off x="514667" y="1692533"/>
            <a:ext cx="9163050" cy="314325"/>
          </a:xfrm>
          <a:prstGeom prst="rect">
            <a:avLst/>
          </a:prstGeom>
          <a:noFill/>
          <a:ln w="9525">
            <a:noFill/>
          </a:ln>
        </p:spPr>
      </p:pic>
    </p:spTree>
  </p:cSld>
  <p:clrMapOvr>
    <a:masterClrMapping/>
  </p:clrMapOvr>
  <p:transition spd="slow" advTm="10000">
    <p:fad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标题 2"/>
          <p:cNvSpPr>
            <a:spLocks noGrp="1"/>
          </p:cNvSpPr>
          <p:nvPr>
            <p:ph type="title"/>
          </p:nvPr>
        </p:nvSpPr>
        <p:spPr>
          <a:xfrm>
            <a:off x="838200" y="125413"/>
            <a:ext cx="9669463" cy="795337"/>
          </a:xfrm>
        </p:spPr>
        <p:txBody>
          <a:bodyPr anchor="ctr" anchorCtr="0"/>
          <a:lstStyle/>
          <a:p>
            <a:r>
              <a:rPr lang="en-US" altLang="zh-CN" dirty="0"/>
              <a:t>3.2.1 101-1</a:t>
            </a:r>
            <a:r>
              <a:rPr lang="zh-CN" altLang="en-US" dirty="0"/>
              <a:t>表</a:t>
            </a:r>
            <a:endParaRPr lang="zh-CN" altLang="en-US" dirty="0"/>
          </a:p>
        </p:txBody>
      </p:sp>
      <p:sp>
        <p:nvSpPr>
          <p:cNvPr id="133122" name="文本框 3"/>
          <p:cNvSpPr txBox="1"/>
          <p:nvPr/>
        </p:nvSpPr>
        <p:spPr>
          <a:xfrm>
            <a:off x="579754" y="1108075"/>
            <a:ext cx="11307445" cy="5184775"/>
          </a:xfrm>
          <a:prstGeom prst="rect">
            <a:avLst/>
          </a:prstGeom>
          <a:noFill/>
          <a:ln w="9525">
            <a:noFill/>
          </a:ln>
        </p:spPr>
        <p:txBody>
          <a:bodyPr wrap="square" anchor="t" anchorCtr="0">
            <a:spAutoFit/>
          </a:bodyPr>
          <a:lstStyle/>
          <a:p>
            <a:pPr eaLnBrk="0" hangingPunct="0">
              <a:lnSpc>
                <a:spcPct val="150000"/>
              </a:lnSpc>
            </a:pPr>
            <a:r>
              <a:rPr lang="en-US" altLang="zh-CN" sz="2400" b="1" dirty="0">
                <a:latin typeface="楷体" panose="02010609060101010101" charset="-122"/>
                <a:ea typeface="楷体" panose="02010609060101010101" charset="-122"/>
              </a:rPr>
              <a:t>214 </a:t>
            </a:r>
            <a:r>
              <a:rPr lang="zh-CN" altLang="zh-CN" sz="2400" b="1" dirty="0" err="1">
                <a:latin typeface="楷体" panose="02010609060101010101" charset="-122"/>
                <a:ea typeface="楷体" panose="02010609060101010101" charset="-122"/>
              </a:rPr>
              <a:t>单位组织结构情况</a:t>
            </a:r>
            <a:endParaRPr lang="zh-CN" altLang="zh-CN" sz="2400" b="1" dirty="0" err="1">
              <a:latin typeface="楷体" panose="02010609060101010101" charset="-122"/>
              <a:ea typeface="楷体" panose="02010609060101010101" charset="-122"/>
            </a:endParaRPr>
          </a:p>
          <a:p>
            <a:pPr eaLnBrk="0" hangingPunct="0">
              <a:lnSpc>
                <a:spcPct val="150000"/>
              </a:lnSpc>
            </a:pPr>
            <a:r>
              <a:rPr lang="zh-CN" altLang="zh-CN" sz="2400" b="1" dirty="0" err="1">
                <a:latin typeface="楷体" panose="02010609060101010101" charset="-122"/>
                <a:ea typeface="楷体" panose="02010609060101010101" charset="-122"/>
              </a:rPr>
              <a:t> </a:t>
            </a:r>
            <a:r>
              <a:rPr lang="en-US" altLang="zh-CN" sz="2400" b="1" dirty="0" err="1">
                <a:latin typeface="楷体" panose="02010609060101010101" charset="-122"/>
                <a:ea typeface="楷体" panose="02010609060101010101" charset="-122"/>
              </a:rPr>
              <a:t>   ——</a:t>
            </a:r>
            <a:r>
              <a:rPr lang="zh-CN" altLang="en-US" sz="2400" b="1" dirty="0" err="1">
                <a:latin typeface="楷体" panose="02010609060101010101" charset="-122"/>
                <a:ea typeface="楷体" panose="02010609060101010101" charset="-122"/>
              </a:rPr>
              <a:t>本法人（视同法人）单位是否有上一级法人（视同法人）</a:t>
            </a:r>
            <a:r>
              <a:rPr lang="zh-CN" altLang="en-US" sz="2400" b="1" dirty="0" err="1">
                <a:latin typeface="汉仪叶叶相思体简" panose="02010509060101010101" charset="-122"/>
                <a:ea typeface="汉仪叶叶相思体简" panose="02010509060101010101" charset="-122"/>
              </a:rPr>
              <a:t>□</a:t>
            </a:r>
            <a:r>
              <a:rPr lang="en-US" altLang="zh-CN" sz="2400" b="1" dirty="0" err="1">
                <a:latin typeface="楷体" panose="02010609060101010101" charset="-122"/>
                <a:ea typeface="楷体" panose="02010609060101010101" charset="-122"/>
              </a:rPr>
              <a:t>1.</a:t>
            </a:r>
            <a:r>
              <a:rPr lang="zh-CN" altLang="en-US" sz="2400" b="1" dirty="0" err="1">
                <a:latin typeface="楷体" panose="02010609060101010101" charset="-122"/>
                <a:ea typeface="楷体" panose="02010609060101010101" charset="-122"/>
              </a:rPr>
              <a:t>是</a:t>
            </a:r>
            <a:r>
              <a:rPr lang="en-US" altLang="zh-CN" sz="2400" b="1" dirty="0" err="1">
                <a:latin typeface="楷体" panose="02010609060101010101" charset="-122"/>
                <a:ea typeface="楷体" panose="02010609060101010101" charset="-122"/>
              </a:rPr>
              <a:t> 2.</a:t>
            </a:r>
            <a:r>
              <a:rPr lang="zh-CN" altLang="en-US" sz="2400" b="1" dirty="0" err="1">
                <a:latin typeface="楷体" panose="02010609060101010101" charset="-122"/>
                <a:ea typeface="楷体" panose="02010609060101010101" charset="-122"/>
              </a:rPr>
              <a:t>否</a:t>
            </a:r>
            <a:endParaRPr lang="zh-CN" altLang="zh-CN" sz="2400" b="1" dirty="0">
              <a:latin typeface="楷体" panose="02010609060101010101" charset="-122"/>
              <a:ea typeface="楷体" panose="02010609060101010101" charset="-122"/>
            </a:endParaRPr>
          </a:p>
          <a:p>
            <a:pPr eaLnBrk="0" hangingPunct="0">
              <a:lnSpc>
                <a:spcPct val="150000"/>
              </a:lnSpc>
            </a:pPr>
            <a:endParaRPr lang="zh-CN" altLang="en-US" sz="2400" dirty="0">
              <a:solidFill>
                <a:srgbClr val="7030A0"/>
              </a:solidFill>
              <a:latin typeface="黑体" panose="02010609060101010101" charset="-122"/>
              <a:ea typeface="黑体" panose="02010609060101010101" charset="-122"/>
              <a:sym typeface="FZHei-B01S"/>
            </a:endParaRPr>
          </a:p>
          <a:p>
            <a:pPr eaLnBrk="0" hangingPunct="0">
              <a:lnSpc>
                <a:spcPct val="150000"/>
              </a:lnSpc>
            </a:pPr>
            <a:endParaRPr lang="zh-CN" altLang="en-US" sz="2400" dirty="0">
              <a:solidFill>
                <a:srgbClr val="7030A0"/>
              </a:solidFill>
              <a:latin typeface="黑体" panose="02010609060101010101" charset="-122"/>
              <a:ea typeface="黑体" panose="02010609060101010101" charset="-122"/>
              <a:sym typeface="FZHei-B01S"/>
            </a:endParaRPr>
          </a:p>
          <a:p>
            <a:pPr eaLnBrk="0" hangingPunct="0">
              <a:lnSpc>
                <a:spcPct val="150000"/>
              </a:lnSpc>
            </a:pPr>
            <a:r>
              <a:rPr lang="zh-CN" altLang="en-US" sz="2400" dirty="0">
                <a:solidFill>
                  <a:srgbClr val="7030A0"/>
                </a:solidFill>
                <a:latin typeface="黑体" panose="02010609060101010101" charset="-122"/>
                <a:ea typeface="黑体" panose="02010609060101010101" charset="-122"/>
                <a:sym typeface="FZHei-B01S"/>
              </a:rPr>
              <a:t>指标含义：</a:t>
            </a:r>
            <a:r>
              <a:rPr lang="zh-CN" altLang="en-US" sz="2400" dirty="0">
                <a:latin typeface="楷体" panose="02010609060101010101" charset="-122"/>
                <a:ea typeface="楷体" panose="02010609060101010101" charset="-122"/>
                <a:sym typeface="FZHei-B01S"/>
              </a:rPr>
              <a:t>反映法人单位的上一级法人单位基本情况和是否有所属产业活动单位。如本单位上一级为视同法人的产业活动单位，则上一级法人单位情况填写该视同法人情况。</a:t>
            </a:r>
            <a:endParaRPr lang="zh-CN" altLang="en-US" sz="2400" dirty="0">
              <a:latin typeface="楷体" panose="02010609060101010101" charset="-122"/>
              <a:ea typeface="楷体" panose="02010609060101010101" charset="-122"/>
              <a:sym typeface="FZHei-B01S"/>
            </a:endParaRPr>
          </a:p>
          <a:p>
            <a:pPr eaLnBrk="0" hangingPunct="0">
              <a:lnSpc>
                <a:spcPct val="150000"/>
              </a:lnSpc>
            </a:pPr>
            <a:r>
              <a:rPr lang="zh-CN" altLang="en-US" sz="2400" dirty="0">
                <a:solidFill>
                  <a:srgbClr val="FF0000"/>
                </a:solidFill>
                <a:latin typeface="黑体" panose="02010609060101010101" charset="-122"/>
                <a:ea typeface="黑体" panose="02010609060101010101" charset="-122"/>
              </a:rPr>
              <a:t>填报主体：</a:t>
            </a:r>
            <a:r>
              <a:rPr lang="zh-CN" altLang="zh-CN" sz="2400" u="sng" dirty="0" err="1">
                <a:latin typeface="黑体" panose="02010609060101010101" charset="-122"/>
                <a:ea typeface="黑体" panose="02010609060101010101" charset="-122"/>
              </a:rPr>
              <a:t>所有单位均填写本项</a:t>
            </a:r>
            <a:r>
              <a:rPr lang="zh-CN" altLang="zh-CN" sz="2400" u="sng" dirty="0">
                <a:latin typeface="黑体" panose="02010609060101010101" charset="-122"/>
                <a:ea typeface="黑体" panose="02010609060101010101" charset="-122"/>
              </a:rPr>
              <a:t>。</a:t>
            </a:r>
            <a:endParaRPr lang="zh-CN" altLang="zh-CN" sz="2400" u="sng" dirty="0">
              <a:latin typeface="黑体" panose="02010609060101010101" charset="-122"/>
              <a:ea typeface="黑体" panose="02010609060101010101" charset="-122"/>
            </a:endParaRPr>
          </a:p>
          <a:p>
            <a:pPr eaLnBrk="0" hangingPunct="0">
              <a:lnSpc>
                <a:spcPts val="3000"/>
              </a:lnSpc>
            </a:pPr>
            <a:endParaRPr lang="zh-CN" altLang="en-US" dirty="0">
              <a:solidFill>
                <a:srgbClr val="FF0000"/>
              </a:solidFill>
              <a:latin typeface="黑体" panose="02010609060101010101" charset="-122"/>
              <a:ea typeface="黑体" panose="02010609060101010101" charset="-122"/>
              <a:sym typeface="FZHei-B01S"/>
            </a:endParaRPr>
          </a:p>
          <a:p>
            <a:pPr eaLnBrk="0" hangingPunct="0"/>
            <a:r>
              <a:rPr lang="en-US" altLang="zh-CN" dirty="0">
                <a:solidFill>
                  <a:srgbClr val="F0944A"/>
                </a:solidFill>
                <a:latin typeface="汉仪叶叶相思体简" panose="02010509060101010101" charset="-122"/>
                <a:ea typeface="汉仪叶叶相思体简" panose="02010509060101010101" charset="-122"/>
                <a:sym typeface="FZHei-B01S"/>
              </a:rPr>
              <a:t>   </a:t>
            </a:r>
            <a:endParaRPr lang="zh-CN" altLang="en-US" dirty="0">
              <a:latin typeface="黑体" panose="02010609060101010101" charset="-122"/>
              <a:ea typeface="黑体" panose="02010609060101010101" charset="-122"/>
              <a:sym typeface="FZHei-B01S"/>
            </a:endParaRPr>
          </a:p>
        </p:txBody>
      </p:sp>
      <p:pic>
        <p:nvPicPr>
          <p:cNvPr id="133123" name="图片 1"/>
          <p:cNvPicPr>
            <a:picLocks noChangeAspect="1"/>
          </p:cNvPicPr>
          <p:nvPr/>
        </p:nvPicPr>
        <p:blipFill>
          <a:blip r:embed="rId1"/>
          <a:stretch>
            <a:fillRect/>
          </a:stretch>
        </p:blipFill>
        <p:spPr>
          <a:xfrm>
            <a:off x="579740" y="2344650"/>
            <a:ext cx="9163050" cy="1076325"/>
          </a:xfrm>
          <a:prstGeom prst="rect">
            <a:avLst/>
          </a:prstGeom>
          <a:noFill/>
          <a:ln w="9525">
            <a:noFill/>
          </a:ln>
        </p:spPr>
      </p:pic>
    </p:spTree>
  </p:cSld>
  <p:clrMapOvr>
    <a:masterClrMapping/>
  </p:clrMapOvr>
  <p:transition spd="slow" advTm="10000">
    <p:fade/>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标题 2"/>
          <p:cNvSpPr>
            <a:spLocks noGrp="1"/>
          </p:cNvSpPr>
          <p:nvPr>
            <p:ph type="title"/>
          </p:nvPr>
        </p:nvSpPr>
        <p:spPr>
          <a:xfrm>
            <a:off x="838200" y="125413"/>
            <a:ext cx="9669463" cy="795337"/>
          </a:xfrm>
        </p:spPr>
        <p:txBody>
          <a:bodyPr anchor="ctr" anchorCtr="0"/>
          <a:lstStyle/>
          <a:p>
            <a:r>
              <a:rPr lang="en-US" altLang="zh-CN" dirty="0"/>
              <a:t>3.2.1 101-1</a:t>
            </a:r>
            <a:r>
              <a:rPr lang="zh-CN" altLang="en-US" dirty="0"/>
              <a:t>表</a:t>
            </a:r>
            <a:endParaRPr lang="zh-CN" altLang="en-US" dirty="0"/>
          </a:p>
        </p:txBody>
      </p:sp>
      <p:sp>
        <p:nvSpPr>
          <p:cNvPr id="135170" name="文本框 3"/>
          <p:cNvSpPr txBox="1"/>
          <p:nvPr/>
        </p:nvSpPr>
        <p:spPr>
          <a:xfrm>
            <a:off x="712788" y="1167765"/>
            <a:ext cx="10217150" cy="3969385"/>
          </a:xfrm>
          <a:prstGeom prst="rect">
            <a:avLst/>
          </a:prstGeom>
          <a:noFill/>
          <a:ln w="9525">
            <a:noFill/>
          </a:ln>
        </p:spPr>
        <p:txBody>
          <a:bodyPr wrap="square" anchor="t" anchorCtr="0">
            <a:spAutoFit/>
          </a:bodyPr>
          <a:lstStyle/>
          <a:p>
            <a:pPr eaLnBrk="0" hangingPunct="0">
              <a:lnSpc>
                <a:spcPct val="150000"/>
              </a:lnSpc>
            </a:pPr>
            <a:r>
              <a:rPr lang="en-US" altLang="zh-CN" sz="2400" b="1" dirty="0">
                <a:latin typeface="楷体" panose="02010609060101010101" charset="-122"/>
                <a:ea typeface="楷体" panose="02010609060101010101" charset="-122"/>
              </a:rPr>
              <a:t>212 </a:t>
            </a:r>
            <a:r>
              <a:rPr lang="zh-CN" altLang="zh-CN" sz="2400" b="1" dirty="0">
                <a:latin typeface="楷体" panose="02010609060101010101" charset="-122"/>
                <a:ea typeface="楷体" panose="02010609060101010101" charset="-122"/>
              </a:rPr>
              <a:t>本单位是否有下属产业活动单位</a:t>
            </a:r>
            <a:endParaRPr lang="zh-CN" altLang="zh-CN" sz="2400" b="1" dirty="0">
              <a:latin typeface="楷体" panose="02010609060101010101" charset="-122"/>
              <a:ea typeface="楷体" panose="02010609060101010101" charset="-122"/>
            </a:endParaRPr>
          </a:p>
          <a:p>
            <a:pPr eaLnBrk="0" hangingPunct="0">
              <a:lnSpc>
                <a:spcPct val="150000"/>
              </a:lnSpc>
            </a:pPr>
            <a:endParaRPr lang="zh-CN" altLang="en-US" sz="2400" dirty="0">
              <a:solidFill>
                <a:srgbClr val="FF0000"/>
              </a:solidFill>
              <a:latin typeface="黑体" panose="02010609060101010101" charset="-122"/>
              <a:ea typeface="黑体" panose="02010609060101010101" charset="-122"/>
            </a:endParaRPr>
          </a:p>
          <a:p>
            <a:pPr eaLnBrk="0" hangingPunct="0">
              <a:lnSpc>
                <a:spcPct val="150000"/>
              </a:lnSpc>
            </a:pPr>
            <a:endParaRPr lang="zh-CN" altLang="en-US" sz="2400" dirty="0">
              <a:solidFill>
                <a:srgbClr val="FF0000"/>
              </a:solidFill>
              <a:latin typeface="黑体" panose="02010609060101010101" charset="-122"/>
              <a:ea typeface="黑体" panose="02010609060101010101" charset="-122"/>
            </a:endParaRPr>
          </a:p>
          <a:p>
            <a:pPr eaLnBrk="0" hangingPunct="0">
              <a:lnSpc>
                <a:spcPct val="150000"/>
              </a:lnSpc>
            </a:pPr>
            <a:r>
              <a:rPr lang="zh-CN" altLang="en-US" sz="2400" dirty="0">
                <a:solidFill>
                  <a:srgbClr val="FF0000"/>
                </a:solidFill>
                <a:latin typeface="黑体" panose="02010609060101010101" charset="-122"/>
                <a:ea typeface="黑体" panose="02010609060101010101" charset="-122"/>
              </a:rPr>
              <a:t>填报主体：</a:t>
            </a:r>
            <a:r>
              <a:rPr lang="zh-CN" altLang="zh-CN" sz="2400" u="sng" dirty="0" err="1">
                <a:latin typeface="黑体" panose="02010609060101010101" charset="-122"/>
                <a:ea typeface="黑体" panose="02010609060101010101" charset="-122"/>
              </a:rPr>
              <a:t>所有单位均填写本项</a:t>
            </a:r>
            <a:r>
              <a:rPr lang="zh-CN" altLang="zh-CN" sz="2400" u="sng" dirty="0">
                <a:latin typeface="黑体" panose="02010609060101010101" charset="-122"/>
                <a:ea typeface="黑体" panose="02010609060101010101" charset="-122"/>
              </a:rPr>
              <a:t>。</a:t>
            </a:r>
            <a:endParaRPr lang="zh-CN" altLang="en-US" sz="2400" dirty="0">
              <a:solidFill>
                <a:srgbClr val="00B050"/>
              </a:solidFill>
              <a:latin typeface="黑体" panose="02010609060101010101" charset="-122"/>
              <a:ea typeface="黑体" panose="02010609060101010101" charset="-122"/>
            </a:endParaRPr>
          </a:p>
          <a:p>
            <a:pPr eaLnBrk="0" hangingPunct="0">
              <a:lnSpc>
                <a:spcPct val="150000"/>
              </a:lnSpc>
            </a:pPr>
            <a:r>
              <a:rPr lang="zh-CN" altLang="en-US" sz="2400" dirty="0">
                <a:solidFill>
                  <a:srgbClr val="00B050"/>
                </a:solidFill>
                <a:latin typeface="黑体" panose="02010609060101010101" charset="-122"/>
                <a:ea typeface="黑体" panose="02010609060101010101" charset="-122"/>
              </a:rPr>
              <a:t>填报要求：</a:t>
            </a:r>
            <a:r>
              <a:rPr lang="en-US" altLang="zh-CN" sz="2400" dirty="0">
                <a:latin typeface="黑体" panose="02010609060101010101" charset="-122"/>
                <a:ea typeface="黑体" panose="02010609060101010101" charset="-122"/>
                <a:sym typeface="FZHei-B01S"/>
              </a:rPr>
              <a:t> </a:t>
            </a:r>
            <a:endParaRPr lang="en-US" altLang="zh-CN" sz="2400" dirty="0">
              <a:latin typeface="黑体" panose="02010609060101010101" charset="-122"/>
              <a:ea typeface="黑体" panose="02010609060101010101" charset="-122"/>
              <a:sym typeface="FZHei-B01S"/>
            </a:endParaRPr>
          </a:p>
          <a:p>
            <a:pPr eaLnBrk="0" hangingPunct="0">
              <a:lnSpc>
                <a:spcPct val="150000"/>
              </a:lnSpc>
            </a:pPr>
            <a:r>
              <a:rPr lang="en-US" altLang="zh-CN" sz="2400" dirty="0">
                <a:solidFill>
                  <a:srgbClr val="F0944A"/>
                </a:solidFill>
                <a:latin typeface="汉仪叶叶相思体简" panose="02010509060101010101" charset="-122"/>
                <a:ea typeface="汉仪叶叶相思体简" panose="02010509060101010101" charset="-122"/>
                <a:sym typeface="FZHei-B01S"/>
              </a:rPr>
              <a:t>★</a:t>
            </a:r>
            <a:r>
              <a:rPr lang="zh-CN" altLang="zh-CN" sz="2400" dirty="0">
                <a:latin typeface="黑体" panose="02010609060101010101" charset="-122"/>
                <a:ea typeface="黑体" panose="02010609060101010101" charset="-122"/>
                <a:sym typeface="FZHei-B01S"/>
              </a:rPr>
              <a:t>如果选择</a:t>
            </a:r>
            <a:r>
              <a:rPr lang="en-US" altLang="zh-CN" sz="2400" dirty="0">
                <a:latin typeface="黑体" panose="02010609060101010101" charset="-122"/>
                <a:ea typeface="黑体" panose="02010609060101010101" charset="-122"/>
                <a:sym typeface="FZHei-B01S"/>
              </a:rPr>
              <a:t>“</a:t>
            </a:r>
            <a:r>
              <a:rPr lang="zh-CN" altLang="en-US" sz="2400" dirty="0">
                <a:latin typeface="黑体" panose="02010609060101010101" charset="-122"/>
                <a:ea typeface="黑体" panose="02010609060101010101" charset="-122"/>
                <a:sym typeface="FZHei-B01S"/>
              </a:rPr>
              <a:t>是</a:t>
            </a:r>
            <a:r>
              <a:rPr lang="en-US" altLang="zh-CN" sz="2400" dirty="0">
                <a:latin typeface="黑体" panose="02010609060101010101" charset="-122"/>
                <a:ea typeface="黑体" panose="02010609060101010101" charset="-122"/>
                <a:sym typeface="FZHei-B01S"/>
              </a:rPr>
              <a:t>”</a:t>
            </a:r>
            <a:r>
              <a:rPr lang="zh-CN" altLang="zh-CN" sz="2400" dirty="0">
                <a:latin typeface="黑体" panose="02010609060101010101" charset="-122"/>
                <a:ea typeface="黑体" panose="02010609060101010101" charset="-122"/>
                <a:sym typeface="FZHei-B01S"/>
              </a:rPr>
              <a:t>，则必须有一张101-2表存在，并填写</a:t>
            </a:r>
            <a:r>
              <a:rPr lang="zh-CN" altLang="en-US" sz="2400" dirty="0">
                <a:latin typeface="黑体" panose="02010609060101010101" charset="-122"/>
                <a:ea typeface="黑体" panose="02010609060101010101" charset="-122"/>
                <a:sym typeface="FZHei-B01S"/>
              </a:rPr>
              <a:t>产业活动</a:t>
            </a:r>
            <a:r>
              <a:rPr lang="zh-CN" altLang="zh-CN" sz="2400" dirty="0">
                <a:latin typeface="黑体" panose="02010609060101010101" charset="-122"/>
                <a:ea typeface="黑体" panose="02010609060101010101" charset="-122"/>
                <a:sym typeface="FZHei-B01S"/>
              </a:rPr>
              <a:t>单位的相应记录。</a:t>
            </a:r>
            <a:endParaRPr lang="zh-CN" altLang="zh-CN" sz="2400" dirty="0">
              <a:latin typeface="黑体" panose="02010609060101010101" charset="-122"/>
              <a:ea typeface="黑体" panose="02010609060101010101" charset="-122"/>
              <a:sym typeface="FZHei-B01S"/>
            </a:endParaRPr>
          </a:p>
        </p:txBody>
      </p:sp>
      <p:pic>
        <p:nvPicPr>
          <p:cNvPr id="135171" name="图片 1"/>
          <p:cNvPicPr>
            <a:picLocks noChangeAspect="1"/>
          </p:cNvPicPr>
          <p:nvPr/>
        </p:nvPicPr>
        <p:blipFill>
          <a:blip r:embed="rId1"/>
          <a:stretch>
            <a:fillRect/>
          </a:stretch>
        </p:blipFill>
        <p:spPr>
          <a:xfrm>
            <a:off x="770727" y="1979930"/>
            <a:ext cx="9144000" cy="571500"/>
          </a:xfrm>
          <a:prstGeom prst="rect">
            <a:avLst/>
          </a:prstGeom>
          <a:noFill/>
          <a:ln w="9525">
            <a:noFill/>
          </a:ln>
        </p:spPr>
      </p:pic>
    </p:spTree>
  </p:cSld>
  <p:clrMapOvr>
    <a:masterClrMapping/>
  </p:clrMapOvr>
  <p:transition spd="slow" advTm="10000">
    <p:fade/>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标题 1"/>
          <p:cNvSpPr>
            <a:spLocks noGrp="1"/>
          </p:cNvSpPr>
          <p:nvPr>
            <p:ph type="title"/>
          </p:nvPr>
        </p:nvSpPr>
        <p:spPr>
          <a:xfrm>
            <a:off x="838200" y="125413"/>
            <a:ext cx="9669463" cy="795337"/>
          </a:xfrm>
        </p:spPr>
        <p:txBody>
          <a:bodyPr anchor="ctr" anchorCtr="0"/>
          <a:lstStyle/>
          <a:p>
            <a:r>
              <a:rPr lang="en-US" altLang="zh-CN" dirty="0"/>
              <a:t>3.2.1 101-1</a:t>
            </a:r>
            <a:r>
              <a:rPr lang="zh-CN" altLang="en-US" dirty="0"/>
              <a:t>表</a:t>
            </a:r>
            <a:endParaRPr lang="zh-CN" altLang="en-US" dirty="0"/>
          </a:p>
        </p:txBody>
      </p:sp>
      <p:sp>
        <p:nvSpPr>
          <p:cNvPr id="137218" name="文本框 3"/>
          <p:cNvSpPr txBox="1"/>
          <p:nvPr/>
        </p:nvSpPr>
        <p:spPr>
          <a:xfrm>
            <a:off x="519113" y="1241425"/>
            <a:ext cx="11409362" cy="5049459"/>
          </a:xfrm>
          <a:prstGeom prst="rect">
            <a:avLst/>
          </a:prstGeom>
          <a:noFill/>
          <a:ln w="9525">
            <a:noFill/>
          </a:ln>
        </p:spPr>
        <p:txBody>
          <a:bodyPr wrap="square" anchor="t" anchorCtr="0">
            <a:spAutoFit/>
          </a:bodyPr>
          <a:lstStyle/>
          <a:p>
            <a:pPr eaLnBrk="0" hangingPunct="0">
              <a:lnSpc>
                <a:spcPts val="3000"/>
              </a:lnSpc>
            </a:pPr>
            <a:r>
              <a:rPr lang="zh-CN" altLang="zh-CN" sz="2400" b="1" dirty="0">
                <a:latin typeface="楷体" panose="02010609060101010101" charset="-122"/>
                <a:ea typeface="楷体" panose="02010609060101010101" charset="-122"/>
                <a:sym typeface="微软雅黑" panose="020B0503020204020204" charset="-122"/>
              </a:rPr>
              <a:t>表下指标</a:t>
            </a:r>
            <a:endParaRPr lang="zh-CN" altLang="zh-CN" sz="2400" b="1" dirty="0">
              <a:latin typeface="楷体" panose="02010609060101010101" charset="-122"/>
              <a:ea typeface="楷体" panose="02010609060101010101" charset="-122"/>
              <a:sym typeface="微软雅黑" panose="020B0503020204020204" charset="-122"/>
            </a:endParaRPr>
          </a:p>
          <a:p>
            <a:pPr eaLnBrk="0" hangingPunct="0">
              <a:lnSpc>
                <a:spcPts val="3000"/>
              </a:lnSpc>
            </a:pPr>
            <a:endParaRPr lang="zh-CN" altLang="en-US" sz="2400" dirty="0">
              <a:solidFill>
                <a:srgbClr val="FF0000"/>
              </a:solidFill>
              <a:latin typeface="黑体" panose="02010609060101010101" charset="-122"/>
              <a:ea typeface="黑体" panose="02010609060101010101" charset="-122"/>
              <a:sym typeface="FZHei-B01S"/>
            </a:endParaRPr>
          </a:p>
          <a:p>
            <a:pPr eaLnBrk="0" hangingPunct="0">
              <a:lnSpc>
                <a:spcPts val="3000"/>
              </a:lnSpc>
            </a:pPr>
            <a:r>
              <a:rPr lang="zh-CN" altLang="en-US" sz="2400" dirty="0">
                <a:solidFill>
                  <a:srgbClr val="FF0000"/>
                </a:solidFill>
                <a:latin typeface="黑体" panose="02010609060101010101" charset="-122"/>
                <a:ea typeface="黑体" panose="02010609060101010101" charset="-122"/>
                <a:sym typeface="FZHei-B01S"/>
              </a:rPr>
              <a:t>填报主体：</a:t>
            </a:r>
            <a:r>
              <a:rPr lang="zh-CN" altLang="zh-CN" sz="2400" u="sng" dirty="0" err="1">
                <a:latin typeface="黑体" panose="02010609060101010101" charset="-122"/>
                <a:ea typeface="黑体" panose="02010609060101010101" charset="-122"/>
                <a:sym typeface="FZHei-B01S"/>
              </a:rPr>
              <a:t>所有单位均填写</a:t>
            </a:r>
            <a:r>
              <a:rPr lang="zh-CN" altLang="zh-CN" sz="2400" u="sng" dirty="0">
                <a:latin typeface="黑体" panose="02010609060101010101" charset="-122"/>
                <a:ea typeface="黑体" panose="02010609060101010101" charset="-122"/>
                <a:sym typeface="FZHei-B01S"/>
              </a:rPr>
              <a:t>。</a:t>
            </a:r>
            <a:endParaRPr lang="zh-CN" altLang="zh-CN" sz="2400" u="sng" dirty="0">
              <a:latin typeface="黑体" panose="02010609060101010101" charset="-122"/>
              <a:ea typeface="黑体" panose="02010609060101010101" charset="-122"/>
              <a:sym typeface="FZHei-B01S"/>
            </a:endParaRPr>
          </a:p>
          <a:p>
            <a:pPr eaLnBrk="0" hangingPunct="0">
              <a:lnSpc>
                <a:spcPts val="3000"/>
              </a:lnSpc>
            </a:pPr>
            <a:endParaRPr lang="zh-CN" altLang="en-US" sz="2400" b="1" dirty="0">
              <a:latin typeface="楷体" panose="02010609060101010101" charset="-122"/>
              <a:ea typeface="楷体" panose="02010609060101010101" charset="-122"/>
            </a:endParaRPr>
          </a:p>
          <a:p>
            <a:pPr eaLnBrk="0" hangingPunct="0">
              <a:lnSpc>
                <a:spcPts val="3000"/>
              </a:lnSpc>
            </a:pPr>
            <a:r>
              <a:rPr lang="zh-CN" altLang="en-US" sz="2400" b="1" dirty="0">
                <a:latin typeface="楷体" panose="02010609060101010101" charset="-122"/>
                <a:ea typeface="楷体" panose="02010609060101010101" charset="-122"/>
              </a:rPr>
              <a:t>表下指标</a:t>
            </a:r>
            <a:r>
              <a:rPr lang="en-US" altLang="zh-CN" sz="2400" b="1" dirty="0">
                <a:latin typeface="楷体" panose="02010609060101010101" charset="-122"/>
                <a:ea typeface="楷体" panose="02010609060101010101" charset="-122"/>
              </a:rPr>
              <a:t>1——</a:t>
            </a:r>
            <a:r>
              <a:rPr lang="zh-CN" altLang="zh-CN" sz="2400" b="1" dirty="0">
                <a:latin typeface="楷体" panose="02010609060101010101" charset="-122"/>
                <a:ea typeface="楷体" panose="02010609060101010101" charset="-122"/>
              </a:rPr>
              <a:t>单位负责人</a:t>
            </a:r>
            <a:r>
              <a:rPr lang="en-US" altLang="zh-CN" sz="2400" b="1" dirty="0">
                <a:latin typeface="楷体" panose="02010609060101010101" charset="-122"/>
                <a:ea typeface="楷体" panose="02010609060101010101" charset="-122"/>
              </a:rPr>
              <a:t>   </a:t>
            </a:r>
            <a:r>
              <a:rPr lang="zh-CN" altLang="en-US" sz="2400" b="1" dirty="0">
                <a:latin typeface="楷体" panose="02010609060101010101" charset="-122"/>
                <a:ea typeface="楷体" panose="02010609060101010101" charset="-122"/>
              </a:rPr>
              <a:t>指标</a:t>
            </a:r>
            <a:r>
              <a:rPr lang="en-US" altLang="zh-CN" sz="2400" b="1" dirty="0">
                <a:latin typeface="楷体" panose="02010609060101010101" charset="-122"/>
                <a:ea typeface="楷体" panose="02010609060101010101" charset="-122"/>
              </a:rPr>
              <a:t>2——</a:t>
            </a:r>
            <a:r>
              <a:rPr lang="zh-CN" altLang="en-US" sz="2400" b="1" dirty="0">
                <a:latin typeface="楷体" panose="02010609060101010101" charset="-122"/>
                <a:ea typeface="楷体" panose="02010609060101010101" charset="-122"/>
              </a:rPr>
              <a:t>统计负责人</a:t>
            </a:r>
            <a:r>
              <a:rPr lang="en-US" altLang="zh-CN" sz="2400" b="1" dirty="0">
                <a:latin typeface="楷体" panose="02010609060101010101" charset="-122"/>
                <a:ea typeface="楷体" panose="02010609060101010101" charset="-122"/>
              </a:rPr>
              <a:t>  </a:t>
            </a:r>
            <a:r>
              <a:rPr lang="zh-CN" altLang="en-US" sz="2400" b="1" dirty="0">
                <a:latin typeface="楷体" panose="02010609060101010101" charset="-122"/>
                <a:ea typeface="楷体" panose="02010609060101010101" charset="-122"/>
              </a:rPr>
              <a:t>指标</a:t>
            </a:r>
            <a:r>
              <a:rPr lang="en-US" altLang="zh-CN" sz="2400" b="1" dirty="0">
                <a:latin typeface="楷体" panose="02010609060101010101" charset="-122"/>
                <a:ea typeface="楷体" panose="02010609060101010101" charset="-122"/>
              </a:rPr>
              <a:t>3——</a:t>
            </a:r>
            <a:r>
              <a:rPr lang="zh-CN" altLang="en-US" sz="2400" b="1" dirty="0">
                <a:latin typeface="楷体" panose="02010609060101010101" charset="-122"/>
                <a:ea typeface="楷体" panose="02010609060101010101" charset="-122"/>
              </a:rPr>
              <a:t>填表人</a:t>
            </a:r>
            <a:endParaRPr lang="zh-CN" altLang="zh-CN" sz="2400" b="1" dirty="0">
              <a:latin typeface="楷体" panose="02010609060101010101" charset="-122"/>
              <a:ea typeface="楷体" panose="02010609060101010101" charset="-122"/>
            </a:endParaRPr>
          </a:p>
          <a:p>
            <a:pPr eaLnBrk="0" hangingPunct="0">
              <a:lnSpc>
                <a:spcPts val="3000"/>
              </a:lnSpc>
            </a:pPr>
            <a:r>
              <a:rPr lang="zh-CN" altLang="en-US" sz="2400" dirty="0">
                <a:solidFill>
                  <a:srgbClr val="00B050"/>
                </a:solidFill>
                <a:latin typeface="黑体" panose="02010609060101010101" charset="-122"/>
                <a:ea typeface="黑体" panose="02010609060101010101" charset="-122"/>
              </a:rPr>
              <a:t>填报要求：</a:t>
            </a:r>
            <a:r>
              <a:rPr lang="zh-CN" altLang="zh-CN" sz="2400" dirty="0" err="1">
                <a:latin typeface="黑体" panose="02010609060101010101" charset="-122"/>
                <a:ea typeface="黑体" panose="02010609060101010101" charset="-122"/>
                <a:sym typeface="FZHei-B01S"/>
              </a:rPr>
              <a:t>不能为空</a:t>
            </a:r>
            <a:r>
              <a:rPr lang="zh-CN" altLang="zh-CN" sz="2400" dirty="0">
                <a:latin typeface="黑体" panose="02010609060101010101" charset="-122"/>
                <a:ea typeface="黑体" panose="02010609060101010101" charset="-122"/>
                <a:sym typeface="FZHei-B01S"/>
              </a:rPr>
              <a:t>，</a:t>
            </a:r>
            <a:r>
              <a:rPr lang="zh-CN" altLang="en-US" sz="2400" dirty="0">
                <a:latin typeface="黑体" panose="02010609060101010101" charset="-122"/>
                <a:ea typeface="黑体" panose="02010609060101010101" charset="-122"/>
                <a:sym typeface="FZHei-B01S"/>
              </a:rPr>
              <a:t>按照实际填写规范。</a:t>
            </a:r>
            <a:endParaRPr lang="zh-CN" altLang="zh-CN" sz="2400" dirty="0">
              <a:latin typeface="黑体" panose="02010609060101010101" charset="-122"/>
              <a:ea typeface="黑体" panose="02010609060101010101" charset="-122"/>
              <a:sym typeface="FZHei-B01S"/>
            </a:endParaRPr>
          </a:p>
          <a:p>
            <a:pPr eaLnBrk="0" hangingPunct="0">
              <a:lnSpc>
                <a:spcPts val="3000"/>
              </a:lnSpc>
            </a:pPr>
            <a:endParaRPr lang="zh-CN" altLang="en-US" sz="2400" dirty="0">
              <a:latin typeface="黑体" panose="02010609060101010101" charset="-122"/>
              <a:ea typeface="黑体" panose="02010609060101010101" charset="-122"/>
              <a:sym typeface="FZHei-B01S"/>
            </a:endParaRPr>
          </a:p>
          <a:p>
            <a:pPr eaLnBrk="0" hangingPunct="0">
              <a:lnSpc>
                <a:spcPts val="3000"/>
              </a:lnSpc>
            </a:pPr>
            <a:r>
              <a:rPr lang="zh-CN" altLang="zh-CN" sz="2400" b="1" dirty="0">
                <a:latin typeface="楷体" panose="02010609060101010101" charset="-122"/>
                <a:ea typeface="楷体" panose="02010609060101010101" charset="-122"/>
                <a:sym typeface="FZHei-B01S"/>
              </a:rPr>
              <a:t>填表人联系电话（手机）</a:t>
            </a:r>
            <a:endParaRPr lang="zh-CN" altLang="zh-CN" sz="2400" b="1" dirty="0">
              <a:latin typeface="楷体" panose="02010609060101010101" charset="-122"/>
              <a:ea typeface="楷体" panose="02010609060101010101" charset="-122"/>
              <a:sym typeface="FZHei-B01S"/>
            </a:endParaRPr>
          </a:p>
          <a:p>
            <a:pPr eaLnBrk="0" hangingPunct="0">
              <a:lnSpc>
                <a:spcPts val="3000"/>
              </a:lnSpc>
            </a:pPr>
            <a:r>
              <a:rPr lang="zh-CN" altLang="en-US" sz="2400" dirty="0">
                <a:solidFill>
                  <a:srgbClr val="00B050"/>
                </a:solidFill>
                <a:latin typeface="黑体" panose="02010609060101010101" charset="-122"/>
                <a:ea typeface="黑体" panose="02010609060101010101" charset="-122"/>
                <a:sym typeface="FZHei-B01S"/>
              </a:rPr>
              <a:t>填报要求：</a:t>
            </a:r>
            <a:r>
              <a:rPr lang="zh-CN" altLang="en-US" sz="2400" dirty="0">
                <a:latin typeface="黑体" panose="02010609060101010101" charset="-122"/>
                <a:ea typeface="黑体" panose="02010609060101010101" charset="-122"/>
                <a:sym typeface="FZHei-B01S"/>
              </a:rPr>
              <a:t>以填写填表人移动电话为主，如果无移动电话的，可以填写填表人固定电话号码。</a:t>
            </a:r>
            <a:endParaRPr lang="zh-CN" altLang="en-US" sz="2400" dirty="0">
              <a:latin typeface="黑体" panose="02010609060101010101" charset="-122"/>
              <a:ea typeface="黑体" panose="02010609060101010101" charset="-122"/>
              <a:sym typeface="FZHei-B01S"/>
            </a:endParaRPr>
          </a:p>
          <a:p>
            <a:pPr eaLnBrk="0" hangingPunct="0">
              <a:lnSpc>
                <a:spcPts val="3000"/>
              </a:lnSpc>
            </a:pPr>
            <a:endParaRPr lang="zh-CN" altLang="en-US" sz="2400" dirty="0">
              <a:latin typeface="黑体" panose="02010609060101010101" charset="-122"/>
              <a:ea typeface="黑体" panose="02010609060101010101" charset="-122"/>
              <a:sym typeface="FZHei-B01S"/>
            </a:endParaRPr>
          </a:p>
          <a:p>
            <a:pPr eaLnBrk="0" hangingPunct="0">
              <a:lnSpc>
                <a:spcPts val="3000"/>
              </a:lnSpc>
            </a:pPr>
            <a:r>
              <a:rPr lang="zh-CN" altLang="zh-CN" sz="2400" b="1" dirty="0">
                <a:latin typeface="楷体" panose="02010609060101010101" charset="-122"/>
                <a:ea typeface="楷体" panose="02010609060101010101" charset="-122"/>
                <a:sym typeface="FZHei-B01S"/>
              </a:rPr>
              <a:t>报出日期</a:t>
            </a:r>
            <a:r>
              <a:rPr lang="zh-CN" altLang="en-US" sz="2400" dirty="0">
                <a:latin typeface="黑体" panose="02010609060101010101" charset="-122"/>
                <a:ea typeface="黑体" panose="02010609060101010101" charset="-122"/>
                <a:sym typeface="FZHei-B01S"/>
              </a:rPr>
              <a:t>  </a:t>
            </a:r>
            <a:endParaRPr lang="zh-CN" altLang="en-US" sz="2400" dirty="0">
              <a:latin typeface="黑体" panose="02010609060101010101" charset="-122"/>
              <a:ea typeface="黑体" panose="02010609060101010101" charset="-122"/>
              <a:sym typeface="FZHei-B01S"/>
            </a:endParaRPr>
          </a:p>
          <a:p>
            <a:pPr eaLnBrk="0" hangingPunct="0">
              <a:lnSpc>
                <a:spcPts val="3000"/>
              </a:lnSpc>
            </a:pPr>
            <a:r>
              <a:rPr lang="en-US" altLang="zh-CN" sz="2400" dirty="0">
                <a:latin typeface="黑体" panose="02010609060101010101" charset="-122"/>
                <a:ea typeface="黑体" panose="02010609060101010101" charset="-122"/>
                <a:sym typeface="FZHei-B01S"/>
              </a:rPr>
              <a:t>    </a:t>
            </a:r>
            <a:r>
              <a:rPr lang="zh-CN" altLang="en-US" sz="2400" u="sng" dirty="0">
                <a:latin typeface="黑体" panose="02010609060101010101" charset="-122"/>
                <a:ea typeface="黑体" panose="02010609060101010101" charset="-122"/>
                <a:sym typeface="FZHei-B01S"/>
              </a:rPr>
              <a:t>由系统自动生成，</a:t>
            </a:r>
            <a:r>
              <a:rPr lang="zh-CN" altLang="en-US" sz="2400" u="sng" dirty="0">
                <a:solidFill>
                  <a:srgbClr val="035389"/>
                </a:solidFill>
                <a:latin typeface="黑体" panose="02010609060101010101" charset="-122"/>
                <a:ea typeface="黑体" panose="02010609060101010101" charset="-122"/>
                <a:sym typeface="FZHei-B01S"/>
              </a:rPr>
              <a:t>无需填写此项。</a:t>
            </a:r>
            <a:endParaRPr lang="zh-CN" altLang="en-US" sz="2400" u="sng" dirty="0">
              <a:solidFill>
                <a:srgbClr val="035389"/>
              </a:solidFill>
              <a:latin typeface="黑体" panose="02010609060101010101" charset="-122"/>
              <a:ea typeface="黑体" panose="02010609060101010101" charset="-122"/>
              <a:sym typeface="FZHei-B01S"/>
            </a:endParaRPr>
          </a:p>
        </p:txBody>
      </p:sp>
    </p:spTree>
  </p:cSld>
  <p:clrMapOvr>
    <a:masterClrMapping/>
  </p:clrMapOvr>
  <p:transition spd="slow" advTm="1000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图片 2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98" y="770469"/>
            <a:ext cx="11685587" cy="625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组合 11"/>
          <p:cNvGrpSpPr/>
          <p:nvPr/>
        </p:nvGrpSpPr>
        <p:grpSpPr bwMode="auto">
          <a:xfrm>
            <a:off x="841375" y="1990725"/>
            <a:ext cx="3263900" cy="3270250"/>
            <a:chOff x="2239" y="2666"/>
            <a:chExt cx="3553" cy="3713"/>
          </a:xfrm>
        </p:grpSpPr>
        <p:sp>
          <p:nvSpPr>
            <p:cNvPr id="14" name="弧形 13"/>
            <p:cNvSpPr/>
            <p:nvPr/>
          </p:nvSpPr>
          <p:spPr>
            <a:xfrm>
              <a:off x="2239" y="2735"/>
              <a:ext cx="3553" cy="3554"/>
            </a:xfrm>
            <a:prstGeom prst="arc">
              <a:avLst>
                <a:gd name="adj1" fmla="val 16777688"/>
                <a:gd name="adj2" fmla="val 4907263"/>
              </a:avLst>
            </a:prstGeom>
            <a:ln w="28575">
              <a:solidFill>
                <a:srgbClr val="7F7F7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noProof="1">
                <a:latin typeface="思源黑体 Medium" pitchFamily="34" charset="-122"/>
                <a:ea typeface="思源黑体 Medium" pitchFamily="34" charset="-122"/>
              </a:endParaRPr>
            </a:p>
          </p:txBody>
        </p:sp>
        <p:sp>
          <p:nvSpPr>
            <p:cNvPr id="15" name="椭圆 14"/>
            <p:cNvSpPr/>
            <p:nvPr/>
          </p:nvSpPr>
          <p:spPr>
            <a:xfrm>
              <a:off x="4155" y="6201"/>
              <a:ext cx="178" cy="178"/>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思源黑体 Medium" pitchFamily="34" charset="-122"/>
                <a:ea typeface="思源黑体 Medium" pitchFamily="34" charset="-122"/>
              </a:endParaRPr>
            </a:p>
          </p:txBody>
        </p:sp>
        <p:sp>
          <p:nvSpPr>
            <p:cNvPr id="16" name="椭圆 15"/>
            <p:cNvSpPr/>
            <p:nvPr/>
          </p:nvSpPr>
          <p:spPr>
            <a:xfrm>
              <a:off x="4155" y="2666"/>
              <a:ext cx="178" cy="178"/>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思源黑体 Medium" pitchFamily="34" charset="-122"/>
                <a:ea typeface="思源黑体 Medium" pitchFamily="34" charset="-122"/>
              </a:endParaRPr>
            </a:p>
          </p:txBody>
        </p:sp>
      </p:grpSp>
      <p:grpSp>
        <p:nvGrpSpPr>
          <p:cNvPr id="26630" name="组合 32"/>
          <p:cNvGrpSpPr/>
          <p:nvPr/>
        </p:nvGrpSpPr>
        <p:grpSpPr bwMode="auto">
          <a:xfrm>
            <a:off x="5117148" y="3425508"/>
            <a:ext cx="614362" cy="576262"/>
            <a:chOff x="7897" y="3098"/>
            <a:chExt cx="823" cy="823"/>
          </a:xfrm>
        </p:grpSpPr>
        <p:sp>
          <p:nvSpPr>
            <p:cNvPr id="3" name="椭圆 2"/>
            <p:cNvSpPr/>
            <p:nvPr/>
          </p:nvSpPr>
          <p:spPr>
            <a:xfrm>
              <a:off x="7897" y="3098"/>
              <a:ext cx="823" cy="8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思源黑体 Medium" pitchFamily="34" charset="-122"/>
                <a:ea typeface="思源黑体 Medium" pitchFamily="34" charset="-122"/>
              </a:endParaRPr>
            </a:p>
          </p:txBody>
        </p:sp>
        <p:sp>
          <p:nvSpPr>
            <p:cNvPr id="26632" name="文本框 64"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SpPr txBox="1">
              <a:spLocks noChangeArrowheads="1"/>
            </p:cNvSpPr>
            <p:nvPr/>
          </p:nvSpPr>
          <p:spPr bwMode="auto">
            <a:xfrm>
              <a:off x="8045" y="3174"/>
              <a:ext cx="538" cy="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eaLnBrk="0" hangingPunct="0">
                <a:defRPr>
                  <a:solidFill>
                    <a:schemeClr val="tx1"/>
                  </a:solidFill>
                  <a:latin typeface="FZZhengHeiS-R-GB"/>
                  <a:ea typeface="FZHei-B01S"/>
                  <a:cs typeface="FZHei-B01S"/>
                </a:defRPr>
              </a:lvl1pPr>
              <a:lvl2pPr defTabSz="514350" eaLnBrk="0" hangingPunct="0">
                <a:defRPr>
                  <a:solidFill>
                    <a:schemeClr val="tx1"/>
                  </a:solidFill>
                  <a:latin typeface="FZZhengHeiS-R-GB"/>
                  <a:ea typeface="FZHei-B01S"/>
                  <a:cs typeface="FZHei-B01S"/>
                </a:defRPr>
              </a:lvl2pPr>
              <a:lvl3pPr defTabSz="514350" eaLnBrk="0" hangingPunct="0">
                <a:defRPr>
                  <a:solidFill>
                    <a:schemeClr val="tx1"/>
                  </a:solidFill>
                  <a:latin typeface="FZZhengHeiS-R-GB"/>
                  <a:ea typeface="FZHei-B01S"/>
                  <a:cs typeface="FZHei-B01S"/>
                </a:defRPr>
              </a:lvl3pPr>
              <a:lvl4pPr defTabSz="514350" eaLnBrk="0" hangingPunct="0">
                <a:defRPr>
                  <a:solidFill>
                    <a:schemeClr val="tx1"/>
                  </a:solidFill>
                  <a:latin typeface="FZZhengHeiS-R-GB"/>
                  <a:ea typeface="FZHei-B01S"/>
                  <a:cs typeface="FZHei-B01S"/>
                </a:defRPr>
              </a:lvl4pPr>
              <a:lvl5pPr defTabSz="514350" eaLnBrk="0" hangingPunct="0">
                <a:defRPr>
                  <a:solidFill>
                    <a:schemeClr val="tx1"/>
                  </a:solidFill>
                  <a:latin typeface="FZZhengHeiS-R-GB"/>
                  <a:ea typeface="FZHei-B01S"/>
                  <a:cs typeface="FZHei-B01S"/>
                </a:defRPr>
              </a:lvl5pPr>
              <a:lvl6pPr defTabSz="514350" eaLnBrk="0" fontAlgn="base" hangingPunct="0">
                <a:spcBef>
                  <a:spcPct val="0"/>
                </a:spcBef>
                <a:spcAft>
                  <a:spcPct val="0"/>
                </a:spcAft>
                <a:defRPr>
                  <a:solidFill>
                    <a:schemeClr val="tx1"/>
                  </a:solidFill>
                  <a:latin typeface="FZZhengHeiS-R-GB"/>
                  <a:ea typeface="FZHei-B01S"/>
                  <a:cs typeface="FZHei-B01S"/>
                </a:defRPr>
              </a:lvl6pPr>
              <a:lvl7pPr defTabSz="514350" eaLnBrk="0" fontAlgn="base" hangingPunct="0">
                <a:spcBef>
                  <a:spcPct val="0"/>
                </a:spcBef>
                <a:spcAft>
                  <a:spcPct val="0"/>
                </a:spcAft>
                <a:defRPr>
                  <a:solidFill>
                    <a:schemeClr val="tx1"/>
                  </a:solidFill>
                  <a:latin typeface="FZZhengHeiS-R-GB"/>
                  <a:ea typeface="FZHei-B01S"/>
                  <a:cs typeface="FZHei-B01S"/>
                </a:defRPr>
              </a:lvl7pPr>
              <a:lvl8pPr defTabSz="514350" eaLnBrk="0" fontAlgn="base" hangingPunct="0">
                <a:spcBef>
                  <a:spcPct val="0"/>
                </a:spcBef>
                <a:spcAft>
                  <a:spcPct val="0"/>
                </a:spcAft>
                <a:defRPr>
                  <a:solidFill>
                    <a:schemeClr val="tx1"/>
                  </a:solidFill>
                  <a:latin typeface="FZZhengHeiS-R-GB"/>
                  <a:ea typeface="FZHei-B01S"/>
                  <a:cs typeface="FZHei-B01S"/>
                </a:defRPr>
              </a:lvl8pPr>
              <a:lvl9pPr defTabSz="514350" eaLnBrk="0" fontAlgn="base" hangingPunct="0">
                <a:spcBef>
                  <a:spcPct val="0"/>
                </a:spcBef>
                <a:spcAft>
                  <a:spcPct val="0"/>
                </a:spcAft>
                <a:defRPr>
                  <a:solidFill>
                    <a:schemeClr val="tx1"/>
                  </a:solidFill>
                  <a:latin typeface="FZZhengHeiS-R-GB"/>
                  <a:ea typeface="FZHei-B01S"/>
                  <a:cs typeface="FZHei-B01S"/>
                </a:defRPr>
              </a:lvl9pPr>
            </a:lstStyle>
            <a:p>
              <a:r>
                <a:rPr lang="en-US" altLang="zh-CN" sz="2400" dirty="0">
                  <a:solidFill>
                    <a:schemeClr val="bg1"/>
                  </a:solidFill>
                  <a:latin typeface="思源黑体 Medium" pitchFamily="34" charset="-122"/>
                  <a:ea typeface="思源黑体 Medium" pitchFamily="34" charset="-122"/>
                </a:rPr>
                <a:t>C</a:t>
              </a:r>
              <a:endParaRPr lang="en-US" altLang="zh-CN" sz="2400" dirty="0">
                <a:solidFill>
                  <a:schemeClr val="bg1"/>
                </a:solidFill>
                <a:latin typeface="思源黑体 Medium" pitchFamily="34" charset="-122"/>
                <a:ea typeface="思源黑体 Medium" pitchFamily="34" charset="-122"/>
              </a:endParaRPr>
            </a:p>
          </p:txBody>
        </p:sp>
      </p:grpSp>
      <p:grpSp>
        <p:nvGrpSpPr>
          <p:cNvPr id="26633" name="组合 19"/>
          <p:cNvGrpSpPr/>
          <p:nvPr/>
        </p:nvGrpSpPr>
        <p:grpSpPr bwMode="auto">
          <a:xfrm>
            <a:off x="5120323" y="2621061"/>
            <a:ext cx="612676" cy="612677"/>
            <a:chOff x="7897" y="5472"/>
            <a:chExt cx="823" cy="823"/>
          </a:xfrm>
        </p:grpSpPr>
        <p:sp>
          <p:nvSpPr>
            <p:cNvPr id="10" name="椭圆 9"/>
            <p:cNvSpPr/>
            <p:nvPr/>
          </p:nvSpPr>
          <p:spPr>
            <a:xfrm>
              <a:off x="7897" y="5472"/>
              <a:ext cx="823" cy="823"/>
            </a:xfrm>
            <a:prstGeom prst="ellipse">
              <a:avLst/>
            </a:prstGeom>
            <a:solidFill>
              <a:srgbClr val="022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思源黑体 Medium" pitchFamily="34" charset="-122"/>
                <a:ea typeface="思源黑体 Medium" pitchFamily="34" charset="-122"/>
              </a:endParaRPr>
            </a:p>
          </p:txBody>
        </p:sp>
        <p:sp>
          <p:nvSpPr>
            <p:cNvPr id="26635" name="文本框 65"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SpPr txBox="1">
              <a:spLocks noChangeArrowheads="1"/>
            </p:cNvSpPr>
            <p:nvPr/>
          </p:nvSpPr>
          <p:spPr bwMode="auto">
            <a:xfrm>
              <a:off x="8051" y="5567"/>
              <a:ext cx="518"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eaLnBrk="0" hangingPunct="0">
                <a:defRPr>
                  <a:solidFill>
                    <a:schemeClr val="tx1"/>
                  </a:solidFill>
                  <a:latin typeface="FZZhengHeiS-R-GB"/>
                  <a:ea typeface="FZHei-B01S"/>
                  <a:cs typeface="FZHei-B01S"/>
                </a:defRPr>
              </a:lvl1pPr>
              <a:lvl2pPr defTabSz="514350" eaLnBrk="0" hangingPunct="0">
                <a:defRPr>
                  <a:solidFill>
                    <a:schemeClr val="tx1"/>
                  </a:solidFill>
                  <a:latin typeface="FZZhengHeiS-R-GB"/>
                  <a:ea typeface="FZHei-B01S"/>
                  <a:cs typeface="FZHei-B01S"/>
                </a:defRPr>
              </a:lvl2pPr>
              <a:lvl3pPr defTabSz="514350" eaLnBrk="0" hangingPunct="0">
                <a:defRPr>
                  <a:solidFill>
                    <a:schemeClr val="tx1"/>
                  </a:solidFill>
                  <a:latin typeface="FZZhengHeiS-R-GB"/>
                  <a:ea typeface="FZHei-B01S"/>
                  <a:cs typeface="FZHei-B01S"/>
                </a:defRPr>
              </a:lvl3pPr>
              <a:lvl4pPr defTabSz="514350" eaLnBrk="0" hangingPunct="0">
                <a:defRPr>
                  <a:solidFill>
                    <a:schemeClr val="tx1"/>
                  </a:solidFill>
                  <a:latin typeface="FZZhengHeiS-R-GB"/>
                  <a:ea typeface="FZHei-B01S"/>
                  <a:cs typeface="FZHei-B01S"/>
                </a:defRPr>
              </a:lvl4pPr>
              <a:lvl5pPr defTabSz="514350" eaLnBrk="0" hangingPunct="0">
                <a:defRPr>
                  <a:solidFill>
                    <a:schemeClr val="tx1"/>
                  </a:solidFill>
                  <a:latin typeface="FZZhengHeiS-R-GB"/>
                  <a:ea typeface="FZHei-B01S"/>
                  <a:cs typeface="FZHei-B01S"/>
                </a:defRPr>
              </a:lvl5pPr>
              <a:lvl6pPr defTabSz="514350" eaLnBrk="0" fontAlgn="base" hangingPunct="0">
                <a:spcBef>
                  <a:spcPct val="0"/>
                </a:spcBef>
                <a:spcAft>
                  <a:spcPct val="0"/>
                </a:spcAft>
                <a:defRPr>
                  <a:solidFill>
                    <a:schemeClr val="tx1"/>
                  </a:solidFill>
                  <a:latin typeface="FZZhengHeiS-R-GB"/>
                  <a:ea typeface="FZHei-B01S"/>
                  <a:cs typeface="FZHei-B01S"/>
                </a:defRPr>
              </a:lvl6pPr>
              <a:lvl7pPr defTabSz="514350" eaLnBrk="0" fontAlgn="base" hangingPunct="0">
                <a:spcBef>
                  <a:spcPct val="0"/>
                </a:spcBef>
                <a:spcAft>
                  <a:spcPct val="0"/>
                </a:spcAft>
                <a:defRPr>
                  <a:solidFill>
                    <a:schemeClr val="tx1"/>
                  </a:solidFill>
                  <a:latin typeface="FZZhengHeiS-R-GB"/>
                  <a:ea typeface="FZHei-B01S"/>
                  <a:cs typeface="FZHei-B01S"/>
                </a:defRPr>
              </a:lvl7pPr>
              <a:lvl8pPr defTabSz="514350" eaLnBrk="0" fontAlgn="base" hangingPunct="0">
                <a:spcBef>
                  <a:spcPct val="0"/>
                </a:spcBef>
                <a:spcAft>
                  <a:spcPct val="0"/>
                </a:spcAft>
                <a:defRPr>
                  <a:solidFill>
                    <a:schemeClr val="tx1"/>
                  </a:solidFill>
                  <a:latin typeface="FZZhengHeiS-R-GB"/>
                  <a:ea typeface="FZHei-B01S"/>
                  <a:cs typeface="FZHei-B01S"/>
                </a:defRPr>
              </a:lvl8pPr>
              <a:lvl9pPr defTabSz="514350" eaLnBrk="0" fontAlgn="base" hangingPunct="0">
                <a:spcBef>
                  <a:spcPct val="0"/>
                </a:spcBef>
                <a:spcAft>
                  <a:spcPct val="0"/>
                </a:spcAft>
                <a:defRPr>
                  <a:solidFill>
                    <a:schemeClr val="tx1"/>
                  </a:solidFill>
                  <a:latin typeface="FZZhengHeiS-R-GB"/>
                  <a:ea typeface="FZHei-B01S"/>
                  <a:cs typeface="FZHei-B01S"/>
                </a:defRPr>
              </a:lvl9pPr>
            </a:lstStyle>
            <a:p>
              <a:r>
                <a:rPr lang="en-US" altLang="zh-CN" sz="2400" dirty="0">
                  <a:solidFill>
                    <a:schemeClr val="bg1"/>
                  </a:solidFill>
                  <a:latin typeface="思源黑体 Medium" pitchFamily="34" charset="-122"/>
                  <a:ea typeface="思源黑体 Medium" pitchFamily="34" charset="-122"/>
                </a:rPr>
                <a:t>B</a:t>
              </a:r>
              <a:endParaRPr lang="en-US" altLang="zh-CN" sz="2400" dirty="0">
                <a:solidFill>
                  <a:schemeClr val="bg1"/>
                </a:solidFill>
                <a:latin typeface="思源黑体 Medium" pitchFamily="34" charset="-122"/>
                <a:ea typeface="思源黑体 Medium" pitchFamily="34" charset="-122"/>
              </a:endParaRPr>
            </a:p>
          </p:txBody>
        </p:sp>
      </p:grpSp>
      <p:sp>
        <p:nvSpPr>
          <p:cNvPr id="26636" name="333333"/>
          <p:cNvSpPr txBox="1">
            <a:spLocks noChangeArrowheads="1"/>
          </p:cNvSpPr>
          <p:nvPr/>
        </p:nvSpPr>
        <p:spPr bwMode="auto">
          <a:xfrm>
            <a:off x="6024563" y="1849438"/>
            <a:ext cx="26304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400" dirty="0">
                <a:solidFill>
                  <a:schemeClr val="tx1"/>
                </a:solidFill>
                <a:latin typeface="思源黑体 Medium" pitchFamily="34" charset="-122"/>
                <a:ea typeface="思源黑体 Medium" pitchFamily="34" charset="-122"/>
              </a:rPr>
              <a:t>2.1  </a:t>
            </a:r>
            <a:r>
              <a:rPr lang="zh-CN" altLang="zh-CN" sz="2400" dirty="0">
                <a:solidFill>
                  <a:schemeClr val="tx1"/>
                </a:solidFill>
                <a:latin typeface="思源黑体 Medium" pitchFamily="34" charset="-122"/>
                <a:ea typeface="思源黑体 Medium" pitchFamily="34" charset="-122"/>
              </a:rPr>
              <a:t>审核要求调整</a:t>
            </a:r>
            <a:endParaRPr lang="zh-CN" altLang="zh-CN" sz="2400" dirty="0">
              <a:solidFill>
                <a:schemeClr val="tx1"/>
              </a:solidFill>
              <a:latin typeface="思源黑体 Medium" pitchFamily="34" charset="-122"/>
              <a:ea typeface="思源黑体 Medium" pitchFamily="34" charset="-122"/>
            </a:endParaRPr>
          </a:p>
        </p:txBody>
      </p:sp>
      <p:sp>
        <p:nvSpPr>
          <p:cNvPr id="26637" name="333333"/>
          <p:cNvSpPr txBox="1">
            <a:spLocks noChangeArrowheads="1"/>
          </p:cNvSpPr>
          <p:nvPr/>
        </p:nvSpPr>
        <p:spPr bwMode="auto">
          <a:xfrm>
            <a:off x="6008688" y="3509645"/>
            <a:ext cx="2522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400" dirty="0">
                <a:solidFill>
                  <a:schemeClr val="accent1">
                    <a:lumMod val="75000"/>
                  </a:schemeClr>
                </a:solidFill>
                <a:latin typeface="思源黑体 Medium" pitchFamily="34" charset="-122"/>
                <a:ea typeface="思源黑体 Medium" pitchFamily="34" charset="-122"/>
              </a:rPr>
              <a:t>2.3  </a:t>
            </a:r>
            <a:r>
              <a:rPr lang="zh-CN" altLang="en-US" sz="2400" dirty="0">
                <a:solidFill>
                  <a:schemeClr val="accent1">
                    <a:lumMod val="75000"/>
                  </a:schemeClr>
                </a:solidFill>
                <a:latin typeface="思源黑体 Medium" pitchFamily="34" charset="-122"/>
                <a:ea typeface="思源黑体 Medium" pitchFamily="34" charset="-122"/>
              </a:rPr>
              <a:t>审核范围</a:t>
            </a:r>
            <a:endParaRPr lang="zh-CN" altLang="en-US" sz="2400" dirty="0">
              <a:solidFill>
                <a:schemeClr val="accent1">
                  <a:lumMod val="75000"/>
                </a:schemeClr>
              </a:solidFill>
              <a:latin typeface="思源黑体 Medium" pitchFamily="34" charset="-122"/>
              <a:ea typeface="思源黑体 Medium" pitchFamily="34" charset="-122"/>
            </a:endParaRPr>
          </a:p>
        </p:txBody>
      </p:sp>
      <p:grpSp>
        <p:nvGrpSpPr>
          <p:cNvPr id="26638" name="组合 24"/>
          <p:cNvGrpSpPr/>
          <p:nvPr/>
        </p:nvGrpSpPr>
        <p:grpSpPr bwMode="auto">
          <a:xfrm>
            <a:off x="1584325" y="2593746"/>
            <a:ext cx="2035175" cy="2027468"/>
            <a:chOff x="1414145" y="2140585"/>
            <a:chExt cx="1421130" cy="1421130"/>
          </a:xfrm>
        </p:grpSpPr>
        <p:sp>
          <p:nvSpPr>
            <p:cNvPr id="26" name="Freeform 26"/>
            <p:cNvSpPr/>
            <p:nvPr/>
          </p:nvSpPr>
          <p:spPr>
            <a:xfrm>
              <a:off x="1561681" y="2287943"/>
              <a:ext cx="1126059" cy="112641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92870" tIns="192870" rIns="166640" bIns="166640" spcCol="1270" anchor="ctr"/>
            <a:lstStyle/>
            <a:p>
              <a:pPr algn="ctr" defTabSz="1249680">
                <a:lnSpc>
                  <a:spcPct val="90000"/>
                </a:lnSpc>
                <a:spcAft>
                  <a:spcPct val="35000"/>
                </a:spcAft>
                <a:defRPr/>
              </a:pPr>
              <a:endParaRPr lang="en-US" sz="3795" noProof="1">
                <a:latin typeface="思源黑体 Medium" pitchFamily="34" charset="-122"/>
                <a:ea typeface="思源黑体 Medium" pitchFamily="34" charset="-122"/>
                <a:cs typeface="+mn-ea"/>
                <a:sym typeface="+mn-lt"/>
              </a:endParaRPr>
            </a:p>
          </p:txBody>
        </p:sp>
        <p:sp>
          <p:nvSpPr>
            <p:cNvPr id="27" name="Freeform 116"/>
            <p:cNvSpPr>
              <a:spLocks noEditPoints="1"/>
            </p:cNvSpPr>
            <p:nvPr/>
          </p:nvSpPr>
          <p:spPr bwMode="auto">
            <a:xfrm>
              <a:off x="1851707" y="2630113"/>
              <a:ext cx="546006" cy="442074"/>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lIns="96435" tIns="48217" rIns="96435" bIns="48217"/>
            <a:lstStyle/>
            <a:p>
              <a:pPr>
                <a:defRPr/>
              </a:pPr>
              <a:endParaRPr lang="en-US" sz="1350" noProof="1">
                <a:latin typeface="思源黑体 Medium" pitchFamily="34" charset="-122"/>
                <a:ea typeface="思源黑体 Medium" pitchFamily="34" charset="-122"/>
                <a:cs typeface="+mn-ea"/>
                <a:sym typeface="+mn-lt"/>
              </a:endParaRPr>
            </a:p>
          </p:txBody>
        </p:sp>
        <p:sp>
          <p:nvSpPr>
            <p:cNvPr id="28" name="Freeform 25"/>
            <p:cNvSpPr/>
            <p:nvPr/>
          </p:nvSpPr>
          <p:spPr>
            <a:xfrm>
              <a:off x="1414145" y="2140585"/>
              <a:ext cx="1421130" cy="1421130"/>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2235E"/>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92870" tIns="192870" rIns="166640" bIns="166640" spcCol="1270" anchor="ctr"/>
            <a:lstStyle/>
            <a:p>
              <a:pPr algn="ctr" defTabSz="1249680">
                <a:lnSpc>
                  <a:spcPct val="90000"/>
                </a:lnSpc>
                <a:spcAft>
                  <a:spcPct val="35000"/>
                </a:spcAft>
                <a:defRPr/>
              </a:pPr>
              <a:endParaRPr lang="en-US" sz="3795" noProof="1">
                <a:latin typeface="思源黑体 Medium" pitchFamily="34" charset="-122"/>
                <a:ea typeface="思源黑体 Medium" pitchFamily="34" charset="-122"/>
                <a:cs typeface="+mn-ea"/>
                <a:sym typeface="+mn-lt"/>
              </a:endParaRPr>
            </a:p>
          </p:txBody>
        </p:sp>
      </p:grpSp>
      <p:sp>
        <p:nvSpPr>
          <p:cNvPr id="70" name="矩形 69"/>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71" name="矩形 70"/>
          <p:cNvSpPr>
            <a:spLocks noChangeArrowheads="1"/>
          </p:cNvSpPr>
          <p:nvPr/>
        </p:nvSpPr>
        <p:spPr bwMode="auto">
          <a:xfrm>
            <a:off x="1755775" y="449263"/>
            <a:ext cx="4160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dirty="0">
                <a:solidFill>
                  <a:srgbClr val="18478F"/>
                </a:solidFill>
                <a:latin typeface="方正黑体简体" pitchFamily="2" charset="-122"/>
                <a:ea typeface="方正黑体简体" pitchFamily="2" charset="-122"/>
                <a:sym typeface="FZZhengHeiS-R-GB"/>
              </a:rPr>
              <a:t>调查单位审核工作要求</a:t>
            </a:r>
            <a:endParaRPr lang="zh-CN" altLang="en-US" sz="2800" b="1" dirty="0">
              <a:solidFill>
                <a:srgbClr val="18478F"/>
              </a:solidFill>
              <a:latin typeface="方正黑体简体" pitchFamily="2" charset="-122"/>
              <a:ea typeface="方正黑体简体" pitchFamily="2" charset="-122"/>
              <a:sym typeface="FZZhengHeiS-R-GB"/>
            </a:endParaRPr>
          </a:p>
        </p:txBody>
      </p:sp>
      <p:sp>
        <p:nvSpPr>
          <p:cNvPr id="91" name="圆角矩形 90"/>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92" name="矩形 91"/>
          <p:cNvSpPr>
            <a:spLocks noChangeArrowheads="1"/>
          </p:cNvSpPr>
          <p:nvPr/>
        </p:nvSpPr>
        <p:spPr bwMode="auto">
          <a:xfrm>
            <a:off x="525463" y="387350"/>
            <a:ext cx="6651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dirty="0">
                <a:solidFill>
                  <a:srgbClr val="18478F"/>
                </a:solidFill>
                <a:latin typeface="方正黑体简体" pitchFamily="2" charset="-122"/>
                <a:ea typeface="方正黑体简体" pitchFamily="2" charset="-122"/>
                <a:sym typeface="FZZhengHeiS-R-GB"/>
              </a:rPr>
              <a:t>02</a:t>
            </a:r>
            <a:endParaRPr lang="zh-CN" altLang="en-US" sz="3200" dirty="0">
              <a:solidFill>
                <a:srgbClr val="18478F"/>
              </a:solidFill>
              <a:latin typeface="方正黑体简体" pitchFamily="2" charset="-122"/>
              <a:ea typeface="方正黑体简体" pitchFamily="2" charset="-122"/>
              <a:sym typeface="FZZhengHeiS-R-GB"/>
            </a:endParaRPr>
          </a:p>
        </p:txBody>
      </p:sp>
      <p:sp>
        <p:nvSpPr>
          <p:cNvPr id="93" name="矩形 92"/>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6647"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E51B50AD-EF8E-42C4-A734-6D3EE5327C35}" type="slidenum">
              <a:rPr altLang="en-US" smtClean="0">
                <a:solidFill>
                  <a:srgbClr val="898989"/>
                </a:solidFill>
                <a:cs typeface="FZHei-B01S"/>
              </a:rPr>
            </a:fld>
            <a:endParaRPr lang="zh-CN" altLang="en-US" smtClean="0">
              <a:solidFill>
                <a:srgbClr val="898989"/>
              </a:solidFill>
              <a:cs typeface="FZHei-B01S"/>
            </a:endParaRPr>
          </a:p>
        </p:txBody>
      </p:sp>
      <p:grpSp>
        <p:nvGrpSpPr>
          <p:cNvPr id="26648" name="组合 20"/>
          <p:cNvGrpSpPr/>
          <p:nvPr/>
        </p:nvGrpSpPr>
        <p:grpSpPr bwMode="auto">
          <a:xfrm>
            <a:off x="5108575" y="4284286"/>
            <a:ext cx="609978" cy="609978"/>
            <a:chOff x="7957" y="7163"/>
            <a:chExt cx="823" cy="823"/>
          </a:xfrm>
        </p:grpSpPr>
        <p:sp>
          <p:nvSpPr>
            <p:cNvPr id="4" name="椭圆 3"/>
            <p:cNvSpPr/>
            <p:nvPr/>
          </p:nvSpPr>
          <p:spPr>
            <a:xfrm>
              <a:off x="7957" y="7163"/>
              <a:ext cx="823" cy="823"/>
            </a:xfrm>
            <a:prstGeom prst="ellipse">
              <a:avLst/>
            </a:prstGeom>
            <a:solidFill>
              <a:srgbClr val="022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思源黑体 Medium" pitchFamily="34" charset="-122"/>
                <a:ea typeface="思源黑体 Medium" pitchFamily="34" charset="-122"/>
              </a:endParaRPr>
            </a:p>
          </p:txBody>
        </p:sp>
        <p:sp>
          <p:nvSpPr>
            <p:cNvPr id="26650" name="文本框 4"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SpPr txBox="1">
              <a:spLocks noChangeArrowheads="1"/>
            </p:cNvSpPr>
            <p:nvPr/>
          </p:nvSpPr>
          <p:spPr bwMode="auto">
            <a:xfrm>
              <a:off x="8111" y="7258"/>
              <a:ext cx="541" cy="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eaLnBrk="0" hangingPunct="0">
                <a:defRPr>
                  <a:solidFill>
                    <a:schemeClr val="tx1"/>
                  </a:solidFill>
                  <a:latin typeface="FZZhengHeiS-R-GB"/>
                  <a:ea typeface="FZHei-B01S"/>
                  <a:cs typeface="FZHei-B01S"/>
                </a:defRPr>
              </a:lvl1pPr>
              <a:lvl2pPr defTabSz="514350" eaLnBrk="0" hangingPunct="0">
                <a:defRPr>
                  <a:solidFill>
                    <a:schemeClr val="tx1"/>
                  </a:solidFill>
                  <a:latin typeface="FZZhengHeiS-R-GB"/>
                  <a:ea typeface="FZHei-B01S"/>
                  <a:cs typeface="FZHei-B01S"/>
                </a:defRPr>
              </a:lvl2pPr>
              <a:lvl3pPr defTabSz="514350" eaLnBrk="0" hangingPunct="0">
                <a:defRPr>
                  <a:solidFill>
                    <a:schemeClr val="tx1"/>
                  </a:solidFill>
                  <a:latin typeface="FZZhengHeiS-R-GB"/>
                  <a:ea typeface="FZHei-B01S"/>
                  <a:cs typeface="FZHei-B01S"/>
                </a:defRPr>
              </a:lvl3pPr>
              <a:lvl4pPr defTabSz="514350" eaLnBrk="0" hangingPunct="0">
                <a:defRPr>
                  <a:solidFill>
                    <a:schemeClr val="tx1"/>
                  </a:solidFill>
                  <a:latin typeface="FZZhengHeiS-R-GB"/>
                  <a:ea typeface="FZHei-B01S"/>
                  <a:cs typeface="FZHei-B01S"/>
                </a:defRPr>
              </a:lvl4pPr>
              <a:lvl5pPr defTabSz="514350" eaLnBrk="0" hangingPunct="0">
                <a:defRPr>
                  <a:solidFill>
                    <a:schemeClr val="tx1"/>
                  </a:solidFill>
                  <a:latin typeface="FZZhengHeiS-R-GB"/>
                  <a:ea typeface="FZHei-B01S"/>
                  <a:cs typeface="FZHei-B01S"/>
                </a:defRPr>
              </a:lvl5pPr>
              <a:lvl6pPr defTabSz="514350" eaLnBrk="0" fontAlgn="base" hangingPunct="0">
                <a:spcBef>
                  <a:spcPct val="0"/>
                </a:spcBef>
                <a:spcAft>
                  <a:spcPct val="0"/>
                </a:spcAft>
                <a:defRPr>
                  <a:solidFill>
                    <a:schemeClr val="tx1"/>
                  </a:solidFill>
                  <a:latin typeface="FZZhengHeiS-R-GB"/>
                  <a:ea typeface="FZHei-B01S"/>
                  <a:cs typeface="FZHei-B01S"/>
                </a:defRPr>
              </a:lvl6pPr>
              <a:lvl7pPr defTabSz="514350" eaLnBrk="0" fontAlgn="base" hangingPunct="0">
                <a:spcBef>
                  <a:spcPct val="0"/>
                </a:spcBef>
                <a:spcAft>
                  <a:spcPct val="0"/>
                </a:spcAft>
                <a:defRPr>
                  <a:solidFill>
                    <a:schemeClr val="tx1"/>
                  </a:solidFill>
                  <a:latin typeface="FZZhengHeiS-R-GB"/>
                  <a:ea typeface="FZHei-B01S"/>
                  <a:cs typeface="FZHei-B01S"/>
                </a:defRPr>
              </a:lvl7pPr>
              <a:lvl8pPr defTabSz="514350" eaLnBrk="0" fontAlgn="base" hangingPunct="0">
                <a:spcBef>
                  <a:spcPct val="0"/>
                </a:spcBef>
                <a:spcAft>
                  <a:spcPct val="0"/>
                </a:spcAft>
                <a:defRPr>
                  <a:solidFill>
                    <a:schemeClr val="tx1"/>
                  </a:solidFill>
                  <a:latin typeface="FZZhengHeiS-R-GB"/>
                  <a:ea typeface="FZHei-B01S"/>
                  <a:cs typeface="FZHei-B01S"/>
                </a:defRPr>
              </a:lvl8pPr>
              <a:lvl9pPr defTabSz="514350" eaLnBrk="0" fontAlgn="base" hangingPunct="0">
                <a:spcBef>
                  <a:spcPct val="0"/>
                </a:spcBef>
                <a:spcAft>
                  <a:spcPct val="0"/>
                </a:spcAft>
                <a:defRPr>
                  <a:solidFill>
                    <a:schemeClr val="tx1"/>
                  </a:solidFill>
                  <a:latin typeface="FZZhengHeiS-R-GB"/>
                  <a:ea typeface="FZHei-B01S"/>
                  <a:cs typeface="FZHei-B01S"/>
                </a:defRPr>
              </a:lvl9pPr>
            </a:lstStyle>
            <a:p>
              <a:r>
                <a:rPr lang="en-US" altLang="zh-CN" sz="2400" dirty="0">
                  <a:solidFill>
                    <a:schemeClr val="bg1"/>
                  </a:solidFill>
                  <a:latin typeface="思源黑体 Medium" pitchFamily="34" charset="-122"/>
                  <a:ea typeface="思源黑体 Medium" pitchFamily="34" charset="-122"/>
                </a:rPr>
                <a:t>D</a:t>
              </a:r>
              <a:endParaRPr lang="en-US" altLang="zh-CN" sz="2400" dirty="0">
                <a:solidFill>
                  <a:schemeClr val="bg1"/>
                </a:solidFill>
                <a:latin typeface="思源黑体 Medium" pitchFamily="34" charset="-122"/>
                <a:ea typeface="思源黑体 Medium" pitchFamily="34" charset="-122"/>
              </a:endParaRPr>
            </a:p>
          </p:txBody>
        </p:sp>
      </p:grpSp>
      <p:sp>
        <p:nvSpPr>
          <p:cNvPr id="26651" name="333333"/>
          <p:cNvSpPr txBox="1">
            <a:spLocks noChangeArrowheads="1"/>
          </p:cNvSpPr>
          <p:nvPr/>
        </p:nvSpPr>
        <p:spPr bwMode="auto">
          <a:xfrm>
            <a:off x="6011863" y="4414838"/>
            <a:ext cx="2522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400" dirty="0">
                <a:solidFill>
                  <a:srgbClr val="404040"/>
                </a:solidFill>
                <a:latin typeface="思源黑体 Medium" pitchFamily="34" charset="-122"/>
                <a:ea typeface="思源黑体 Medium" pitchFamily="34" charset="-122"/>
              </a:rPr>
              <a:t>2.4  </a:t>
            </a:r>
            <a:r>
              <a:rPr lang="zh-CN" altLang="en-US" sz="2400" dirty="0">
                <a:solidFill>
                  <a:srgbClr val="404040"/>
                </a:solidFill>
                <a:latin typeface="思源黑体 Medium" pitchFamily="34" charset="-122"/>
                <a:ea typeface="思源黑体 Medium" pitchFamily="34" charset="-122"/>
              </a:rPr>
              <a:t>审核类型</a:t>
            </a:r>
            <a:endParaRPr lang="en-US" altLang="zh-CN" sz="2400" dirty="0">
              <a:solidFill>
                <a:srgbClr val="404040"/>
              </a:solidFill>
              <a:latin typeface="思源黑体 Medium" pitchFamily="34" charset="-122"/>
              <a:ea typeface="思源黑体 Medium" pitchFamily="34" charset="-122"/>
            </a:endParaRPr>
          </a:p>
        </p:txBody>
      </p:sp>
      <p:sp>
        <p:nvSpPr>
          <p:cNvPr id="26652" name="333333"/>
          <p:cNvSpPr txBox="1">
            <a:spLocks noChangeArrowheads="1"/>
          </p:cNvSpPr>
          <p:nvPr/>
        </p:nvSpPr>
        <p:spPr bwMode="auto">
          <a:xfrm>
            <a:off x="6024563" y="5276850"/>
            <a:ext cx="2522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400" dirty="0">
                <a:solidFill>
                  <a:srgbClr val="404040"/>
                </a:solidFill>
                <a:latin typeface="思源黑体 Medium" pitchFamily="34" charset="-122"/>
                <a:ea typeface="思源黑体 Medium" pitchFamily="34" charset="-122"/>
              </a:rPr>
              <a:t>2.5  </a:t>
            </a:r>
            <a:r>
              <a:rPr lang="zh-CN" altLang="en-US" sz="2400" dirty="0">
                <a:solidFill>
                  <a:srgbClr val="404040"/>
                </a:solidFill>
                <a:latin typeface="思源黑体 Medium" pitchFamily="34" charset="-122"/>
                <a:ea typeface="思源黑体 Medium" pitchFamily="34" charset="-122"/>
              </a:rPr>
              <a:t>申报材料</a:t>
            </a:r>
            <a:endParaRPr lang="zh-CN" altLang="en-US" sz="2400" dirty="0">
              <a:solidFill>
                <a:srgbClr val="404040"/>
              </a:solidFill>
              <a:latin typeface="思源黑体 Medium" pitchFamily="34" charset="-122"/>
              <a:ea typeface="思源黑体 Medium" pitchFamily="34" charset="-122"/>
            </a:endParaRPr>
          </a:p>
        </p:txBody>
      </p:sp>
      <p:grpSp>
        <p:nvGrpSpPr>
          <p:cNvPr id="26653" name="组合 21"/>
          <p:cNvGrpSpPr/>
          <p:nvPr/>
        </p:nvGrpSpPr>
        <p:grpSpPr bwMode="auto">
          <a:xfrm>
            <a:off x="5108575" y="5173019"/>
            <a:ext cx="609978" cy="611831"/>
            <a:chOff x="7957" y="7163"/>
            <a:chExt cx="823" cy="823"/>
          </a:xfrm>
        </p:grpSpPr>
        <p:sp>
          <p:nvSpPr>
            <p:cNvPr id="23" name="椭圆 22"/>
            <p:cNvSpPr/>
            <p:nvPr/>
          </p:nvSpPr>
          <p:spPr>
            <a:xfrm>
              <a:off x="7957" y="7163"/>
              <a:ext cx="823" cy="823"/>
            </a:xfrm>
            <a:prstGeom prst="ellipse">
              <a:avLst/>
            </a:prstGeom>
            <a:solidFill>
              <a:srgbClr val="022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思源黑体 Medium" pitchFamily="34" charset="-122"/>
                <a:ea typeface="思源黑体 Medium" pitchFamily="34" charset="-122"/>
              </a:endParaRPr>
            </a:p>
          </p:txBody>
        </p:sp>
        <p:sp>
          <p:nvSpPr>
            <p:cNvPr id="26655" name="文本框 23"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SpPr txBox="1">
              <a:spLocks noChangeArrowheads="1"/>
            </p:cNvSpPr>
            <p:nvPr/>
          </p:nvSpPr>
          <p:spPr bwMode="auto">
            <a:xfrm>
              <a:off x="8111" y="7258"/>
              <a:ext cx="463"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eaLnBrk="0" hangingPunct="0">
                <a:defRPr>
                  <a:solidFill>
                    <a:schemeClr val="tx1"/>
                  </a:solidFill>
                  <a:latin typeface="FZZhengHeiS-R-GB"/>
                  <a:ea typeface="FZHei-B01S"/>
                  <a:cs typeface="FZHei-B01S"/>
                </a:defRPr>
              </a:lvl1pPr>
              <a:lvl2pPr defTabSz="514350" eaLnBrk="0" hangingPunct="0">
                <a:defRPr>
                  <a:solidFill>
                    <a:schemeClr val="tx1"/>
                  </a:solidFill>
                  <a:latin typeface="FZZhengHeiS-R-GB"/>
                  <a:ea typeface="FZHei-B01S"/>
                  <a:cs typeface="FZHei-B01S"/>
                </a:defRPr>
              </a:lvl2pPr>
              <a:lvl3pPr defTabSz="514350" eaLnBrk="0" hangingPunct="0">
                <a:defRPr>
                  <a:solidFill>
                    <a:schemeClr val="tx1"/>
                  </a:solidFill>
                  <a:latin typeface="FZZhengHeiS-R-GB"/>
                  <a:ea typeface="FZHei-B01S"/>
                  <a:cs typeface="FZHei-B01S"/>
                </a:defRPr>
              </a:lvl3pPr>
              <a:lvl4pPr defTabSz="514350" eaLnBrk="0" hangingPunct="0">
                <a:defRPr>
                  <a:solidFill>
                    <a:schemeClr val="tx1"/>
                  </a:solidFill>
                  <a:latin typeface="FZZhengHeiS-R-GB"/>
                  <a:ea typeface="FZHei-B01S"/>
                  <a:cs typeface="FZHei-B01S"/>
                </a:defRPr>
              </a:lvl4pPr>
              <a:lvl5pPr defTabSz="514350" eaLnBrk="0" hangingPunct="0">
                <a:defRPr>
                  <a:solidFill>
                    <a:schemeClr val="tx1"/>
                  </a:solidFill>
                  <a:latin typeface="FZZhengHeiS-R-GB"/>
                  <a:ea typeface="FZHei-B01S"/>
                  <a:cs typeface="FZHei-B01S"/>
                </a:defRPr>
              </a:lvl5pPr>
              <a:lvl6pPr defTabSz="514350" eaLnBrk="0" fontAlgn="base" hangingPunct="0">
                <a:spcBef>
                  <a:spcPct val="0"/>
                </a:spcBef>
                <a:spcAft>
                  <a:spcPct val="0"/>
                </a:spcAft>
                <a:defRPr>
                  <a:solidFill>
                    <a:schemeClr val="tx1"/>
                  </a:solidFill>
                  <a:latin typeface="FZZhengHeiS-R-GB"/>
                  <a:ea typeface="FZHei-B01S"/>
                  <a:cs typeface="FZHei-B01S"/>
                </a:defRPr>
              </a:lvl6pPr>
              <a:lvl7pPr defTabSz="514350" eaLnBrk="0" fontAlgn="base" hangingPunct="0">
                <a:spcBef>
                  <a:spcPct val="0"/>
                </a:spcBef>
                <a:spcAft>
                  <a:spcPct val="0"/>
                </a:spcAft>
                <a:defRPr>
                  <a:solidFill>
                    <a:schemeClr val="tx1"/>
                  </a:solidFill>
                  <a:latin typeface="FZZhengHeiS-R-GB"/>
                  <a:ea typeface="FZHei-B01S"/>
                  <a:cs typeface="FZHei-B01S"/>
                </a:defRPr>
              </a:lvl7pPr>
              <a:lvl8pPr defTabSz="514350" eaLnBrk="0" fontAlgn="base" hangingPunct="0">
                <a:spcBef>
                  <a:spcPct val="0"/>
                </a:spcBef>
                <a:spcAft>
                  <a:spcPct val="0"/>
                </a:spcAft>
                <a:defRPr>
                  <a:solidFill>
                    <a:schemeClr val="tx1"/>
                  </a:solidFill>
                  <a:latin typeface="FZZhengHeiS-R-GB"/>
                  <a:ea typeface="FZHei-B01S"/>
                  <a:cs typeface="FZHei-B01S"/>
                </a:defRPr>
              </a:lvl8pPr>
              <a:lvl9pPr defTabSz="514350" eaLnBrk="0" fontAlgn="base" hangingPunct="0">
                <a:spcBef>
                  <a:spcPct val="0"/>
                </a:spcBef>
                <a:spcAft>
                  <a:spcPct val="0"/>
                </a:spcAft>
                <a:defRPr>
                  <a:solidFill>
                    <a:schemeClr val="tx1"/>
                  </a:solidFill>
                  <a:latin typeface="FZZhengHeiS-R-GB"/>
                  <a:ea typeface="FZHei-B01S"/>
                  <a:cs typeface="FZHei-B01S"/>
                </a:defRPr>
              </a:lvl9pPr>
            </a:lstStyle>
            <a:p>
              <a:r>
                <a:rPr lang="en-US" altLang="zh-CN" sz="2400" dirty="0">
                  <a:solidFill>
                    <a:schemeClr val="bg1"/>
                  </a:solidFill>
                  <a:latin typeface="思源黑体 Medium" pitchFamily="34" charset="-122"/>
                  <a:ea typeface="思源黑体 Medium" pitchFamily="34" charset="-122"/>
                </a:rPr>
                <a:t>E</a:t>
              </a:r>
              <a:endParaRPr lang="en-US" altLang="zh-CN" sz="2400" dirty="0">
                <a:solidFill>
                  <a:schemeClr val="bg1"/>
                </a:solidFill>
                <a:latin typeface="思源黑体 Medium" pitchFamily="34" charset="-122"/>
                <a:ea typeface="思源黑体 Medium" pitchFamily="34" charset="-122"/>
              </a:endParaRPr>
            </a:p>
          </p:txBody>
        </p:sp>
      </p:grpSp>
      <p:grpSp>
        <p:nvGrpSpPr>
          <p:cNvPr id="26656" name="组合 29"/>
          <p:cNvGrpSpPr/>
          <p:nvPr/>
        </p:nvGrpSpPr>
        <p:grpSpPr bwMode="auto">
          <a:xfrm>
            <a:off x="5100003" y="1767780"/>
            <a:ext cx="611565" cy="611565"/>
            <a:chOff x="7897" y="5472"/>
            <a:chExt cx="823" cy="823"/>
          </a:xfrm>
        </p:grpSpPr>
        <p:sp>
          <p:nvSpPr>
            <p:cNvPr id="31" name="椭圆 30"/>
            <p:cNvSpPr/>
            <p:nvPr/>
          </p:nvSpPr>
          <p:spPr>
            <a:xfrm>
              <a:off x="7897" y="5472"/>
              <a:ext cx="823" cy="823"/>
            </a:xfrm>
            <a:prstGeom prst="ellipse">
              <a:avLst/>
            </a:prstGeom>
            <a:solidFill>
              <a:srgbClr val="022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思源黑体 Medium" pitchFamily="34" charset="-122"/>
                <a:ea typeface="思源黑体 Medium" pitchFamily="34" charset="-122"/>
              </a:endParaRPr>
            </a:p>
          </p:txBody>
        </p:sp>
        <p:sp>
          <p:nvSpPr>
            <p:cNvPr id="26658" name="文本框 31"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SpPr txBox="1">
              <a:spLocks noChangeArrowheads="1"/>
            </p:cNvSpPr>
            <p:nvPr/>
          </p:nvSpPr>
          <p:spPr bwMode="auto">
            <a:xfrm>
              <a:off x="8051" y="5567"/>
              <a:ext cx="519" cy="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eaLnBrk="0" hangingPunct="0">
                <a:defRPr>
                  <a:solidFill>
                    <a:schemeClr val="tx1"/>
                  </a:solidFill>
                  <a:latin typeface="FZZhengHeiS-R-GB"/>
                  <a:ea typeface="FZHei-B01S"/>
                  <a:cs typeface="FZHei-B01S"/>
                </a:defRPr>
              </a:lvl1pPr>
              <a:lvl2pPr defTabSz="514350" eaLnBrk="0" hangingPunct="0">
                <a:defRPr>
                  <a:solidFill>
                    <a:schemeClr val="tx1"/>
                  </a:solidFill>
                  <a:latin typeface="FZZhengHeiS-R-GB"/>
                  <a:ea typeface="FZHei-B01S"/>
                  <a:cs typeface="FZHei-B01S"/>
                </a:defRPr>
              </a:lvl2pPr>
              <a:lvl3pPr defTabSz="514350" eaLnBrk="0" hangingPunct="0">
                <a:defRPr>
                  <a:solidFill>
                    <a:schemeClr val="tx1"/>
                  </a:solidFill>
                  <a:latin typeface="FZZhengHeiS-R-GB"/>
                  <a:ea typeface="FZHei-B01S"/>
                  <a:cs typeface="FZHei-B01S"/>
                </a:defRPr>
              </a:lvl3pPr>
              <a:lvl4pPr defTabSz="514350" eaLnBrk="0" hangingPunct="0">
                <a:defRPr>
                  <a:solidFill>
                    <a:schemeClr val="tx1"/>
                  </a:solidFill>
                  <a:latin typeface="FZZhengHeiS-R-GB"/>
                  <a:ea typeface="FZHei-B01S"/>
                  <a:cs typeface="FZHei-B01S"/>
                </a:defRPr>
              </a:lvl4pPr>
              <a:lvl5pPr defTabSz="514350" eaLnBrk="0" hangingPunct="0">
                <a:defRPr>
                  <a:solidFill>
                    <a:schemeClr val="tx1"/>
                  </a:solidFill>
                  <a:latin typeface="FZZhengHeiS-R-GB"/>
                  <a:ea typeface="FZHei-B01S"/>
                  <a:cs typeface="FZHei-B01S"/>
                </a:defRPr>
              </a:lvl5pPr>
              <a:lvl6pPr defTabSz="514350" eaLnBrk="0" fontAlgn="base" hangingPunct="0">
                <a:spcBef>
                  <a:spcPct val="0"/>
                </a:spcBef>
                <a:spcAft>
                  <a:spcPct val="0"/>
                </a:spcAft>
                <a:defRPr>
                  <a:solidFill>
                    <a:schemeClr val="tx1"/>
                  </a:solidFill>
                  <a:latin typeface="FZZhengHeiS-R-GB"/>
                  <a:ea typeface="FZHei-B01S"/>
                  <a:cs typeface="FZHei-B01S"/>
                </a:defRPr>
              </a:lvl6pPr>
              <a:lvl7pPr defTabSz="514350" eaLnBrk="0" fontAlgn="base" hangingPunct="0">
                <a:spcBef>
                  <a:spcPct val="0"/>
                </a:spcBef>
                <a:spcAft>
                  <a:spcPct val="0"/>
                </a:spcAft>
                <a:defRPr>
                  <a:solidFill>
                    <a:schemeClr val="tx1"/>
                  </a:solidFill>
                  <a:latin typeface="FZZhengHeiS-R-GB"/>
                  <a:ea typeface="FZHei-B01S"/>
                  <a:cs typeface="FZHei-B01S"/>
                </a:defRPr>
              </a:lvl7pPr>
              <a:lvl8pPr defTabSz="514350" eaLnBrk="0" fontAlgn="base" hangingPunct="0">
                <a:spcBef>
                  <a:spcPct val="0"/>
                </a:spcBef>
                <a:spcAft>
                  <a:spcPct val="0"/>
                </a:spcAft>
                <a:defRPr>
                  <a:solidFill>
                    <a:schemeClr val="tx1"/>
                  </a:solidFill>
                  <a:latin typeface="FZZhengHeiS-R-GB"/>
                  <a:ea typeface="FZHei-B01S"/>
                  <a:cs typeface="FZHei-B01S"/>
                </a:defRPr>
              </a:lvl8pPr>
              <a:lvl9pPr defTabSz="514350" eaLnBrk="0" fontAlgn="base" hangingPunct="0">
                <a:spcBef>
                  <a:spcPct val="0"/>
                </a:spcBef>
                <a:spcAft>
                  <a:spcPct val="0"/>
                </a:spcAft>
                <a:defRPr>
                  <a:solidFill>
                    <a:schemeClr val="tx1"/>
                  </a:solidFill>
                  <a:latin typeface="FZZhengHeiS-R-GB"/>
                  <a:ea typeface="FZHei-B01S"/>
                  <a:cs typeface="FZHei-B01S"/>
                </a:defRPr>
              </a:lvl9pPr>
            </a:lstStyle>
            <a:p>
              <a:r>
                <a:rPr lang="en-US" altLang="zh-CN" sz="2400" dirty="0">
                  <a:solidFill>
                    <a:schemeClr val="bg1"/>
                  </a:solidFill>
                  <a:latin typeface="思源黑体 Medium" pitchFamily="34" charset="-122"/>
                  <a:ea typeface="思源黑体 Medium" pitchFamily="34" charset="-122"/>
                </a:rPr>
                <a:t>A</a:t>
              </a:r>
              <a:endParaRPr lang="en-US" altLang="zh-CN" sz="2400" dirty="0">
                <a:solidFill>
                  <a:schemeClr val="bg1"/>
                </a:solidFill>
                <a:latin typeface="思源黑体 Medium" pitchFamily="34" charset="-122"/>
                <a:ea typeface="思源黑体 Medium" pitchFamily="34" charset="-122"/>
              </a:endParaRPr>
            </a:p>
          </p:txBody>
        </p:sp>
      </p:grpSp>
      <p:sp>
        <p:nvSpPr>
          <p:cNvPr id="26659" name="333333"/>
          <p:cNvSpPr txBox="1">
            <a:spLocks noChangeArrowheads="1"/>
          </p:cNvSpPr>
          <p:nvPr/>
        </p:nvSpPr>
        <p:spPr bwMode="auto">
          <a:xfrm>
            <a:off x="6008688" y="2697798"/>
            <a:ext cx="2522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400" dirty="0">
                <a:solidFill>
                  <a:schemeClr val="tx1"/>
                </a:solidFill>
                <a:latin typeface="思源黑体 Medium" pitchFamily="34" charset="-122"/>
                <a:ea typeface="思源黑体 Medium" pitchFamily="34" charset="-122"/>
              </a:rPr>
              <a:t>2.2  </a:t>
            </a:r>
            <a:r>
              <a:rPr lang="zh-CN" altLang="en-US" sz="2400" dirty="0">
                <a:solidFill>
                  <a:schemeClr val="tx1"/>
                </a:solidFill>
                <a:latin typeface="思源黑体 Medium" pitchFamily="34" charset="-122"/>
                <a:ea typeface="思源黑体 Medium" pitchFamily="34" charset="-122"/>
              </a:rPr>
              <a:t>审核时间</a:t>
            </a:r>
            <a:endParaRPr lang="zh-CN" altLang="en-US" sz="2400" dirty="0">
              <a:solidFill>
                <a:schemeClr val="tx1"/>
              </a:solidFill>
              <a:latin typeface="思源黑体 Medium" pitchFamily="34" charset="-122"/>
              <a:ea typeface="思源黑体 Medium" pitchFamily="34" charset="-122"/>
            </a:endParaRPr>
          </a:p>
        </p:txBody>
      </p:sp>
    </p:spTree>
  </p:cSld>
  <p:clrMapOvr>
    <a:masterClrMapping/>
  </p:clrMapOvr>
  <p:transition spd="slow"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500"/>
                                        <p:tgtEl>
                                          <p:spTgt spid="91"/>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92"/>
                                        </p:tgtEl>
                                        <p:attrNameLst>
                                          <p:attrName>style.visibility</p:attrName>
                                        </p:attrNameLst>
                                      </p:cBhvr>
                                      <p:to>
                                        <p:strVal val="visible"/>
                                      </p:to>
                                    </p:set>
                                    <p:animEffect transition="in" filter="fade">
                                      <p:cBhvr>
                                        <p:cTn id="13" dur="500"/>
                                        <p:tgtEl>
                                          <p:spTgt spid="92"/>
                                        </p:tgtEl>
                                      </p:cBhvr>
                                    </p:animEffect>
                                  </p:childTnLst>
                                </p:cTn>
                              </p:par>
                              <p:par>
                                <p:cTn id="14" presetID="63" presetClass="path" presetSubtype="0" accel="50000" decel="50000" fill="hold" nodeType="withEffect">
                                  <p:stCondLst>
                                    <p:cond delay="0"/>
                                  </p:stCondLst>
                                  <p:childTnLst>
                                    <p:animMotion origin="layout" path="M -0.16667 2.59259E-6 L 2.5E-6 2.59259E-6 " pathEditMode="relative" rAng="0" ptsTypes="AA">
                                      <p:cBhvr>
                                        <p:cTn id="15" dur="800" fill="hold"/>
                                        <p:tgtEl>
                                          <p:spTgt spid="91"/>
                                        </p:tgtEl>
                                        <p:attrNameLst>
                                          <p:attrName>ppt_x</p:attrName>
                                          <p:attrName>ppt_y</p:attrName>
                                        </p:attrNameLst>
                                      </p:cBhvr>
                                      <p:rCtr x="8300" y="0"/>
                                    </p:animMotion>
                                  </p:childTnLst>
                                </p:cTn>
                              </p:par>
                              <p:par>
                                <p:cTn id="16" presetID="10" presetClass="entr" presetSubtype="0" fill="hold" grpId="0" nodeType="withEffect">
                                  <p:stCondLst>
                                    <p:cond delay="500"/>
                                  </p:stCondLst>
                                  <p:childTnLst>
                                    <p:set>
                                      <p:cBhvr>
                                        <p:cTn id="17" dur="1" fill="hold">
                                          <p:stCondLst>
                                            <p:cond delay="0"/>
                                          </p:stCondLst>
                                        </p:cTn>
                                        <p:tgtEl>
                                          <p:spTgt spid="93"/>
                                        </p:tgtEl>
                                        <p:attrNameLst>
                                          <p:attrName>style.visibility</p:attrName>
                                        </p:attrNameLst>
                                      </p:cBhvr>
                                      <p:to>
                                        <p:strVal val="visible"/>
                                      </p:to>
                                    </p:set>
                                    <p:animEffect transition="in" filter="fade">
                                      <p:cBhvr>
                                        <p:cTn id="18" dur="500"/>
                                        <p:tgtEl>
                                          <p:spTgt spid="93"/>
                                        </p:tgtEl>
                                      </p:cBhvr>
                                    </p:animEffect>
                                  </p:childTnLst>
                                </p:cTn>
                              </p:par>
                              <p:par>
                                <p:cTn id="19" presetID="63" presetClass="path" presetSubtype="0" accel="50000" decel="50000" fill="hold" grpId="1" nodeType="withEffect">
                                  <p:stCondLst>
                                    <p:cond delay="200"/>
                                  </p:stCondLst>
                                  <p:childTnLst>
                                    <p:animMotion origin="layout" path="M -0.16667 -1.85185E-6 L -2.5E-6 -1.85185E-6 " pathEditMode="relative" rAng="0" ptsTypes="AA">
                                      <p:cBhvr>
                                        <p:cTn id="20" dur="800" fill="hold"/>
                                        <p:tgtEl>
                                          <p:spTgt spid="93"/>
                                        </p:tgtEl>
                                        <p:attrNameLst>
                                          <p:attrName>ppt_x</p:attrName>
                                          <p:attrName>ppt_y</p:attrName>
                                        </p:attrNameLst>
                                      </p:cBhvr>
                                      <p:rCtr x="8800" y="0"/>
                                    </p:animMotion>
                                  </p:childTnLst>
                                </p:cTn>
                              </p:par>
                              <p:par>
                                <p:cTn id="21" presetID="10" presetClass="entr" presetSubtype="0" fill="hold" grpId="0" nodeType="withEffect">
                                  <p:stCondLst>
                                    <p:cond delay="750"/>
                                  </p:stCondLst>
                                  <p:childTnLst>
                                    <p:set>
                                      <p:cBhvr>
                                        <p:cTn id="22" dur="1" fill="hold">
                                          <p:stCondLst>
                                            <p:cond delay="0"/>
                                          </p:stCondLst>
                                        </p:cTn>
                                        <p:tgtEl>
                                          <p:spTgt spid="70"/>
                                        </p:tgtEl>
                                        <p:attrNameLst>
                                          <p:attrName>style.visibility</p:attrName>
                                        </p:attrNameLst>
                                      </p:cBhvr>
                                      <p:to>
                                        <p:strVal val="visible"/>
                                      </p:to>
                                    </p:set>
                                    <p:animEffect transition="in" filter="fade">
                                      <p:cBhvr>
                                        <p:cTn id="23" dur="1000"/>
                                        <p:tgtEl>
                                          <p:spTgt spid="70"/>
                                        </p:tgtEl>
                                      </p:cBhvr>
                                    </p:animEffect>
                                  </p:childTnLst>
                                </p:cTn>
                              </p:par>
                              <p:par>
                                <p:cTn id="24" presetID="63" presetClass="path" presetSubtype="0" accel="50000" decel="50000" fill="hold" grpId="1" nodeType="withEffect">
                                  <p:stCondLst>
                                    <p:cond delay="0"/>
                                  </p:stCondLst>
                                  <p:childTnLst>
                                    <p:animMotion origin="layout" path="M -0.16666 -3.7037E-7 L -2.5E-6 -3.7037E-7 " pathEditMode="relative" rAng="0" ptsTypes="AA">
                                      <p:cBhvr>
                                        <p:cTn id="25" dur="800" fill="hold"/>
                                        <p:tgtEl>
                                          <p:spTgt spid="70"/>
                                        </p:tgtEl>
                                        <p:attrNameLst>
                                          <p:attrName>ppt_x</p:attrName>
                                          <p:attrName>ppt_y</p:attrName>
                                        </p:attrNameLst>
                                      </p:cBhvr>
                                      <p:rCtr x="8300" y="0"/>
                                    </p:animMotion>
                                  </p:childTnLst>
                                </p:cTn>
                              </p:par>
                              <p:par>
                                <p:cTn id="26" presetID="22" presetClass="entr" presetSubtype="8" fill="hold" grpId="0" nodeType="withEffect">
                                  <p:stCondLst>
                                    <p:cond delay="500"/>
                                  </p:stCondLst>
                                  <p:childTnLst>
                                    <p:set>
                                      <p:cBhvr>
                                        <p:cTn id="27" dur="1" fill="hold">
                                          <p:stCondLst>
                                            <p:cond delay="0"/>
                                          </p:stCondLst>
                                        </p:cTn>
                                        <p:tgtEl>
                                          <p:spTgt spid="71"/>
                                        </p:tgtEl>
                                        <p:attrNameLst>
                                          <p:attrName>style.visibility</p:attrName>
                                        </p:attrNameLst>
                                      </p:cBhvr>
                                      <p:to>
                                        <p:strVal val="visible"/>
                                      </p:to>
                                    </p:set>
                                    <p:animEffect transition="in" filter="wipe(left)">
                                      <p:cBhvr>
                                        <p:cTn id="28"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0" grpId="1" bldLvl="0" animBg="1"/>
      <p:bldP spid="71" grpId="0"/>
      <p:bldP spid="92" grpId="0"/>
      <p:bldP spid="93" grpId="0" bldLvl="0" animBg="1"/>
      <p:bldP spid="93" grpId="1" bldLvl="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标题 1"/>
          <p:cNvSpPr>
            <a:spLocks noGrp="1"/>
          </p:cNvSpPr>
          <p:nvPr>
            <p:ph type="title"/>
          </p:nvPr>
        </p:nvSpPr>
        <p:spPr>
          <a:xfrm>
            <a:off x="838200" y="125413"/>
            <a:ext cx="9669463" cy="795337"/>
          </a:xfrm>
        </p:spPr>
        <p:txBody>
          <a:bodyPr anchor="ctr" anchorCtr="0"/>
          <a:lstStyle/>
          <a:p>
            <a:r>
              <a:rPr lang="en-US" altLang="zh-CN" dirty="0"/>
              <a:t>3.2.2 101-2</a:t>
            </a:r>
            <a:r>
              <a:rPr lang="zh-CN" altLang="en-US" dirty="0"/>
              <a:t>表</a:t>
            </a:r>
            <a:endParaRPr lang="zh-CN" altLang="en-US" dirty="0"/>
          </a:p>
        </p:txBody>
      </p:sp>
      <p:sp>
        <p:nvSpPr>
          <p:cNvPr id="139266" name="文本框 3"/>
          <p:cNvSpPr txBox="1"/>
          <p:nvPr/>
        </p:nvSpPr>
        <p:spPr>
          <a:xfrm>
            <a:off x="478972" y="843915"/>
            <a:ext cx="11168834" cy="5631180"/>
          </a:xfrm>
          <a:prstGeom prst="rect">
            <a:avLst/>
          </a:prstGeom>
          <a:noFill/>
          <a:ln w="9525">
            <a:noFill/>
          </a:ln>
        </p:spPr>
        <p:txBody>
          <a:bodyPr wrap="square" anchor="t" anchorCtr="0">
            <a:spAutoFit/>
          </a:bodyPr>
          <a:lstStyle/>
          <a:p>
            <a:pPr eaLnBrk="0" hangingPunct="0">
              <a:lnSpc>
                <a:spcPct val="150000"/>
              </a:lnSpc>
            </a:pPr>
            <a:r>
              <a:rPr lang="zh-CN" altLang="en-US" sz="2400" dirty="0">
                <a:solidFill>
                  <a:srgbClr val="FF0000"/>
                </a:solidFill>
                <a:latin typeface="黑体" panose="02010609060101010101" charset="-122"/>
                <a:ea typeface="黑体" panose="02010609060101010101" charset="-122"/>
                <a:sym typeface="FZHei-B01S"/>
              </a:rPr>
              <a:t>填报要求：</a:t>
            </a:r>
            <a:endParaRPr lang="zh-CN" altLang="zh-CN" sz="2400" b="1" dirty="0">
              <a:latin typeface="楷体" panose="02010609060101010101" charset="-122"/>
              <a:ea typeface="楷体" panose="02010609060101010101" charset="-122"/>
            </a:endParaRPr>
          </a:p>
          <a:p>
            <a:pPr eaLnBrk="0" hangingPunct="0">
              <a:lnSpc>
                <a:spcPct val="150000"/>
              </a:lnSpc>
            </a:pPr>
            <a:r>
              <a:rPr lang="en-US" altLang="zh-CN" sz="2400" dirty="0">
                <a:solidFill>
                  <a:srgbClr val="F0944A"/>
                </a:solidFill>
                <a:latin typeface="汉仪叶叶相思体简" panose="02010509060101010101" charset="-122"/>
                <a:ea typeface="汉仪叶叶相思体简" panose="02010509060101010101" charset="-122"/>
                <a:sym typeface="FZHei-B01S"/>
              </a:rPr>
              <a:t>★</a:t>
            </a:r>
            <a:r>
              <a:rPr lang="zh-CN" altLang="en-US" sz="2400" dirty="0">
                <a:latin typeface="黑体" panose="02010609060101010101" charset="-122"/>
                <a:ea typeface="黑体" panose="02010609060101010101" charset="-122"/>
                <a:sym typeface="FZHei-B01S"/>
              </a:rPr>
              <a:t>有所属产业活动单位的法人单位填写本表。</a:t>
            </a:r>
            <a:endParaRPr lang="en-US" altLang="zh-CN" sz="2400" dirty="0">
              <a:latin typeface="黑体" panose="02010609060101010101" charset="-122"/>
              <a:ea typeface="黑体" panose="02010609060101010101" charset="-122"/>
              <a:sym typeface="FZHei-B01S"/>
            </a:endParaRPr>
          </a:p>
          <a:p>
            <a:pPr eaLnBrk="0" hangingPunct="0">
              <a:lnSpc>
                <a:spcPct val="150000"/>
              </a:lnSpc>
            </a:pPr>
            <a:endParaRPr lang="en-US" altLang="zh-CN" sz="2400" dirty="0">
              <a:latin typeface="黑体" panose="02010609060101010101" charset="-122"/>
              <a:ea typeface="黑体" panose="02010609060101010101" charset="-122"/>
              <a:sym typeface="FZHei-B01S"/>
            </a:endParaRPr>
          </a:p>
          <a:p>
            <a:pPr eaLnBrk="0" hangingPunct="0">
              <a:lnSpc>
                <a:spcPct val="150000"/>
              </a:lnSpc>
            </a:pPr>
            <a:r>
              <a:rPr lang="en-US" altLang="zh-CN" sz="2400" dirty="0">
                <a:solidFill>
                  <a:srgbClr val="F0944A"/>
                </a:solidFill>
                <a:latin typeface="汉仪叶叶相思体简" panose="02010509060101010101" charset="-122"/>
                <a:ea typeface="汉仪叶叶相思体简" panose="02010509060101010101" charset="-122"/>
                <a:sym typeface="FZHei-B01S"/>
              </a:rPr>
              <a:t>★</a:t>
            </a:r>
            <a:r>
              <a:rPr lang="zh-CN" altLang="en-US" sz="2400" dirty="0">
                <a:latin typeface="黑体" panose="02010609060101010101" charset="-122"/>
                <a:ea typeface="黑体" panose="02010609060101010101" charset="-122"/>
                <a:sym typeface="FZHei-B01S"/>
              </a:rPr>
              <a:t>是否有下属产业活动单位选择“是”，必须填写</a:t>
            </a:r>
            <a:r>
              <a:rPr lang="en-US" altLang="zh-CN" sz="2400" dirty="0">
                <a:latin typeface="黑体" panose="02010609060101010101" charset="-122"/>
                <a:ea typeface="黑体" panose="02010609060101010101" charset="-122"/>
                <a:sym typeface="FZHei-B01S"/>
              </a:rPr>
              <a:t>101-2</a:t>
            </a:r>
            <a:r>
              <a:rPr lang="zh-CN" altLang="en-US" sz="2400" dirty="0">
                <a:latin typeface="黑体" panose="02010609060101010101" charset="-122"/>
                <a:ea typeface="黑体" panose="02010609060101010101" charset="-122"/>
                <a:sym typeface="FZHei-B01S"/>
              </a:rPr>
              <a:t>表</a:t>
            </a:r>
            <a:endParaRPr lang="en-US" altLang="zh-CN" sz="2400" dirty="0">
              <a:latin typeface="黑体" panose="02010609060101010101" charset="-122"/>
              <a:ea typeface="黑体" panose="02010609060101010101" charset="-122"/>
              <a:sym typeface="FZHei-B01S"/>
            </a:endParaRPr>
          </a:p>
          <a:p>
            <a:pPr eaLnBrk="0" hangingPunct="0">
              <a:lnSpc>
                <a:spcPct val="150000"/>
              </a:lnSpc>
            </a:pPr>
            <a:endParaRPr lang="en-US" altLang="zh-CN" sz="2400" dirty="0">
              <a:latin typeface="黑体" panose="02010609060101010101" charset="-122"/>
              <a:ea typeface="黑体" panose="02010609060101010101" charset="-122"/>
              <a:sym typeface="FZHei-B01S"/>
            </a:endParaRPr>
          </a:p>
          <a:p>
            <a:pPr eaLnBrk="0" hangingPunct="0">
              <a:lnSpc>
                <a:spcPct val="150000"/>
              </a:lnSpc>
            </a:pPr>
            <a:r>
              <a:rPr lang="en-US" altLang="zh-CN" sz="2400" dirty="0">
                <a:solidFill>
                  <a:srgbClr val="F0944A"/>
                </a:solidFill>
                <a:latin typeface="汉仪叶叶相思体简" panose="02010509060101010101" charset="-122"/>
                <a:ea typeface="汉仪叶叶相思体简" panose="02010509060101010101" charset="-122"/>
                <a:sym typeface="FZHei-B01S"/>
              </a:rPr>
              <a:t>★</a:t>
            </a:r>
            <a:r>
              <a:rPr lang="zh-CN" altLang="en-US" sz="2400" dirty="0">
                <a:latin typeface="黑体" panose="02010609060101010101" charset="-122"/>
                <a:ea typeface="黑体" panose="02010609060101010101" charset="-122"/>
                <a:sym typeface="FZHei-B01S"/>
              </a:rPr>
              <a:t>填报内容具体包括</a:t>
            </a:r>
            <a:r>
              <a:rPr lang="zh-CN" altLang="en-US" sz="2400" dirty="0">
                <a:solidFill>
                  <a:srgbClr val="767171"/>
                </a:solidFill>
                <a:latin typeface="黑体" panose="02010609060101010101" charset="-122"/>
                <a:ea typeface="黑体" panose="02010609060101010101" charset="-122"/>
                <a:sym typeface="FZHei-B01S"/>
              </a:rPr>
              <a:t>法人单位所属产业活动单位（包括在外省、自治区、直辖市开办的产业活动单位）的个数，法人单位所属产业活动单位的单位类别、统一社会信用代码、原组织机构代码、单位详细名称、详细地址、区划代码、联系电话、主要业务活动、行业代码（小类）、从业人员期末人数、经营性单位收入或非经营性单位支出。</a:t>
            </a:r>
            <a:endParaRPr lang="en-US" altLang="zh-CN" sz="2000" dirty="0">
              <a:latin typeface="黑体" panose="02010609060101010101" charset="-122"/>
              <a:ea typeface="黑体" panose="02010609060101010101" charset="-122"/>
              <a:sym typeface="FZHei-B01S"/>
            </a:endParaRPr>
          </a:p>
        </p:txBody>
      </p:sp>
    </p:spTree>
  </p:cSld>
  <p:clrMapOvr>
    <a:masterClrMapping/>
  </p:clrMapOvr>
  <p:transition advTm="10000"/>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标题 3"/>
          <p:cNvSpPr>
            <a:spLocks noGrp="1"/>
          </p:cNvSpPr>
          <p:nvPr>
            <p:ph type="title"/>
          </p:nvPr>
        </p:nvSpPr>
        <p:spPr>
          <a:xfrm>
            <a:off x="838200" y="125413"/>
            <a:ext cx="9669463" cy="795337"/>
          </a:xfrm>
        </p:spPr>
        <p:txBody>
          <a:bodyPr anchor="ctr" anchorCtr="0"/>
          <a:lstStyle/>
          <a:p>
            <a:r>
              <a:rPr lang="en-US" altLang="zh-CN" dirty="0">
                <a:sym typeface="微软雅黑" panose="020B0503020204020204" charset="-122"/>
              </a:rPr>
              <a:t>3.2.2 101-2</a:t>
            </a:r>
            <a:r>
              <a:rPr lang="zh-CN" altLang="en-US" dirty="0">
                <a:sym typeface="微软雅黑" panose="020B0503020204020204" charset="-122"/>
              </a:rPr>
              <a:t>表</a:t>
            </a:r>
            <a:endParaRPr lang="zh-CN" altLang="en-US" dirty="0"/>
          </a:p>
        </p:txBody>
      </p:sp>
      <p:sp>
        <p:nvSpPr>
          <p:cNvPr id="16" name="左箭头 15"/>
          <p:cNvSpPr/>
          <p:nvPr/>
        </p:nvSpPr>
        <p:spPr>
          <a:xfrm>
            <a:off x="3508375" y="4303019"/>
            <a:ext cx="450850" cy="350838"/>
          </a:xfrm>
          <a:prstGeom prst="leftArrow">
            <a:avLst/>
          </a:prstGeom>
          <a:solidFill>
            <a:schemeClr val="tx1"/>
          </a:solidFill>
          <a:ln w="25400">
            <a:solidFill>
              <a:schemeClr val="tx1"/>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141315" name="文本框 3"/>
          <p:cNvSpPr txBox="1"/>
          <p:nvPr/>
        </p:nvSpPr>
        <p:spPr>
          <a:xfrm>
            <a:off x="512445" y="630555"/>
            <a:ext cx="11212195" cy="3415030"/>
          </a:xfrm>
          <a:prstGeom prst="rect">
            <a:avLst/>
          </a:prstGeom>
          <a:noFill/>
          <a:ln w="9525">
            <a:noFill/>
          </a:ln>
        </p:spPr>
        <p:txBody>
          <a:bodyPr wrap="square" anchor="t" anchorCtr="0">
            <a:spAutoFit/>
          </a:bodyPr>
          <a:lstStyle/>
          <a:p>
            <a:pPr eaLnBrk="0" hangingPunct="0">
              <a:lnSpc>
                <a:spcPct val="150000"/>
              </a:lnSpc>
            </a:pPr>
            <a:r>
              <a:rPr lang="en-US" altLang="zh-CN" sz="2400" dirty="0">
                <a:solidFill>
                  <a:srgbClr val="F0944A"/>
                </a:solidFill>
                <a:latin typeface="汉仪叶叶相思体简" panose="02010509060101010101" charset="-122"/>
                <a:ea typeface="汉仪叶叶相思体简" panose="02010509060101010101" charset="-122"/>
                <a:sym typeface="FZHei-B01S"/>
              </a:rPr>
              <a:t>★</a:t>
            </a:r>
            <a:r>
              <a:rPr lang="zh-CN" altLang="en-US" sz="2400" dirty="0">
                <a:latin typeface="黑体" panose="02010609060101010101" charset="-122"/>
                <a:ea typeface="黑体" panose="02010609060101010101" charset="-122"/>
                <a:sym typeface="FZHei-B01S"/>
              </a:rPr>
              <a:t>若法人单位所属产业活动单位或分支机构已作为视同法人单位，则该视同法人单位不再属于此法人单位所属的产业活动单位。</a:t>
            </a:r>
            <a:r>
              <a:rPr lang="en-US" altLang="zh-CN" sz="2400" dirty="0">
                <a:latin typeface="黑体" panose="02010609060101010101" charset="-122"/>
                <a:ea typeface="黑体" panose="02010609060101010101" charset="-122"/>
                <a:sym typeface="FZHei-B01S"/>
              </a:rPr>
              <a:t>    </a:t>
            </a:r>
            <a:endParaRPr lang="en-US" altLang="zh-CN" sz="2400" dirty="0">
              <a:latin typeface="黑体" panose="02010609060101010101" charset="-122"/>
              <a:ea typeface="黑体" panose="02010609060101010101" charset="-122"/>
              <a:sym typeface="FZHei-B01S"/>
            </a:endParaRPr>
          </a:p>
          <a:p>
            <a:pPr eaLnBrk="0" hangingPunct="0">
              <a:lnSpc>
                <a:spcPct val="150000"/>
              </a:lnSpc>
            </a:pPr>
            <a:r>
              <a:rPr lang="en-US" altLang="zh-CN" sz="2400" dirty="0">
                <a:solidFill>
                  <a:srgbClr val="F0944A"/>
                </a:solidFill>
                <a:latin typeface="汉仪叶叶相思体简" panose="02010509060101010101" charset="-122"/>
                <a:ea typeface="汉仪叶叶相思体简" panose="02010509060101010101" charset="-122"/>
                <a:sym typeface="FZHei-B01S"/>
              </a:rPr>
              <a:t>★</a:t>
            </a:r>
            <a:r>
              <a:rPr lang="zh-CN" altLang="en-US" sz="2400" dirty="0">
                <a:latin typeface="黑体" panose="02010609060101010101" charset="-122"/>
                <a:ea typeface="黑体" panose="02010609060101010101" charset="-122"/>
                <a:sym typeface="FZHei-B01S"/>
              </a:rPr>
              <a:t>垂直管理单位的省、地级分支机构视同法人后，应由视同法人的地级分支机构，填写下属产业活动单位情况。</a:t>
            </a:r>
            <a:endParaRPr lang="en-US" altLang="zh-CN" sz="2400" dirty="0">
              <a:latin typeface="黑体" panose="02010609060101010101" charset="-122"/>
              <a:ea typeface="黑体" panose="02010609060101010101" charset="-122"/>
              <a:sym typeface="FZHei-B01S"/>
            </a:endParaRPr>
          </a:p>
          <a:p>
            <a:pPr eaLnBrk="0" hangingPunct="0">
              <a:lnSpc>
                <a:spcPct val="150000"/>
              </a:lnSpc>
            </a:pPr>
            <a:r>
              <a:rPr lang="zh-CN" altLang="en-US" sz="2400" dirty="0">
                <a:solidFill>
                  <a:srgbClr val="FF0000"/>
                </a:solidFill>
                <a:latin typeface="黑体" panose="02010609060101010101" charset="-122"/>
                <a:ea typeface="黑体" panose="02010609060101010101" charset="-122"/>
                <a:sym typeface="FZHei-B01S"/>
              </a:rPr>
              <a:t>单位划分规定中的视同法人单位。</a:t>
            </a:r>
            <a:endParaRPr lang="en-US" altLang="zh-CN" sz="2400" dirty="0">
              <a:solidFill>
                <a:srgbClr val="FF0000"/>
              </a:solidFill>
              <a:latin typeface="黑体" panose="02010609060101010101" charset="-122"/>
              <a:ea typeface="黑体" panose="02010609060101010101" charset="-122"/>
              <a:sym typeface="FZHei-B01S"/>
            </a:endParaRPr>
          </a:p>
          <a:p>
            <a:pPr eaLnBrk="0" hangingPunct="0">
              <a:lnSpc>
                <a:spcPct val="150000"/>
              </a:lnSpc>
            </a:pPr>
            <a:r>
              <a:rPr lang="zh-CN" altLang="en-US" sz="2400" dirty="0">
                <a:latin typeface="黑体" panose="02010609060101010101" charset="-122"/>
                <a:ea typeface="黑体" panose="02010609060101010101" charset="-122"/>
                <a:sym typeface="FZHei-B01S"/>
              </a:rPr>
              <a:t>示例：</a:t>
            </a:r>
            <a:endParaRPr lang="zh-CN" altLang="en-US" sz="2400" dirty="0">
              <a:latin typeface="黑体" panose="02010609060101010101" charset="-122"/>
              <a:ea typeface="黑体" panose="02010609060101010101" charset="-122"/>
              <a:sym typeface="FZHei-B01S"/>
            </a:endParaRPr>
          </a:p>
        </p:txBody>
      </p:sp>
      <p:sp>
        <p:nvSpPr>
          <p:cNvPr id="3" name="矩形: 圆角 2"/>
          <p:cNvSpPr/>
          <p:nvPr/>
        </p:nvSpPr>
        <p:spPr>
          <a:xfrm>
            <a:off x="4062722" y="3957579"/>
            <a:ext cx="3616325" cy="991235"/>
          </a:xfrm>
          <a:prstGeom prst="roundRect">
            <a:avLst/>
          </a:prstGeom>
          <a:solidFill>
            <a:schemeClr val="accent1">
              <a:lumMod val="40000"/>
              <a:lumOff val="6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0" fontAlgn="base" latinLnBrk="0" hangingPunct="0">
              <a:lnSpc>
                <a:spcPct val="100000"/>
              </a:lnSpc>
              <a:spcBef>
                <a:spcPct val="0"/>
              </a:spcBef>
              <a:spcAft>
                <a:spcPct val="0"/>
              </a:spcAft>
              <a:buClrTx/>
              <a:buSzTx/>
              <a:buFontTx/>
              <a:buNone/>
            </a:pPr>
            <a:r>
              <a:rPr kumimoji="0" lang="zh-CN" altLang="en-US" sz="2400" b="0" i="0" u="none" strike="noStrike" kern="1200" cap="none" spc="0" normalizeH="0" baseline="0" noProof="1">
                <a:solidFill>
                  <a:schemeClr val="tx1"/>
                </a:solidFill>
                <a:latin typeface="方正黑体简体" pitchFamily="2" charset="-122"/>
                <a:ea typeface="方正黑体简体" pitchFamily="2" charset="-122"/>
                <a:cs typeface="+mn-ea"/>
                <a:sym typeface="+mn-lt"/>
              </a:rPr>
              <a:t>中国电信股份有限公司河北分公司</a:t>
            </a:r>
            <a:endParaRPr kumimoji="0" lang="zh-CN" altLang="en-US" sz="2400" b="0" i="0" u="none" strike="noStrike" kern="1200" cap="none" spc="0" normalizeH="0" baseline="0" noProof="1">
              <a:solidFill>
                <a:schemeClr val="tx1"/>
              </a:solidFill>
              <a:latin typeface="方正黑体简体" pitchFamily="2" charset="-122"/>
              <a:ea typeface="方正黑体简体" pitchFamily="2" charset="-122"/>
              <a:cs typeface="+mn-ea"/>
              <a:sym typeface="+mn-lt"/>
            </a:endParaRPr>
          </a:p>
        </p:txBody>
      </p:sp>
      <p:sp>
        <p:nvSpPr>
          <p:cNvPr id="141317" name="文本框 6"/>
          <p:cNvSpPr txBox="1"/>
          <p:nvPr/>
        </p:nvSpPr>
        <p:spPr>
          <a:xfrm>
            <a:off x="5030788" y="5068194"/>
            <a:ext cx="2284412" cy="644525"/>
          </a:xfrm>
          <a:prstGeom prst="rect">
            <a:avLst/>
          </a:prstGeom>
          <a:noFill/>
          <a:ln w="9525">
            <a:noFill/>
          </a:ln>
        </p:spPr>
        <p:txBody>
          <a:bodyPr wrap="square" anchor="t" anchorCtr="0">
            <a:spAutoFit/>
          </a:bodyPr>
          <a:lstStyle/>
          <a:p>
            <a:pPr algn="ctr" eaLnBrk="0" hangingPunct="0"/>
            <a:r>
              <a:rPr lang="zh-CN" altLang="zh-CN" dirty="0">
                <a:latin typeface="Calibri" panose="020F0502020204030204" charset="0"/>
                <a:ea typeface="宋体" panose="02010600030101010101" pitchFamily="2" charset="-122"/>
              </a:rPr>
              <a:t>（视同法人单位）</a:t>
            </a:r>
            <a:endParaRPr lang="zh-CN" altLang="zh-CN" dirty="0">
              <a:latin typeface="Calibri" panose="020F0502020204030204" charset="0"/>
              <a:ea typeface="宋体" panose="02010600030101010101" pitchFamily="2" charset="-122"/>
            </a:endParaRPr>
          </a:p>
          <a:p>
            <a:pPr algn="ctr" eaLnBrk="0" hangingPunct="0"/>
            <a:r>
              <a:rPr lang="zh-CN" altLang="zh-CN" dirty="0">
                <a:latin typeface="Calibri" panose="020F0502020204030204" charset="0"/>
                <a:ea typeface="宋体" panose="02010600030101010101" pitchFamily="2" charset="-122"/>
              </a:rPr>
              <a:t>省级分支机构</a:t>
            </a:r>
            <a:endParaRPr lang="zh-CN" altLang="zh-CN" dirty="0">
              <a:latin typeface="Calibri" panose="020F0502020204030204" charset="0"/>
              <a:ea typeface="宋体" panose="02010600030101010101" pitchFamily="2" charset="-122"/>
            </a:endParaRPr>
          </a:p>
        </p:txBody>
      </p:sp>
      <p:sp>
        <p:nvSpPr>
          <p:cNvPr id="141318" name="文本框 22"/>
          <p:cNvSpPr txBox="1"/>
          <p:nvPr/>
        </p:nvSpPr>
        <p:spPr>
          <a:xfrm>
            <a:off x="9256713" y="4982469"/>
            <a:ext cx="2205037" cy="644525"/>
          </a:xfrm>
          <a:prstGeom prst="rect">
            <a:avLst/>
          </a:prstGeom>
          <a:noFill/>
          <a:ln w="9525">
            <a:noFill/>
          </a:ln>
        </p:spPr>
        <p:txBody>
          <a:bodyPr wrap="square" anchor="t" anchorCtr="0">
            <a:spAutoFit/>
          </a:bodyPr>
          <a:lstStyle/>
          <a:p>
            <a:pPr algn="ctr" eaLnBrk="0" hangingPunct="0"/>
            <a:r>
              <a:rPr lang="zh-CN" altLang="zh-CN" dirty="0">
                <a:latin typeface="Calibri" panose="020F0502020204030204" charset="0"/>
                <a:ea typeface="宋体" panose="02010600030101010101" pitchFamily="2" charset="-122"/>
              </a:rPr>
              <a:t>（视同法人单位）</a:t>
            </a:r>
            <a:endParaRPr lang="zh-CN" altLang="zh-CN" dirty="0">
              <a:latin typeface="Calibri" panose="020F0502020204030204" charset="0"/>
              <a:ea typeface="宋体" panose="02010600030101010101" pitchFamily="2" charset="-122"/>
            </a:endParaRPr>
          </a:p>
          <a:p>
            <a:pPr algn="ctr" eaLnBrk="0" hangingPunct="0"/>
            <a:r>
              <a:rPr lang="zh-CN" altLang="zh-CN" dirty="0">
                <a:latin typeface="Calibri" panose="020F0502020204030204" charset="0"/>
                <a:ea typeface="宋体" panose="02010600030101010101" pitchFamily="2" charset="-122"/>
              </a:rPr>
              <a:t>地级分支机构</a:t>
            </a:r>
            <a:endParaRPr lang="zh-CN" altLang="zh-CN" dirty="0">
              <a:latin typeface="Calibri" panose="020F0502020204030204" charset="0"/>
              <a:ea typeface="宋体" panose="02010600030101010101" pitchFamily="2" charset="-122"/>
            </a:endParaRPr>
          </a:p>
        </p:txBody>
      </p:sp>
      <p:sp>
        <p:nvSpPr>
          <p:cNvPr id="29" name="矩形: 圆角 28"/>
          <p:cNvSpPr/>
          <p:nvPr/>
        </p:nvSpPr>
        <p:spPr>
          <a:xfrm>
            <a:off x="9171305" y="6155949"/>
            <a:ext cx="2289810" cy="639445"/>
          </a:xfrm>
          <a:prstGeom prst="roundRect">
            <a:avLst/>
          </a:prstGeom>
          <a:solidFill>
            <a:schemeClr val="accent1">
              <a:lumMod val="75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0" fontAlgn="base" latinLnBrk="0" hangingPunct="0">
              <a:lnSpc>
                <a:spcPct val="100000"/>
              </a:lnSpc>
              <a:spcBef>
                <a:spcPct val="0"/>
              </a:spcBef>
              <a:spcAft>
                <a:spcPct val="0"/>
              </a:spcAft>
              <a:buClrTx/>
              <a:buSzTx/>
              <a:buFontTx/>
              <a:buNone/>
            </a:pPr>
            <a:r>
              <a:rPr kumimoji="0" lang="zh-CN" altLang="en-US" sz="1600" b="0" i="0" u="none" strike="noStrike" kern="1200" cap="none" spc="0" normalizeH="0" baseline="0" noProof="1">
                <a:solidFill>
                  <a:schemeClr val="bg1"/>
                </a:solidFill>
                <a:latin typeface="方正黑体简体" pitchFamily="2" charset="-122"/>
                <a:ea typeface="方正黑体简体" pitchFamily="2" charset="-122"/>
                <a:cs typeface="+mn-ea"/>
                <a:sym typeface="+mn-lt"/>
              </a:rPr>
              <a:t>中国电信股份有限公司宁晋分公司</a:t>
            </a:r>
            <a:endParaRPr kumimoji="0" lang="zh-CN" altLang="en-US" sz="1600" b="0" i="0" u="none" strike="noStrike" kern="1200" cap="none" spc="0" normalizeH="0" baseline="0" noProof="1">
              <a:solidFill>
                <a:schemeClr val="bg1"/>
              </a:solidFill>
              <a:latin typeface="方正黑体简体" pitchFamily="2" charset="-122"/>
              <a:ea typeface="方正黑体简体" pitchFamily="2" charset="-122"/>
              <a:cs typeface="+mn-ea"/>
              <a:sym typeface="+mn-lt"/>
            </a:endParaRPr>
          </a:p>
        </p:txBody>
      </p:sp>
      <p:sp>
        <p:nvSpPr>
          <p:cNvPr id="10" name="乘号 9"/>
          <p:cNvSpPr/>
          <p:nvPr/>
        </p:nvSpPr>
        <p:spPr>
          <a:xfrm>
            <a:off x="3508375" y="4268094"/>
            <a:ext cx="488950" cy="474663"/>
          </a:xfrm>
          <a:prstGeom prst="mathMultiply">
            <a:avLst/>
          </a:prstGeom>
          <a:solidFill>
            <a:srgbClr val="FF0000"/>
          </a:solidFill>
          <a:ln w="25400">
            <a:solidFill>
              <a:srgbClr val="FF0000"/>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2" name="矩形: 圆角 2"/>
          <p:cNvSpPr/>
          <p:nvPr/>
        </p:nvSpPr>
        <p:spPr>
          <a:xfrm>
            <a:off x="107942" y="3979796"/>
            <a:ext cx="3329940" cy="996315"/>
          </a:xfrm>
          <a:prstGeom prst="roundRect">
            <a:avLst/>
          </a:prstGeom>
          <a:solidFill>
            <a:schemeClr val="accent1">
              <a:lumMod val="40000"/>
              <a:lumOff val="6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0" fontAlgn="base" latinLnBrk="0" hangingPunct="0">
              <a:lnSpc>
                <a:spcPct val="100000"/>
              </a:lnSpc>
              <a:spcBef>
                <a:spcPct val="0"/>
              </a:spcBef>
              <a:spcAft>
                <a:spcPct val="0"/>
              </a:spcAft>
              <a:buClrTx/>
              <a:buSzTx/>
              <a:buFontTx/>
              <a:buNone/>
            </a:pPr>
            <a:r>
              <a:rPr kumimoji="0" lang="zh-CN" altLang="en-US" sz="2400" b="0" i="0" u="none" strike="noStrike" kern="1200" cap="none" spc="0" normalizeH="0" baseline="0" noProof="1">
                <a:solidFill>
                  <a:schemeClr val="tx1"/>
                </a:solidFill>
                <a:latin typeface="方正黑体简体" pitchFamily="2" charset="-122"/>
                <a:ea typeface="方正黑体简体" pitchFamily="2" charset="-122"/>
                <a:cs typeface="+mn-ea"/>
                <a:sym typeface="+mn-lt"/>
              </a:rPr>
              <a:t>中国电信股份有限公司</a:t>
            </a:r>
            <a:endParaRPr kumimoji="0" lang="zh-CN" altLang="en-US" sz="2400" b="0" i="0" u="none" strike="noStrike" kern="1200" cap="none" spc="0" normalizeH="0" baseline="0" noProof="1">
              <a:solidFill>
                <a:schemeClr val="tx1"/>
              </a:solidFill>
              <a:latin typeface="方正黑体简体" pitchFamily="2" charset="-122"/>
              <a:ea typeface="方正黑体简体" pitchFamily="2" charset="-122"/>
              <a:cs typeface="+mn-ea"/>
              <a:sym typeface="+mn-lt"/>
            </a:endParaRPr>
          </a:p>
        </p:txBody>
      </p:sp>
      <p:sp>
        <p:nvSpPr>
          <p:cNvPr id="14" name="矩形: 圆角 2"/>
          <p:cNvSpPr/>
          <p:nvPr/>
        </p:nvSpPr>
        <p:spPr>
          <a:xfrm>
            <a:off x="8433435" y="3923289"/>
            <a:ext cx="3393440" cy="1059815"/>
          </a:xfrm>
          <a:prstGeom prst="roundRect">
            <a:avLst/>
          </a:prstGeom>
          <a:solidFill>
            <a:schemeClr val="accent1">
              <a:lumMod val="40000"/>
              <a:lumOff val="6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0" fontAlgn="base" latinLnBrk="0" hangingPunct="0">
              <a:lnSpc>
                <a:spcPct val="100000"/>
              </a:lnSpc>
              <a:spcBef>
                <a:spcPct val="0"/>
              </a:spcBef>
              <a:spcAft>
                <a:spcPct val="0"/>
              </a:spcAft>
              <a:buClrTx/>
              <a:buSzTx/>
              <a:buFontTx/>
              <a:buNone/>
            </a:pPr>
            <a:r>
              <a:rPr kumimoji="0" lang="zh-CN" altLang="en-US" sz="2400" b="0" i="0" u="none" strike="noStrike" kern="1200" cap="none" spc="0" normalizeH="0" baseline="0" noProof="1">
                <a:solidFill>
                  <a:schemeClr val="tx1"/>
                </a:solidFill>
                <a:latin typeface="方正黑体简体" pitchFamily="2" charset="-122"/>
                <a:ea typeface="方正黑体简体" pitchFamily="2" charset="-122"/>
                <a:cs typeface="+mn-ea"/>
                <a:sym typeface="+mn-lt"/>
              </a:rPr>
              <a:t>中国电信股份有限公司邢台分公司</a:t>
            </a:r>
            <a:endParaRPr kumimoji="0" lang="zh-CN" altLang="en-US" sz="2400" b="0" i="0" u="none" strike="noStrike" kern="1200" cap="none" spc="0" normalizeH="0" baseline="0" noProof="1">
              <a:solidFill>
                <a:schemeClr val="tx1"/>
              </a:solidFill>
              <a:latin typeface="方正黑体简体" pitchFamily="2" charset="-122"/>
              <a:ea typeface="方正黑体简体" pitchFamily="2" charset="-122"/>
              <a:cs typeface="+mn-ea"/>
              <a:sym typeface="+mn-lt"/>
            </a:endParaRPr>
          </a:p>
        </p:txBody>
      </p:sp>
      <p:sp>
        <p:nvSpPr>
          <p:cNvPr id="15" name="上箭头 14"/>
          <p:cNvSpPr/>
          <p:nvPr/>
        </p:nvSpPr>
        <p:spPr>
          <a:xfrm>
            <a:off x="10009188" y="5628582"/>
            <a:ext cx="468313" cy="430213"/>
          </a:xfrm>
          <a:prstGeom prst="upArrow">
            <a:avLst/>
          </a:prstGeom>
          <a:solidFill>
            <a:srgbClr val="FF0000"/>
          </a:solidFill>
          <a:ln w="25400">
            <a:solidFill>
              <a:srgbClr val="FF0000"/>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17" name="左箭头 16"/>
          <p:cNvSpPr/>
          <p:nvPr/>
        </p:nvSpPr>
        <p:spPr>
          <a:xfrm>
            <a:off x="7743825" y="4271120"/>
            <a:ext cx="450850" cy="350838"/>
          </a:xfrm>
          <a:prstGeom prst="leftArrow">
            <a:avLst/>
          </a:prstGeom>
          <a:solidFill>
            <a:schemeClr val="tx1"/>
          </a:solidFill>
          <a:ln w="25400">
            <a:solidFill>
              <a:schemeClr val="tx1"/>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18" name="乘号 17"/>
          <p:cNvSpPr/>
          <p:nvPr/>
        </p:nvSpPr>
        <p:spPr>
          <a:xfrm>
            <a:off x="7781925" y="4241107"/>
            <a:ext cx="490538" cy="474663"/>
          </a:xfrm>
          <a:prstGeom prst="mathMultiply">
            <a:avLst/>
          </a:prstGeom>
          <a:solidFill>
            <a:srgbClr val="FF0000"/>
          </a:solidFill>
          <a:ln w="25400">
            <a:solidFill>
              <a:srgbClr val="FF0000"/>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spTree>
  </p:cSld>
  <p:clrMapOvr>
    <a:masterClrMapping/>
  </p:clrMapOvr>
  <p:transition spd="slow" advTm="1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100000">
                                          <p:val>
                                            <p:strVal val="#ppt_x"/>
                                          </p:val>
                                        </p:tav>
                                      </p:tavLst>
                                    </p:anim>
                                    <p:anim calcmode="lin" valueType="num">
                                      <p:cBhvr>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8" grpId="0" bldLvl="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标题 2"/>
          <p:cNvSpPr>
            <a:spLocks noGrp="1"/>
          </p:cNvSpPr>
          <p:nvPr>
            <p:ph type="title"/>
          </p:nvPr>
        </p:nvSpPr>
        <p:spPr>
          <a:xfrm>
            <a:off x="838200" y="125413"/>
            <a:ext cx="9669463" cy="795337"/>
          </a:xfrm>
        </p:spPr>
        <p:txBody>
          <a:bodyPr anchor="ctr" anchorCtr="0"/>
          <a:lstStyle/>
          <a:p>
            <a:r>
              <a:rPr lang="en-US" altLang="zh-CN" dirty="0">
                <a:sym typeface="微软雅黑" panose="020B0503020204020204" charset="-122"/>
              </a:rPr>
              <a:t>3.2.2 101-2</a:t>
            </a:r>
            <a:r>
              <a:rPr lang="zh-CN" altLang="en-US" dirty="0">
                <a:sym typeface="微软雅黑" panose="020B0503020204020204" charset="-122"/>
              </a:rPr>
              <a:t>表</a:t>
            </a:r>
            <a:endParaRPr lang="zh-CN" altLang="en-US" dirty="0"/>
          </a:p>
        </p:txBody>
      </p:sp>
      <p:sp>
        <p:nvSpPr>
          <p:cNvPr id="143362" name="文本框 3"/>
          <p:cNvSpPr txBox="1"/>
          <p:nvPr/>
        </p:nvSpPr>
        <p:spPr>
          <a:xfrm>
            <a:off x="554355" y="1287780"/>
            <a:ext cx="11196320" cy="3415030"/>
          </a:xfrm>
          <a:prstGeom prst="rect">
            <a:avLst/>
          </a:prstGeom>
          <a:noFill/>
          <a:ln w="9525">
            <a:noFill/>
          </a:ln>
        </p:spPr>
        <p:txBody>
          <a:bodyPr wrap="square" anchor="t" anchorCtr="0">
            <a:spAutoFit/>
          </a:bodyPr>
          <a:lstStyle/>
          <a:p>
            <a:pPr eaLnBrk="0" hangingPunct="0">
              <a:lnSpc>
                <a:spcPct val="150000"/>
              </a:lnSpc>
            </a:pPr>
            <a:r>
              <a:rPr lang="zh-CN" altLang="zh-CN" sz="2400" b="1" dirty="0">
                <a:latin typeface="楷体" panose="02010609060101010101" charset="-122"/>
                <a:ea typeface="楷体" panose="02010609060101010101" charset="-122"/>
              </a:rPr>
              <a:t>产业活动单位个数</a:t>
            </a:r>
            <a:endParaRPr lang="en-US" altLang="zh-CN" sz="2400" b="1" dirty="0">
              <a:latin typeface="楷体" panose="02010609060101010101" charset="-122"/>
              <a:ea typeface="楷体" panose="02010609060101010101" charset="-122"/>
            </a:endParaRPr>
          </a:p>
          <a:p>
            <a:pPr eaLnBrk="0" hangingPunct="0">
              <a:lnSpc>
                <a:spcPct val="150000"/>
              </a:lnSpc>
            </a:pPr>
            <a:endParaRPr lang="zh-CN" altLang="en-US" sz="2400" dirty="0">
              <a:solidFill>
                <a:srgbClr val="00B050"/>
              </a:solidFill>
              <a:latin typeface="黑体" panose="02010609060101010101" charset="-122"/>
              <a:ea typeface="黑体" panose="02010609060101010101" charset="-122"/>
            </a:endParaRPr>
          </a:p>
          <a:p>
            <a:pPr eaLnBrk="0" hangingPunct="0">
              <a:lnSpc>
                <a:spcPct val="150000"/>
              </a:lnSpc>
            </a:pPr>
            <a:r>
              <a:rPr lang="zh-CN" altLang="en-US" sz="2400" dirty="0">
                <a:solidFill>
                  <a:srgbClr val="00B050"/>
                </a:solidFill>
                <a:latin typeface="黑体" panose="02010609060101010101" charset="-122"/>
                <a:ea typeface="黑体" panose="02010609060101010101" charset="-122"/>
              </a:rPr>
              <a:t>填报要求：</a:t>
            </a:r>
            <a:endParaRPr lang="en-US" altLang="zh-CN" sz="2400" dirty="0">
              <a:solidFill>
                <a:srgbClr val="F0944A"/>
              </a:solidFill>
              <a:latin typeface="汉仪叶叶相思体简" panose="02010509060101010101" charset="-122"/>
              <a:ea typeface="汉仪叶叶相思体简" panose="02010509060101010101" charset="-122"/>
              <a:sym typeface="FZHei-B01S"/>
            </a:endParaRPr>
          </a:p>
          <a:p>
            <a:pPr eaLnBrk="0" hangingPunct="0">
              <a:lnSpc>
                <a:spcPct val="150000"/>
              </a:lnSpc>
            </a:pPr>
            <a:r>
              <a:rPr lang="en-US" altLang="zh-CN" sz="2400" dirty="0">
                <a:solidFill>
                  <a:srgbClr val="F0944A"/>
                </a:solidFill>
                <a:latin typeface="汉仪叶叶相思体简" panose="02010509060101010101" charset="-122"/>
                <a:ea typeface="汉仪叶叶相思体简" panose="02010509060101010101" charset="-122"/>
                <a:sym typeface="FZHei-B01S"/>
              </a:rPr>
              <a:t>★</a:t>
            </a:r>
            <a:r>
              <a:rPr lang="zh-CN" altLang="zh-CN" sz="2400" dirty="0">
                <a:latin typeface="黑体" panose="02010609060101010101" charset="-122"/>
                <a:ea typeface="黑体" panose="02010609060101010101" charset="-122"/>
              </a:rPr>
              <a:t>如果101-1表212栏“本法人单位是否有下属产业活动单位”选择的是</a:t>
            </a:r>
            <a:r>
              <a:rPr lang="en-US" altLang="zh-CN" sz="2400" dirty="0">
                <a:latin typeface="黑体" panose="02010609060101010101" charset="-122"/>
                <a:ea typeface="黑体" panose="02010609060101010101" charset="-122"/>
              </a:rPr>
              <a:t>1</a:t>
            </a:r>
            <a:r>
              <a:rPr lang="zh-CN" altLang="zh-CN" sz="2400" dirty="0">
                <a:latin typeface="黑体" panose="02010609060101010101" charset="-122"/>
                <a:ea typeface="黑体" panose="02010609060101010101" charset="-122"/>
              </a:rPr>
              <a:t>，则101-2表产业活动单位总计数不能为空，必须大于等于2；</a:t>
            </a:r>
            <a:endParaRPr lang="en-US" altLang="zh-CN" sz="2400" dirty="0">
              <a:solidFill>
                <a:srgbClr val="F0944A"/>
              </a:solidFill>
              <a:latin typeface="汉仪叶叶相思体简" panose="02010509060101010101" charset="-122"/>
              <a:ea typeface="汉仪叶叶相思体简" panose="02010509060101010101" charset="-122"/>
              <a:sym typeface="FZHei-B01S"/>
            </a:endParaRPr>
          </a:p>
          <a:p>
            <a:pPr eaLnBrk="0" hangingPunct="0">
              <a:lnSpc>
                <a:spcPct val="150000"/>
              </a:lnSpc>
            </a:pPr>
            <a:r>
              <a:rPr lang="en-US" altLang="zh-CN" sz="2400" dirty="0">
                <a:solidFill>
                  <a:srgbClr val="F0944A"/>
                </a:solidFill>
                <a:latin typeface="汉仪叶叶相思体简" panose="02010509060101010101" charset="-122"/>
                <a:ea typeface="汉仪叶叶相思体简" panose="02010509060101010101" charset="-122"/>
                <a:sym typeface="FZHei-B01S"/>
              </a:rPr>
              <a:t>★</a:t>
            </a:r>
            <a:r>
              <a:rPr lang="zh-CN" altLang="zh-CN" sz="2400" dirty="0">
                <a:latin typeface="黑体" panose="02010609060101010101" charset="-122"/>
                <a:ea typeface="黑体" panose="02010609060101010101" charset="-122"/>
                <a:sym typeface="FZHei-B01S"/>
              </a:rPr>
              <a:t>本表中填报的产业活动单位情况的</a:t>
            </a:r>
            <a:r>
              <a:rPr lang="zh-CN" altLang="zh-CN" sz="2400" dirty="0">
                <a:solidFill>
                  <a:schemeClr val="accent2"/>
                </a:solidFill>
                <a:latin typeface="黑体" panose="02010609060101010101" charset="-122"/>
                <a:ea typeface="黑体" panose="02010609060101010101" charset="-122"/>
                <a:sym typeface="FZHei-B01S"/>
              </a:rPr>
              <a:t>行数</a:t>
            </a:r>
            <a:r>
              <a:rPr lang="zh-CN" altLang="zh-CN" sz="2400" dirty="0">
                <a:latin typeface="黑体" panose="02010609060101010101" charset="-122"/>
                <a:ea typeface="黑体" panose="02010609060101010101" charset="-122"/>
                <a:sym typeface="FZHei-B01S"/>
              </a:rPr>
              <a:t>应等于“产业活动单位</a:t>
            </a:r>
            <a:r>
              <a:rPr lang="zh-CN" altLang="zh-CN" sz="2400" dirty="0">
                <a:solidFill>
                  <a:schemeClr val="accent2"/>
                </a:solidFill>
                <a:latin typeface="黑体" panose="02010609060101010101" charset="-122"/>
                <a:ea typeface="黑体" panose="02010609060101010101" charset="-122"/>
                <a:sym typeface="FZHei-B01S"/>
              </a:rPr>
              <a:t>个数</a:t>
            </a:r>
            <a:r>
              <a:rPr lang="zh-CN" altLang="zh-CN" sz="2400" dirty="0">
                <a:latin typeface="黑体" panose="02010609060101010101" charset="-122"/>
                <a:ea typeface="黑体" panose="02010609060101010101" charset="-122"/>
                <a:sym typeface="FZHei-B01S"/>
              </a:rPr>
              <a:t>”。</a:t>
            </a:r>
            <a:r>
              <a:rPr lang="en-US" altLang="zh-CN" sz="2400" dirty="0">
                <a:latin typeface="黑体" panose="02010609060101010101" charset="-122"/>
                <a:ea typeface="黑体" panose="02010609060101010101" charset="-122"/>
                <a:sym typeface="FZHei-B01S"/>
              </a:rPr>
              <a:t>  </a:t>
            </a:r>
            <a:endParaRPr lang="en-US" altLang="zh-CN" sz="2400" dirty="0">
              <a:latin typeface="黑体" panose="02010609060101010101" charset="-122"/>
              <a:ea typeface="黑体" panose="02010609060101010101" charset="-122"/>
              <a:sym typeface="FZHei-B01S"/>
            </a:endParaRPr>
          </a:p>
        </p:txBody>
      </p:sp>
      <p:pic>
        <p:nvPicPr>
          <p:cNvPr id="143363" name="图片 1"/>
          <p:cNvPicPr>
            <a:picLocks noChangeAspect="1"/>
          </p:cNvPicPr>
          <p:nvPr/>
        </p:nvPicPr>
        <p:blipFill rotWithShape="1">
          <a:blip r:embed="rId1"/>
          <a:srcRect r="54747" b="90075"/>
          <a:stretch>
            <a:fillRect/>
          </a:stretch>
        </p:blipFill>
        <p:spPr>
          <a:xfrm>
            <a:off x="635723" y="1968617"/>
            <a:ext cx="4815146" cy="447085"/>
          </a:xfrm>
          <a:prstGeom prst="rect">
            <a:avLst/>
          </a:prstGeom>
          <a:noFill/>
          <a:ln w="9525">
            <a:noFill/>
          </a:ln>
        </p:spPr>
      </p:pic>
    </p:spTree>
  </p:cSld>
  <p:clrMapOvr>
    <a:masterClrMapping/>
  </p:clrMapOvr>
  <p:transition spd="slow" advTm="10000">
    <p:fade/>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标题 2"/>
          <p:cNvSpPr>
            <a:spLocks noGrp="1"/>
          </p:cNvSpPr>
          <p:nvPr>
            <p:ph type="title"/>
          </p:nvPr>
        </p:nvSpPr>
        <p:spPr>
          <a:xfrm>
            <a:off x="838200" y="125413"/>
            <a:ext cx="9669463" cy="795337"/>
          </a:xfrm>
        </p:spPr>
        <p:txBody>
          <a:bodyPr anchor="ctr" anchorCtr="0"/>
          <a:lstStyle/>
          <a:p>
            <a:r>
              <a:rPr lang="en-US" altLang="zh-CN" dirty="0">
                <a:sym typeface="微软雅黑" panose="020B0503020204020204" charset="-122"/>
              </a:rPr>
              <a:t>3.2.2 101-2</a:t>
            </a:r>
            <a:r>
              <a:rPr lang="zh-CN" altLang="en-US" dirty="0">
                <a:sym typeface="微软雅黑" panose="020B0503020204020204" charset="-122"/>
              </a:rPr>
              <a:t>表</a:t>
            </a:r>
            <a:endParaRPr lang="zh-CN" altLang="en-US" dirty="0"/>
          </a:p>
        </p:txBody>
      </p:sp>
      <p:sp>
        <p:nvSpPr>
          <p:cNvPr id="145410" name="文本框 3"/>
          <p:cNvSpPr txBox="1"/>
          <p:nvPr/>
        </p:nvSpPr>
        <p:spPr>
          <a:xfrm>
            <a:off x="622300" y="842055"/>
            <a:ext cx="11254014" cy="3138170"/>
          </a:xfrm>
          <a:prstGeom prst="rect">
            <a:avLst/>
          </a:prstGeom>
          <a:noFill/>
          <a:ln w="9525">
            <a:noFill/>
          </a:ln>
        </p:spPr>
        <p:txBody>
          <a:bodyPr wrap="square" anchor="t" anchorCtr="0">
            <a:spAutoFit/>
          </a:bodyPr>
          <a:lstStyle/>
          <a:p>
            <a:pPr eaLnBrk="0" hangingPunct="0">
              <a:lnSpc>
                <a:spcPct val="150000"/>
              </a:lnSpc>
            </a:pPr>
            <a:r>
              <a:rPr lang="zh-CN" altLang="zh-CN" sz="2200" b="1" dirty="0" err="1">
                <a:latin typeface="楷体" panose="02010609060101010101" charset="-122"/>
                <a:ea typeface="楷体" panose="02010609060101010101" charset="-122"/>
              </a:rPr>
              <a:t>单位类别</a:t>
            </a:r>
            <a:endParaRPr lang="zh-CN" altLang="zh-CN" sz="2200" b="1" dirty="0">
              <a:latin typeface="楷体" panose="02010609060101010101" charset="-122"/>
              <a:ea typeface="楷体" panose="02010609060101010101" charset="-122"/>
            </a:endParaRPr>
          </a:p>
          <a:p>
            <a:pPr eaLnBrk="0" hangingPunct="0">
              <a:lnSpc>
                <a:spcPct val="150000"/>
              </a:lnSpc>
            </a:pPr>
            <a:r>
              <a:rPr lang="zh-CN" altLang="en-US" sz="2200" dirty="0">
                <a:solidFill>
                  <a:srgbClr val="7030A0"/>
                </a:solidFill>
                <a:latin typeface="黑体" panose="02010609060101010101" charset="-122"/>
                <a:ea typeface="黑体" panose="02010609060101010101" charset="-122"/>
                <a:sym typeface="FZHei-B01S"/>
              </a:rPr>
              <a:t>指标含义</a:t>
            </a:r>
            <a:r>
              <a:rPr lang="zh-CN" altLang="en-US" sz="2200" dirty="0">
                <a:solidFill>
                  <a:srgbClr val="7030A0"/>
                </a:solidFill>
                <a:latin typeface="楷体" panose="02010609060101010101" charset="-122"/>
                <a:ea typeface="楷体" panose="02010609060101010101" charset="-122"/>
                <a:sym typeface="FZHei-B01S"/>
              </a:rPr>
              <a:t>：</a:t>
            </a:r>
            <a:r>
              <a:rPr lang="zh-CN" altLang="en-US" sz="2200" dirty="0">
                <a:latin typeface="楷体" panose="02010609060101010101" charset="-122"/>
                <a:ea typeface="楷体" panose="02010609060101010101" charset="-122"/>
                <a:sym typeface="FZHei-B01S"/>
              </a:rPr>
              <a:t> 产业活动单位分为法人单位本部和分支机构。1.法人单位本部（总部、本店、本所等）：指法人单位中起领导和核心作用的产业活动单位。2.法人单位分支机构（分部、分厂、分店、支所等）：指法人单位中符合产业活动单位条件的除本部以外的其他产业活动单位。</a:t>
            </a:r>
            <a:endParaRPr lang="zh-CN" altLang="en-US" sz="2200" dirty="0">
              <a:latin typeface="楷体" panose="02010609060101010101" charset="-122"/>
              <a:ea typeface="楷体" panose="02010609060101010101" charset="-122"/>
              <a:sym typeface="FZHei-B01S"/>
            </a:endParaRPr>
          </a:p>
          <a:p>
            <a:pPr eaLnBrk="0" hangingPunct="0">
              <a:lnSpc>
                <a:spcPct val="150000"/>
              </a:lnSpc>
            </a:pPr>
            <a:r>
              <a:rPr lang="zh-CN" altLang="en-US" sz="2200" dirty="0">
                <a:solidFill>
                  <a:srgbClr val="FF0000"/>
                </a:solidFill>
                <a:latin typeface="黑体" panose="02010609060101010101" charset="-122"/>
                <a:ea typeface="黑体" panose="02010609060101010101" charset="-122"/>
              </a:rPr>
              <a:t>填报主体：</a:t>
            </a:r>
            <a:r>
              <a:rPr lang="zh-CN" altLang="zh-CN" sz="2200" u="sng" dirty="0">
                <a:latin typeface="黑体" panose="02010609060101010101" charset="-122"/>
                <a:ea typeface="黑体" panose="02010609060101010101" charset="-122"/>
              </a:rPr>
              <a:t>所有产业活动单位均填写本项。</a:t>
            </a:r>
            <a:endParaRPr lang="zh-CN" altLang="zh-CN" sz="2200" u="sng" dirty="0">
              <a:latin typeface="黑体" panose="02010609060101010101" charset="-122"/>
              <a:ea typeface="黑体" panose="02010609060101010101" charset="-122"/>
            </a:endParaRPr>
          </a:p>
        </p:txBody>
      </p:sp>
      <p:pic>
        <p:nvPicPr>
          <p:cNvPr id="145411" name="图片 1"/>
          <p:cNvPicPr>
            <a:picLocks noChangeAspect="1"/>
          </p:cNvPicPr>
          <p:nvPr/>
        </p:nvPicPr>
        <p:blipFill>
          <a:blip r:embed="rId1"/>
          <a:srcRect t="9853"/>
          <a:stretch>
            <a:fillRect/>
          </a:stretch>
        </p:blipFill>
        <p:spPr>
          <a:xfrm>
            <a:off x="2273890" y="3901529"/>
            <a:ext cx="9124950" cy="3486150"/>
          </a:xfrm>
          <a:prstGeom prst="rect">
            <a:avLst/>
          </a:prstGeom>
          <a:noFill/>
          <a:ln w="9525">
            <a:noFill/>
          </a:ln>
        </p:spPr>
      </p:pic>
    </p:spTree>
  </p:cSld>
  <p:clrMapOvr>
    <a:masterClrMapping/>
  </p:clrMapOvr>
  <p:transition spd="slow" advTm="10000">
    <p:fade/>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标题 3"/>
          <p:cNvSpPr>
            <a:spLocks noGrp="1"/>
          </p:cNvSpPr>
          <p:nvPr>
            <p:ph type="title"/>
          </p:nvPr>
        </p:nvSpPr>
        <p:spPr>
          <a:xfrm>
            <a:off x="838200" y="125413"/>
            <a:ext cx="9669463" cy="795337"/>
          </a:xfrm>
        </p:spPr>
        <p:txBody>
          <a:bodyPr anchor="ctr" anchorCtr="0"/>
          <a:lstStyle/>
          <a:p>
            <a:r>
              <a:rPr lang="en-US" altLang="zh-CN" dirty="0">
                <a:sym typeface="微软雅黑" panose="020B0503020204020204" charset="-122"/>
              </a:rPr>
              <a:t>3.2.2 101-2</a:t>
            </a:r>
            <a:r>
              <a:rPr lang="zh-CN" altLang="en-US" dirty="0">
                <a:sym typeface="微软雅黑" panose="020B0503020204020204" charset="-122"/>
              </a:rPr>
              <a:t>表</a:t>
            </a:r>
            <a:endParaRPr lang="zh-CN" altLang="en-US" dirty="0"/>
          </a:p>
        </p:txBody>
      </p:sp>
      <p:sp>
        <p:nvSpPr>
          <p:cNvPr id="147458" name="文本框 3"/>
          <p:cNvSpPr txBox="1"/>
          <p:nvPr/>
        </p:nvSpPr>
        <p:spPr>
          <a:xfrm>
            <a:off x="320675" y="655320"/>
            <a:ext cx="11637645" cy="2861310"/>
          </a:xfrm>
          <a:prstGeom prst="rect">
            <a:avLst/>
          </a:prstGeom>
          <a:noFill/>
          <a:ln w="9525">
            <a:noFill/>
          </a:ln>
        </p:spPr>
        <p:txBody>
          <a:bodyPr wrap="square" anchor="t" anchorCtr="0">
            <a:spAutoFit/>
          </a:bodyPr>
          <a:lstStyle/>
          <a:p>
            <a:pPr eaLnBrk="0" hangingPunct="0">
              <a:lnSpc>
                <a:spcPct val="150000"/>
              </a:lnSpc>
            </a:pPr>
            <a:r>
              <a:rPr lang="en-US" altLang="zh-CN" sz="2400" dirty="0">
                <a:solidFill>
                  <a:srgbClr val="00B050"/>
                </a:solidFill>
                <a:latin typeface="黑体" panose="02010609060101010101" charset="-122"/>
                <a:ea typeface="黑体" panose="02010609060101010101" charset="-122"/>
              </a:rPr>
              <a:t>101-2</a:t>
            </a:r>
            <a:r>
              <a:rPr lang="zh-CN" altLang="en-US" sz="2400" dirty="0">
                <a:solidFill>
                  <a:srgbClr val="00B050"/>
                </a:solidFill>
                <a:latin typeface="黑体" panose="02010609060101010101" charset="-122"/>
                <a:ea typeface="黑体" panose="02010609060101010101" charset="-122"/>
              </a:rPr>
              <a:t>表中其他注意事项：</a:t>
            </a:r>
            <a:endParaRPr lang="zh-CN" altLang="en-US" sz="2400" dirty="0">
              <a:solidFill>
                <a:srgbClr val="00B050"/>
              </a:solidFill>
              <a:latin typeface="黑体" panose="02010609060101010101" charset="-122"/>
              <a:ea typeface="黑体" panose="02010609060101010101" charset="-122"/>
            </a:endParaRPr>
          </a:p>
          <a:p>
            <a:pPr eaLnBrk="0" hangingPunct="0">
              <a:lnSpc>
                <a:spcPct val="150000"/>
              </a:lnSpc>
            </a:pPr>
            <a:r>
              <a:rPr lang="en-US" altLang="zh-CN" sz="2400" dirty="0">
                <a:solidFill>
                  <a:srgbClr val="F0944A"/>
                </a:solidFill>
                <a:latin typeface="汉仪叶叶相思体简" panose="02010509060101010101" charset="-122"/>
                <a:ea typeface="汉仪叶叶相思体简" panose="02010509060101010101" charset="-122"/>
                <a:sym typeface="FZHei-B01S"/>
              </a:rPr>
              <a:t>★</a:t>
            </a:r>
            <a:r>
              <a:rPr lang="en-US" altLang="zh-CN" sz="2400" dirty="0" err="1">
                <a:latin typeface="黑体" panose="02010609060101010101" charset="-122"/>
                <a:ea typeface="黑体" panose="02010609060101010101" charset="-122"/>
                <a:sym typeface="FZHei-B01S"/>
              </a:rPr>
              <a:t>年报前</a:t>
            </a:r>
            <a:r>
              <a:rPr lang="zh-CN" altLang="en-US" sz="2400" dirty="0">
                <a:latin typeface="黑体" panose="02010609060101010101" charset="-122"/>
                <a:ea typeface="黑体" panose="02010609060101010101" charset="-122"/>
                <a:sym typeface="FZHei-B01S"/>
              </a:rPr>
              <a:t>国家统计局会统一导入上期数据，调查单位注意核实、删减、补充；</a:t>
            </a:r>
            <a:endParaRPr lang="zh-CN" altLang="en-US" sz="2400" dirty="0">
              <a:solidFill>
                <a:srgbClr val="F0944A"/>
              </a:solidFill>
              <a:latin typeface="汉仪叶叶相思体简" panose="02010509060101010101" charset="-122"/>
              <a:ea typeface="汉仪叶叶相思体简" panose="02010509060101010101" charset="-122"/>
              <a:sym typeface="FZHei-B01S"/>
            </a:endParaRPr>
          </a:p>
          <a:p>
            <a:pPr eaLnBrk="0" hangingPunct="0">
              <a:lnSpc>
                <a:spcPct val="150000"/>
              </a:lnSpc>
            </a:pPr>
            <a:r>
              <a:rPr lang="en-US" altLang="zh-CN" sz="2400" dirty="0">
                <a:solidFill>
                  <a:srgbClr val="F0944A"/>
                </a:solidFill>
                <a:latin typeface="汉仪叶叶相思体简" panose="02010509060101010101" charset="-122"/>
                <a:ea typeface="汉仪叶叶相思体简" panose="02010509060101010101" charset="-122"/>
                <a:sym typeface="FZHei-B01S"/>
              </a:rPr>
              <a:t>★</a:t>
            </a:r>
            <a:r>
              <a:rPr lang="en-US" altLang="zh-CN" sz="2400" dirty="0" err="1">
                <a:latin typeface="黑体" panose="02010609060101010101" charset="-122"/>
                <a:ea typeface="黑体" panose="02010609060101010101" charset="-122"/>
                <a:sym typeface="FZHei-B01S"/>
              </a:rPr>
              <a:t>如果产业活动单位</a:t>
            </a:r>
            <a:r>
              <a:rPr lang="zh-CN" altLang="en-US" sz="2400" dirty="0">
                <a:latin typeface="黑体" panose="02010609060101010101" charset="-122"/>
                <a:ea typeface="黑体" panose="02010609060101010101" charset="-122"/>
                <a:sym typeface="FZHei-B01S"/>
              </a:rPr>
              <a:t>数</a:t>
            </a:r>
            <a:r>
              <a:rPr lang="en-US" altLang="zh-CN" sz="2400" dirty="0">
                <a:latin typeface="黑体" panose="02010609060101010101" charset="-122"/>
                <a:ea typeface="黑体" panose="02010609060101010101" charset="-122"/>
                <a:sym typeface="FZHei-B01S"/>
              </a:rPr>
              <a:t>大于等于2,则产业活动单位情况表中</a:t>
            </a:r>
            <a:r>
              <a:rPr lang="zh-CN" altLang="zh-CN" sz="2400" dirty="0">
                <a:latin typeface="黑体" panose="02010609060101010101" charset="-122"/>
                <a:ea typeface="黑体" panose="02010609060101010101" charset="-122"/>
                <a:sym typeface="FZHei-B01S"/>
              </a:rPr>
              <a:t>至少应该填报两行记录，记录数与产活单位数一致，并且第一行必须填写本部信息；</a:t>
            </a:r>
            <a:endParaRPr lang="zh-CN" altLang="zh-CN" sz="2400" dirty="0">
              <a:latin typeface="黑体" panose="02010609060101010101" charset="-122"/>
              <a:ea typeface="黑体" panose="02010609060101010101" charset="-122"/>
              <a:sym typeface="FZHei-B01S"/>
            </a:endParaRPr>
          </a:p>
          <a:p>
            <a:pPr eaLnBrk="0" hangingPunct="0">
              <a:lnSpc>
                <a:spcPct val="150000"/>
              </a:lnSpc>
            </a:pPr>
            <a:r>
              <a:rPr lang="en-US" altLang="zh-CN" sz="2400" dirty="0">
                <a:solidFill>
                  <a:srgbClr val="F0944A"/>
                </a:solidFill>
                <a:latin typeface="汉仪叶叶相思体简" panose="02010509060101010101" charset="-122"/>
                <a:ea typeface="汉仪叶叶相思体简" panose="02010509060101010101" charset="-122"/>
                <a:sym typeface="FZHei-B01S"/>
              </a:rPr>
              <a:t>★</a:t>
            </a:r>
            <a:r>
              <a:rPr lang="zh-CN" altLang="en-US" sz="2400" b="1" dirty="0">
                <a:latin typeface="黑体" panose="02010609060101010101" charset="-122"/>
                <a:ea typeface="黑体" panose="02010609060101010101" charset="-122"/>
                <a:sym typeface="FZHei-B01S"/>
              </a:rPr>
              <a:t>法人单位本部</a:t>
            </a:r>
            <a:r>
              <a:rPr lang="zh-CN" altLang="en-US" sz="2400" dirty="0">
                <a:latin typeface="黑体" panose="02010609060101010101" charset="-122"/>
                <a:ea typeface="黑体" panose="02010609060101010101" charset="-122"/>
                <a:sym typeface="FZHei-B01S"/>
              </a:rPr>
              <a:t>不能漏，有且只有一个本部。</a:t>
            </a:r>
            <a:endParaRPr lang="zh-CN" altLang="en-US" sz="2400" dirty="0">
              <a:latin typeface="黑体" panose="02010609060101010101" charset="-122"/>
              <a:ea typeface="黑体" panose="02010609060101010101" charset="-122"/>
              <a:sym typeface="FZHei-B01S"/>
            </a:endParaRPr>
          </a:p>
        </p:txBody>
      </p:sp>
      <p:pic>
        <p:nvPicPr>
          <p:cNvPr id="147459" name="图片 1"/>
          <p:cNvPicPr>
            <a:picLocks noChangeAspect="1"/>
          </p:cNvPicPr>
          <p:nvPr/>
        </p:nvPicPr>
        <p:blipFill>
          <a:blip r:embed="rId1"/>
          <a:srcRect l="856" r="217" b="54828"/>
          <a:stretch>
            <a:fillRect/>
          </a:stretch>
        </p:blipFill>
        <p:spPr>
          <a:xfrm>
            <a:off x="1581943" y="3573369"/>
            <a:ext cx="9028113" cy="1747837"/>
          </a:xfrm>
          <a:prstGeom prst="rect">
            <a:avLst/>
          </a:prstGeom>
          <a:noFill/>
          <a:ln w="9525">
            <a:noFill/>
          </a:ln>
        </p:spPr>
      </p:pic>
      <p:pic>
        <p:nvPicPr>
          <p:cNvPr id="147460" name="图片 2"/>
          <p:cNvPicPr>
            <a:picLocks noChangeAspect="1"/>
          </p:cNvPicPr>
          <p:nvPr/>
        </p:nvPicPr>
        <p:blipFill rotWithShape="1">
          <a:blip r:embed="rId2"/>
          <a:srcRect l="320" r="530" b="26601"/>
          <a:stretch>
            <a:fillRect/>
          </a:stretch>
        </p:blipFill>
        <p:spPr>
          <a:xfrm>
            <a:off x="1709739" y="5446195"/>
            <a:ext cx="9018587" cy="1286392"/>
          </a:xfrm>
          <a:prstGeom prst="rect">
            <a:avLst/>
          </a:prstGeom>
          <a:noFill/>
          <a:ln w="9525">
            <a:noFill/>
          </a:ln>
        </p:spPr>
      </p:pic>
    </p:spTree>
  </p:cSld>
  <p:clrMapOvr>
    <a:masterClrMapping/>
  </p:clrMapOvr>
  <p:transition spd="slow" advTm="10000">
    <p:fade/>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标题 2"/>
          <p:cNvSpPr>
            <a:spLocks noGrp="1"/>
          </p:cNvSpPr>
          <p:nvPr>
            <p:ph type="title"/>
          </p:nvPr>
        </p:nvSpPr>
        <p:spPr>
          <a:xfrm>
            <a:off x="838200" y="125413"/>
            <a:ext cx="9669463" cy="795337"/>
          </a:xfrm>
        </p:spPr>
        <p:txBody>
          <a:bodyPr anchor="ctr" anchorCtr="0"/>
          <a:lstStyle/>
          <a:p>
            <a:r>
              <a:rPr lang="en-US" altLang="zh-CN" dirty="0">
                <a:sym typeface="微软雅黑" panose="020B0503020204020204" charset="-122"/>
              </a:rPr>
              <a:t>3.2.2 101-2</a:t>
            </a:r>
            <a:r>
              <a:rPr lang="zh-CN" altLang="en-US" dirty="0">
                <a:sym typeface="微软雅黑" panose="020B0503020204020204" charset="-122"/>
              </a:rPr>
              <a:t>表</a:t>
            </a:r>
            <a:endParaRPr lang="zh-CN" altLang="en-US" dirty="0"/>
          </a:p>
        </p:txBody>
      </p:sp>
      <p:sp>
        <p:nvSpPr>
          <p:cNvPr id="149506" name="文本框 3"/>
          <p:cNvSpPr txBox="1"/>
          <p:nvPr/>
        </p:nvSpPr>
        <p:spPr>
          <a:xfrm>
            <a:off x="413385" y="765810"/>
            <a:ext cx="11135995" cy="2163445"/>
          </a:xfrm>
          <a:prstGeom prst="rect">
            <a:avLst/>
          </a:prstGeom>
          <a:noFill/>
          <a:ln w="9525">
            <a:noFill/>
          </a:ln>
        </p:spPr>
        <p:txBody>
          <a:bodyPr wrap="square" anchor="t" anchorCtr="0">
            <a:spAutoFit/>
          </a:bodyPr>
          <a:lstStyle/>
          <a:p>
            <a:pPr eaLnBrk="0" hangingPunct="0">
              <a:lnSpc>
                <a:spcPct val="150000"/>
              </a:lnSpc>
            </a:pPr>
            <a:r>
              <a:rPr lang="en-US" altLang="zh-CN" sz="2400" dirty="0">
                <a:solidFill>
                  <a:srgbClr val="00B050"/>
                </a:solidFill>
                <a:latin typeface="黑体" panose="02010609060101010101" charset="-122"/>
                <a:ea typeface="黑体" panose="02010609060101010101" charset="-122"/>
              </a:rPr>
              <a:t>101-2</a:t>
            </a:r>
            <a:r>
              <a:rPr lang="zh-CN" altLang="en-US" sz="2400" dirty="0">
                <a:solidFill>
                  <a:srgbClr val="00B050"/>
                </a:solidFill>
                <a:latin typeface="黑体" panose="02010609060101010101" charset="-122"/>
                <a:ea typeface="黑体" panose="02010609060101010101" charset="-122"/>
              </a:rPr>
              <a:t>表中其他注意事项：</a:t>
            </a:r>
            <a:endParaRPr lang="en-US" altLang="zh-CN" sz="2400" dirty="0">
              <a:latin typeface="黑体" panose="02010609060101010101" charset="-122"/>
              <a:ea typeface="黑体" panose="02010609060101010101" charset="-122"/>
              <a:sym typeface="FZHei-B01S"/>
            </a:endParaRPr>
          </a:p>
          <a:p>
            <a:pPr eaLnBrk="0" hangingPunct="0">
              <a:lnSpc>
                <a:spcPct val="150000"/>
              </a:lnSpc>
            </a:pPr>
            <a:r>
              <a:rPr lang="en-US" altLang="zh-CN" sz="2400" dirty="0">
                <a:solidFill>
                  <a:srgbClr val="F0944A"/>
                </a:solidFill>
                <a:latin typeface="汉仪叶叶相思体简" panose="02010509060101010101" charset="-122"/>
                <a:ea typeface="汉仪叶叶相思体简" panose="02010509060101010101" charset="-122"/>
                <a:sym typeface="FZHei-B01S"/>
              </a:rPr>
              <a:t>★</a:t>
            </a:r>
            <a:r>
              <a:rPr lang="zh-CN" altLang="en-US" sz="2400" b="1" dirty="0">
                <a:latin typeface="黑体" panose="02010609060101010101" charset="-122"/>
                <a:ea typeface="黑体" panose="02010609060101010101" charset="-122"/>
                <a:sym typeface="FZHei-B01S"/>
              </a:rPr>
              <a:t>产业活动单位</a:t>
            </a:r>
            <a:r>
              <a:rPr lang="en-US" altLang="zh-CN" sz="2400" dirty="0" err="1">
                <a:latin typeface="黑体" panose="02010609060101010101" charset="-122"/>
                <a:ea typeface="黑体" panose="02010609060101010101" charset="-122"/>
                <a:sym typeface="FZHei-B01S"/>
              </a:rPr>
              <a:t>填写记录中统一社会信用代码</a:t>
            </a:r>
            <a:r>
              <a:rPr lang="zh-CN" altLang="en-US" sz="2400" dirty="0">
                <a:latin typeface="黑体" panose="02010609060101010101" charset="-122"/>
                <a:ea typeface="黑体" panose="02010609060101010101" charset="-122"/>
                <a:sym typeface="FZHei-B01S"/>
              </a:rPr>
              <a:t>和单位名称必须填写。</a:t>
            </a:r>
            <a:r>
              <a:rPr lang="en-US" altLang="zh-CN" sz="2400" dirty="0" err="1">
                <a:latin typeface="黑体" panose="02010609060101010101" charset="-122"/>
                <a:ea typeface="黑体" panose="02010609060101010101" charset="-122"/>
                <a:sym typeface="FZHei-B01S"/>
              </a:rPr>
              <a:t>尚未领取统一社会信用代码的单位，由统计部</a:t>
            </a:r>
            <a:r>
              <a:rPr lang="zh-CN" altLang="en-US" sz="2400" dirty="0" err="1">
                <a:latin typeface="黑体" panose="02010609060101010101" charset="-122"/>
                <a:ea typeface="黑体" panose="02010609060101010101" charset="-122"/>
                <a:sym typeface="FZHei-B01S"/>
              </a:rPr>
              <a:t>门</a:t>
            </a:r>
            <a:r>
              <a:rPr lang="en-US" altLang="zh-CN" sz="2400" dirty="0" err="1">
                <a:latin typeface="黑体" panose="02010609060101010101" charset="-122"/>
                <a:ea typeface="黑体" panose="02010609060101010101" charset="-122"/>
                <a:sym typeface="FZHei-B01S"/>
              </a:rPr>
              <a:t>赋予统计用临时代码。</a:t>
            </a:r>
            <a:endParaRPr lang="en-US" altLang="zh-CN" sz="2400">
              <a:latin typeface="黑体" panose="02010609060101010101" charset="-122"/>
              <a:ea typeface="黑体" panose="02010609060101010101" charset="-122"/>
              <a:sym typeface="FZHei-B01S"/>
            </a:endParaRPr>
          </a:p>
          <a:p>
            <a:pPr eaLnBrk="0" hangingPunct="0">
              <a:lnSpc>
                <a:spcPts val="3200"/>
              </a:lnSpc>
            </a:pPr>
            <a:endParaRPr lang="zh-CN" altLang="en-US" sz="2000" dirty="0">
              <a:latin typeface="黑体" panose="02010609060101010101" charset="-122"/>
              <a:ea typeface="黑体" panose="02010609060101010101" charset="-122"/>
              <a:sym typeface="FZHei-B01S"/>
            </a:endParaRPr>
          </a:p>
        </p:txBody>
      </p:sp>
      <p:pic>
        <p:nvPicPr>
          <p:cNvPr id="149507" name="图片 1"/>
          <p:cNvPicPr>
            <a:picLocks noChangeAspect="1"/>
          </p:cNvPicPr>
          <p:nvPr/>
        </p:nvPicPr>
        <p:blipFill>
          <a:blip r:embed="rId1"/>
          <a:srcRect b="54828"/>
          <a:stretch>
            <a:fillRect/>
          </a:stretch>
        </p:blipFill>
        <p:spPr>
          <a:xfrm>
            <a:off x="1533687" y="3241026"/>
            <a:ext cx="9124950" cy="1746250"/>
          </a:xfrm>
          <a:prstGeom prst="rect">
            <a:avLst/>
          </a:prstGeom>
          <a:noFill/>
          <a:ln w="9525">
            <a:noFill/>
          </a:ln>
        </p:spPr>
      </p:pic>
    </p:spTree>
  </p:cSld>
  <p:clrMapOvr>
    <a:masterClrMapping/>
  </p:clrMapOvr>
  <p:transition spd="slow" advTm="10000">
    <p:fade/>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左大括号 7"/>
          <p:cNvSpPr/>
          <p:nvPr/>
        </p:nvSpPr>
        <p:spPr>
          <a:xfrm>
            <a:off x="3135313" y="1951038"/>
            <a:ext cx="493713" cy="3911600"/>
          </a:xfrm>
          <a:prstGeom prst="leftBrace">
            <a:avLst/>
          </a:prstGeom>
          <a:noFill/>
          <a:ln w="38100" cap="flat" cmpd="sng" algn="ctr">
            <a:solidFill>
              <a:schemeClr val="bg1">
                <a:lumMod val="65000"/>
              </a:schemeClr>
            </a:solidFill>
            <a:prstDash val="solid"/>
          </a:ln>
          <a:effectLst>
            <a:outerShdw blurRad="139700" dir="8100000" sx="98000" sy="98000" algn="tr" rotWithShape="0">
              <a:prstClr val="black">
                <a:alpha val="20000"/>
              </a:prstClr>
            </a:outerShdw>
          </a:effectLst>
        </p:spPr>
        <p:txBody>
          <a:bodyPr anchor="ctr"/>
          <a:lstStyle/>
          <a:p>
            <a:pPr algn="ctr" defTabSz="1218565" eaLnBrk="1" fontAlgn="auto" hangingPunct="1">
              <a:spcBef>
                <a:spcPts val="0"/>
              </a:spcBef>
              <a:spcAft>
                <a:spcPts val="0"/>
              </a:spcAft>
              <a:defRPr/>
            </a:pPr>
            <a:endParaRPr lang="zh-CN" altLang="en-US" sz="2400" strike="noStrike" kern="0" noProof="1">
              <a:solidFill>
                <a:sysClr val="windowText" lastClr="000000"/>
              </a:solidFill>
              <a:latin typeface="方正黑体简体" pitchFamily="2" charset="-122"/>
              <a:ea typeface="方正黑体简体" pitchFamily="2" charset="-122"/>
              <a:cs typeface="+mn-ea"/>
              <a:sym typeface="+mn-lt"/>
            </a:endParaRPr>
          </a:p>
        </p:txBody>
      </p:sp>
      <p:grpSp>
        <p:nvGrpSpPr>
          <p:cNvPr id="9" name="组合 8"/>
          <p:cNvGrpSpPr/>
          <p:nvPr/>
        </p:nvGrpSpPr>
        <p:grpSpPr>
          <a:xfrm>
            <a:off x="1391478" y="3034995"/>
            <a:ext cx="1781261" cy="1781261"/>
            <a:chOff x="304800" y="673100"/>
            <a:chExt cx="4000500" cy="4000500"/>
          </a:xfrm>
          <a:gradFill>
            <a:gsLst>
              <a:gs pos="0">
                <a:schemeClr val="bg1"/>
              </a:gs>
              <a:gs pos="100000">
                <a:schemeClr val="bg1">
                  <a:lumMod val="95000"/>
                </a:schemeClr>
              </a:gs>
            </a:gsLst>
          </a:gradFill>
          <a:effectLst>
            <a:outerShdw blurRad="127000" sx="102000" sy="102000" algn="ctr" rotWithShape="0">
              <a:prstClr val="black">
                <a:alpha val="20000"/>
              </a:prstClr>
            </a:outerShdw>
          </a:effectLst>
        </p:grpSpPr>
        <p:sp>
          <p:nvSpPr>
            <p:cNvPr id="10" name="同心圆 9"/>
            <p:cNvSpPr/>
            <p:nvPr/>
          </p:nvSpPr>
          <p:spPr>
            <a:xfrm>
              <a:off x="304800" y="673100"/>
              <a:ext cx="4000500" cy="4000500"/>
            </a:xfrm>
            <a:prstGeom prst="donut">
              <a:avLst>
                <a:gd name="adj" fmla="val 4879"/>
              </a:avLst>
            </a:prstGeom>
            <a:grpFill/>
            <a:ln w="25400" cap="flat" cmpd="sng" algn="ctr">
              <a:noFill/>
              <a:prstDash val="solid"/>
            </a:ln>
            <a:effectLst/>
          </p:spPr>
          <p:txBody>
            <a:bodyPr anchor="ctr"/>
            <a:lstStyle/>
            <a:p>
              <a:pPr algn="ctr" defTabSz="1218565" eaLnBrk="1" fontAlgn="auto" hangingPunct="1">
                <a:spcBef>
                  <a:spcPts val="0"/>
                </a:spcBef>
                <a:spcAft>
                  <a:spcPts val="0"/>
                </a:spcAft>
                <a:defRPr/>
              </a:pPr>
              <a:endParaRPr lang="zh-CN" altLang="en-US" sz="2400" strike="noStrike" kern="0" noProof="1">
                <a:solidFill>
                  <a:sysClr val="windowText" lastClr="000000"/>
                </a:solidFill>
                <a:latin typeface="方正黑体简体" pitchFamily="2" charset="-122"/>
                <a:ea typeface="方正黑体简体" pitchFamily="2" charset="-122"/>
                <a:cs typeface="+mn-ea"/>
                <a:sym typeface="+mn-lt"/>
              </a:endParaRPr>
            </a:p>
          </p:txBody>
        </p:sp>
        <p:sp>
          <p:nvSpPr>
            <p:cNvPr id="11" name="椭圆 10"/>
            <p:cNvSpPr/>
            <p:nvPr/>
          </p:nvSpPr>
          <p:spPr>
            <a:xfrm>
              <a:off x="392113" y="760413"/>
              <a:ext cx="3825874" cy="3825874"/>
            </a:xfrm>
            <a:prstGeom prst="ellipse">
              <a:avLst/>
            </a:prstGeom>
            <a:grpFill/>
            <a:ln w="25400" cap="flat" cmpd="sng" algn="ctr">
              <a:noFill/>
              <a:prstDash val="solid"/>
            </a:ln>
            <a:effectLst/>
          </p:spPr>
          <p:txBody>
            <a:bodyPr anchor="ctr"/>
            <a:lstStyle/>
            <a:p>
              <a:pPr algn="ctr" defTabSz="1218565" eaLnBrk="1" fontAlgn="auto" hangingPunct="1">
                <a:spcBef>
                  <a:spcPts val="0"/>
                </a:spcBef>
                <a:spcAft>
                  <a:spcPts val="0"/>
                </a:spcAft>
                <a:defRPr/>
              </a:pPr>
              <a:r>
                <a:rPr lang="zh-CN" altLang="en-US" sz="2800" strike="noStrike" kern="0" noProof="1">
                  <a:solidFill>
                    <a:schemeClr val="accent5">
                      <a:lumMod val="50000"/>
                    </a:schemeClr>
                  </a:solidFill>
                  <a:latin typeface="方正黑体简体" pitchFamily="2" charset="-122"/>
                  <a:ea typeface="方正黑体简体" pitchFamily="2" charset="-122"/>
                  <a:cs typeface="+mn-ea"/>
                  <a:sym typeface="+mn-lt"/>
                </a:rPr>
                <a:t>年报</a:t>
              </a:r>
              <a:endParaRPr lang="zh-CN" altLang="en-US" sz="2800" strike="noStrike" kern="0" noProof="1">
                <a:solidFill>
                  <a:schemeClr val="accent5">
                    <a:lumMod val="50000"/>
                  </a:schemeClr>
                </a:solidFill>
                <a:latin typeface="方正黑体简体" pitchFamily="2" charset="-122"/>
                <a:ea typeface="方正黑体简体" pitchFamily="2" charset="-122"/>
                <a:cs typeface="+mn-ea"/>
                <a:sym typeface="+mn-lt"/>
              </a:endParaRPr>
            </a:p>
          </p:txBody>
        </p:sp>
      </p:grpSp>
      <p:sp>
        <p:nvSpPr>
          <p:cNvPr id="12" name="椭圆 11"/>
          <p:cNvSpPr/>
          <p:nvPr/>
        </p:nvSpPr>
        <p:spPr>
          <a:xfrm>
            <a:off x="3983038" y="1550988"/>
            <a:ext cx="969963" cy="969963"/>
          </a:xfrm>
          <a:prstGeom prst="ellipse">
            <a:avLst/>
          </a:prstGeom>
          <a:solidFill>
            <a:srgbClr val="18478F"/>
          </a:solidFill>
          <a:ln w="25400" cap="flat" cmpd="sng" algn="ctr">
            <a:noFill/>
            <a:prstDash val="solid"/>
          </a:ln>
          <a:effectLst>
            <a:outerShdw blurRad="127000" sx="102000" sy="102000" algn="ctr" rotWithShape="0">
              <a:prstClr val="black">
                <a:alpha val="20000"/>
              </a:prstClr>
            </a:outerShdw>
          </a:effectLst>
        </p:spPr>
        <p:txBody>
          <a:bodyPr anchor="ctr"/>
          <a:lstStyle/>
          <a:p>
            <a:pPr algn="ctr" defTabSz="1218565" eaLnBrk="1" fontAlgn="auto" hangingPunct="1">
              <a:spcBef>
                <a:spcPts val="0"/>
              </a:spcBef>
              <a:spcAft>
                <a:spcPts val="0"/>
              </a:spcAft>
              <a:defRPr/>
            </a:pPr>
            <a:endParaRPr lang="zh-CN" altLang="en-US" sz="2400" strike="noStrike" kern="0" noProof="1">
              <a:solidFill>
                <a:sysClr val="window" lastClr="FFFFFF"/>
              </a:solidFill>
              <a:latin typeface="方正黑体简体" pitchFamily="2" charset="-122"/>
              <a:ea typeface="方正黑体简体" pitchFamily="2" charset="-122"/>
              <a:cs typeface="+mn-ea"/>
              <a:sym typeface="+mn-lt"/>
            </a:endParaRPr>
          </a:p>
        </p:txBody>
      </p:sp>
      <p:sp>
        <p:nvSpPr>
          <p:cNvPr id="15" name="椭圆 14"/>
          <p:cNvSpPr/>
          <p:nvPr/>
        </p:nvSpPr>
        <p:spPr>
          <a:xfrm>
            <a:off x="3917950" y="3311525"/>
            <a:ext cx="1035050" cy="1035050"/>
          </a:xfrm>
          <a:prstGeom prst="ellipse">
            <a:avLst/>
          </a:prstGeom>
          <a:solidFill>
            <a:srgbClr val="18478F"/>
          </a:solidFill>
          <a:ln w="25400" cap="flat" cmpd="sng" algn="ctr">
            <a:noFill/>
            <a:prstDash val="solid"/>
          </a:ln>
          <a:effectLst>
            <a:outerShdw blurRad="127000" sx="102000" sy="102000" algn="ctr" rotWithShape="0">
              <a:prstClr val="black">
                <a:alpha val="20000"/>
              </a:prstClr>
            </a:outerShdw>
          </a:effectLst>
        </p:spPr>
        <p:txBody>
          <a:bodyPr anchor="ctr"/>
          <a:lstStyle/>
          <a:p>
            <a:pPr algn="ctr" defTabSz="1218565" eaLnBrk="1" fontAlgn="auto" hangingPunct="1">
              <a:spcBef>
                <a:spcPts val="0"/>
              </a:spcBef>
              <a:spcAft>
                <a:spcPts val="0"/>
              </a:spcAft>
              <a:defRPr/>
            </a:pPr>
            <a:endParaRPr lang="zh-CN" altLang="en-US" sz="2400" strike="noStrike" kern="0" noProof="1">
              <a:solidFill>
                <a:sysClr val="window" lastClr="FFFFFF"/>
              </a:solidFill>
              <a:latin typeface="方正黑体简体" pitchFamily="2" charset="-122"/>
              <a:ea typeface="方正黑体简体" pitchFamily="2" charset="-122"/>
              <a:cs typeface="+mn-ea"/>
              <a:sym typeface="+mn-lt"/>
            </a:endParaRPr>
          </a:p>
        </p:txBody>
      </p:sp>
      <p:sp>
        <p:nvSpPr>
          <p:cNvPr id="16" name="椭圆 15"/>
          <p:cNvSpPr/>
          <p:nvPr/>
        </p:nvSpPr>
        <p:spPr>
          <a:xfrm>
            <a:off x="3983038" y="5195888"/>
            <a:ext cx="968375" cy="969963"/>
          </a:xfrm>
          <a:prstGeom prst="ellipse">
            <a:avLst/>
          </a:prstGeom>
          <a:solidFill>
            <a:srgbClr val="18478F"/>
          </a:solidFill>
          <a:ln w="25400" cap="flat" cmpd="sng" algn="ctr">
            <a:noFill/>
            <a:prstDash val="solid"/>
          </a:ln>
          <a:effectLst>
            <a:outerShdw blurRad="127000" sx="102000" sy="102000" algn="ctr" rotWithShape="0">
              <a:prstClr val="black">
                <a:alpha val="20000"/>
              </a:prstClr>
            </a:outerShdw>
          </a:effectLst>
        </p:spPr>
        <p:txBody>
          <a:bodyPr anchor="ctr"/>
          <a:lstStyle/>
          <a:p>
            <a:pPr algn="ctr" defTabSz="1218565" eaLnBrk="1" fontAlgn="auto" hangingPunct="1">
              <a:spcBef>
                <a:spcPts val="0"/>
              </a:spcBef>
              <a:spcAft>
                <a:spcPts val="0"/>
              </a:spcAft>
              <a:defRPr/>
            </a:pPr>
            <a:endParaRPr lang="zh-CN" altLang="en-US" sz="2400" strike="noStrike" kern="0" noProof="1">
              <a:solidFill>
                <a:sysClr val="window" lastClr="FFFFFF"/>
              </a:solidFill>
              <a:latin typeface="方正黑体简体" pitchFamily="2" charset="-122"/>
              <a:ea typeface="方正黑体简体" pitchFamily="2" charset="-122"/>
              <a:cs typeface="+mn-ea"/>
              <a:sym typeface="+mn-lt"/>
            </a:endParaRPr>
          </a:p>
        </p:txBody>
      </p:sp>
      <p:sp>
        <p:nvSpPr>
          <p:cNvPr id="17" name="TextBox 16"/>
          <p:cNvSpPr txBox="1"/>
          <p:nvPr/>
        </p:nvSpPr>
        <p:spPr>
          <a:xfrm>
            <a:off x="3983038" y="1820863"/>
            <a:ext cx="1160462" cy="398462"/>
          </a:xfrm>
          <a:prstGeom prst="rect">
            <a:avLst/>
          </a:prstGeom>
          <a:noFill/>
          <a:ln w="9525">
            <a:noFill/>
          </a:ln>
        </p:spPr>
        <p:txBody>
          <a:bodyPr wrap="square" anchor="t" anchorCtr="0">
            <a:spAutoFit/>
          </a:bodyPr>
          <a:lstStyle/>
          <a:p>
            <a:pPr defTabSz="1219200" eaLnBrk="0" hangingPunct="0"/>
            <a:r>
              <a:rPr lang="zh-CN" altLang="en-US" sz="2000" dirty="0">
                <a:solidFill>
                  <a:srgbClr val="FFFFFF"/>
                </a:solidFill>
                <a:latin typeface="方正黑体简体" pitchFamily="2" charset="-122"/>
                <a:ea typeface="方正黑体简体" pitchFamily="2" charset="-122"/>
                <a:sym typeface="FZZhengHeiS-R-GB"/>
              </a:rPr>
              <a:t>上报中</a:t>
            </a:r>
            <a:endParaRPr lang="zh-CN" altLang="en-US" sz="2000" dirty="0">
              <a:solidFill>
                <a:srgbClr val="FFFFFF"/>
              </a:solidFill>
              <a:latin typeface="方正黑体简体" pitchFamily="2" charset="-122"/>
              <a:ea typeface="方正黑体简体" pitchFamily="2" charset="-122"/>
              <a:sym typeface="FZZhengHeiS-R-GB"/>
            </a:endParaRPr>
          </a:p>
        </p:txBody>
      </p:sp>
      <p:sp>
        <p:nvSpPr>
          <p:cNvPr id="18" name="TextBox 17"/>
          <p:cNvSpPr txBox="1"/>
          <p:nvPr/>
        </p:nvSpPr>
        <p:spPr>
          <a:xfrm>
            <a:off x="3860800" y="3658235"/>
            <a:ext cx="1371600" cy="398463"/>
          </a:xfrm>
          <a:prstGeom prst="rect">
            <a:avLst/>
          </a:prstGeom>
          <a:noFill/>
          <a:ln w="9525">
            <a:noFill/>
          </a:ln>
        </p:spPr>
        <p:txBody>
          <a:bodyPr anchor="t" anchorCtr="0">
            <a:spAutoFit/>
          </a:bodyPr>
          <a:lstStyle/>
          <a:p>
            <a:pPr defTabSz="1219200" eaLnBrk="0" hangingPunct="0"/>
            <a:r>
              <a:rPr lang="zh-CN" altLang="en-US" sz="2000" dirty="0">
                <a:solidFill>
                  <a:schemeClr val="bg1"/>
                </a:solidFill>
                <a:latin typeface="方正黑体简体" pitchFamily="2" charset="-122"/>
                <a:ea typeface="方正黑体简体" pitchFamily="2" charset="-122"/>
                <a:sym typeface="FZZhengHeiS-R-GB"/>
              </a:rPr>
              <a:t> </a:t>
            </a:r>
            <a:r>
              <a:rPr lang="zh-CN" altLang="en-US" sz="2000" dirty="0" smtClean="0">
                <a:solidFill>
                  <a:schemeClr val="bg1"/>
                </a:solidFill>
                <a:latin typeface="方正黑体简体" pitchFamily="2" charset="-122"/>
                <a:ea typeface="方正黑体简体" pitchFamily="2" charset="-122"/>
                <a:sym typeface="FZZhengHeiS-R-GB"/>
              </a:rPr>
              <a:t> 审核</a:t>
            </a:r>
            <a:r>
              <a:rPr lang="zh-CN" altLang="en-US" sz="2000" dirty="0">
                <a:solidFill>
                  <a:schemeClr val="bg1"/>
                </a:solidFill>
                <a:latin typeface="方正黑体简体" pitchFamily="2" charset="-122"/>
                <a:ea typeface="方正黑体简体" pitchFamily="2" charset="-122"/>
                <a:sym typeface="FZZhengHeiS-R-GB"/>
              </a:rPr>
              <a:t>中</a:t>
            </a:r>
            <a:endParaRPr lang="zh-CN" altLang="en-US" sz="2000" dirty="0">
              <a:solidFill>
                <a:schemeClr val="bg1"/>
              </a:solidFill>
              <a:latin typeface="方正黑体简体" pitchFamily="2" charset="-122"/>
              <a:ea typeface="方正黑体简体" pitchFamily="2" charset="-122"/>
              <a:sym typeface="FZZhengHeiS-R-GB"/>
            </a:endParaRPr>
          </a:p>
        </p:txBody>
      </p:sp>
      <p:sp>
        <p:nvSpPr>
          <p:cNvPr id="19" name="TextBox 18"/>
          <p:cNvSpPr txBox="1"/>
          <p:nvPr/>
        </p:nvSpPr>
        <p:spPr>
          <a:xfrm>
            <a:off x="3794125" y="5505450"/>
            <a:ext cx="1371600" cy="398463"/>
          </a:xfrm>
          <a:prstGeom prst="rect">
            <a:avLst/>
          </a:prstGeom>
          <a:noFill/>
          <a:ln w="9525">
            <a:noFill/>
          </a:ln>
        </p:spPr>
        <p:txBody>
          <a:bodyPr anchor="t" anchorCtr="0">
            <a:spAutoFit/>
          </a:bodyPr>
          <a:lstStyle/>
          <a:p>
            <a:pPr defTabSz="1219200" eaLnBrk="0" hangingPunct="0"/>
            <a:r>
              <a:rPr lang="zh-CN" altLang="en-US" sz="2000" dirty="0">
                <a:solidFill>
                  <a:srgbClr val="FFFFFF"/>
                </a:solidFill>
                <a:latin typeface="方正黑体简体" pitchFamily="2" charset="-122"/>
                <a:ea typeface="方正黑体简体" pitchFamily="2" charset="-122"/>
                <a:sym typeface="FZZhengHeiS-R-GB"/>
              </a:rPr>
              <a:t>   审核后</a:t>
            </a:r>
            <a:endParaRPr lang="zh-CN" altLang="en-US" sz="2000" dirty="0">
              <a:solidFill>
                <a:srgbClr val="FFFFFF"/>
              </a:solidFill>
              <a:latin typeface="方正黑体简体" pitchFamily="2" charset="-122"/>
              <a:ea typeface="方正黑体简体" pitchFamily="2" charset="-122"/>
              <a:sym typeface="FZZhengHeiS-R-GB"/>
            </a:endParaRPr>
          </a:p>
        </p:txBody>
      </p:sp>
      <p:sp>
        <p:nvSpPr>
          <p:cNvPr id="20" name="TextBox 19"/>
          <p:cNvSpPr txBox="1"/>
          <p:nvPr/>
        </p:nvSpPr>
        <p:spPr>
          <a:xfrm>
            <a:off x="5418138" y="1550988"/>
            <a:ext cx="5395912" cy="829945"/>
          </a:xfrm>
          <a:prstGeom prst="rect">
            <a:avLst/>
          </a:prstGeom>
          <a:noFill/>
          <a:ln w="9525">
            <a:noFill/>
          </a:ln>
        </p:spPr>
        <p:txBody>
          <a:bodyPr anchor="t" anchorCtr="0">
            <a:spAutoFit/>
          </a:bodyPr>
          <a:lstStyle/>
          <a:p>
            <a:pPr defTabSz="1219200" eaLnBrk="0" hangingPunct="0"/>
            <a:r>
              <a:rPr lang="zh-CN" altLang="zh-CN" sz="2400" dirty="0">
                <a:latin typeface="楷体" panose="02010609060101010101" charset="-122"/>
                <a:ea typeface="楷体" panose="02010609060101010101" charset="-122"/>
                <a:sym typeface="FZZhengHeiS-R-GB"/>
              </a:rPr>
              <a:t>收集整理上报过程中发现的异常单位清单</a:t>
            </a:r>
            <a:r>
              <a:rPr lang="zh-CN" altLang="en-US" sz="2400" dirty="0">
                <a:latin typeface="楷体" panose="02010609060101010101" charset="-122"/>
                <a:ea typeface="楷体" panose="02010609060101010101" charset="-122"/>
                <a:sym typeface="FZZhengHeiS-R-GB"/>
              </a:rPr>
              <a:t>，并及时上报</a:t>
            </a:r>
            <a:endParaRPr lang="zh-CN" altLang="zh-CN" sz="2400" dirty="0">
              <a:latin typeface="楷体" panose="02010609060101010101" charset="-122"/>
              <a:ea typeface="楷体" panose="02010609060101010101" charset="-122"/>
              <a:sym typeface="FZZhengHeiS-R-GB"/>
            </a:endParaRPr>
          </a:p>
        </p:txBody>
      </p:sp>
      <p:sp>
        <p:nvSpPr>
          <p:cNvPr id="21" name="TextBox 20"/>
          <p:cNvSpPr txBox="1"/>
          <p:nvPr/>
        </p:nvSpPr>
        <p:spPr>
          <a:xfrm>
            <a:off x="5421313" y="3313113"/>
            <a:ext cx="5395912" cy="1198562"/>
          </a:xfrm>
          <a:prstGeom prst="rect">
            <a:avLst/>
          </a:prstGeom>
          <a:noFill/>
          <a:ln w="9525">
            <a:noFill/>
          </a:ln>
        </p:spPr>
        <p:txBody>
          <a:bodyPr anchor="t" anchorCtr="0">
            <a:spAutoFit/>
          </a:bodyPr>
          <a:lstStyle/>
          <a:p>
            <a:pPr defTabSz="1219200" eaLnBrk="0" hangingPunct="0"/>
            <a:r>
              <a:rPr lang="zh-CN" altLang="en-US" sz="2400" dirty="0">
                <a:latin typeface="楷体" panose="02010609060101010101" charset="-122"/>
                <a:ea typeface="楷体" panose="02010609060101010101" charset="-122"/>
                <a:sym typeface="FZZhengHeiS-R-GB"/>
              </a:rPr>
              <a:t>全库审核</a:t>
            </a:r>
            <a:endParaRPr lang="zh-CN" altLang="en-US" sz="2400" dirty="0">
              <a:latin typeface="楷体" panose="02010609060101010101" charset="-122"/>
              <a:ea typeface="楷体" panose="02010609060101010101" charset="-122"/>
              <a:sym typeface="FZZhengHeiS-R-GB"/>
            </a:endParaRPr>
          </a:p>
          <a:p>
            <a:pPr defTabSz="1219200" eaLnBrk="0" hangingPunct="0"/>
            <a:r>
              <a:rPr lang="zh-CN" altLang="en-US" sz="2400" dirty="0">
                <a:latin typeface="楷体" panose="02010609060101010101" charset="-122"/>
                <a:ea typeface="楷体" panose="02010609060101010101" charset="-122"/>
                <a:sym typeface="FZZhengHeiS-R-GB"/>
              </a:rPr>
              <a:t>重点专项审核</a:t>
            </a:r>
            <a:endParaRPr lang="zh-CN" altLang="en-US" sz="2400" dirty="0">
              <a:latin typeface="楷体" panose="02010609060101010101" charset="-122"/>
              <a:ea typeface="楷体" panose="02010609060101010101" charset="-122"/>
              <a:sym typeface="FZZhengHeiS-R-GB"/>
            </a:endParaRPr>
          </a:p>
          <a:p>
            <a:pPr defTabSz="1219200" eaLnBrk="0" hangingPunct="0"/>
            <a:r>
              <a:rPr lang="zh-CN" altLang="en-US" sz="2400" dirty="0">
                <a:latin typeface="楷体" panose="02010609060101010101" charset="-122"/>
                <a:ea typeface="楷体" panose="02010609060101010101" charset="-122"/>
                <a:sym typeface="FZZhengHeiS-R-GB"/>
              </a:rPr>
              <a:t>指标交叉汇总审核查询</a:t>
            </a:r>
            <a:endParaRPr lang="zh-CN" altLang="en-US" sz="2400" dirty="0">
              <a:latin typeface="楷体" panose="02010609060101010101" charset="-122"/>
              <a:ea typeface="楷体" panose="02010609060101010101" charset="-122"/>
              <a:sym typeface="FZZhengHeiS-R-GB"/>
            </a:endParaRPr>
          </a:p>
        </p:txBody>
      </p:sp>
      <p:sp>
        <p:nvSpPr>
          <p:cNvPr id="22" name="TextBox 21"/>
          <p:cNvSpPr txBox="1"/>
          <p:nvPr/>
        </p:nvSpPr>
        <p:spPr>
          <a:xfrm>
            <a:off x="5418138" y="5480050"/>
            <a:ext cx="6481762" cy="460375"/>
          </a:xfrm>
          <a:prstGeom prst="rect">
            <a:avLst/>
          </a:prstGeom>
          <a:noFill/>
          <a:ln w="9525">
            <a:noFill/>
          </a:ln>
        </p:spPr>
        <p:txBody>
          <a:bodyPr wrap="square" anchor="t" anchorCtr="0">
            <a:spAutoFit/>
          </a:bodyPr>
          <a:lstStyle/>
          <a:p>
            <a:pPr defTabSz="1219200" eaLnBrk="0" hangingPunct="0"/>
            <a:r>
              <a:rPr lang="zh-CN" altLang="en-US" sz="2400" dirty="0">
                <a:latin typeface="楷体" panose="02010609060101010101" charset="-122"/>
                <a:ea typeface="楷体" panose="02010609060101010101" charset="-122"/>
                <a:sym typeface="FZZhengHeiS-R-GB"/>
              </a:rPr>
              <a:t>及时验收</a:t>
            </a:r>
            <a:endParaRPr lang="zh-CN" altLang="en-US" sz="2400" dirty="0">
              <a:latin typeface="楷体" panose="02010609060101010101" charset="-122"/>
              <a:ea typeface="楷体" panose="02010609060101010101" charset="-122"/>
              <a:sym typeface="FZZhengHeiS-R-GB"/>
            </a:endParaRPr>
          </a:p>
        </p:txBody>
      </p:sp>
      <p:sp>
        <p:nvSpPr>
          <p:cNvPr id="4" name="标题 1"/>
          <p:cNvSpPr>
            <a:spLocks noGrp="1"/>
          </p:cNvSpPr>
          <p:nvPr/>
        </p:nvSpPr>
        <p:spPr>
          <a:xfrm>
            <a:off x="1979295" y="225425"/>
            <a:ext cx="3364865" cy="795020"/>
          </a:xfrm>
          <a:prstGeom prst="rect">
            <a:avLst/>
          </a:prstGeom>
          <a:noFill/>
          <a:ln>
            <a:noFill/>
          </a:ln>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方正黑体简体" pitchFamily="2" charset="-122"/>
                <a:ea typeface="方正黑体简体" pitchFamily="2" charset="-122"/>
                <a:cs typeface="方正黑体简体"/>
              </a:defRPr>
            </a:lvl1pPr>
            <a:lvl2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2pPr>
            <a:lvl3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3pPr>
            <a:lvl4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4pPr>
            <a:lvl5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5pPr>
            <a:lvl6pPr marL="457200" algn="l" rtl="0" fontAlgn="base">
              <a:lnSpc>
                <a:spcPct val="90000"/>
              </a:lnSpc>
              <a:spcBef>
                <a:spcPct val="0"/>
              </a:spcBef>
              <a:spcAft>
                <a:spcPct val="0"/>
              </a:spcAft>
              <a:defRPr sz="4400">
                <a:solidFill>
                  <a:schemeClr val="tx1"/>
                </a:solidFill>
                <a:latin typeface="方正黑体简体"/>
                <a:ea typeface="方正黑体简体"/>
                <a:cs typeface="方正黑体简体"/>
              </a:defRPr>
            </a:lvl6pPr>
            <a:lvl7pPr marL="914400" algn="l" rtl="0" fontAlgn="base">
              <a:lnSpc>
                <a:spcPct val="90000"/>
              </a:lnSpc>
              <a:spcBef>
                <a:spcPct val="0"/>
              </a:spcBef>
              <a:spcAft>
                <a:spcPct val="0"/>
              </a:spcAft>
              <a:defRPr sz="4400">
                <a:solidFill>
                  <a:schemeClr val="tx1"/>
                </a:solidFill>
                <a:latin typeface="方正黑体简体"/>
                <a:ea typeface="方正黑体简体"/>
                <a:cs typeface="方正黑体简体"/>
              </a:defRPr>
            </a:lvl7pPr>
            <a:lvl8pPr marL="1371600" algn="l" rtl="0" fontAlgn="base">
              <a:lnSpc>
                <a:spcPct val="90000"/>
              </a:lnSpc>
              <a:spcBef>
                <a:spcPct val="0"/>
              </a:spcBef>
              <a:spcAft>
                <a:spcPct val="0"/>
              </a:spcAft>
              <a:defRPr sz="4400">
                <a:solidFill>
                  <a:schemeClr val="tx1"/>
                </a:solidFill>
                <a:latin typeface="方正黑体简体"/>
                <a:ea typeface="方正黑体简体"/>
                <a:cs typeface="方正黑体简体"/>
              </a:defRPr>
            </a:lvl8pPr>
            <a:lvl9pPr marL="1828800" algn="l" rtl="0" fontAlgn="base">
              <a:lnSpc>
                <a:spcPct val="90000"/>
              </a:lnSpc>
              <a:spcBef>
                <a:spcPct val="0"/>
              </a:spcBef>
              <a:spcAft>
                <a:spcPct val="0"/>
              </a:spcAft>
              <a:defRPr sz="4400">
                <a:solidFill>
                  <a:schemeClr val="tx1"/>
                </a:solidFill>
                <a:latin typeface="方正黑体简体"/>
                <a:ea typeface="方正黑体简体"/>
                <a:cs typeface="方正黑体简体"/>
              </a:defRPr>
            </a:lvl9pPr>
          </a:lstStyle>
          <a:p>
            <a:r>
              <a:rPr lang="en-US" altLang="zh-CN"/>
              <a:t> </a:t>
            </a:r>
            <a:r>
              <a:rPr lang="zh-CN" altLang="en-US" sz="2800"/>
              <a:t>审核要点</a:t>
            </a:r>
            <a:endParaRPr lang="zh-CN" altLang="en-US" sz="2800"/>
          </a:p>
        </p:txBody>
      </p:sp>
      <p:sp>
        <p:nvSpPr>
          <p:cNvPr id="5" name="矩形 4"/>
          <p:cNvSpPr/>
          <p:nvPr/>
        </p:nvSpPr>
        <p:spPr>
          <a:xfrm rot="13500000">
            <a:off x="1732757" y="5135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26983" name="矩形 22"/>
          <p:cNvSpPr>
            <a:spLocks noChangeArrowheads="1"/>
          </p:cNvSpPr>
          <p:nvPr/>
        </p:nvSpPr>
        <p:spPr bwMode="auto">
          <a:xfrm>
            <a:off x="474663" y="330200"/>
            <a:ext cx="9956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r>
              <a:rPr lang="en-US" altLang="zh-CN" sz="3200">
                <a:solidFill>
                  <a:srgbClr val="18478F"/>
                </a:solidFill>
                <a:latin typeface="方正黑体简体" pitchFamily="2" charset="-122"/>
                <a:ea typeface="方正黑体简体" pitchFamily="2" charset="-122"/>
                <a:sym typeface="FZZhengHeiS-R-GB"/>
              </a:rPr>
              <a:t>3.3.1</a:t>
            </a:r>
            <a:endParaRPr lang="zh-CN" altLang="en-US" sz="3200">
              <a:solidFill>
                <a:srgbClr val="18478F"/>
              </a:solidFill>
              <a:latin typeface="方正黑体简体" pitchFamily="2" charset="-122"/>
              <a:ea typeface="方正黑体简体" pitchFamily="2" charset="-122"/>
              <a:sym typeface="FZZhengHeiS-R-GB"/>
            </a:endParaRPr>
          </a:p>
        </p:txBody>
      </p:sp>
      <p:sp>
        <p:nvSpPr>
          <p:cNvPr id="6" name="矩形 5"/>
          <p:cNvSpPr/>
          <p:nvPr/>
        </p:nvSpPr>
        <p:spPr>
          <a:xfrm rot="13500000">
            <a:off x="1480344" y="4770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Tree>
  </p:cSld>
  <p:clrMapOvr>
    <a:masterClrMapping/>
  </p:clrMapOvr>
  <p:transition spd="slow"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22" presetClass="entr" presetSubtype="8" fill="hold" grpId="0" nodeType="withEffect">
                                  <p:stCondLst>
                                    <p:cond delay="80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53" presetClass="entr" presetSubtype="16" fill="hold" grpId="0" nodeType="withEffect">
                                  <p:stCondLst>
                                    <p:cond delay="10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par>
                                <p:cTn id="18" presetID="16" presetClass="entr" presetSubtype="21" fill="hold" grpId="0" nodeType="withEffect">
                                  <p:stCondLst>
                                    <p:cond delay="1000"/>
                                  </p:stCondLst>
                                  <p:childTnLst>
                                    <p:set>
                                      <p:cBhvr>
                                        <p:cTn id="19" dur="1" fill="hold">
                                          <p:stCondLst>
                                            <p:cond delay="0"/>
                                          </p:stCondLst>
                                        </p:cTn>
                                        <p:tgtEl>
                                          <p:spTgt spid="20"/>
                                        </p:tgtEl>
                                        <p:attrNameLst>
                                          <p:attrName>style.visibility</p:attrName>
                                        </p:attrNameLst>
                                      </p:cBhvr>
                                      <p:to>
                                        <p:strVal val="visible"/>
                                      </p:to>
                                    </p:set>
                                    <p:animEffect transition="in" filter="barn(inVertical)">
                                      <p:cBhvr>
                                        <p:cTn id="20" dur="500"/>
                                        <p:tgtEl>
                                          <p:spTgt spid="20"/>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200"/>
                                        <p:tgtEl>
                                          <p:spTgt spid="17"/>
                                        </p:tgtEl>
                                      </p:cBhvr>
                                    </p:animEffec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
                                        <p:tgtEl>
                                          <p:spTgt spid="18"/>
                                        </p:tgtEl>
                                      </p:cBhvr>
                                    </p:animEffect>
                                  </p:childTnLst>
                                </p:cTn>
                              </p:par>
                              <p:par>
                                <p:cTn id="33" presetID="16" presetClass="entr" presetSubtype="21" fill="hold" grpId="0" nodeType="withEffect">
                                  <p:stCondLst>
                                    <p:cond delay="500"/>
                                  </p:stCondLst>
                                  <p:childTnLst>
                                    <p:set>
                                      <p:cBhvr>
                                        <p:cTn id="34" dur="1" fill="hold">
                                          <p:stCondLst>
                                            <p:cond delay="0"/>
                                          </p:stCondLst>
                                        </p:cTn>
                                        <p:tgtEl>
                                          <p:spTgt spid="21"/>
                                        </p:tgtEl>
                                        <p:attrNameLst>
                                          <p:attrName>style.visibility</p:attrName>
                                        </p:attrNameLst>
                                      </p:cBhvr>
                                      <p:to>
                                        <p:strVal val="visible"/>
                                      </p:to>
                                    </p:set>
                                    <p:animEffect transition="in" filter="barn(inVertical)">
                                      <p:cBhvr>
                                        <p:cTn id="35" dur="700"/>
                                        <p:tgtEl>
                                          <p:spTgt spid="21"/>
                                        </p:tgtEl>
                                      </p:cBhvr>
                                    </p:animEffect>
                                  </p:childTnLst>
                                </p:cTn>
                              </p:par>
                            </p:childTnLst>
                          </p:cTn>
                        </p:par>
                        <p:par>
                          <p:cTn id="36" fill="hold">
                            <p:stCondLst>
                              <p:cond delay="1000"/>
                            </p:stCondLst>
                            <p:childTnLst>
                              <p:par>
                                <p:cTn id="37" presetID="53" presetClass="entr" presetSubtype="16"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6" presetClass="entr" presetSubtype="21" fill="hold" grpId="0" nodeType="withEffect">
                                  <p:stCondLst>
                                    <p:cond delay="1700"/>
                                  </p:stCondLst>
                                  <p:childTnLst>
                                    <p:set>
                                      <p:cBhvr>
                                        <p:cTn id="46" dur="1" fill="hold">
                                          <p:stCondLst>
                                            <p:cond delay="0"/>
                                          </p:stCondLst>
                                        </p:cTn>
                                        <p:tgtEl>
                                          <p:spTgt spid="22"/>
                                        </p:tgtEl>
                                        <p:attrNameLst>
                                          <p:attrName>style.visibility</p:attrName>
                                        </p:attrNameLst>
                                      </p:cBhvr>
                                      <p:to>
                                        <p:strVal val="visible"/>
                                      </p:to>
                                    </p:set>
                                    <p:animEffect transition="in" filter="barn(inVertical)">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2" grpId="0" bldLvl="0" animBg="1"/>
      <p:bldP spid="15" grpId="0" bldLvl="0" animBg="1"/>
      <p:bldP spid="16" grpId="0" bldLvl="0" animBg="1"/>
      <p:bldP spid="17" grpId="0"/>
      <p:bldP spid="18" grpId="0"/>
      <p:bldP spid="19" grpId="0"/>
      <p:bldP spid="20" grpId="0"/>
      <p:bldP spid="21" grpId="0"/>
      <p:bldP spid="22"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示 7"/>
          <p:cNvGraphicFramePr/>
          <p:nvPr/>
        </p:nvGraphicFramePr>
        <p:xfrm>
          <a:off x="1058757" y="2235219"/>
          <a:ext cx="9310078" cy="329841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0" name="文本框 9"/>
          <p:cNvSpPr txBox="1"/>
          <p:nvPr/>
        </p:nvSpPr>
        <p:spPr>
          <a:xfrm>
            <a:off x="898887" y="1039315"/>
            <a:ext cx="10660370" cy="1568450"/>
          </a:xfrm>
          <a:prstGeom prst="rect">
            <a:avLst/>
          </a:prstGeom>
          <a:noFill/>
        </p:spPr>
        <p:txBody>
          <a:bodyPr wrap="square" rtlCol="0">
            <a:spAutoFit/>
          </a:bodyPr>
          <a:lstStyle/>
          <a:p>
            <a:pPr marR="0" defTabSz="914400" eaLnBrk="0" hangingPunct="0">
              <a:buClrTx/>
              <a:buSzTx/>
              <a:buFontTx/>
              <a:buNone/>
            </a:pPr>
            <a:r>
              <a:rPr kumimoji="0" lang="zh-CN" altLang="en-US" sz="2400" b="1" kern="1200" cap="none" spc="0" normalizeH="0" baseline="0" noProof="1">
                <a:latin typeface="华文楷体" panose="02010600040101010101" pitchFamily="2" charset="-122"/>
                <a:ea typeface="华文楷体" panose="02010600040101010101" pitchFamily="2" charset="-122"/>
                <a:cs typeface="FZHei-B01S"/>
              </a:rPr>
              <a:t>及时整理上报</a:t>
            </a:r>
            <a:r>
              <a:rPr kumimoji="0" lang="zh-CN" altLang="en-US" sz="2400" b="1" kern="1200" cap="none" spc="0" normalizeH="0" baseline="0" noProof="1">
                <a:solidFill>
                  <a:srgbClr val="FF0000"/>
                </a:solidFill>
                <a:latin typeface="华文楷体" panose="02010600040101010101" pitchFamily="2" charset="-122"/>
                <a:ea typeface="华文楷体" panose="02010600040101010101" pitchFamily="2" charset="-122"/>
                <a:cs typeface="FZHei-B01S"/>
              </a:rPr>
              <a:t>新发现异常单位清单</a:t>
            </a:r>
            <a:endParaRPr kumimoji="0" lang="zh-CN" altLang="en-US" sz="2400" b="1" kern="1200" cap="none" spc="0" normalizeH="0" baseline="0" noProof="1">
              <a:solidFill>
                <a:srgbClr val="FF0000"/>
              </a:solidFill>
              <a:latin typeface="华文楷体" panose="02010600040101010101" pitchFamily="2" charset="-122"/>
              <a:ea typeface="华文楷体" panose="02010600040101010101" pitchFamily="2" charset="-122"/>
              <a:cs typeface="FZHei-B01S"/>
            </a:endParaRPr>
          </a:p>
          <a:p>
            <a:pPr marR="0" defTabSz="914400" eaLnBrk="0" hangingPunct="0">
              <a:buClrTx/>
              <a:buSzTx/>
              <a:buFontTx/>
              <a:buNone/>
            </a:pPr>
            <a:r>
              <a:rPr kumimoji="0" lang="en-US" altLang="zh-CN" sz="2400" kern="1200" cap="none" spc="0" normalizeH="0" baseline="0" noProof="1">
                <a:latin typeface="楷体" panose="02010609060101010101" charset="-122"/>
                <a:ea typeface="楷体" panose="02010609060101010101" charset="-122"/>
                <a:cs typeface="楷体" panose="02010609060101010101" charset="-122"/>
                <a:sym typeface="杨任东竹石体-Bold" pitchFamily="2" charset="-122"/>
              </a:rPr>
              <a:t>    </a:t>
            </a:r>
            <a:r>
              <a:rPr kumimoji="0" lang="zh-CN" altLang="en-US" sz="2400" kern="1200" cap="none" spc="0" normalizeH="0" baseline="0" noProof="1">
                <a:latin typeface="楷体" panose="02010609060101010101" charset="-122"/>
                <a:ea typeface="楷体" panose="02010609060101010101" charset="-122"/>
                <a:cs typeface="楷体" panose="02010609060101010101" charset="-122"/>
                <a:sym typeface="杨任东竹石体-Bold" pitchFamily="2" charset="-122"/>
              </a:rPr>
              <a:t>对在年报中发现的停业、歇业、注销和吊销等无法报送报表的单位，与</a:t>
            </a:r>
            <a:r>
              <a:rPr kumimoji="0" lang="zh-CN" altLang="en-US" sz="2400" b="1" kern="1200" cap="none" spc="0" normalizeH="0" baseline="0" noProof="1">
                <a:latin typeface="楷体" panose="02010609060101010101" charset="-122"/>
                <a:ea typeface="楷体" panose="02010609060101010101" charset="-122"/>
                <a:cs typeface="楷体" panose="02010609060101010101" charset="-122"/>
                <a:sym typeface="+mn-ea"/>
              </a:rPr>
              <a:t>相关专业</a:t>
            </a:r>
            <a:r>
              <a:rPr kumimoji="0" lang="zh-CN" altLang="en-US" sz="2400" kern="1200" cap="none" spc="0" normalizeH="0" baseline="0" noProof="1">
                <a:latin typeface="楷体" panose="02010609060101010101" charset="-122"/>
                <a:ea typeface="楷体" panose="02010609060101010101" charset="-122"/>
                <a:cs typeface="楷体" panose="02010609060101010101" charset="-122"/>
                <a:sym typeface="+mn-ea"/>
              </a:rPr>
              <a:t>共同认定，按文件要求时间整理上报</a:t>
            </a:r>
            <a:r>
              <a:rPr kumimoji="0" lang="zh-CN" sz="2400" kern="1200" cap="none" spc="0" normalizeH="0" baseline="0" noProof="1">
                <a:latin typeface="楷体" panose="02010609060101010101" charset="-122"/>
                <a:ea typeface="楷体" panose="02010609060101010101" charset="-122"/>
                <a:cs typeface="楷体" panose="02010609060101010101" charset="-122"/>
                <a:sym typeface="+mn-ea"/>
              </a:rPr>
              <a:t>省级调查单位管理机构</a:t>
            </a:r>
            <a:r>
              <a:rPr kumimoji="0" lang="zh-CN" altLang="en-US" sz="2400" kern="1200" cap="none" spc="0" normalizeH="0" baseline="0" noProof="1">
                <a:latin typeface="楷体" panose="02010609060101010101" charset="-122"/>
                <a:ea typeface="楷体" panose="02010609060101010101" charset="-122"/>
                <a:cs typeface="楷体" panose="02010609060101010101" charset="-122"/>
                <a:sym typeface="杨任东竹石体-Bold" pitchFamily="2" charset="-122"/>
              </a:rPr>
              <a:t>。</a:t>
            </a:r>
            <a:endParaRPr kumimoji="0" lang="zh-CN" altLang="en-US" sz="2400" kern="1200" cap="none" spc="0" normalizeH="0" baseline="0" noProof="1">
              <a:latin typeface="楷体" panose="02010609060101010101" charset="-122"/>
              <a:ea typeface="楷体" panose="02010609060101010101" charset="-122"/>
              <a:cs typeface="楷体" panose="02010609060101010101" charset="-122"/>
              <a:sym typeface="杨任东竹石体-Bold" pitchFamily="2" charset="-122"/>
            </a:endParaRPr>
          </a:p>
          <a:p>
            <a:pPr marR="0" defTabSz="914400" eaLnBrk="0" hangingPunct="0">
              <a:buClrTx/>
              <a:buSzTx/>
              <a:buFontTx/>
              <a:buNone/>
            </a:pPr>
            <a:endParaRPr kumimoji="0" lang="zh-CN" altLang="en-US" sz="2400" kern="1200" cap="none" spc="0" normalizeH="0" baseline="0" noProof="1">
              <a:ln w="22225">
                <a:solidFill>
                  <a:schemeClr val="accent2"/>
                </a:solidFill>
                <a:prstDash val="solid"/>
              </a:ln>
              <a:solidFill>
                <a:schemeClr val="accent2">
                  <a:lumMod val="40000"/>
                  <a:lumOff val="60000"/>
                </a:schemeClr>
              </a:solidFill>
              <a:latin typeface="楷体" panose="02010609060101010101" charset="-122"/>
              <a:ea typeface="楷体" panose="02010609060101010101" charset="-122"/>
              <a:cs typeface="楷体" panose="02010609060101010101" charset="-122"/>
            </a:endParaRPr>
          </a:p>
        </p:txBody>
      </p:sp>
      <p:sp>
        <p:nvSpPr>
          <p:cNvPr id="121864" name="文本框 1"/>
          <p:cNvSpPr txBox="1"/>
          <p:nvPr/>
        </p:nvSpPr>
        <p:spPr>
          <a:xfrm>
            <a:off x="3167063" y="4062413"/>
            <a:ext cx="2735262" cy="1630362"/>
          </a:xfrm>
          <a:prstGeom prst="rect">
            <a:avLst/>
          </a:prstGeom>
          <a:noFill/>
          <a:ln w="9525">
            <a:noFill/>
          </a:ln>
        </p:spPr>
        <p:txBody>
          <a:bodyPr wrap="square" anchor="t" anchorCtr="0">
            <a:spAutoFit/>
          </a:bodyPr>
          <a:lstStyle/>
          <a:p>
            <a:pPr eaLnBrk="0" hangingPunct="0"/>
            <a:r>
              <a:rPr lang="zh-CN" altLang="en-US" sz="2000" b="1" dirty="0">
                <a:latin typeface="楷体" panose="02010609060101010101" charset="-122"/>
                <a:ea typeface="楷体" panose="02010609060101010101" charset="-122"/>
              </a:rPr>
              <a:t>之前期别未申请过任何类型的退库</a:t>
            </a:r>
            <a:endParaRPr lang="zh-CN" altLang="en-US" sz="2000" b="1" dirty="0">
              <a:latin typeface="楷体" panose="02010609060101010101" charset="-122"/>
              <a:ea typeface="楷体" panose="02010609060101010101" charset="-122"/>
            </a:endParaRPr>
          </a:p>
          <a:p>
            <a:pPr eaLnBrk="0" hangingPunct="0"/>
            <a:r>
              <a:rPr lang="zh-CN" altLang="en-US" sz="2000" b="1" dirty="0">
                <a:latin typeface="楷体" panose="02010609060101010101" charset="-122"/>
                <a:ea typeface="楷体" panose="02010609060101010101" charset="-122"/>
              </a:rPr>
              <a:t>且在库不是“摘抄数据”状态</a:t>
            </a:r>
            <a:endParaRPr lang="zh-CN" altLang="en-US" sz="2000" b="1" dirty="0">
              <a:latin typeface="FZZhengHeiS-R-GB"/>
              <a:ea typeface="FZHei-B01S"/>
            </a:endParaRPr>
          </a:p>
          <a:p>
            <a:pPr eaLnBrk="0" hangingPunct="0"/>
            <a:endParaRPr lang="zh-CN" altLang="en-US" sz="2000" b="1" dirty="0">
              <a:latin typeface="FZZhengHeiS-R-GB"/>
              <a:ea typeface="FZHei-B01S"/>
            </a:endParaRPr>
          </a:p>
        </p:txBody>
      </p:sp>
      <p:sp>
        <p:nvSpPr>
          <p:cNvPr id="4" name="标题 1"/>
          <p:cNvSpPr>
            <a:spLocks noGrp="1"/>
          </p:cNvSpPr>
          <p:nvPr/>
        </p:nvSpPr>
        <p:spPr>
          <a:xfrm>
            <a:off x="1979295" y="225425"/>
            <a:ext cx="3364865" cy="795020"/>
          </a:xfrm>
          <a:prstGeom prst="rect">
            <a:avLst/>
          </a:prstGeom>
          <a:noFill/>
          <a:ln>
            <a:noFill/>
          </a:ln>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方正黑体简体" pitchFamily="2" charset="-122"/>
                <a:ea typeface="方正黑体简体" pitchFamily="2" charset="-122"/>
                <a:cs typeface="方正黑体简体"/>
              </a:defRPr>
            </a:lvl1pPr>
            <a:lvl2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2pPr>
            <a:lvl3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3pPr>
            <a:lvl4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4pPr>
            <a:lvl5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5pPr>
            <a:lvl6pPr marL="457200" algn="l" rtl="0" fontAlgn="base">
              <a:lnSpc>
                <a:spcPct val="90000"/>
              </a:lnSpc>
              <a:spcBef>
                <a:spcPct val="0"/>
              </a:spcBef>
              <a:spcAft>
                <a:spcPct val="0"/>
              </a:spcAft>
              <a:defRPr sz="4400">
                <a:solidFill>
                  <a:schemeClr val="tx1"/>
                </a:solidFill>
                <a:latin typeface="方正黑体简体"/>
                <a:ea typeface="方正黑体简体"/>
                <a:cs typeface="方正黑体简体"/>
              </a:defRPr>
            </a:lvl6pPr>
            <a:lvl7pPr marL="914400" algn="l" rtl="0" fontAlgn="base">
              <a:lnSpc>
                <a:spcPct val="90000"/>
              </a:lnSpc>
              <a:spcBef>
                <a:spcPct val="0"/>
              </a:spcBef>
              <a:spcAft>
                <a:spcPct val="0"/>
              </a:spcAft>
              <a:defRPr sz="4400">
                <a:solidFill>
                  <a:schemeClr val="tx1"/>
                </a:solidFill>
                <a:latin typeface="方正黑体简体"/>
                <a:ea typeface="方正黑体简体"/>
                <a:cs typeface="方正黑体简体"/>
              </a:defRPr>
            </a:lvl7pPr>
            <a:lvl8pPr marL="1371600" algn="l" rtl="0" fontAlgn="base">
              <a:lnSpc>
                <a:spcPct val="90000"/>
              </a:lnSpc>
              <a:spcBef>
                <a:spcPct val="0"/>
              </a:spcBef>
              <a:spcAft>
                <a:spcPct val="0"/>
              </a:spcAft>
              <a:defRPr sz="4400">
                <a:solidFill>
                  <a:schemeClr val="tx1"/>
                </a:solidFill>
                <a:latin typeface="方正黑体简体"/>
                <a:ea typeface="方正黑体简体"/>
                <a:cs typeface="方正黑体简体"/>
              </a:defRPr>
            </a:lvl8pPr>
            <a:lvl9pPr marL="1828800" algn="l" rtl="0" fontAlgn="base">
              <a:lnSpc>
                <a:spcPct val="90000"/>
              </a:lnSpc>
              <a:spcBef>
                <a:spcPct val="0"/>
              </a:spcBef>
              <a:spcAft>
                <a:spcPct val="0"/>
              </a:spcAft>
              <a:defRPr sz="4400">
                <a:solidFill>
                  <a:schemeClr val="tx1"/>
                </a:solidFill>
                <a:latin typeface="方正黑体简体"/>
                <a:ea typeface="方正黑体简体"/>
                <a:cs typeface="方正黑体简体"/>
              </a:defRPr>
            </a:lvl9pPr>
          </a:lstStyle>
          <a:p>
            <a:r>
              <a:rPr lang="en-US" altLang="zh-CN"/>
              <a:t> </a:t>
            </a:r>
            <a:r>
              <a:rPr lang="zh-CN" altLang="en-US" sz="2800"/>
              <a:t>上报清单</a:t>
            </a:r>
            <a:endParaRPr lang="zh-CN" altLang="en-US" sz="2800"/>
          </a:p>
        </p:txBody>
      </p:sp>
      <p:sp>
        <p:nvSpPr>
          <p:cNvPr id="5" name="矩形 4"/>
          <p:cNvSpPr/>
          <p:nvPr/>
        </p:nvSpPr>
        <p:spPr>
          <a:xfrm rot="13500000">
            <a:off x="1732757" y="5135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26983" name="矩形 22"/>
          <p:cNvSpPr>
            <a:spLocks noChangeArrowheads="1"/>
          </p:cNvSpPr>
          <p:nvPr/>
        </p:nvSpPr>
        <p:spPr bwMode="auto">
          <a:xfrm>
            <a:off x="474663" y="330200"/>
            <a:ext cx="9956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r>
              <a:rPr lang="en-US" altLang="zh-CN" sz="3200">
                <a:solidFill>
                  <a:srgbClr val="18478F"/>
                </a:solidFill>
                <a:latin typeface="方正黑体简体" pitchFamily="2" charset="-122"/>
                <a:ea typeface="方正黑体简体" pitchFamily="2" charset="-122"/>
                <a:sym typeface="FZZhengHeiS-R-GB"/>
              </a:rPr>
              <a:t>3.3.2</a:t>
            </a:r>
            <a:endParaRPr lang="zh-CN" altLang="en-US" sz="3200">
              <a:solidFill>
                <a:srgbClr val="18478F"/>
              </a:solidFill>
              <a:latin typeface="方正黑体简体" pitchFamily="2" charset="-122"/>
              <a:ea typeface="方正黑体简体" pitchFamily="2" charset="-122"/>
              <a:sym typeface="FZZhengHeiS-R-GB"/>
            </a:endParaRPr>
          </a:p>
        </p:txBody>
      </p:sp>
      <p:sp>
        <p:nvSpPr>
          <p:cNvPr id="6" name="矩形 5"/>
          <p:cNvSpPr/>
          <p:nvPr/>
        </p:nvSpPr>
        <p:spPr>
          <a:xfrm rot="13500000">
            <a:off x="1480344" y="4770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Tree>
  </p:cSld>
  <p:clrMapOvr>
    <a:masterClrMapping/>
  </p:clrMapOvr>
  <p:transition spd="slow" advTm="3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1864"/>
                                        </p:tgtEl>
                                        <p:attrNameLst>
                                          <p:attrName>style.visibility</p:attrName>
                                        </p:attrNameLst>
                                      </p:cBhvr>
                                      <p:to>
                                        <p:strVal val="visible"/>
                                      </p:to>
                                    </p:set>
                                    <p:anim calcmode="lin" valueType="num">
                                      <p:cBhvr>
                                        <p:cTn id="19" dur="500" fill="hold"/>
                                        <p:tgtEl>
                                          <p:spTgt spid="121864"/>
                                        </p:tgtEl>
                                        <p:attrNameLst>
                                          <p:attrName>ppt_x</p:attrName>
                                        </p:attrNameLst>
                                      </p:cBhvr>
                                      <p:tavLst>
                                        <p:tav tm="0">
                                          <p:val>
                                            <p:strVal val="#ppt_x"/>
                                          </p:val>
                                        </p:tav>
                                        <p:tav tm="100000">
                                          <p:val>
                                            <p:strVal val="#ppt_x"/>
                                          </p:val>
                                        </p:tav>
                                      </p:tavLst>
                                    </p:anim>
                                    <p:anim calcmode="lin" valueType="num">
                                      <p:cBhvr>
                                        <p:cTn id="20" dur="500" fill="hold"/>
                                        <p:tgtEl>
                                          <p:spTgt spid="1218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1864"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533400" y="1492885"/>
            <a:ext cx="10953750" cy="1217949"/>
            <a:chOff x="611168" y="2037439"/>
            <a:chExt cx="11238553" cy="1217646"/>
          </a:xfrm>
        </p:grpSpPr>
        <p:sp>
          <p:nvSpPr>
            <p:cNvPr id="13" name="矩形 12"/>
            <p:cNvSpPr/>
            <p:nvPr/>
          </p:nvSpPr>
          <p:spPr>
            <a:xfrm>
              <a:off x="1737116" y="2278063"/>
              <a:ext cx="10112605" cy="977022"/>
            </a:xfrm>
            <a:prstGeom prst="rect">
              <a:avLst/>
            </a:prstGeom>
            <a:solidFill>
              <a:schemeClr val="bg2"/>
            </a:solidFill>
            <a:effectLst>
              <a:glow rad="101600">
                <a:schemeClr val="accent3">
                  <a:satMod val="175000"/>
                  <a:alpha val="40000"/>
                </a:schemeClr>
              </a:glow>
            </a:effectLst>
          </p:spPr>
          <p:txBody>
            <a:bodyPr wrap="square">
              <a:spAutoFit/>
            </a:bodyPr>
            <a:lstStyle/>
            <a:p>
              <a:pPr marL="598170" indent="-198120" algn="just" fontAlgn="base">
                <a:lnSpc>
                  <a:spcPct val="120000"/>
                </a:lnSpc>
                <a:spcAft>
                  <a:spcPts val="0"/>
                </a:spcAft>
              </a:pPr>
              <a:r>
                <a:rPr lang="zh-CN" altLang="en-US" sz="2400" strike="noStrike" kern="0" spc="-20" noProof="1">
                  <a:solidFill>
                    <a:srgbClr val="000000"/>
                  </a:solidFill>
                  <a:latin typeface="黑体" panose="02010609060101010101" charset="-122"/>
                  <a:ea typeface="黑体" panose="02010609060101010101" charset="-122"/>
                  <a:cs typeface="宋体" panose="02010600030101010101" pitchFamily="2" charset="-122"/>
                </a:rPr>
                <a:t> </a:t>
              </a:r>
              <a:r>
                <a:rPr lang="zh-CN" sz="2400" strike="noStrike" kern="0" spc="-20" noProof="1">
                  <a:solidFill>
                    <a:srgbClr val="000000"/>
                  </a:solidFill>
                  <a:latin typeface="黑体" panose="02010609060101010101" charset="-122"/>
                  <a:ea typeface="黑体" panose="02010609060101010101" charset="-122"/>
                  <a:cs typeface="宋体" panose="02010600030101010101" pitchFamily="2" charset="-122"/>
                </a:rPr>
                <a:t>在库所有单位：包括正常上报数据单位、“摘抄数据”单位、新发现异常单位</a:t>
              </a:r>
              <a:endParaRPr lang="zh-CN" sz="2400" strike="noStrike" kern="0" spc="-20" noProof="1">
                <a:solidFill>
                  <a:srgbClr val="C00000"/>
                </a:solidFill>
                <a:effectLst/>
                <a:latin typeface="黑体" panose="02010609060101010101" charset="-122"/>
                <a:ea typeface="黑体" panose="02010609060101010101" charset="-122"/>
                <a:cs typeface="宋体" panose="02010600030101010101" pitchFamily="2" charset="-122"/>
              </a:endParaRPr>
            </a:p>
          </p:txBody>
        </p:sp>
        <p:sp>
          <p:nvSpPr>
            <p:cNvPr id="10" name="圆角矩形 9"/>
            <p:cNvSpPr/>
            <p:nvPr/>
          </p:nvSpPr>
          <p:spPr>
            <a:xfrm>
              <a:off x="611168" y="2037439"/>
              <a:ext cx="1733107" cy="609961"/>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sz="2400" b="1" strike="noStrike" noProof="1">
                  <a:solidFill>
                    <a:schemeClr val="bg1"/>
                  </a:solidFill>
                  <a:latin typeface="方正黑体简体" pitchFamily="2" charset="-122"/>
                  <a:ea typeface="方正黑体简体" pitchFamily="2" charset="-122"/>
                  <a:cs typeface="+mn-ea"/>
                  <a:sym typeface="+mn-lt"/>
                </a:rPr>
                <a:t>审核范围</a:t>
              </a:r>
              <a:endParaRPr lang="zh-CN" sz="2400" b="1" strike="noStrike" noProof="1">
                <a:solidFill>
                  <a:schemeClr val="bg1"/>
                </a:solidFill>
                <a:latin typeface="方正黑体简体" pitchFamily="2" charset="-122"/>
                <a:ea typeface="方正黑体简体" pitchFamily="2" charset="-122"/>
                <a:cs typeface="+mn-ea"/>
                <a:sym typeface="+mn-lt"/>
              </a:endParaRPr>
            </a:p>
          </p:txBody>
        </p:sp>
      </p:grpSp>
      <p:grpSp>
        <p:nvGrpSpPr>
          <p:cNvPr id="19" name="组合 18"/>
          <p:cNvGrpSpPr/>
          <p:nvPr/>
        </p:nvGrpSpPr>
        <p:grpSpPr>
          <a:xfrm>
            <a:off x="596900" y="2819400"/>
            <a:ext cx="10890250" cy="2073804"/>
            <a:chOff x="876477" y="4095889"/>
            <a:chExt cx="10895891" cy="2400192"/>
          </a:xfrm>
        </p:grpSpPr>
        <p:sp>
          <p:nvSpPr>
            <p:cNvPr id="16" name="矩形 15"/>
            <p:cNvSpPr/>
            <p:nvPr/>
          </p:nvSpPr>
          <p:spPr>
            <a:xfrm>
              <a:off x="1964134" y="4339031"/>
              <a:ext cx="9808234" cy="2157050"/>
            </a:xfrm>
            <a:prstGeom prst="rect">
              <a:avLst/>
            </a:prstGeom>
            <a:solidFill>
              <a:schemeClr val="bg2"/>
            </a:solidFill>
            <a:effectLst>
              <a:glow rad="101600">
                <a:schemeClr val="accent3">
                  <a:satMod val="175000"/>
                  <a:alpha val="40000"/>
                </a:schemeClr>
              </a:glow>
            </a:effectLst>
          </p:spPr>
          <p:txBody>
            <a:bodyPr wrap="square">
              <a:spAutoFit/>
            </a:bodyPr>
            <a:lstStyle/>
            <a:p>
              <a:pPr fontAlgn="base">
                <a:lnSpc>
                  <a:spcPct val="120000"/>
                </a:lnSpc>
              </a:pPr>
              <a:r>
                <a:rPr lang="en-US" altLang="zh-CN" sz="2400" strike="noStrike" noProof="1">
                  <a:latin typeface="仿宋" panose="02010609060101010101" charset="-122"/>
                  <a:ea typeface="仿宋" panose="02010609060101010101" charset="-122"/>
                  <a:cs typeface="FZHei-B01S"/>
                </a:rPr>
                <a:t> </a:t>
              </a:r>
              <a:r>
                <a:rPr lang="en-US" altLang="zh-CN" sz="2400" strike="noStrike" noProof="1">
                  <a:latin typeface="黑体" panose="02010609060101010101" charset="-122"/>
                  <a:ea typeface="黑体" panose="02010609060101010101" charset="-122"/>
                  <a:cs typeface="FZHei-B01S"/>
                </a:rPr>
                <a:t>   </a:t>
              </a:r>
              <a:r>
                <a:rPr lang="zh-CN" altLang="en-US" sz="2400" strike="noStrike" noProof="1">
                  <a:solidFill>
                    <a:srgbClr val="FF0000"/>
                  </a:solidFill>
                  <a:latin typeface="黑体" panose="02010609060101010101" charset="-122"/>
                  <a:ea typeface="黑体" panose="02010609060101010101" charset="-122"/>
                  <a:cs typeface="FZHei-B01S"/>
                </a:rPr>
                <a:t>所有单位</a:t>
              </a:r>
              <a:r>
                <a:rPr lang="zh-CN" altLang="en-US" sz="2400" strike="noStrike" noProof="1">
                  <a:latin typeface="黑体" panose="02010609060101010101" charset="-122"/>
                  <a:ea typeface="黑体" panose="02010609060101010101" charset="-122"/>
                  <a:cs typeface="FZHei-B01S"/>
                </a:rPr>
                <a:t>的以下差错必须修改完成</a:t>
              </a:r>
              <a:endParaRPr lang="en-US" altLang="zh-CN" sz="2400" strike="noStrike" noProof="1">
                <a:latin typeface="黑体" panose="02010609060101010101" charset="-122"/>
                <a:ea typeface="黑体" panose="02010609060101010101" charset="-122"/>
              </a:endParaRPr>
            </a:p>
            <a:p>
              <a:pPr fontAlgn="base">
                <a:lnSpc>
                  <a:spcPct val="120000"/>
                </a:lnSpc>
              </a:pPr>
              <a:r>
                <a:rPr lang="en-US" altLang="zh-CN" sz="2400" strike="noStrike" noProof="1">
                  <a:latin typeface="黑体" panose="02010609060101010101" charset="-122"/>
                  <a:ea typeface="黑体" panose="02010609060101010101" charset="-122"/>
                  <a:cs typeface="FZHei-B01S"/>
                </a:rPr>
                <a:t>    ——B</a:t>
              </a:r>
              <a:r>
                <a:rPr lang="zh-CN" altLang="en-US" sz="2400" strike="noStrike" noProof="1">
                  <a:latin typeface="黑体" panose="02010609060101010101" charset="-122"/>
                  <a:ea typeface="黑体" panose="02010609060101010101" charset="-122"/>
                  <a:cs typeface="FZHei-B01S"/>
                </a:rPr>
                <a:t>类（准强制性）差错（</a:t>
              </a:r>
              <a:r>
                <a:rPr lang="zh-CN" altLang="en-US" sz="2400" b="1" strike="noStrike" noProof="1">
                  <a:solidFill>
                    <a:schemeClr val="accent2">
                      <a:lumMod val="75000"/>
                    </a:schemeClr>
                  </a:solidFill>
                  <a:latin typeface="黑体" panose="02010609060101010101" charset="-122"/>
                  <a:ea typeface="黑体" panose="02010609060101010101" charset="-122"/>
                  <a:cs typeface="FZHei-B01S"/>
                </a:rPr>
                <a:t>如有</a:t>
              </a:r>
              <a:r>
                <a:rPr lang="zh-CN" altLang="en-US" sz="2400" b="1" u="sng" strike="noStrike" noProof="1">
                  <a:solidFill>
                    <a:schemeClr val="accent2">
                      <a:lumMod val="75000"/>
                    </a:schemeClr>
                  </a:solidFill>
                  <a:latin typeface="黑体" panose="02010609060101010101" charset="-122"/>
                  <a:ea typeface="黑体" panose="02010609060101010101" charset="-122"/>
                  <a:cs typeface="FZHei-B01S"/>
                </a:rPr>
                <a:t>个别特殊</a:t>
              </a:r>
              <a:r>
                <a:rPr lang="zh-CN" altLang="en-US" sz="2400" b="1" strike="noStrike" noProof="1">
                  <a:solidFill>
                    <a:schemeClr val="accent2">
                      <a:lumMod val="75000"/>
                    </a:schemeClr>
                  </a:solidFill>
                  <a:latin typeface="黑体" panose="02010609060101010101" charset="-122"/>
                  <a:ea typeface="黑体" panose="02010609060101010101" charset="-122"/>
                  <a:cs typeface="FZHei-B01S"/>
                </a:rPr>
                <a:t>情况，可填写说明后不修改</a:t>
              </a:r>
              <a:r>
                <a:rPr lang="zh-CN" altLang="en-US" sz="2400" strike="noStrike" noProof="1">
                  <a:latin typeface="黑体" panose="02010609060101010101" charset="-122"/>
                  <a:ea typeface="黑体" panose="02010609060101010101" charset="-122"/>
                  <a:cs typeface="FZHei-B01S"/>
                </a:rPr>
                <a:t>）</a:t>
              </a:r>
              <a:endParaRPr lang="zh-CN" altLang="en-US" sz="2400" strike="noStrike" noProof="1">
                <a:latin typeface="黑体" panose="02010609060101010101" charset="-122"/>
                <a:ea typeface="黑体" panose="02010609060101010101" charset="-122"/>
              </a:endParaRPr>
            </a:p>
            <a:p>
              <a:pPr fontAlgn="base">
                <a:lnSpc>
                  <a:spcPct val="120000"/>
                </a:lnSpc>
              </a:pPr>
              <a:r>
                <a:rPr lang="en-US" altLang="zh-CN" sz="2400" strike="noStrike" noProof="1">
                  <a:latin typeface="黑体" panose="02010609060101010101" charset="-122"/>
                  <a:ea typeface="黑体" panose="02010609060101010101" charset="-122"/>
                  <a:cs typeface="FZHei-B01S"/>
                </a:rPr>
                <a:t>    ——C</a:t>
              </a:r>
              <a:r>
                <a:rPr lang="zh-CN" altLang="en-US" sz="2400" strike="noStrike" noProof="1">
                  <a:latin typeface="黑体" panose="02010609060101010101" charset="-122"/>
                  <a:ea typeface="黑体" panose="02010609060101010101" charset="-122"/>
                  <a:cs typeface="FZHei-B01S"/>
                </a:rPr>
                <a:t>类（核实性）未填写说明的差错    </a:t>
              </a:r>
              <a:endParaRPr lang="zh-CN" altLang="en-US" sz="2400" strike="noStrike" kern="0" noProof="1">
                <a:solidFill>
                  <a:srgbClr val="C00000"/>
                </a:solidFill>
                <a:latin typeface="黑体" panose="02010609060101010101" charset="-122"/>
                <a:ea typeface="黑体" panose="02010609060101010101" charset="-122"/>
              </a:endParaRPr>
            </a:p>
          </p:txBody>
        </p:sp>
        <p:sp>
          <p:nvSpPr>
            <p:cNvPr id="15" name="圆角矩形 14"/>
            <p:cNvSpPr/>
            <p:nvPr/>
          </p:nvSpPr>
          <p:spPr>
            <a:xfrm>
              <a:off x="876477" y="4095889"/>
              <a:ext cx="1677461" cy="611288"/>
            </a:xfrm>
            <a:prstGeom prst="roundRect">
              <a:avLst/>
            </a:prstGeom>
            <a:solidFill>
              <a:schemeClr val="accent1">
                <a:lumMod val="75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400" b="1" strike="noStrike" noProof="1">
                  <a:solidFill>
                    <a:schemeClr val="bg1"/>
                  </a:solidFill>
                  <a:latin typeface="方正黑体简体" pitchFamily="2" charset="-122"/>
                  <a:ea typeface="方正黑体简体" pitchFamily="2" charset="-122"/>
                  <a:cs typeface="+mn-ea"/>
                  <a:sym typeface="+mn-lt"/>
                </a:rPr>
                <a:t>差错类型</a:t>
              </a:r>
              <a:endParaRPr lang="zh-CN" altLang="en-US" sz="2400" b="1" strike="noStrike" noProof="1">
                <a:solidFill>
                  <a:schemeClr val="bg1"/>
                </a:solidFill>
                <a:latin typeface="方正黑体简体" pitchFamily="2" charset="-122"/>
                <a:ea typeface="方正黑体简体" pitchFamily="2" charset="-122"/>
                <a:cs typeface="+mn-ea"/>
                <a:sym typeface="+mn-lt"/>
              </a:endParaRPr>
            </a:p>
          </p:txBody>
        </p:sp>
      </p:grpSp>
      <p:grpSp>
        <p:nvGrpSpPr>
          <p:cNvPr id="8" name="组合 7"/>
          <p:cNvGrpSpPr/>
          <p:nvPr/>
        </p:nvGrpSpPr>
        <p:grpSpPr>
          <a:xfrm>
            <a:off x="611505" y="4997450"/>
            <a:ext cx="10833735" cy="1512852"/>
            <a:chOff x="641383" y="5481165"/>
            <a:chExt cx="11051180" cy="985419"/>
          </a:xfrm>
        </p:grpSpPr>
        <p:sp>
          <p:nvSpPr>
            <p:cNvPr id="21" name="矩形 20"/>
            <p:cNvSpPr/>
            <p:nvPr/>
          </p:nvSpPr>
          <p:spPr>
            <a:xfrm>
              <a:off x="1765968" y="5541323"/>
              <a:ext cx="9926595" cy="925261"/>
            </a:xfrm>
            <a:prstGeom prst="rect">
              <a:avLst/>
            </a:prstGeom>
            <a:solidFill>
              <a:schemeClr val="bg2"/>
            </a:solidFill>
            <a:effectLst>
              <a:glow rad="101600">
                <a:schemeClr val="accent3">
                  <a:satMod val="175000"/>
                  <a:alpha val="40000"/>
                </a:schemeClr>
              </a:glow>
            </a:effectLst>
          </p:spPr>
          <p:txBody>
            <a:bodyPr wrap="square">
              <a:spAutoFit/>
            </a:bodyPr>
            <a:lstStyle/>
            <a:p>
              <a:pPr marL="598170" indent="-198120" algn="just" fontAlgn="base">
                <a:lnSpc>
                  <a:spcPct val="120000"/>
                </a:lnSpc>
                <a:spcAft>
                  <a:spcPts val="0"/>
                </a:spcAft>
              </a:pPr>
              <a:r>
                <a:rPr lang="zh-CN" sz="2400" b="1" strike="noStrike" kern="0" spc="-20" noProof="1">
                  <a:solidFill>
                    <a:srgbClr val="000000"/>
                  </a:solidFill>
                  <a:latin typeface="黑体" panose="02010609060101010101" charset="-122"/>
                  <a:ea typeface="黑体" panose="02010609060101010101" charset="-122"/>
                  <a:cs typeface="宋体" panose="02010600030101010101" pitchFamily="2" charset="-122"/>
                  <a:sym typeface="+mn-ea"/>
                </a:rPr>
                <a:t>正常单位</a:t>
              </a:r>
              <a:r>
                <a:rPr lang="zh-CN" sz="2400" strike="noStrike" kern="0" spc="-20" noProof="1">
                  <a:solidFill>
                    <a:srgbClr val="000000"/>
                  </a:solidFill>
                  <a:latin typeface="黑体" panose="02010609060101010101" charset="-122"/>
                  <a:ea typeface="黑体" panose="02010609060101010101" charset="-122"/>
                  <a:cs typeface="宋体" panose="02010600030101010101" pitchFamily="2" charset="-122"/>
                  <a:sym typeface="+mn-ea"/>
                </a:rPr>
                <a:t>：必须由企业（</a:t>
              </a:r>
              <a:r>
                <a:rPr lang="zh-CN" altLang="en-US" sz="2400" strike="noStrike" kern="0" spc="-20" noProof="1">
                  <a:solidFill>
                    <a:srgbClr val="000000"/>
                  </a:solidFill>
                  <a:latin typeface="黑体" panose="02010609060101010101" charset="-122"/>
                  <a:ea typeface="黑体" panose="02010609060101010101" charset="-122"/>
                  <a:cs typeface="宋体" panose="02010600030101010101" pitchFamily="2" charset="-122"/>
                  <a:sym typeface="+mn-ea"/>
                </a:rPr>
                <a:t>填</a:t>
              </a:r>
              <a:r>
                <a:rPr lang="zh-CN" sz="2400" strike="noStrike" kern="0" spc="-20" noProof="1">
                  <a:solidFill>
                    <a:srgbClr val="000000"/>
                  </a:solidFill>
                  <a:latin typeface="黑体" panose="02010609060101010101" charset="-122"/>
                  <a:ea typeface="黑体" panose="02010609060101010101" charset="-122"/>
                  <a:cs typeface="宋体" panose="02010600030101010101" pitchFamily="2" charset="-122"/>
                  <a:sym typeface="+mn-ea"/>
                </a:rPr>
                <a:t>报单位）自行修改表中差错</a:t>
              </a:r>
              <a:r>
                <a:rPr lang="en-US" altLang="zh-CN" sz="2400" strike="noStrike" noProof="1">
                  <a:latin typeface="黑体" panose="02010609060101010101" charset="-122"/>
                  <a:ea typeface="黑体" panose="02010609060101010101" charset="-122"/>
                  <a:cs typeface="FZHei-B01S"/>
                </a:rPr>
                <a:t> </a:t>
              </a:r>
              <a:endParaRPr lang="en-US" altLang="zh-CN" sz="2400" strike="noStrike" noProof="1">
                <a:latin typeface="黑体" panose="02010609060101010101" charset="-122"/>
                <a:ea typeface="黑体" panose="02010609060101010101" charset="-122"/>
              </a:endParaRPr>
            </a:p>
            <a:p>
              <a:pPr marL="598170" indent="-198120" algn="just" fontAlgn="base">
                <a:lnSpc>
                  <a:spcPct val="120000"/>
                </a:lnSpc>
                <a:spcAft>
                  <a:spcPts val="0"/>
                </a:spcAft>
              </a:pPr>
              <a:r>
                <a:rPr lang="zh-CN" altLang="en-US" sz="2400" b="1" strike="noStrike" noProof="1">
                  <a:solidFill>
                    <a:srgbClr val="FF0000"/>
                  </a:solidFill>
                  <a:latin typeface="黑体" panose="02010609060101010101" charset="-122"/>
                  <a:ea typeface="黑体" panose="02010609060101010101" charset="-122"/>
                  <a:cs typeface="FZHei-B01S"/>
                </a:rPr>
                <a:t>需要填写说明的情况</a:t>
              </a:r>
              <a:r>
                <a:rPr lang="zh-CN" altLang="en-US" sz="2400" strike="noStrike" noProof="1">
                  <a:solidFill>
                    <a:srgbClr val="FF0000"/>
                  </a:solidFill>
                  <a:latin typeface="黑体" panose="02010609060101010101" charset="-122"/>
                  <a:ea typeface="黑体" panose="02010609060101010101" charset="-122"/>
                  <a:cs typeface="FZHei-B01S"/>
                </a:rPr>
                <a:t>：必须在报表填报时，表中审核公式报错处填写具体情况，不可简单写上“核实无误”等字样。</a:t>
              </a:r>
              <a:endParaRPr lang="zh-CN" altLang="en-US" sz="2400" strike="noStrike" noProof="1">
                <a:solidFill>
                  <a:srgbClr val="FF0000"/>
                </a:solidFill>
                <a:latin typeface="黑体" panose="02010609060101010101" charset="-122"/>
                <a:ea typeface="黑体" panose="02010609060101010101" charset="-122"/>
              </a:endParaRPr>
            </a:p>
          </p:txBody>
        </p:sp>
        <p:sp>
          <p:nvSpPr>
            <p:cNvPr id="20" name="圆角矩形 19"/>
            <p:cNvSpPr/>
            <p:nvPr/>
          </p:nvSpPr>
          <p:spPr>
            <a:xfrm>
              <a:off x="641383" y="5481165"/>
              <a:ext cx="1574328" cy="343883"/>
            </a:xfrm>
            <a:prstGeom prst="roundRect">
              <a:avLst/>
            </a:prstGeom>
            <a:solidFill>
              <a:srgbClr val="00B0F0"/>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sz="2400" b="1" strike="noStrike" noProof="1">
                  <a:solidFill>
                    <a:schemeClr val="bg1"/>
                  </a:solidFill>
                  <a:latin typeface="方正黑体简体" pitchFamily="2" charset="-122"/>
                  <a:ea typeface="方正黑体简体" pitchFamily="2" charset="-122"/>
                  <a:cs typeface="+mn-ea"/>
                  <a:sym typeface="+mn-lt"/>
                </a:rPr>
                <a:t>差错修改</a:t>
              </a:r>
              <a:endParaRPr lang="zh-CN" sz="2400" b="1" strike="noStrike" noProof="1">
                <a:solidFill>
                  <a:schemeClr val="bg1"/>
                </a:solidFill>
                <a:latin typeface="方正黑体简体" pitchFamily="2" charset="-122"/>
                <a:ea typeface="方正黑体简体" pitchFamily="2" charset="-122"/>
                <a:cs typeface="+mn-ea"/>
                <a:sym typeface="+mn-lt"/>
              </a:endParaRPr>
            </a:p>
          </p:txBody>
        </p:sp>
      </p:grpSp>
      <p:grpSp>
        <p:nvGrpSpPr>
          <p:cNvPr id="12" name="组合 11"/>
          <p:cNvGrpSpPr/>
          <p:nvPr/>
        </p:nvGrpSpPr>
        <p:grpSpPr>
          <a:xfrm>
            <a:off x="344337" y="896210"/>
            <a:ext cx="3129529" cy="542445"/>
            <a:chOff x="645740" y="919173"/>
            <a:chExt cx="2152304" cy="542445"/>
          </a:xfrm>
        </p:grpSpPr>
        <p:sp>
          <p:nvSpPr>
            <p:cNvPr id="9" name="圆角矩形 8"/>
            <p:cNvSpPr/>
            <p:nvPr/>
          </p:nvSpPr>
          <p:spPr>
            <a:xfrm>
              <a:off x="645740" y="919173"/>
              <a:ext cx="1674495" cy="425450"/>
            </a:xfrm>
            <a:prstGeom prst="roundRect">
              <a:avLst/>
            </a:prstGeom>
            <a:solidFill>
              <a:schemeClr val="accent4">
                <a:lumMod val="40000"/>
                <a:lumOff val="6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0" fontAlgn="base" latinLnBrk="0" hangingPunct="0">
                <a:lnSpc>
                  <a:spcPct val="100000"/>
                </a:lnSpc>
                <a:spcBef>
                  <a:spcPct val="0"/>
                </a:spcBef>
                <a:spcAft>
                  <a:spcPct val="0"/>
                </a:spcAft>
                <a:buClrTx/>
                <a:buSzTx/>
                <a:buFontTx/>
                <a:buNone/>
              </a:pPr>
              <a:r>
                <a:rPr kumimoji="0" lang="zh-CN" altLang="en-US" sz="2800" b="0" i="0" u="none" strike="noStrike" kern="1200" cap="none" spc="0" normalizeH="0" baseline="0" noProof="1">
                  <a:solidFill>
                    <a:srgbClr val="002060"/>
                  </a:solidFill>
                  <a:latin typeface="+mj-ea"/>
                  <a:ea typeface="+mj-ea"/>
                  <a:cs typeface="+mn-ea"/>
                  <a:sym typeface="+mn-lt"/>
                </a:rPr>
                <a:t>审核差错清单</a:t>
              </a:r>
              <a:endParaRPr kumimoji="0" lang="zh-CN" altLang="en-US" sz="2800" b="0" i="0" u="none" strike="noStrike" kern="1200" cap="none" spc="0" normalizeH="0" baseline="0" noProof="1">
                <a:solidFill>
                  <a:srgbClr val="002060"/>
                </a:solidFill>
                <a:latin typeface="+mj-ea"/>
                <a:ea typeface="+mj-ea"/>
                <a:cs typeface="+mn-ea"/>
                <a:sym typeface="+mn-lt"/>
              </a:endParaRPr>
            </a:p>
          </p:txBody>
        </p:sp>
        <p:sp>
          <p:nvSpPr>
            <p:cNvPr id="156679" name="矩形 10"/>
            <p:cNvSpPr/>
            <p:nvPr/>
          </p:nvSpPr>
          <p:spPr>
            <a:xfrm>
              <a:off x="2488223" y="1093318"/>
              <a:ext cx="309821" cy="368300"/>
            </a:xfrm>
            <a:prstGeom prst="rect">
              <a:avLst/>
            </a:prstGeom>
            <a:noFill/>
            <a:ln w="9525">
              <a:noFill/>
            </a:ln>
          </p:spPr>
          <p:txBody>
            <a:bodyPr wrap="none" anchor="t" anchorCtr="0">
              <a:spAutoFit/>
            </a:bodyPr>
            <a:lstStyle/>
            <a:p>
              <a:pPr eaLnBrk="0" hangingPunct="0"/>
              <a:endParaRPr lang="zh-CN" altLang="en-US" dirty="0">
                <a:solidFill>
                  <a:srgbClr val="FF0000"/>
                </a:solidFill>
                <a:latin typeface="FZZhengHeiS-R-GB"/>
                <a:ea typeface="FZHei-B01S"/>
              </a:endParaRPr>
            </a:p>
          </p:txBody>
        </p:sp>
      </p:grpSp>
      <p:sp>
        <p:nvSpPr>
          <p:cNvPr id="4" name="标题 1"/>
          <p:cNvSpPr>
            <a:spLocks noGrp="1"/>
          </p:cNvSpPr>
          <p:nvPr/>
        </p:nvSpPr>
        <p:spPr>
          <a:xfrm>
            <a:off x="1979295" y="225425"/>
            <a:ext cx="3364865" cy="795020"/>
          </a:xfrm>
          <a:prstGeom prst="rect">
            <a:avLst/>
          </a:prstGeom>
          <a:noFill/>
          <a:ln>
            <a:noFill/>
          </a:ln>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方正黑体简体" pitchFamily="2" charset="-122"/>
                <a:ea typeface="方正黑体简体" pitchFamily="2" charset="-122"/>
                <a:cs typeface="方正黑体简体"/>
              </a:defRPr>
            </a:lvl1pPr>
            <a:lvl2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2pPr>
            <a:lvl3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3pPr>
            <a:lvl4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4pPr>
            <a:lvl5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5pPr>
            <a:lvl6pPr marL="457200" algn="l" rtl="0" fontAlgn="base">
              <a:lnSpc>
                <a:spcPct val="90000"/>
              </a:lnSpc>
              <a:spcBef>
                <a:spcPct val="0"/>
              </a:spcBef>
              <a:spcAft>
                <a:spcPct val="0"/>
              </a:spcAft>
              <a:defRPr sz="4400">
                <a:solidFill>
                  <a:schemeClr val="tx1"/>
                </a:solidFill>
                <a:latin typeface="方正黑体简体"/>
                <a:ea typeface="方正黑体简体"/>
                <a:cs typeface="方正黑体简体"/>
              </a:defRPr>
            </a:lvl6pPr>
            <a:lvl7pPr marL="914400" algn="l" rtl="0" fontAlgn="base">
              <a:lnSpc>
                <a:spcPct val="90000"/>
              </a:lnSpc>
              <a:spcBef>
                <a:spcPct val="0"/>
              </a:spcBef>
              <a:spcAft>
                <a:spcPct val="0"/>
              </a:spcAft>
              <a:defRPr sz="4400">
                <a:solidFill>
                  <a:schemeClr val="tx1"/>
                </a:solidFill>
                <a:latin typeface="方正黑体简体"/>
                <a:ea typeface="方正黑体简体"/>
                <a:cs typeface="方正黑体简体"/>
              </a:defRPr>
            </a:lvl7pPr>
            <a:lvl8pPr marL="1371600" algn="l" rtl="0" fontAlgn="base">
              <a:lnSpc>
                <a:spcPct val="90000"/>
              </a:lnSpc>
              <a:spcBef>
                <a:spcPct val="0"/>
              </a:spcBef>
              <a:spcAft>
                <a:spcPct val="0"/>
              </a:spcAft>
              <a:defRPr sz="4400">
                <a:solidFill>
                  <a:schemeClr val="tx1"/>
                </a:solidFill>
                <a:latin typeface="方正黑体简体"/>
                <a:ea typeface="方正黑体简体"/>
                <a:cs typeface="方正黑体简体"/>
              </a:defRPr>
            </a:lvl8pPr>
            <a:lvl9pPr marL="1828800" algn="l" rtl="0" fontAlgn="base">
              <a:lnSpc>
                <a:spcPct val="90000"/>
              </a:lnSpc>
              <a:spcBef>
                <a:spcPct val="0"/>
              </a:spcBef>
              <a:spcAft>
                <a:spcPct val="0"/>
              </a:spcAft>
              <a:defRPr sz="4400">
                <a:solidFill>
                  <a:schemeClr val="tx1"/>
                </a:solidFill>
                <a:latin typeface="方正黑体简体"/>
                <a:ea typeface="方正黑体简体"/>
                <a:cs typeface="方正黑体简体"/>
              </a:defRPr>
            </a:lvl9pPr>
          </a:lstStyle>
          <a:p>
            <a:r>
              <a:rPr lang="en-US" altLang="zh-CN"/>
              <a:t> </a:t>
            </a:r>
            <a:r>
              <a:rPr lang="zh-CN" altLang="en-US" sz="2800"/>
              <a:t>全库审核</a:t>
            </a:r>
            <a:endParaRPr lang="zh-CN" altLang="en-US" sz="2800"/>
          </a:p>
        </p:txBody>
      </p:sp>
      <p:sp>
        <p:nvSpPr>
          <p:cNvPr id="5" name="矩形 4"/>
          <p:cNvSpPr/>
          <p:nvPr/>
        </p:nvSpPr>
        <p:spPr>
          <a:xfrm rot="13500000">
            <a:off x="1732757" y="5135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26983" name="矩形 22"/>
          <p:cNvSpPr>
            <a:spLocks noChangeArrowheads="1"/>
          </p:cNvSpPr>
          <p:nvPr/>
        </p:nvSpPr>
        <p:spPr bwMode="auto">
          <a:xfrm>
            <a:off x="474663" y="330200"/>
            <a:ext cx="9956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r>
              <a:rPr lang="en-US" altLang="zh-CN" sz="3200">
                <a:solidFill>
                  <a:srgbClr val="18478F"/>
                </a:solidFill>
                <a:latin typeface="方正黑体简体" pitchFamily="2" charset="-122"/>
                <a:ea typeface="方正黑体简体" pitchFamily="2" charset="-122"/>
                <a:sym typeface="FZZhengHeiS-R-GB"/>
              </a:rPr>
              <a:t>3.3.3</a:t>
            </a:r>
            <a:endParaRPr lang="zh-CN" altLang="en-US" sz="3200">
              <a:solidFill>
                <a:srgbClr val="18478F"/>
              </a:solidFill>
              <a:latin typeface="方正黑体简体" pitchFamily="2" charset="-122"/>
              <a:ea typeface="方正黑体简体" pitchFamily="2" charset="-122"/>
              <a:sym typeface="FZZhengHeiS-R-GB"/>
            </a:endParaRPr>
          </a:p>
        </p:txBody>
      </p:sp>
      <p:sp>
        <p:nvSpPr>
          <p:cNvPr id="6" name="矩形 5"/>
          <p:cNvSpPr/>
          <p:nvPr/>
        </p:nvSpPr>
        <p:spPr>
          <a:xfrm rot="13500000">
            <a:off x="1480344" y="4770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Tree>
  </p:cSld>
  <p:clrMapOvr>
    <a:masterClrMapping/>
  </p:clrMapOvr>
  <p:transition spd="slow" advTm="3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0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600"/>
                            </p:stCondLst>
                            <p:childTnLst>
                              <p:par>
                                <p:cTn id="9" presetID="16" presetClass="entr" presetSubtype="2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770572" y="1307132"/>
            <a:ext cx="10650855" cy="4508877"/>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l" defTabSz="914400" rtl="0" eaLnBrk="0" fontAlgn="base" latinLnBrk="0" hangingPunct="0">
              <a:lnSpc>
                <a:spcPct val="150000"/>
              </a:lnSpc>
              <a:spcBef>
                <a:spcPct val="0"/>
              </a:spcBef>
              <a:spcAft>
                <a:spcPct val="0"/>
              </a:spcAft>
              <a:buClrTx/>
              <a:buSzTx/>
              <a:buFontTx/>
              <a:buNone/>
            </a:pPr>
            <a:r>
              <a:rPr kumimoji="0" lang="zh-CN" altLang="en-US" sz="2800" b="1" i="0" u="none" strike="noStrike" kern="1200" cap="none" spc="0" normalizeH="0" baseline="0" noProof="1">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sym typeface="+mn-lt"/>
              </a:rPr>
              <a:t>（</a:t>
            </a:r>
            <a:r>
              <a:rPr kumimoji="0" lang="en-US" altLang="zh-CN" sz="2800" b="1" i="0" u="none" strike="noStrike" kern="1200" cap="none" spc="0" normalizeH="0" baseline="0" noProof="1">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sym typeface="+mn-lt"/>
              </a:rPr>
              <a:t>1</a:t>
            </a:r>
            <a:r>
              <a:rPr kumimoji="0" lang="zh-CN" altLang="en-US" sz="2800" b="1" i="0" u="none" strike="noStrike" kern="1200" cap="none" spc="0" normalizeH="0" baseline="0" noProof="1">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sym typeface="+mn-lt"/>
              </a:rPr>
              <a:t>）登记注册类型</a:t>
            </a:r>
            <a:endParaRPr kumimoji="0" lang="zh-CN" altLang="en-US" sz="2800" b="1" i="0" u="none" strike="noStrike" kern="1200" cap="none" spc="0" normalizeH="0" baseline="0" noProof="1">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sym typeface="+mn-lt"/>
            </a:endParaRPr>
          </a:p>
          <a:p>
            <a:pPr marL="0" marR="0" indent="0" algn="l" defTabSz="914400" rtl="0" eaLnBrk="0" fontAlgn="base" latinLnBrk="0" hangingPunct="0">
              <a:lnSpc>
                <a:spcPct val="150000"/>
              </a:lnSpc>
              <a:spcBef>
                <a:spcPct val="0"/>
              </a:spcBef>
              <a:spcAft>
                <a:spcPct val="0"/>
              </a:spcAft>
              <a:buClrTx/>
              <a:buSzTx/>
              <a:buFontTx/>
              <a:buNone/>
            </a:pPr>
            <a:r>
              <a:rPr kumimoji="0" lang="zh-CN" altLang="en-US" sz="2800" b="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rPr>
              <a:t>注意与市场监管部门进行比对，不一致的需逐一核实，并及时修改</a:t>
            </a:r>
            <a:endParaRPr kumimoji="0" lang="zh-CN" altLang="en-US" sz="2800" b="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endParaRPr>
          </a:p>
          <a:p>
            <a:pPr marL="0" marR="0" indent="0" algn="l" defTabSz="914400" rtl="0" eaLnBrk="0" fontAlgn="base" latinLnBrk="0" hangingPunct="0">
              <a:lnSpc>
                <a:spcPct val="150000"/>
              </a:lnSpc>
              <a:spcBef>
                <a:spcPct val="0"/>
              </a:spcBef>
              <a:spcAft>
                <a:spcPct val="0"/>
              </a:spcAft>
              <a:buClrTx/>
              <a:buSzTx/>
              <a:buFontTx/>
              <a:buNone/>
            </a:pPr>
            <a:r>
              <a:rPr kumimoji="0" lang="zh-CN" altLang="en-US" sz="2800" b="1" i="0" u="none" strike="noStrike" kern="1200" cap="none" spc="0" normalizeH="0" baseline="0" noProof="1">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sym typeface="+mn-lt"/>
              </a:rPr>
              <a:t>（</a:t>
            </a:r>
            <a:r>
              <a:rPr kumimoji="0" lang="en-US" altLang="zh-CN" sz="2800" b="1" i="0" u="none" strike="noStrike" kern="1200" cap="none" spc="0" normalizeH="0" baseline="0" noProof="1">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sym typeface="+mn-lt"/>
              </a:rPr>
              <a:t>2</a:t>
            </a:r>
            <a:r>
              <a:rPr kumimoji="0" lang="zh-CN" altLang="en-US" sz="2800" b="1" i="0" u="none" strike="noStrike" kern="1200" cap="none" spc="0" normalizeH="0" baseline="0" noProof="1">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sym typeface="+mn-lt"/>
              </a:rPr>
              <a:t>）企业控股情况</a:t>
            </a:r>
            <a:endParaRPr kumimoji="0" lang="zh-CN" altLang="en-US" sz="2800" b="1" i="0" u="none" strike="noStrike" kern="1200" cap="none" spc="0" normalizeH="0" baseline="0" noProof="1">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sym typeface="+mn-lt"/>
            </a:endParaRPr>
          </a:p>
          <a:p>
            <a:pPr marL="0" marR="0" indent="0" algn="l" defTabSz="914400" rtl="0" eaLnBrk="0" fontAlgn="base" latinLnBrk="0" hangingPunct="0">
              <a:lnSpc>
                <a:spcPct val="150000"/>
              </a:lnSpc>
              <a:spcBef>
                <a:spcPct val="0"/>
              </a:spcBef>
              <a:spcAft>
                <a:spcPct val="0"/>
              </a:spcAft>
              <a:buClrTx/>
              <a:buSzTx/>
              <a:buFontTx/>
              <a:buNone/>
            </a:pPr>
            <a:r>
              <a:rPr kumimoji="0" lang="zh-CN" altLang="en-US" sz="2800" b="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rPr>
              <a:t>注意企业控股情况填报的准确性</a:t>
            </a:r>
            <a:endParaRPr kumimoji="0" lang="zh-CN" altLang="en-US" sz="2800" b="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endParaRPr>
          </a:p>
          <a:p>
            <a:pPr marL="0" marR="0" indent="0" algn="l" defTabSz="914400" rtl="0" eaLnBrk="0" fontAlgn="base" latinLnBrk="0" hangingPunct="0">
              <a:lnSpc>
                <a:spcPct val="150000"/>
              </a:lnSpc>
              <a:spcBef>
                <a:spcPct val="0"/>
              </a:spcBef>
              <a:spcAft>
                <a:spcPct val="0"/>
              </a:spcAft>
              <a:buClrTx/>
              <a:buSzTx/>
              <a:buFontTx/>
              <a:buNone/>
            </a:pPr>
            <a:r>
              <a:rPr kumimoji="0" lang="zh-CN" altLang="en-US" sz="2800" b="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rPr>
              <a:t>企业控股情况与登记注册类型的关联审核</a:t>
            </a:r>
            <a:endParaRPr kumimoji="0" lang="zh-CN" altLang="en-US" sz="2800" b="1" i="0" u="none" strike="noStrike" kern="1200" cap="none" spc="0" normalizeH="0" baseline="0" noProof="1">
              <a:solidFill>
                <a:srgbClr val="FF9B9B"/>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sym typeface="+mn-lt"/>
            </a:endParaRPr>
          </a:p>
          <a:p>
            <a:pPr marL="0" marR="0" indent="0" algn="l" defTabSz="914400" rtl="0" eaLnBrk="0" fontAlgn="base" latinLnBrk="0" hangingPunct="0">
              <a:lnSpc>
                <a:spcPts val="3200"/>
              </a:lnSpc>
              <a:spcBef>
                <a:spcPct val="0"/>
              </a:spcBef>
              <a:spcAft>
                <a:spcPct val="0"/>
              </a:spcAft>
              <a:buClrTx/>
              <a:buSzTx/>
              <a:buFontTx/>
              <a:buNone/>
            </a:pPr>
            <a:r>
              <a:rPr kumimoji="0" lang="zh-CN" altLang="en-US" sz="2400" b="1"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rPr>
              <a:t> </a:t>
            </a:r>
            <a:r>
              <a:rPr kumimoji="0" lang="en-US" altLang="zh-CN" sz="2400" b="1"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rPr>
              <a:t>   </a:t>
            </a:r>
            <a:endParaRPr kumimoji="0" lang="zh-CN" altLang="en-US" sz="2400" b="1"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endParaRPr>
          </a:p>
        </p:txBody>
      </p:sp>
      <p:sp>
        <p:nvSpPr>
          <p:cNvPr id="4" name="标题 1"/>
          <p:cNvSpPr>
            <a:spLocks noGrp="1"/>
          </p:cNvSpPr>
          <p:nvPr/>
        </p:nvSpPr>
        <p:spPr>
          <a:xfrm>
            <a:off x="1979295" y="225425"/>
            <a:ext cx="3364865" cy="795020"/>
          </a:xfrm>
          <a:prstGeom prst="rect">
            <a:avLst/>
          </a:prstGeom>
          <a:noFill/>
          <a:ln>
            <a:noFill/>
          </a:ln>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方正黑体简体" pitchFamily="2" charset="-122"/>
                <a:ea typeface="方正黑体简体" pitchFamily="2" charset="-122"/>
                <a:cs typeface="方正黑体简体"/>
              </a:defRPr>
            </a:lvl1pPr>
            <a:lvl2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2pPr>
            <a:lvl3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3pPr>
            <a:lvl4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4pPr>
            <a:lvl5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5pPr>
            <a:lvl6pPr marL="457200" algn="l" rtl="0" fontAlgn="base">
              <a:lnSpc>
                <a:spcPct val="90000"/>
              </a:lnSpc>
              <a:spcBef>
                <a:spcPct val="0"/>
              </a:spcBef>
              <a:spcAft>
                <a:spcPct val="0"/>
              </a:spcAft>
              <a:defRPr sz="4400">
                <a:solidFill>
                  <a:schemeClr val="tx1"/>
                </a:solidFill>
                <a:latin typeface="方正黑体简体"/>
                <a:ea typeface="方正黑体简体"/>
                <a:cs typeface="方正黑体简体"/>
              </a:defRPr>
            </a:lvl6pPr>
            <a:lvl7pPr marL="914400" algn="l" rtl="0" fontAlgn="base">
              <a:lnSpc>
                <a:spcPct val="90000"/>
              </a:lnSpc>
              <a:spcBef>
                <a:spcPct val="0"/>
              </a:spcBef>
              <a:spcAft>
                <a:spcPct val="0"/>
              </a:spcAft>
              <a:defRPr sz="4400">
                <a:solidFill>
                  <a:schemeClr val="tx1"/>
                </a:solidFill>
                <a:latin typeface="方正黑体简体"/>
                <a:ea typeface="方正黑体简体"/>
                <a:cs typeface="方正黑体简体"/>
              </a:defRPr>
            </a:lvl7pPr>
            <a:lvl8pPr marL="1371600" algn="l" rtl="0" fontAlgn="base">
              <a:lnSpc>
                <a:spcPct val="90000"/>
              </a:lnSpc>
              <a:spcBef>
                <a:spcPct val="0"/>
              </a:spcBef>
              <a:spcAft>
                <a:spcPct val="0"/>
              </a:spcAft>
              <a:defRPr sz="4400">
                <a:solidFill>
                  <a:schemeClr val="tx1"/>
                </a:solidFill>
                <a:latin typeface="方正黑体简体"/>
                <a:ea typeface="方正黑体简体"/>
                <a:cs typeface="方正黑体简体"/>
              </a:defRPr>
            </a:lvl8pPr>
            <a:lvl9pPr marL="1828800" algn="l" rtl="0" fontAlgn="base">
              <a:lnSpc>
                <a:spcPct val="90000"/>
              </a:lnSpc>
              <a:spcBef>
                <a:spcPct val="0"/>
              </a:spcBef>
              <a:spcAft>
                <a:spcPct val="0"/>
              </a:spcAft>
              <a:defRPr sz="4400">
                <a:solidFill>
                  <a:schemeClr val="tx1"/>
                </a:solidFill>
                <a:latin typeface="方正黑体简体"/>
                <a:ea typeface="方正黑体简体"/>
                <a:cs typeface="方正黑体简体"/>
              </a:defRPr>
            </a:lvl9pPr>
          </a:lstStyle>
          <a:p>
            <a:r>
              <a:rPr lang="en-US" altLang="zh-CN"/>
              <a:t> </a:t>
            </a:r>
            <a:r>
              <a:rPr lang="zh-CN" altLang="en-US" sz="2800"/>
              <a:t>重点专项审核</a:t>
            </a:r>
            <a:endParaRPr lang="zh-CN" altLang="en-US" sz="2800"/>
          </a:p>
        </p:txBody>
      </p:sp>
      <p:sp>
        <p:nvSpPr>
          <p:cNvPr id="5" name="矩形 4"/>
          <p:cNvSpPr/>
          <p:nvPr/>
        </p:nvSpPr>
        <p:spPr>
          <a:xfrm rot="13500000">
            <a:off x="1732757" y="5135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26983" name="矩形 22"/>
          <p:cNvSpPr>
            <a:spLocks noChangeArrowheads="1"/>
          </p:cNvSpPr>
          <p:nvPr/>
        </p:nvSpPr>
        <p:spPr bwMode="auto">
          <a:xfrm>
            <a:off x="474663" y="330200"/>
            <a:ext cx="9956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r>
              <a:rPr lang="en-US" altLang="zh-CN" sz="3200">
                <a:solidFill>
                  <a:srgbClr val="18478F"/>
                </a:solidFill>
                <a:latin typeface="方正黑体简体" pitchFamily="2" charset="-122"/>
                <a:ea typeface="方正黑体简体" pitchFamily="2" charset="-122"/>
                <a:sym typeface="FZZhengHeiS-R-GB"/>
              </a:rPr>
              <a:t>3.3.4</a:t>
            </a:r>
            <a:endParaRPr lang="zh-CN" altLang="en-US" sz="3200">
              <a:solidFill>
                <a:srgbClr val="18478F"/>
              </a:solidFill>
              <a:latin typeface="方正黑体简体" pitchFamily="2" charset="-122"/>
              <a:ea typeface="方正黑体简体" pitchFamily="2" charset="-122"/>
              <a:sym typeface="FZZhengHeiS-R-GB"/>
            </a:endParaRPr>
          </a:p>
        </p:txBody>
      </p:sp>
      <p:sp>
        <p:nvSpPr>
          <p:cNvPr id="6" name="矩形 5"/>
          <p:cNvSpPr/>
          <p:nvPr/>
        </p:nvSpPr>
        <p:spPr>
          <a:xfrm rot="13500000">
            <a:off x="1480344" y="4770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Tree>
  </p:cSld>
  <p:clrMapOvr>
    <a:masterClrMapping/>
  </p:clrMapOvr>
  <p:transition spd="slow" advTm="1000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矩形 69"/>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71" name="矩形 70"/>
          <p:cNvSpPr>
            <a:spLocks noChangeArrowheads="1"/>
          </p:cNvSpPr>
          <p:nvPr/>
        </p:nvSpPr>
        <p:spPr bwMode="auto">
          <a:xfrm>
            <a:off x="1755775" y="449263"/>
            <a:ext cx="41608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a:latin typeface="方正黑体简体" pitchFamily="2" charset="-122"/>
                <a:ea typeface="方正黑体简体" pitchFamily="2" charset="-122"/>
                <a:sym typeface="FZZhengHeiS-R-GB"/>
              </a:rPr>
              <a:t>审核范围</a:t>
            </a:r>
            <a:r>
              <a:rPr lang="en-US" altLang="zh-CN" sz="2400">
                <a:latin typeface="方正黑体简体" pitchFamily="2" charset="-122"/>
                <a:ea typeface="方正黑体简体" pitchFamily="2" charset="-122"/>
                <a:sym typeface="FZZhengHeiS-R-GB"/>
              </a:rPr>
              <a:t>---</a:t>
            </a:r>
            <a:r>
              <a:rPr lang="zh-CN" altLang="en-US" sz="2400">
                <a:solidFill>
                  <a:srgbClr val="FF0000"/>
                </a:solidFill>
                <a:latin typeface="方正黑体简体" pitchFamily="2" charset="-122"/>
                <a:ea typeface="方正黑体简体" pitchFamily="2" charset="-122"/>
                <a:sym typeface="FZZhengHeiS-R-GB"/>
              </a:rPr>
              <a:t>年度审核</a:t>
            </a:r>
            <a:endParaRPr lang="zh-CN" altLang="en-US" sz="2400">
              <a:solidFill>
                <a:srgbClr val="FF0000"/>
              </a:solidFill>
              <a:latin typeface="方正黑体简体" pitchFamily="2" charset="-122"/>
              <a:ea typeface="方正黑体简体" pitchFamily="2" charset="-122"/>
              <a:sym typeface="FZZhengHeiS-R-GB"/>
            </a:endParaRPr>
          </a:p>
        </p:txBody>
      </p:sp>
      <p:sp>
        <p:nvSpPr>
          <p:cNvPr id="91" name="圆角矩形 90"/>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92" name="矩形 91"/>
          <p:cNvSpPr>
            <a:spLocks noChangeArrowheads="1"/>
          </p:cNvSpPr>
          <p:nvPr/>
        </p:nvSpPr>
        <p:spPr bwMode="auto">
          <a:xfrm>
            <a:off x="417513" y="400050"/>
            <a:ext cx="765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18478F"/>
                </a:solidFill>
                <a:latin typeface="方正黑体简体" pitchFamily="2" charset="-122"/>
                <a:ea typeface="方正黑体简体" pitchFamily="2" charset="-122"/>
                <a:sym typeface="FZZhengHeiS-R-GB"/>
              </a:rPr>
              <a:t>2.3</a:t>
            </a:r>
            <a:endParaRPr lang="zh-CN" altLang="en-US" sz="3200">
              <a:solidFill>
                <a:srgbClr val="18478F"/>
              </a:solidFill>
              <a:latin typeface="方正黑体简体" pitchFamily="2" charset="-122"/>
              <a:ea typeface="方正黑体简体" pitchFamily="2" charset="-122"/>
              <a:sym typeface="FZZhengHeiS-R-GB"/>
            </a:endParaRPr>
          </a:p>
        </p:txBody>
      </p:sp>
      <p:sp>
        <p:nvSpPr>
          <p:cNvPr id="93" name="矩形 92"/>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pic>
        <p:nvPicPr>
          <p:cNvPr id="39942" name="图片 2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0713" y="728663"/>
            <a:ext cx="11636375" cy="623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文本框 38"/>
          <p:cNvSpPr txBox="1">
            <a:spLocks noChangeArrowheads="1"/>
          </p:cNvSpPr>
          <p:nvPr/>
        </p:nvSpPr>
        <p:spPr bwMode="auto">
          <a:xfrm>
            <a:off x="1031875" y="1878013"/>
            <a:ext cx="19208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FZZhengHeiS-R-GB"/>
                <a:ea typeface="FZHei-B01S"/>
                <a:cs typeface="FZHei-B01S"/>
              </a:defRPr>
            </a:lvl1pPr>
            <a:lvl2pPr eaLnBrk="0" hangingPunct="0">
              <a:defRPr>
                <a:solidFill>
                  <a:schemeClr val="tx1"/>
                </a:solidFill>
                <a:latin typeface="FZZhengHeiS-R-GB"/>
                <a:ea typeface="FZHei-B01S"/>
                <a:cs typeface="FZHei-B01S"/>
              </a:defRPr>
            </a:lvl2pPr>
            <a:lvl3pPr eaLnBrk="0" hangingPunct="0">
              <a:defRPr>
                <a:solidFill>
                  <a:schemeClr val="tx1"/>
                </a:solidFill>
                <a:latin typeface="FZZhengHeiS-R-GB"/>
                <a:ea typeface="FZHei-B01S"/>
                <a:cs typeface="FZHei-B01S"/>
              </a:defRPr>
            </a:lvl3pPr>
            <a:lvl4pPr eaLnBrk="0" hangingPunct="0">
              <a:defRPr>
                <a:solidFill>
                  <a:schemeClr val="tx1"/>
                </a:solidFill>
                <a:latin typeface="FZZhengHeiS-R-GB"/>
                <a:ea typeface="FZHei-B01S"/>
                <a:cs typeface="FZHei-B01S"/>
              </a:defRPr>
            </a:lvl4pPr>
            <a:lvl5pPr eaLnBrk="0" hangingPunct="0">
              <a:defRPr>
                <a:solidFill>
                  <a:schemeClr val="tx1"/>
                </a:solidFill>
                <a:latin typeface="FZZhengHeiS-R-GB"/>
                <a:ea typeface="FZHei-B01S"/>
                <a:cs typeface="FZHei-B01S"/>
              </a:defRPr>
            </a:lvl5pPr>
            <a:lvl6pPr eaLnBrk="0" fontAlgn="base" hangingPunct="0">
              <a:spcBef>
                <a:spcPct val="0"/>
              </a:spcBef>
              <a:spcAft>
                <a:spcPct val="0"/>
              </a:spcAft>
              <a:defRPr>
                <a:solidFill>
                  <a:schemeClr val="tx1"/>
                </a:solidFill>
                <a:latin typeface="FZZhengHeiS-R-GB"/>
                <a:ea typeface="FZHei-B01S"/>
                <a:cs typeface="FZHei-B01S"/>
              </a:defRPr>
            </a:lvl6pPr>
            <a:lvl7pPr eaLnBrk="0" fontAlgn="base" hangingPunct="0">
              <a:spcBef>
                <a:spcPct val="0"/>
              </a:spcBef>
              <a:spcAft>
                <a:spcPct val="0"/>
              </a:spcAft>
              <a:defRPr>
                <a:solidFill>
                  <a:schemeClr val="tx1"/>
                </a:solidFill>
                <a:latin typeface="FZZhengHeiS-R-GB"/>
                <a:ea typeface="FZHei-B01S"/>
                <a:cs typeface="FZHei-B01S"/>
              </a:defRPr>
            </a:lvl7pPr>
            <a:lvl8pPr eaLnBrk="0" fontAlgn="base" hangingPunct="0">
              <a:spcBef>
                <a:spcPct val="0"/>
              </a:spcBef>
              <a:spcAft>
                <a:spcPct val="0"/>
              </a:spcAft>
              <a:defRPr>
                <a:solidFill>
                  <a:schemeClr val="tx1"/>
                </a:solidFill>
                <a:latin typeface="FZZhengHeiS-R-GB"/>
                <a:ea typeface="FZHei-B01S"/>
                <a:cs typeface="FZHei-B01S"/>
              </a:defRPr>
            </a:lvl8pPr>
            <a:lvl9pPr eaLnBrk="0" fontAlgn="base" hangingPunct="0">
              <a:spcBef>
                <a:spcPct val="0"/>
              </a:spcBef>
              <a:spcAft>
                <a:spcPct val="0"/>
              </a:spcAft>
              <a:defRPr>
                <a:solidFill>
                  <a:schemeClr val="tx1"/>
                </a:solidFill>
                <a:latin typeface="FZZhengHeiS-R-GB"/>
                <a:ea typeface="FZHei-B01S"/>
                <a:cs typeface="FZHei-B01S"/>
              </a:defRPr>
            </a:lvl9pPr>
          </a:lstStyle>
          <a:p>
            <a:pPr>
              <a:buFont typeface="Wingdings" panose="05000000000000000000" pitchFamily="2" charset="2"/>
              <a:buChar char="l"/>
            </a:pPr>
            <a:r>
              <a:rPr lang="zh-CN" altLang="en-US" sz="2400">
                <a:solidFill>
                  <a:srgbClr val="0070C0"/>
                </a:solidFill>
                <a:ea typeface="微软雅黑" panose="020B0503020204020204" charset="-122"/>
              </a:rPr>
              <a:t>审核范围</a:t>
            </a:r>
            <a:endParaRPr lang="zh-CN" altLang="en-US" sz="2400">
              <a:solidFill>
                <a:srgbClr val="0070C0"/>
              </a:solidFill>
              <a:ea typeface="微软雅黑" panose="020B0503020204020204" charset="-122"/>
            </a:endParaRPr>
          </a:p>
        </p:txBody>
      </p:sp>
      <p:grpSp>
        <p:nvGrpSpPr>
          <p:cNvPr id="46" name="组合 45"/>
          <p:cNvGrpSpPr/>
          <p:nvPr/>
        </p:nvGrpSpPr>
        <p:grpSpPr bwMode="auto">
          <a:xfrm>
            <a:off x="4111523" y="1640187"/>
            <a:ext cx="2743200" cy="3948112"/>
            <a:chOff x="3428124" y="1239557"/>
            <a:chExt cx="2812878" cy="4377186"/>
          </a:xfrm>
        </p:grpSpPr>
        <p:sp>
          <p:nvSpPr>
            <p:cNvPr id="39945" name="文本框 4"/>
            <p:cNvSpPr txBox="1">
              <a:spLocks noChangeArrowheads="1"/>
            </p:cNvSpPr>
            <p:nvPr/>
          </p:nvSpPr>
          <p:spPr bwMode="auto">
            <a:xfrm>
              <a:off x="4122718" y="1274764"/>
              <a:ext cx="1925594" cy="510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400">
                  <a:ea typeface="微软雅黑" panose="020B0503020204020204" charset="-122"/>
                </a:rPr>
                <a:t>法人单位</a:t>
              </a:r>
              <a:endParaRPr lang="zh-CN" altLang="en-US" sz="2400">
                <a:ea typeface="微软雅黑" panose="020B0503020204020204" charset="-122"/>
              </a:endParaRPr>
            </a:p>
          </p:txBody>
        </p:sp>
        <p:sp>
          <p:nvSpPr>
            <p:cNvPr id="3" name="矩形: 圆角 6"/>
            <p:cNvSpPr/>
            <p:nvPr/>
          </p:nvSpPr>
          <p:spPr>
            <a:xfrm>
              <a:off x="3428124" y="1239557"/>
              <a:ext cx="2812878" cy="4377186"/>
            </a:xfrm>
            <a:prstGeom prst="roundRect">
              <a:avLst/>
            </a:prstGeom>
            <a:noFill/>
          </p:spPr>
          <p:style>
            <a:lnRef idx="2">
              <a:schemeClr val="dk1"/>
            </a:lnRef>
            <a:fillRef idx="1">
              <a:schemeClr val="lt1"/>
            </a:fillRef>
            <a:effectRef idx="0">
              <a:schemeClr val="dk1"/>
            </a:effectRef>
            <a:fontRef idx="minor">
              <a:schemeClr val="dk1"/>
            </a:fontRef>
          </p:style>
          <p:txBody>
            <a:bodyPr anchor="ctr"/>
            <a:lstStyle/>
            <a:p>
              <a:pPr algn="ctr">
                <a:defRPr/>
              </a:pPr>
              <a:endParaRPr lang="zh-CN" altLang="en-US" noProof="1">
                <a:solidFill>
                  <a:prstClr val="white"/>
                </a:solidFill>
                <a:latin typeface="方正黑体简体" pitchFamily="2" charset="-122"/>
                <a:ea typeface="方正黑体简体" pitchFamily="2" charset="-122"/>
                <a:cs typeface="+mn-ea"/>
                <a:sym typeface="+mn-lt"/>
              </a:endParaRPr>
            </a:p>
          </p:txBody>
        </p:sp>
      </p:grpSp>
      <p:grpSp>
        <p:nvGrpSpPr>
          <p:cNvPr id="49" name="组合 48"/>
          <p:cNvGrpSpPr/>
          <p:nvPr/>
        </p:nvGrpSpPr>
        <p:grpSpPr bwMode="auto">
          <a:xfrm>
            <a:off x="7791896" y="1611137"/>
            <a:ext cx="2747963" cy="3948112"/>
            <a:chOff x="6636798" y="1159185"/>
            <a:chExt cx="4735497" cy="4457558"/>
          </a:xfrm>
        </p:grpSpPr>
        <p:sp>
          <p:nvSpPr>
            <p:cNvPr id="39948" name="文本框 5"/>
            <p:cNvSpPr txBox="1">
              <a:spLocks noChangeArrowheads="1"/>
            </p:cNvSpPr>
            <p:nvPr/>
          </p:nvSpPr>
          <p:spPr bwMode="auto">
            <a:xfrm>
              <a:off x="7310952" y="1248809"/>
              <a:ext cx="3768042" cy="519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400">
                  <a:ea typeface="微软雅黑" panose="020B0503020204020204" charset="-122"/>
                </a:rPr>
                <a:t>产业活动单位</a:t>
              </a:r>
              <a:endParaRPr lang="zh-CN" altLang="en-US" sz="2400">
                <a:ea typeface="微软雅黑" panose="020B0503020204020204" charset="-122"/>
              </a:endParaRPr>
            </a:p>
          </p:txBody>
        </p:sp>
        <p:sp>
          <p:nvSpPr>
            <p:cNvPr id="57" name="矩形: 圆角 40"/>
            <p:cNvSpPr/>
            <p:nvPr/>
          </p:nvSpPr>
          <p:spPr>
            <a:xfrm>
              <a:off x="6636798" y="1159185"/>
              <a:ext cx="4735497" cy="4457558"/>
            </a:xfrm>
            <a:prstGeom prst="roundRect">
              <a:avLst/>
            </a:prstGeom>
            <a:noFill/>
          </p:spPr>
          <p:style>
            <a:lnRef idx="2">
              <a:schemeClr val="dk1"/>
            </a:lnRef>
            <a:fillRef idx="1">
              <a:schemeClr val="lt1"/>
            </a:fillRef>
            <a:effectRef idx="0">
              <a:schemeClr val="dk1"/>
            </a:effectRef>
            <a:fontRef idx="minor">
              <a:schemeClr val="dk1"/>
            </a:fontRef>
          </p:style>
          <p:txBody>
            <a:bodyPr anchor="ctr"/>
            <a:lstStyle/>
            <a:p>
              <a:pPr algn="ctr">
                <a:defRPr/>
              </a:pPr>
              <a:endParaRPr lang="zh-CN" altLang="en-US" noProof="1">
                <a:solidFill>
                  <a:prstClr val="white"/>
                </a:solidFill>
                <a:latin typeface="方正黑体简体" pitchFamily="2" charset="-122"/>
                <a:ea typeface="方正黑体简体" pitchFamily="2" charset="-122"/>
                <a:cs typeface="+mn-ea"/>
                <a:sym typeface="+mn-lt"/>
              </a:endParaRPr>
            </a:p>
          </p:txBody>
        </p:sp>
      </p:grpSp>
      <p:sp>
        <p:nvSpPr>
          <p:cNvPr id="59" name="文本框 15"/>
          <p:cNvSpPr txBox="1">
            <a:spLocks noChangeArrowheads="1"/>
          </p:cNvSpPr>
          <p:nvPr/>
        </p:nvSpPr>
        <p:spPr bwMode="auto">
          <a:xfrm flipH="1">
            <a:off x="1473200" y="5761038"/>
            <a:ext cx="2138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400">
                <a:solidFill>
                  <a:srgbClr val="FF0000"/>
                </a:solidFill>
                <a:ea typeface="微软雅黑" panose="020B0503020204020204" charset="-122"/>
              </a:rPr>
              <a:t>不包括</a:t>
            </a:r>
            <a:endParaRPr lang="zh-CN" altLang="en-US" sz="2400">
              <a:solidFill>
                <a:srgbClr val="FF0000"/>
              </a:solidFill>
              <a:ea typeface="微软雅黑" panose="020B0503020204020204" charset="-122"/>
            </a:endParaRPr>
          </a:p>
        </p:txBody>
      </p:sp>
      <p:sp>
        <p:nvSpPr>
          <p:cNvPr id="67" name="圆角矩形 12"/>
          <p:cNvSpPr/>
          <p:nvPr/>
        </p:nvSpPr>
        <p:spPr>
          <a:xfrm>
            <a:off x="8240170" y="5683141"/>
            <a:ext cx="2299689" cy="663127"/>
          </a:xfrm>
          <a:prstGeom prst="roundRect">
            <a:avLst>
              <a:gd name="adj" fmla="val 7822"/>
            </a:avLst>
          </a:prstGeom>
          <a:gradFill flip="none" rotWithShape="1">
            <a:gsLst>
              <a:gs pos="0">
                <a:schemeClr val="bg1"/>
              </a:gs>
              <a:gs pos="100000">
                <a:schemeClr val="bg1">
                  <a:lumMod val="95000"/>
                </a:schemeClr>
              </a:gs>
            </a:gsLst>
            <a:lin ang="5400000" scaled="1"/>
            <a:tileRect/>
          </a:gradFill>
          <a:ln>
            <a:gradFill flip="none" rotWithShape="1">
              <a:gsLst>
                <a:gs pos="0">
                  <a:srgbClr val="FCFDFD"/>
                </a:gs>
                <a:gs pos="100000">
                  <a:srgbClr val="CFD4D0"/>
                </a:gs>
              </a:gsLst>
              <a:lin ang="8100000" scaled="1"/>
              <a:tileRect/>
            </a:gradFill>
          </a:ln>
          <a:effectLst>
            <a:outerShdw blurRad="127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fontAlgn="auto">
              <a:spcBef>
                <a:spcPts val="0"/>
              </a:spcBef>
              <a:spcAft>
                <a:spcPts val="0"/>
              </a:spcAft>
              <a:defRPr/>
            </a:pPr>
            <a:r>
              <a:rPr lang="zh-CN" altLang="en-US" sz="1600" noProof="1">
                <a:solidFill>
                  <a:srgbClr val="002060"/>
                </a:solidFill>
                <a:latin typeface="微软雅黑" panose="020B0503020204020204" charset="-122"/>
                <a:ea typeface="微软雅黑" panose="020B0503020204020204" charset="-122"/>
                <a:cs typeface="微软雅黑" panose="020B0503020204020204" charset="-122"/>
                <a:sym typeface="+mn-lt"/>
              </a:rPr>
              <a:t>其他有</a:t>
            </a:r>
            <a:r>
              <a:rPr lang="en-US" altLang="zh-CN" sz="1600" noProof="1">
                <a:solidFill>
                  <a:srgbClr val="002060"/>
                </a:solidFill>
                <a:latin typeface="微软雅黑" panose="020B0503020204020204" charset="-122"/>
                <a:ea typeface="微软雅黑" panose="020B0503020204020204" charset="-122"/>
                <a:cs typeface="微软雅黑" panose="020B0503020204020204" charset="-122"/>
                <a:sym typeface="+mn-lt"/>
              </a:rPr>
              <a:t>5000</a:t>
            </a:r>
            <a:r>
              <a:rPr lang="zh-CN" altLang="en-US" sz="1600" noProof="1">
                <a:solidFill>
                  <a:srgbClr val="002060"/>
                </a:solidFill>
                <a:latin typeface="微软雅黑" panose="020B0503020204020204" charset="-122"/>
                <a:ea typeface="微软雅黑" panose="020B0503020204020204" charset="-122"/>
                <a:cs typeface="微软雅黑" panose="020B0503020204020204" charset="-122"/>
                <a:sym typeface="+mn-lt"/>
              </a:rPr>
              <a:t>万元及以上在建项目的法人单位</a:t>
            </a:r>
            <a:endParaRPr lang="zh-CN" altLang="en-US" sz="1600" noProof="1">
              <a:solidFill>
                <a:srgbClr val="002060"/>
              </a:solidFill>
              <a:latin typeface="微软雅黑" panose="020B0503020204020204" charset="-122"/>
              <a:ea typeface="微软雅黑" panose="020B0503020204020204" charset="-122"/>
              <a:cs typeface="微软雅黑" panose="020B0503020204020204" charset="-122"/>
              <a:sym typeface="+mn-lt"/>
            </a:endParaRPr>
          </a:p>
        </p:txBody>
      </p:sp>
      <p:sp>
        <p:nvSpPr>
          <p:cNvPr id="68" name="圆角矩形 12"/>
          <p:cNvSpPr/>
          <p:nvPr/>
        </p:nvSpPr>
        <p:spPr>
          <a:xfrm>
            <a:off x="5769712" y="5698949"/>
            <a:ext cx="2299689" cy="663127"/>
          </a:xfrm>
          <a:prstGeom prst="roundRect">
            <a:avLst>
              <a:gd name="adj" fmla="val 7822"/>
            </a:avLst>
          </a:prstGeom>
          <a:gradFill flip="none" rotWithShape="1">
            <a:gsLst>
              <a:gs pos="0">
                <a:schemeClr val="bg1"/>
              </a:gs>
              <a:gs pos="100000">
                <a:schemeClr val="bg1">
                  <a:lumMod val="95000"/>
                </a:schemeClr>
              </a:gs>
            </a:gsLst>
            <a:lin ang="5400000" scaled="1"/>
            <a:tileRect/>
          </a:gradFill>
          <a:ln>
            <a:gradFill flip="none" rotWithShape="1">
              <a:gsLst>
                <a:gs pos="0">
                  <a:srgbClr val="FCFDFD"/>
                </a:gs>
                <a:gs pos="100000">
                  <a:srgbClr val="CFD4D0"/>
                </a:gs>
              </a:gsLst>
              <a:lin ang="8100000" scaled="1"/>
              <a:tileRect/>
            </a:gradFill>
          </a:ln>
          <a:effectLst>
            <a:outerShdw blurRad="127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fontAlgn="auto">
              <a:spcBef>
                <a:spcPts val="0"/>
              </a:spcBef>
              <a:spcAft>
                <a:spcPts val="0"/>
              </a:spcAft>
              <a:defRPr/>
            </a:pPr>
            <a:r>
              <a:rPr lang="zh-CN" altLang="en-US" sz="1600" noProof="1">
                <a:solidFill>
                  <a:srgbClr val="002060"/>
                </a:solidFill>
                <a:latin typeface="微软雅黑" panose="020B0503020204020204" charset="-122"/>
                <a:ea typeface="微软雅黑" panose="020B0503020204020204" charset="-122"/>
                <a:cs typeface="+mn-ea"/>
                <a:sym typeface="+mn-lt"/>
              </a:rPr>
              <a:t>房地产开发经营业</a:t>
            </a:r>
            <a:endParaRPr lang="zh-CN" altLang="en-US" sz="1600" noProof="1">
              <a:solidFill>
                <a:srgbClr val="002060"/>
              </a:solidFill>
              <a:latin typeface="微软雅黑" panose="020B0503020204020204" charset="-122"/>
              <a:ea typeface="微软雅黑" panose="020B0503020204020204" charset="-122"/>
              <a:cs typeface="+mn-ea"/>
              <a:sym typeface="+mn-lt"/>
            </a:endParaRPr>
          </a:p>
        </p:txBody>
      </p:sp>
      <p:sp>
        <p:nvSpPr>
          <p:cNvPr id="69" name="圆角矩形 12"/>
          <p:cNvSpPr/>
          <p:nvPr/>
        </p:nvSpPr>
        <p:spPr>
          <a:xfrm>
            <a:off x="3233414" y="5683545"/>
            <a:ext cx="2299689" cy="663127"/>
          </a:xfrm>
          <a:prstGeom prst="roundRect">
            <a:avLst>
              <a:gd name="adj" fmla="val 7822"/>
            </a:avLst>
          </a:prstGeom>
          <a:gradFill flip="none" rotWithShape="1">
            <a:gsLst>
              <a:gs pos="0">
                <a:schemeClr val="bg1"/>
              </a:gs>
              <a:gs pos="100000">
                <a:schemeClr val="bg1">
                  <a:lumMod val="95000"/>
                </a:schemeClr>
              </a:gs>
            </a:gsLst>
            <a:lin ang="5400000" scaled="1"/>
            <a:tileRect/>
          </a:gradFill>
          <a:ln>
            <a:gradFill flip="none" rotWithShape="1">
              <a:gsLst>
                <a:gs pos="0">
                  <a:srgbClr val="FCFDFD"/>
                </a:gs>
                <a:gs pos="100000">
                  <a:srgbClr val="CFD4D0"/>
                </a:gs>
              </a:gsLst>
              <a:lin ang="8100000" scaled="1"/>
              <a:tileRect/>
            </a:gradFill>
          </a:ln>
          <a:effectLst>
            <a:outerShdw blurRad="127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fontAlgn="auto">
              <a:spcBef>
                <a:spcPts val="0"/>
              </a:spcBef>
              <a:spcAft>
                <a:spcPts val="0"/>
              </a:spcAft>
              <a:defRPr/>
            </a:pPr>
            <a:r>
              <a:rPr lang="zh-CN" altLang="en-US" sz="1600" noProof="1">
                <a:solidFill>
                  <a:srgbClr val="002060"/>
                </a:solidFill>
                <a:latin typeface="微软雅黑" panose="020B0503020204020204" charset="-122"/>
                <a:ea typeface="微软雅黑" panose="020B0503020204020204" charset="-122"/>
                <a:cs typeface="+mn-ea"/>
                <a:sym typeface="+mn-lt"/>
              </a:rPr>
              <a:t>有资质的建筑业</a:t>
            </a:r>
            <a:endParaRPr lang="zh-CN" altLang="en-US" sz="1600" noProof="1">
              <a:solidFill>
                <a:srgbClr val="002060"/>
              </a:solidFill>
              <a:latin typeface="微软雅黑" panose="020B0503020204020204" charset="-122"/>
              <a:ea typeface="微软雅黑" panose="020B0503020204020204" charset="-122"/>
              <a:cs typeface="+mn-ea"/>
              <a:sym typeface="+mn-lt"/>
            </a:endParaRPr>
          </a:p>
        </p:txBody>
      </p:sp>
      <p:sp>
        <p:nvSpPr>
          <p:cNvPr id="60" name="圆角矩形 18"/>
          <p:cNvSpPr/>
          <p:nvPr/>
        </p:nvSpPr>
        <p:spPr>
          <a:xfrm>
            <a:off x="4358680" y="3742540"/>
            <a:ext cx="2299686" cy="663127"/>
          </a:xfrm>
          <a:prstGeom prst="roundRect">
            <a:avLst>
              <a:gd name="adj" fmla="val 7822"/>
            </a:avLst>
          </a:prstGeom>
          <a:solidFill>
            <a:schemeClr val="accent1">
              <a:lumMod val="50000"/>
            </a:schemeClr>
          </a:solidFill>
          <a:ln>
            <a:gradFill flip="none" rotWithShape="1">
              <a:gsLst>
                <a:gs pos="0">
                  <a:srgbClr val="FCFDFD"/>
                </a:gs>
                <a:gs pos="100000">
                  <a:srgbClr val="CFD4D0"/>
                </a:gs>
              </a:gsLst>
              <a:lin ang="8100000" scaled="1"/>
              <a:tileRect/>
            </a:gradFill>
          </a:ln>
          <a:effectLst>
            <a:outerShdw blurRad="127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fontAlgn="auto">
              <a:spcBef>
                <a:spcPts val="0"/>
              </a:spcBef>
              <a:spcAft>
                <a:spcPts val="0"/>
              </a:spcAft>
              <a:defRPr/>
            </a:pPr>
            <a:r>
              <a:rPr lang="zh-CN" altLang="en-US" sz="1600" noProof="1">
                <a:solidFill>
                  <a:schemeClr val="bg1"/>
                </a:solidFill>
                <a:latin typeface="微软雅黑" panose="020B0503020204020204" charset="-122"/>
                <a:ea typeface="微软雅黑" panose="020B0503020204020204" charset="-122"/>
                <a:cs typeface="+mn-ea"/>
                <a:sym typeface="+mn-lt"/>
              </a:rPr>
              <a:t>限额以上住宿和餐饮业</a:t>
            </a:r>
            <a:endParaRPr lang="zh-CN" altLang="en-US" sz="1600" noProof="1">
              <a:solidFill>
                <a:schemeClr val="bg1"/>
              </a:solidFill>
              <a:latin typeface="微软雅黑" panose="020B0503020204020204" charset="-122"/>
              <a:ea typeface="微软雅黑" panose="020B0503020204020204" charset="-122"/>
              <a:cs typeface="+mn-ea"/>
              <a:sym typeface="+mn-lt"/>
            </a:endParaRPr>
          </a:p>
        </p:txBody>
      </p:sp>
      <p:sp>
        <p:nvSpPr>
          <p:cNvPr id="61" name="圆角矩形 18"/>
          <p:cNvSpPr/>
          <p:nvPr/>
        </p:nvSpPr>
        <p:spPr>
          <a:xfrm>
            <a:off x="4345980" y="4452717"/>
            <a:ext cx="2299686" cy="663127"/>
          </a:xfrm>
          <a:prstGeom prst="roundRect">
            <a:avLst>
              <a:gd name="adj" fmla="val 7822"/>
            </a:avLst>
          </a:prstGeom>
          <a:solidFill>
            <a:schemeClr val="accent1">
              <a:lumMod val="50000"/>
            </a:schemeClr>
          </a:solidFill>
          <a:ln>
            <a:gradFill flip="none" rotWithShape="1">
              <a:gsLst>
                <a:gs pos="0">
                  <a:srgbClr val="FCFDFD"/>
                </a:gs>
                <a:gs pos="100000">
                  <a:srgbClr val="CFD4D0"/>
                </a:gs>
              </a:gsLst>
              <a:lin ang="8100000" scaled="1"/>
              <a:tileRect/>
            </a:gradFill>
          </a:ln>
          <a:effectLst>
            <a:outerShdw blurRad="127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fontAlgn="auto">
              <a:spcBef>
                <a:spcPts val="0"/>
              </a:spcBef>
              <a:spcAft>
                <a:spcPts val="0"/>
              </a:spcAft>
              <a:defRPr/>
            </a:pPr>
            <a:r>
              <a:rPr lang="zh-CN" altLang="en-US" sz="1600" noProof="1">
                <a:solidFill>
                  <a:schemeClr val="bg1"/>
                </a:solidFill>
                <a:latin typeface="微软雅黑" panose="020B0503020204020204" charset="-122"/>
                <a:ea typeface="微软雅黑" panose="020B0503020204020204" charset="-122"/>
                <a:cs typeface="+mn-ea"/>
                <a:sym typeface="+mn-lt"/>
              </a:rPr>
              <a:t>规模以上服务业</a:t>
            </a:r>
            <a:endParaRPr lang="zh-CN" altLang="en-US" sz="1600" noProof="1">
              <a:solidFill>
                <a:schemeClr val="bg1"/>
              </a:solidFill>
              <a:latin typeface="微软雅黑" panose="020B0503020204020204" charset="-122"/>
              <a:ea typeface="微软雅黑" panose="020B0503020204020204" charset="-122"/>
              <a:cs typeface="+mn-ea"/>
              <a:sym typeface="+mn-lt"/>
            </a:endParaRPr>
          </a:p>
        </p:txBody>
      </p:sp>
      <p:sp>
        <p:nvSpPr>
          <p:cNvPr id="62" name="圆角矩形 18"/>
          <p:cNvSpPr/>
          <p:nvPr/>
        </p:nvSpPr>
        <p:spPr>
          <a:xfrm>
            <a:off x="4383260" y="2286622"/>
            <a:ext cx="2299686" cy="663127"/>
          </a:xfrm>
          <a:prstGeom prst="roundRect">
            <a:avLst>
              <a:gd name="adj" fmla="val 7822"/>
            </a:avLst>
          </a:prstGeom>
          <a:solidFill>
            <a:schemeClr val="accent1">
              <a:lumMod val="50000"/>
            </a:schemeClr>
          </a:solidFill>
          <a:ln>
            <a:gradFill flip="none" rotWithShape="1">
              <a:gsLst>
                <a:gs pos="0">
                  <a:srgbClr val="FCFDFD"/>
                </a:gs>
                <a:gs pos="100000">
                  <a:srgbClr val="CFD4D0"/>
                </a:gs>
              </a:gsLst>
              <a:lin ang="8100000" scaled="1"/>
              <a:tileRect/>
            </a:gradFill>
          </a:ln>
          <a:effectLst>
            <a:outerShdw blurRad="127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fontAlgn="auto">
              <a:spcBef>
                <a:spcPts val="0"/>
              </a:spcBef>
              <a:spcAft>
                <a:spcPts val="0"/>
              </a:spcAft>
              <a:defRPr/>
            </a:pPr>
            <a:r>
              <a:rPr lang="zh-CN" altLang="en-US" sz="1600" noProof="1">
                <a:solidFill>
                  <a:schemeClr val="bg1"/>
                </a:solidFill>
                <a:latin typeface="微软雅黑" panose="020B0503020204020204" charset="-122"/>
                <a:ea typeface="微软雅黑" panose="020B0503020204020204" charset="-122"/>
                <a:cs typeface="+mn-ea"/>
                <a:sym typeface="+mn-lt"/>
              </a:rPr>
              <a:t>规模以上工业</a:t>
            </a:r>
            <a:endParaRPr lang="zh-CN" altLang="en-US" sz="1600" noProof="1">
              <a:solidFill>
                <a:schemeClr val="bg1"/>
              </a:solidFill>
              <a:latin typeface="微软雅黑" panose="020B0503020204020204" charset="-122"/>
              <a:ea typeface="微软雅黑" panose="020B0503020204020204" charset="-122"/>
              <a:cs typeface="+mn-ea"/>
              <a:sym typeface="+mn-lt"/>
            </a:endParaRPr>
          </a:p>
        </p:txBody>
      </p:sp>
      <p:sp>
        <p:nvSpPr>
          <p:cNvPr id="63" name="圆角矩形 18"/>
          <p:cNvSpPr/>
          <p:nvPr/>
        </p:nvSpPr>
        <p:spPr>
          <a:xfrm>
            <a:off x="4371883" y="3015495"/>
            <a:ext cx="2299686" cy="663127"/>
          </a:xfrm>
          <a:prstGeom prst="roundRect">
            <a:avLst>
              <a:gd name="adj" fmla="val 7822"/>
            </a:avLst>
          </a:prstGeom>
          <a:solidFill>
            <a:schemeClr val="accent1">
              <a:lumMod val="50000"/>
            </a:schemeClr>
          </a:solidFill>
          <a:ln>
            <a:gradFill flip="none" rotWithShape="1">
              <a:gsLst>
                <a:gs pos="0">
                  <a:srgbClr val="FCFDFD"/>
                </a:gs>
                <a:gs pos="100000">
                  <a:srgbClr val="CFD4D0"/>
                </a:gs>
              </a:gsLst>
              <a:lin ang="8100000" scaled="1"/>
              <a:tileRect/>
            </a:gradFill>
          </a:ln>
          <a:effectLst>
            <a:outerShdw blurRad="127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fontAlgn="auto">
              <a:spcBef>
                <a:spcPts val="0"/>
              </a:spcBef>
              <a:spcAft>
                <a:spcPts val="0"/>
              </a:spcAft>
              <a:defRPr/>
            </a:pPr>
            <a:r>
              <a:rPr lang="zh-CN" altLang="en-US" sz="1600" noProof="1">
                <a:solidFill>
                  <a:schemeClr val="bg1"/>
                </a:solidFill>
                <a:latin typeface="微软雅黑" panose="020B0503020204020204" charset="-122"/>
                <a:ea typeface="微软雅黑" panose="020B0503020204020204" charset="-122"/>
                <a:cs typeface="+mn-ea"/>
                <a:sym typeface="+mn-lt"/>
              </a:rPr>
              <a:t>限额以上批发和零售业</a:t>
            </a:r>
            <a:endParaRPr lang="zh-CN" altLang="en-US" sz="1600" noProof="1">
              <a:solidFill>
                <a:schemeClr val="bg1"/>
              </a:solidFill>
              <a:latin typeface="微软雅黑" panose="020B0503020204020204" charset="-122"/>
              <a:ea typeface="微软雅黑" panose="020B0503020204020204" charset="-122"/>
              <a:cs typeface="+mn-ea"/>
              <a:sym typeface="+mn-lt"/>
            </a:endParaRPr>
          </a:p>
        </p:txBody>
      </p:sp>
      <p:sp>
        <p:nvSpPr>
          <p:cNvPr id="64" name="圆角矩形 18"/>
          <p:cNvSpPr/>
          <p:nvPr/>
        </p:nvSpPr>
        <p:spPr>
          <a:xfrm>
            <a:off x="7996555" y="2394408"/>
            <a:ext cx="2299335" cy="1219835"/>
          </a:xfrm>
          <a:prstGeom prst="roundRect">
            <a:avLst>
              <a:gd name="adj" fmla="val 7822"/>
            </a:avLst>
          </a:prstGeom>
          <a:solidFill>
            <a:schemeClr val="accent1">
              <a:lumMod val="75000"/>
            </a:schemeClr>
          </a:solidFill>
          <a:ln>
            <a:gradFill flip="none" rotWithShape="1">
              <a:gsLst>
                <a:gs pos="0">
                  <a:srgbClr val="FCFDFD"/>
                </a:gs>
                <a:gs pos="100000">
                  <a:srgbClr val="CFD4D0"/>
                </a:gs>
              </a:gsLst>
              <a:lin ang="8100000" scaled="1"/>
              <a:tileRect/>
            </a:gradFill>
          </a:ln>
          <a:effectLst>
            <a:outerShdw blurRad="127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fontAlgn="auto">
              <a:spcBef>
                <a:spcPts val="0"/>
              </a:spcBef>
              <a:spcAft>
                <a:spcPts val="0"/>
              </a:spcAft>
              <a:defRPr/>
            </a:pPr>
            <a:r>
              <a:rPr lang="zh-CN" altLang="en-US" sz="1600" noProof="1">
                <a:solidFill>
                  <a:schemeClr val="bg1"/>
                </a:solidFill>
                <a:latin typeface="微软雅黑" panose="020B0503020204020204" charset="-122"/>
                <a:ea typeface="微软雅黑" panose="020B0503020204020204" charset="-122"/>
                <a:cs typeface="+mn-ea"/>
                <a:sym typeface="+mn-lt"/>
              </a:rPr>
              <a:t>非批发和零售业法人单位附营的限额以上批发和零售业产业活动单位</a:t>
            </a:r>
            <a:endParaRPr lang="zh-CN" altLang="en-US" sz="1600" noProof="1">
              <a:solidFill>
                <a:schemeClr val="bg1"/>
              </a:solidFill>
              <a:latin typeface="微软雅黑" panose="020B0503020204020204" charset="-122"/>
              <a:ea typeface="微软雅黑" panose="020B0503020204020204" charset="-122"/>
              <a:cs typeface="+mn-ea"/>
              <a:sym typeface="+mn-lt"/>
            </a:endParaRPr>
          </a:p>
        </p:txBody>
      </p:sp>
      <p:sp>
        <p:nvSpPr>
          <p:cNvPr id="66" name="圆角矩形 18"/>
          <p:cNvSpPr/>
          <p:nvPr/>
        </p:nvSpPr>
        <p:spPr>
          <a:xfrm>
            <a:off x="8069401" y="3819207"/>
            <a:ext cx="2299335" cy="1204595"/>
          </a:xfrm>
          <a:prstGeom prst="roundRect">
            <a:avLst>
              <a:gd name="adj" fmla="val 7822"/>
            </a:avLst>
          </a:prstGeom>
          <a:solidFill>
            <a:schemeClr val="accent1">
              <a:lumMod val="75000"/>
            </a:schemeClr>
          </a:solidFill>
          <a:ln>
            <a:gradFill flip="none" rotWithShape="1">
              <a:gsLst>
                <a:gs pos="0">
                  <a:srgbClr val="FCFDFD"/>
                </a:gs>
                <a:gs pos="100000">
                  <a:srgbClr val="CFD4D0"/>
                </a:gs>
              </a:gsLst>
              <a:lin ang="8100000" scaled="1"/>
              <a:tileRect/>
            </a:gradFill>
          </a:ln>
          <a:effectLst>
            <a:outerShdw blurRad="127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fontAlgn="auto">
              <a:spcBef>
                <a:spcPts val="0"/>
              </a:spcBef>
              <a:spcAft>
                <a:spcPts val="0"/>
              </a:spcAft>
              <a:defRPr/>
            </a:pPr>
            <a:r>
              <a:rPr lang="zh-CN" altLang="en-US" sz="1600" noProof="1">
                <a:solidFill>
                  <a:schemeClr val="bg1"/>
                </a:solidFill>
                <a:latin typeface="微软雅黑" panose="020B0503020204020204" charset="-122"/>
                <a:ea typeface="微软雅黑" panose="020B0503020204020204" charset="-122"/>
                <a:cs typeface="+mn-ea"/>
                <a:sym typeface="+mn-lt"/>
              </a:rPr>
              <a:t>非住宿和餐饮业法人单位附营的限额以上住宿和餐饮业产业活动单位</a:t>
            </a:r>
            <a:endParaRPr lang="zh-CN" altLang="en-US" sz="1600" noProof="1">
              <a:solidFill>
                <a:schemeClr val="bg1"/>
              </a:solidFill>
              <a:latin typeface="微软雅黑" panose="020B0503020204020204" charset="-122"/>
              <a:ea typeface="微软雅黑" panose="020B0503020204020204" charset="-122"/>
              <a:cs typeface="+mn-ea"/>
              <a:sym typeface="+mn-lt"/>
            </a:endParaRPr>
          </a:p>
        </p:txBody>
      </p:sp>
      <p:sp>
        <p:nvSpPr>
          <p:cNvPr id="58" name="矩形: 圆角 3"/>
          <p:cNvSpPr/>
          <p:nvPr/>
        </p:nvSpPr>
        <p:spPr bwMode="auto">
          <a:xfrm>
            <a:off x="3004185" y="5679440"/>
            <a:ext cx="8289925" cy="626110"/>
          </a:xfrm>
          <a:prstGeom prst="roundRect">
            <a:avLst/>
          </a:prstGeom>
          <a:solidFill>
            <a:srgbClr val="FF9B9B">
              <a:alpha val="77255"/>
            </a:srgbClr>
          </a:solidFill>
          <a:ln w="25400">
            <a:gradFill>
              <a:gsLst>
                <a:gs pos="18000">
                  <a:schemeClr val="bg1">
                    <a:alpha val="0"/>
                    <a:lumMod val="51000"/>
                  </a:schemeClr>
                </a:gs>
                <a:gs pos="3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39965" name="灯片编号占位符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2CF8BFC0-BACC-47DF-8BF4-A6349223997D}" type="slidenum">
              <a:rPr altLang="en-US" smtClean="0">
                <a:solidFill>
                  <a:srgbClr val="898989"/>
                </a:solidFill>
                <a:cs typeface="FZHei-B01S"/>
              </a:rPr>
            </a:fld>
            <a:endParaRPr lang="zh-CN" altLang="en-US" smtClean="0">
              <a:solidFill>
                <a:srgbClr val="898989"/>
              </a:solidFill>
              <a:cs typeface="FZHei-B01S"/>
            </a:endParaRPr>
          </a:p>
        </p:txBody>
      </p:sp>
    </p:spTree>
  </p:cSld>
  <p:clrMapOvr>
    <a:masterClrMapping/>
  </p:clrMapOvr>
  <p:transition spd="slow"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500"/>
                                        <p:tgtEl>
                                          <p:spTgt spid="92"/>
                                        </p:tgtEl>
                                      </p:cBhvr>
                                    </p:animEffect>
                                  </p:childTnLst>
                                </p:cTn>
                              </p:par>
                              <p:par>
                                <p:cTn id="11" presetID="63" presetClass="path" presetSubtype="0" accel="50000" decel="50000" fill="hold" nodeType="withEffect">
                                  <p:stCondLst>
                                    <p:cond delay="0"/>
                                  </p:stCondLst>
                                  <p:childTnLst>
                                    <p:animMotion origin="layout" path="M -0.16667 2.59259E-6 L 2.5E-6 2.59259E-6 " pathEditMode="relative" rAng="0" ptsTypes="AA">
                                      <p:cBhvr>
                                        <p:cTn id="12" dur="800" fill="hold"/>
                                        <p:tgtEl>
                                          <p:spTgt spid="91"/>
                                        </p:tgtEl>
                                        <p:attrNameLst>
                                          <p:attrName>ppt_x</p:attrName>
                                          <p:attrName>ppt_y</p:attrName>
                                        </p:attrNameLst>
                                      </p:cBhvr>
                                      <p:rCtr x="8300" y="0"/>
                                    </p:animMotion>
                                  </p:childTnLst>
                                </p:cTn>
                              </p:par>
                              <p:par>
                                <p:cTn id="13" presetID="10" presetClass="entr" presetSubtype="0" fill="hold" grpId="0" nodeType="withEffect">
                                  <p:stCondLst>
                                    <p:cond delay="500"/>
                                  </p:stCondLst>
                                  <p:childTnLst>
                                    <p:set>
                                      <p:cBhvr>
                                        <p:cTn id="14" dur="1" fill="hold">
                                          <p:stCondLst>
                                            <p:cond delay="0"/>
                                          </p:stCondLst>
                                        </p:cTn>
                                        <p:tgtEl>
                                          <p:spTgt spid="93"/>
                                        </p:tgtEl>
                                        <p:attrNameLst>
                                          <p:attrName>style.visibility</p:attrName>
                                        </p:attrNameLst>
                                      </p:cBhvr>
                                      <p:to>
                                        <p:strVal val="visible"/>
                                      </p:to>
                                    </p:set>
                                    <p:animEffect transition="in" filter="fade">
                                      <p:cBhvr>
                                        <p:cTn id="15" dur="500"/>
                                        <p:tgtEl>
                                          <p:spTgt spid="93"/>
                                        </p:tgtEl>
                                      </p:cBhvr>
                                    </p:animEffect>
                                  </p:childTnLst>
                                </p:cTn>
                              </p:par>
                              <p:par>
                                <p:cTn id="16" presetID="63" presetClass="path" presetSubtype="0" accel="50000" decel="50000" fill="hold" grpId="1" nodeType="withEffect">
                                  <p:stCondLst>
                                    <p:cond delay="200"/>
                                  </p:stCondLst>
                                  <p:childTnLst>
                                    <p:animMotion origin="layout" path="M -0.16667 -1.85185E-6 L -2.5E-6 -1.85185E-6 " pathEditMode="relative" rAng="0" ptsTypes="AA">
                                      <p:cBhvr>
                                        <p:cTn id="17" dur="800" fill="hold"/>
                                        <p:tgtEl>
                                          <p:spTgt spid="93"/>
                                        </p:tgtEl>
                                        <p:attrNameLst>
                                          <p:attrName>ppt_x</p:attrName>
                                          <p:attrName>ppt_y</p:attrName>
                                        </p:attrNameLst>
                                      </p:cBhvr>
                                      <p:rCtr x="8800" y="0"/>
                                    </p:animMotion>
                                  </p:childTnLst>
                                </p:cTn>
                              </p:par>
                              <p:par>
                                <p:cTn id="18" presetID="10" presetClass="entr" presetSubtype="0" fill="hold" grpId="0" nodeType="withEffect">
                                  <p:stCondLst>
                                    <p:cond delay="75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1000"/>
                                        <p:tgtEl>
                                          <p:spTgt spid="70"/>
                                        </p:tgtEl>
                                      </p:cBhvr>
                                    </p:animEffect>
                                  </p:childTnLst>
                                </p:cTn>
                              </p:par>
                              <p:par>
                                <p:cTn id="21" presetID="63" presetClass="path" presetSubtype="0" accel="50000" decel="50000" fill="hold" grpId="1" nodeType="withEffect">
                                  <p:stCondLst>
                                    <p:cond delay="0"/>
                                  </p:stCondLst>
                                  <p:childTnLst>
                                    <p:animMotion origin="layout" path="M -0.16666 -3.7037E-7 L -2.5E-6 -3.7037E-7 " pathEditMode="relative" rAng="0" ptsTypes="AA">
                                      <p:cBhvr>
                                        <p:cTn id="22" dur="800" fill="hold"/>
                                        <p:tgtEl>
                                          <p:spTgt spid="70"/>
                                        </p:tgtEl>
                                        <p:attrNameLst>
                                          <p:attrName>ppt_x</p:attrName>
                                          <p:attrName>ppt_y</p:attrName>
                                        </p:attrNameLst>
                                      </p:cBhvr>
                                      <p:rCtr x="8300" y="0"/>
                                    </p:animMotion>
                                  </p:childTnLst>
                                </p:cTn>
                              </p:par>
                              <p:par>
                                <p:cTn id="23" presetID="22" presetClass="entr" presetSubtype="8" fill="hold" grpId="0" nodeType="withEffect">
                                  <p:stCondLst>
                                    <p:cond delay="500"/>
                                  </p:stCondLst>
                                  <p:childTnLst>
                                    <p:set>
                                      <p:cBhvr>
                                        <p:cTn id="24" dur="1" fill="hold">
                                          <p:stCondLst>
                                            <p:cond delay="0"/>
                                          </p:stCondLst>
                                        </p:cTn>
                                        <p:tgtEl>
                                          <p:spTgt spid="71"/>
                                        </p:tgtEl>
                                        <p:attrNameLst>
                                          <p:attrName>style.visibility</p:attrName>
                                        </p:attrNameLst>
                                      </p:cBhvr>
                                      <p:to>
                                        <p:strVal val="visible"/>
                                      </p:to>
                                    </p:set>
                                    <p:animEffect transition="in" filter="wipe(left)">
                                      <p:cBhvr>
                                        <p:cTn id="25" dur="500"/>
                                        <p:tgtEl>
                                          <p:spTgt spid="71"/>
                                        </p:tgtEl>
                                      </p:cBhvr>
                                    </p:animEffect>
                                  </p:childTnLst>
                                </p:cTn>
                              </p:par>
                            </p:childTnLst>
                          </p:cTn>
                        </p:par>
                        <p:par>
                          <p:cTn id="26" fill="hold">
                            <p:stCondLst>
                              <p:cond delay="500"/>
                            </p:stCondLst>
                            <p:childTnLst>
                              <p:par>
                                <p:cTn id="27" presetID="42" presetClass="entr" presetSubtype="0" fill="hold" grpId="0" nodeType="afterEffect">
                                  <p:stCondLst>
                                    <p:cond delay="50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4" fill="hold"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ppt_x</p:attrName>
                                        </p:attrNameLst>
                                      </p:cBhvr>
                                      <p:tavLst>
                                        <p:tav tm="0">
                                          <p:val>
                                            <p:strVal val="#ppt_x"/>
                                          </p:val>
                                        </p:tav>
                                        <p:tav tm="100000">
                                          <p:val>
                                            <p:strVal val="#ppt_x"/>
                                          </p:val>
                                        </p:tav>
                                      </p:tavLst>
                                    </p:anim>
                                    <p:anim calcmode="lin" valueType="num">
                                      <p:cBhvr>
                                        <p:cTn id="36" dur="500" fill="hold"/>
                                        <p:tgtEl>
                                          <p:spTgt spid="46"/>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2" presetClass="entr" presetSubtype="4" fill="hold" nodeType="afterEffect">
                                  <p:stCondLst>
                                    <p:cond delay="0"/>
                                  </p:stCondLst>
                                  <p:childTnLst>
                                    <p:set>
                                      <p:cBhvr>
                                        <p:cTn id="39" dur="1" fill="hold">
                                          <p:stCondLst>
                                            <p:cond delay="0"/>
                                          </p:stCondLst>
                                        </p:cTn>
                                        <p:tgtEl>
                                          <p:spTgt spid="49"/>
                                        </p:tgtEl>
                                        <p:attrNameLst>
                                          <p:attrName>style.visibility</p:attrName>
                                        </p:attrNameLst>
                                      </p:cBhvr>
                                      <p:to>
                                        <p:strVal val="visible"/>
                                      </p:to>
                                    </p:set>
                                    <p:anim calcmode="lin" valueType="num">
                                      <p:cBhvr>
                                        <p:cTn id="40" dur="500" fill="hold"/>
                                        <p:tgtEl>
                                          <p:spTgt spid="49"/>
                                        </p:tgtEl>
                                        <p:attrNameLst>
                                          <p:attrName>ppt_x</p:attrName>
                                        </p:attrNameLst>
                                      </p:cBhvr>
                                      <p:tavLst>
                                        <p:tav tm="0">
                                          <p:val>
                                            <p:strVal val="#ppt_x"/>
                                          </p:val>
                                        </p:tav>
                                        <p:tav tm="100000">
                                          <p:val>
                                            <p:strVal val="#ppt_x"/>
                                          </p:val>
                                        </p:tav>
                                      </p:tavLst>
                                    </p:anim>
                                    <p:anim calcmode="lin" valueType="num">
                                      <p:cBhvr>
                                        <p:cTn id="41" dur="500" fill="hold"/>
                                        <p:tgtEl>
                                          <p:spTgt spid="49"/>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59"/>
                                        </p:tgtEl>
                                        <p:attrNameLst>
                                          <p:attrName>style.visibility</p:attrName>
                                        </p:attrNameLst>
                                      </p:cBhvr>
                                      <p:to>
                                        <p:strVal val="visible"/>
                                      </p:to>
                                    </p:set>
                                    <p:anim calcmode="lin" valueType="num">
                                      <p:cBhvr>
                                        <p:cTn id="44" dur="500" fill="hold"/>
                                        <p:tgtEl>
                                          <p:spTgt spid="59"/>
                                        </p:tgtEl>
                                        <p:attrNameLst>
                                          <p:attrName>ppt_x</p:attrName>
                                        </p:attrNameLst>
                                      </p:cBhvr>
                                      <p:tavLst>
                                        <p:tav tm="0">
                                          <p:val>
                                            <p:strVal val="#ppt_x"/>
                                          </p:val>
                                        </p:tav>
                                        <p:tav tm="100000">
                                          <p:val>
                                            <p:strVal val="#ppt_x"/>
                                          </p:val>
                                        </p:tav>
                                      </p:tavLst>
                                    </p:anim>
                                    <p:anim calcmode="lin" valueType="num">
                                      <p:cBhvr>
                                        <p:cTn id="45" dur="500" fill="hold"/>
                                        <p:tgtEl>
                                          <p:spTgt spid="5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16" presetClass="entr" presetSubtype="37"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barn(outVertical)">
                                      <p:cBhvr>
                                        <p:cTn id="49" dur="5000"/>
                                        <p:tgtEl>
                                          <p:spTgt spid="58"/>
                                        </p:tgtEl>
                                      </p:cBhvr>
                                    </p:animEffect>
                                  </p:childTnLst>
                                </p:cTn>
                              </p:par>
                              <p:par>
                                <p:cTn id="50" presetID="2" presetClass="entr" presetSubtype="4" fill="hold" nodeType="with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250" fill="hold"/>
                                        <p:tgtEl>
                                          <p:spTgt spid="69"/>
                                        </p:tgtEl>
                                        <p:attrNameLst>
                                          <p:attrName>ppt_x</p:attrName>
                                        </p:attrNameLst>
                                      </p:cBhvr>
                                      <p:tavLst>
                                        <p:tav tm="0">
                                          <p:val>
                                            <p:strVal val="#ppt_x"/>
                                          </p:val>
                                        </p:tav>
                                        <p:tav tm="100000">
                                          <p:val>
                                            <p:strVal val="#ppt_x"/>
                                          </p:val>
                                        </p:tav>
                                      </p:tavLst>
                                    </p:anim>
                                    <p:anim calcmode="lin" valueType="num">
                                      <p:cBhvr>
                                        <p:cTn id="53" dur="250" fill="hold"/>
                                        <p:tgtEl>
                                          <p:spTgt spid="69"/>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p:cTn id="56" dur="250" fill="hold"/>
                                        <p:tgtEl>
                                          <p:spTgt spid="68"/>
                                        </p:tgtEl>
                                        <p:attrNameLst>
                                          <p:attrName>ppt_x</p:attrName>
                                        </p:attrNameLst>
                                      </p:cBhvr>
                                      <p:tavLst>
                                        <p:tav tm="0">
                                          <p:val>
                                            <p:strVal val="#ppt_x"/>
                                          </p:val>
                                        </p:tav>
                                        <p:tav tm="100000">
                                          <p:val>
                                            <p:strVal val="#ppt_x"/>
                                          </p:val>
                                        </p:tav>
                                      </p:tavLst>
                                    </p:anim>
                                    <p:anim calcmode="lin" valueType="num">
                                      <p:cBhvr>
                                        <p:cTn id="57" dur="250" fill="hold"/>
                                        <p:tgtEl>
                                          <p:spTgt spid="68"/>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250" fill="hold"/>
                                        <p:tgtEl>
                                          <p:spTgt spid="67"/>
                                        </p:tgtEl>
                                        <p:attrNameLst>
                                          <p:attrName>ppt_x</p:attrName>
                                        </p:attrNameLst>
                                      </p:cBhvr>
                                      <p:tavLst>
                                        <p:tav tm="0">
                                          <p:val>
                                            <p:strVal val="#ppt_x"/>
                                          </p:val>
                                        </p:tav>
                                        <p:tav tm="100000">
                                          <p:val>
                                            <p:strVal val="#ppt_x"/>
                                          </p:val>
                                        </p:tav>
                                      </p:tavLst>
                                    </p:anim>
                                    <p:anim calcmode="lin" valueType="num">
                                      <p:cBhvr>
                                        <p:cTn id="61" dur="250" fill="hold"/>
                                        <p:tgtEl>
                                          <p:spTgt spid="67"/>
                                        </p:tgtEl>
                                        <p:attrNameLst>
                                          <p:attrName>ppt_y</p:attrName>
                                        </p:attrNameLst>
                                      </p:cBhvr>
                                      <p:tavLst>
                                        <p:tav tm="0">
                                          <p:val>
                                            <p:strVal val="1+#ppt_h/2"/>
                                          </p:val>
                                        </p:tav>
                                        <p:tav tm="100000">
                                          <p:val>
                                            <p:strVal val="#ppt_y"/>
                                          </p:val>
                                        </p:tav>
                                      </p:tavLst>
                                    </p:anim>
                                  </p:childTnLst>
                                </p:cTn>
                              </p:par>
                            </p:childTnLst>
                          </p:cTn>
                        </p:par>
                        <p:par>
                          <p:cTn id="62" fill="hold">
                            <p:stCondLst>
                              <p:cond delay="8000"/>
                            </p:stCondLst>
                            <p:childTnLst>
                              <p:par>
                                <p:cTn id="63" presetID="2" presetClass="entr" presetSubtype="4"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 calcmode="lin" valueType="num">
                                      <p:cBhvr>
                                        <p:cTn id="65" dur="250" fill="hold"/>
                                        <p:tgtEl>
                                          <p:spTgt spid="62"/>
                                        </p:tgtEl>
                                        <p:attrNameLst>
                                          <p:attrName>ppt_x</p:attrName>
                                        </p:attrNameLst>
                                      </p:cBhvr>
                                      <p:tavLst>
                                        <p:tav tm="0">
                                          <p:val>
                                            <p:strVal val="#ppt_x"/>
                                          </p:val>
                                        </p:tav>
                                        <p:tav tm="100000">
                                          <p:val>
                                            <p:strVal val="#ppt_x"/>
                                          </p:val>
                                        </p:tav>
                                      </p:tavLst>
                                    </p:anim>
                                    <p:anim calcmode="lin" valueType="num">
                                      <p:cBhvr>
                                        <p:cTn id="66" dur="250" fill="hold"/>
                                        <p:tgtEl>
                                          <p:spTgt spid="62"/>
                                        </p:tgtEl>
                                        <p:attrNameLst>
                                          <p:attrName>ppt_y</p:attrName>
                                        </p:attrNameLst>
                                      </p:cBhvr>
                                      <p:tavLst>
                                        <p:tav tm="0">
                                          <p:val>
                                            <p:strVal val="1+#ppt_h/2"/>
                                          </p:val>
                                        </p:tav>
                                        <p:tav tm="100000">
                                          <p:val>
                                            <p:strVal val="#ppt_y"/>
                                          </p:val>
                                        </p:tav>
                                      </p:tavLst>
                                    </p:anim>
                                  </p:childTnLst>
                                </p:cTn>
                              </p:par>
                            </p:childTnLst>
                          </p:cTn>
                        </p:par>
                        <p:par>
                          <p:cTn id="67" fill="hold">
                            <p:stCondLst>
                              <p:cond delay="8500"/>
                            </p:stCondLst>
                            <p:childTnLst>
                              <p:par>
                                <p:cTn id="68" presetID="2" presetClass="entr" presetSubtype="4" fill="hold" nodeType="afterEffect">
                                  <p:stCondLst>
                                    <p:cond delay="0"/>
                                  </p:stCondLst>
                                  <p:childTnLst>
                                    <p:set>
                                      <p:cBhvr>
                                        <p:cTn id="69" dur="1" fill="hold">
                                          <p:stCondLst>
                                            <p:cond delay="0"/>
                                          </p:stCondLst>
                                        </p:cTn>
                                        <p:tgtEl>
                                          <p:spTgt spid="63"/>
                                        </p:tgtEl>
                                        <p:attrNameLst>
                                          <p:attrName>style.visibility</p:attrName>
                                        </p:attrNameLst>
                                      </p:cBhvr>
                                      <p:to>
                                        <p:strVal val="visible"/>
                                      </p:to>
                                    </p:set>
                                    <p:anim calcmode="lin" valueType="num">
                                      <p:cBhvr>
                                        <p:cTn id="70" dur="250" fill="hold"/>
                                        <p:tgtEl>
                                          <p:spTgt spid="63"/>
                                        </p:tgtEl>
                                        <p:attrNameLst>
                                          <p:attrName>ppt_x</p:attrName>
                                        </p:attrNameLst>
                                      </p:cBhvr>
                                      <p:tavLst>
                                        <p:tav tm="0">
                                          <p:val>
                                            <p:strVal val="#ppt_x"/>
                                          </p:val>
                                        </p:tav>
                                        <p:tav tm="100000">
                                          <p:val>
                                            <p:strVal val="#ppt_x"/>
                                          </p:val>
                                        </p:tav>
                                      </p:tavLst>
                                    </p:anim>
                                    <p:anim calcmode="lin" valueType="num">
                                      <p:cBhvr>
                                        <p:cTn id="71" dur="250" fill="hold"/>
                                        <p:tgtEl>
                                          <p:spTgt spid="63"/>
                                        </p:tgtEl>
                                        <p:attrNameLst>
                                          <p:attrName>ppt_y</p:attrName>
                                        </p:attrNameLst>
                                      </p:cBhvr>
                                      <p:tavLst>
                                        <p:tav tm="0">
                                          <p:val>
                                            <p:strVal val="1+#ppt_h/2"/>
                                          </p:val>
                                        </p:tav>
                                        <p:tav tm="100000">
                                          <p:val>
                                            <p:strVal val="#ppt_y"/>
                                          </p:val>
                                        </p:tav>
                                      </p:tavLst>
                                    </p:anim>
                                  </p:childTnLst>
                                </p:cTn>
                              </p:par>
                            </p:childTnLst>
                          </p:cTn>
                        </p:par>
                        <p:par>
                          <p:cTn id="72" fill="hold">
                            <p:stCondLst>
                              <p:cond delay="9000"/>
                            </p:stCondLst>
                            <p:childTnLst>
                              <p:par>
                                <p:cTn id="73" presetID="2" presetClass="entr" presetSubtype="4" fill="hold" nodeType="afterEffect">
                                  <p:stCondLst>
                                    <p:cond delay="0"/>
                                  </p:stCondLst>
                                  <p:childTnLst>
                                    <p:set>
                                      <p:cBhvr>
                                        <p:cTn id="74" dur="1" fill="hold">
                                          <p:stCondLst>
                                            <p:cond delay="0"/>
                                          </p:stCondLst>
                                        </p:cTn>
                                        <p:tgtEl>
                                          <p:spTgt spid="60"/>
                                        </p:tgtEl>
                                        <p:attrNameLst>
                                          <p:attrName>style.visibility</p:attrName>
                                        </p:attrNameLst>
                                      </p:cBhvr>
                                      <p:to>
                                        <p:strVal val="visible"/>
                                      </p:to>
                                    </p:set>
                                    <p:anim calcmode="lin" valueType="num">
                                      <p:cBhvr>
                                        <p:cTn id="75" dur="250" fill="hold"/>
                                        <p:tgtEl>
                                          <p:spTgt spid="60"/>
                                        </p:tgtEl>
                                        <p:attrNameLst>
                                          <p:attrName>ppt_x</p:attrName>
                                        </p:attrNameLst>
                                      </p:cBhvr>
                                      <p:tavLst>
                                        <p:tav tm="0">
                                          <p:val>
                                            <p:strVal val="#ppt_x"/>
                                          </p:val>
                                        </p:tav>
                                        <p:tav tm="100000">
                                          <p:val>
                                            <p:strVal val="#ppt_x"/>
                                          </p:val>
                                        </p:tav>
                                      </p:tavLst>
                                    </p:anim>
                                    <p:anim calcmode="lin" valueType="num">
                                      <p:cBhvr>
                                        <p:cTn id="76" dur="250" fill="hold"/>
                                        <p:tgtEl>
                                          <p:spTgt spid="60"/>
                                        </p:tgtEl>
                                        <p:attrNameLst>
                                          <p:attrName>ppt_y</p:attrName>
                                        </p:attrNameLst>
                                      </p:cBhvr>
                                      <p:tavLst>
                                        <p:tav tm="0">
                                          <p:val>
                                            <p:strVal val="1+#ppt_h/2"/>
                                          </p:val>
                                        </p:tav>
                                        <p:tav tm="100000">
                                          <p:val>
                                            <p:strVal val="#ppt_y"/>
                                          </p:val>
                                        </p:tav>
                                      </p:tavLst>
                                    </p:anim>
                                  </p:childTnLst>
                                </p:cTn>
                              </p:par>
                            </p:childTnLst>
                          </p:cTn>
                        </p:par>
                        <p:par>
                          <p:cTn id="77" fill="hold">
                            <p:stCondLst>
                              <p:cond delay="9500"/>
                            </p:stCondLst>
                            <p:childTnLst>
                              <p:par>
                                <p:cTn id="78" presetID="2" presetClass="entr" presetSubtype="4" fill="hold" nodeType="afterEffect">
                                  <p:stCondLst>
                                    <p:cond delay="0"/>
                                  </p:stCondLst>
                                  <p:childTnLst>
                                    <p:set>
                                      <p:cBhvr>
                                        <p:cTn id="79" dur="1" fill="hold">
                                          <p:stCondLst>
                                            <p:cond delay="0"/>
                                          </p:stCondLst>
                                        </p:cTn>
                                        <p:tgtEl>
                                          <p:spTgt spid="61"/>
                                        </p:tgtEl>
                                        <p:attrNameLst>
                                          <p:attrName>style.visibility</p:attrName>
                                        </p:attrNameLst>
                                      </p:cBhvr>
                                      <p:to>
                                        <p:strVal val="visible"/>
                                      </p:to>
                                    </p:set>
                                    <p:anim calcmode="lin" valueType="num">
                                      <p:cBhvr>
                                        <p:cTn id="80" dur="250" fill="hold"/>
                                        <p:tgtEl>
                                          <p:spTgt spid="61"/>
                                        </p:tgtEl>
                                        <p:attrNameLst>
                                          <p:attrName>ppt_x</p:attrName>
                                        </p:attrNameLst>
                                      </p:cBhvr>
                                      <p:tavLst>
                                        <p:tav tm="0">
                                          <p:val>
                                            <p:strVal val="#ppt_x"/>
                                          </p:val>
                                        </p:tav>
                                        <p:tav tm="100000">
                                          <p:val>
                                            <p:strVal val="#ppt_x"/>
                                          </p:val>
                                        </p:tav>
                                      </p:tavLst>
                                    </p:anim>
                                    <p:anim calcmode="lin" valueType="num">
                                      <p:cBhvr>
                                        <p:cTn id="81" dur="250" fill="hold"/>
                                        <p:tgtEl>
                                          <p:spTgt spid="61"/>
                                        </p:tgtEl>
                                        <p:attrNameLst>
                                          <p:attrName>ppt_y</p:attrName>
                                        </p:attrNameLst>
                                      </p:cBhvr>
                                      <p:tavLst>
                                        <p:tav tm="0">
                                          <p:val>
                                            <p:strVal val="1+#ppt_h/2"/>
                                          </p:val>
                                        </p:tav>
                                        <p:tav tm="100000">
                                          <p:val>
                                            <p:strVal val="#ppt_y"/>
                                          </p:val>
                                        </p:tav>
                                      </p:tavLst>
                                    </p:anim>
                                  </p:childTnLst>
                                </p:cTn>
                              </p:par>
                            </p:childTnLst>
                          </p:cTn>
                        </p:par>
                        <p:par>
                          <p:cTn id="82" fill="hold">
                            <p:stCondLst>
                              <p:cond delay="10000"/>
                            </p:stCondLst>
                            <p:childTnLst>
                              <p:par>
                                <p:cTn id="83" presetID="2" presetClass="entr" presetSubtype="4" fill="hold" nodeType="afterEffect">
                                  <p:stCondLst>
                                    <p:cond delay="0"/>
                                  </p:stCondLst>
                                  <p:childTnLst>
                                    <p:set>
                                      <p:cBhvr>
                                        <p:cTn id="84" dur="1" fill="hold">
                                          <p:stCondLst>
                                            <p:cond delay="0"/>
                                          </p:stCondLst>
                                        </p:cTn>
                                        <p:tgtEl>
                                          <p:spTgt spid="64"/>
                                        </p:tgtEl>
                                        <p:attrNameLst>
                                          <p:attrName>style.visibility</p:attrName>
                                        </p:attrNameLst>
                                      </p:cBhvr>
                                      <p:to>
                                        <p:strVal val="visible"/>
                                      </p:to>
                                    </p:set>
                                    <p:anim calcmode="lin" valueType="num">
                                      <p:cBhvr>
                                        <p:cTn id="85" dur="250" fill="hold"/>
                                        <p:tgtEl>
                                          <p:spTgt spid="64"/>
                                        </p:tgtEl>
                                        <p:attrNameLst>
                                          <p:attrName>ppt_x</p:attrName>
                                        </p:attrNameLst>
                                      </p:cBhvr>
                                      <p:tavLst>
                                        <p:tav tm="0">
                                          <p:val>
                                            <p:strVal val="#ppt_x"/>
                                          </p:val>
                                        </p:tav>
                                        <p:tav tm="100000">
                                          <p:val>
                                            <p:strVal val="#ppt_x"/>
                                          </p:val>
                                        </p:tav>
                                      </p:tavLst>
                                    </p:anim>
                                    <p:anim calcmode="lin" valueType="num">
                                      <p:cBhvr>
                                        <p:cTn id="86" dur="250" fill="hold"/>
                                        <p:tgtEl>
                                          <p:spTgt spid="64"/>
                                        </p:tgtEl>
                                        <p:attrNameLst>
                                          <p:attrName>ppt_y</p:attrName>
                                        </p:attrNameLst>
                                      </p:cBhvr>
                                      <p:tavLst>
                                        <p:tav tm="0">
                                          <p:val>
                                            <p:strVal val="1+#ppt_h/2"/>
                                          </p:val>
                                        </p:tav>
                                        <p:tav tm="100000">
                                          <p:val>
                                            <p:strVal val="#ppt_y"/>
                                          </p:val>
                                        </p:tav>
                                      </p:tavLst>
                                    </p:anim>
                                  </p:childTnLst>
                                </p:cTn>
                              </p:par>
                            </p:childTnLst>
                          </p:cTn>
                        </p:par>
                        <p:par>
                          <p:cTn id="87" fill="hold">
                            <p:stCondLst>
                              <p:cond delay="10500"/>
                            </p:stCondLst>
                            <p:childTnLst>
                              <p:par>
                                <p:cTn id="88" presetID="2" presetClass="entr" presetSubtype="4" fill="hold" nodeType="afterEffect">
                                  <p:stCondLst>
                                    <p:cond delay="0"/>
                                  </p:stCondLst>
                                  <p:childTnLst>
                                    <p:set>
                                      <p:cBhvr>
                                        <p:cTn id="89" dur="1" fill="hold">
                                          <p:stCondLst>
                                            <p:cond delay="0"/>
                                          </p:stCondLst>
                                        </p:cTn>
                                        <p:tgtEl>
                                          <p:spTgt spid="66"/>
                                        </p:tgtEl>
                                        <p:attrNameLst>
                                          <p:attrName>style.visibility</p:attrName>
                                        </p:attrNameLst>
                                      </p:cBhvr>
                                      <p:to>
                                        <p:strVal val="visible"/>
                                      </p:to>
                                    </p:set>
                                    <p:anim calcmode="lin" valueType="num">
                                      <p:cBhvr>
                                        <p:cTn id="90" dur="500" fill="hold"/>
                                        <p:tgtEl>
                                          <p:spTgt spid="66"/>
                                        </p:tgtEl>
                                        <p:attrNameLst>
                                          <p:attrName>ppt_x</p:attrName>
                                        </p:attrNameLst>
                                      </p:cBhvr>
                                      <p:tavLst>
                                        <p:tav tm="0">
                                          <p:val>
                                            <p:strVal val="#ppt_x"/>
                                          </p:val>
                                        </p:tav>
                                        <p:tav tm="100000">
                                          <p:val>
                                            <p:strVal val="#ppt_x"/>
                                          </p:val>
                                        </p:tav>
                                      </p:tavLst>
                                    </p:anim>
                                    <p:anim calcmode="lin" valueType="num">
                                      <p:cBhvr>
                                        <p:cTn id="91"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0" grpId="1" bldLvl="0" animBg="1"/>
      <p:bldP spid="71" grpId="0"/>
      <p:bldP spid="92" grpId="0"/>
      <p:bldP spid="93" grpId="0" bldLvl="0" animBg="1"/>
      <p:bldP spid="93" grpId="1" bldLvl="0" animBg="1"/>
      <p:bldP spid="39" grpId="0"/>
      <p:bldP spid="59"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14671" y="1179542"/>
            <a:ext cx="11000784" cy="5157463"/>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l" defTabSz="914400" rtl="0" eaLnBrk="0" fontAlgn="base" latinLnBrk="0" hangingPunct="0">
              <a:lnSpc>
                <a:spcPct val="150000"/>
              </a:lnSpc>
              <a:spcBef>
                <a:spcPct val="0"/>
              </a:spcBef>
              <a:spcAft>
                <a:spcPct val="0"/>
              </a:spcAft>
              <a:buClrTx/>
              <a:buSzTx/>
              <a:buFontTx/>
              <a:buNone/>
            </a:pPr>
            <a:r>
              <a:rPr kumimoji="0" lang="zh-CN" altLang="en-US" sz="2800" b="1" i="0" u="none" strike="noStrike" kern="1200" cap="none" spc="0" normalizeH="0" baseline="0" noProof="1">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sym typeface="+mn-lt"/>
              </a:rPr>
              <a:t>（</a:t>
            </a:r>
            <a:r>
              <a:rPr kumimoji="0" lang="en-US" altLang="zh-CN" sz="2800" b="1" i="0" u="none" strike="noStrike" kern="1200" cap="none" spc="0" normalizeH="0" baseline="0" noProof="1">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sym typeface="+mn-lt"/>
              </a:rPr>
              <a:t>3</a:t>
            </a:r>
            <a:r>
              <a:rPr kumimoji="0" lang="zh-CN" altLang="en-US" sz="2800" b="1" i="0" u="none" strike="noStrike" kern="1200" cap="none" spc="0" normalizeH="0" baseline="0" noProof="1">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sym typeface="+mn-lt"/>
              </a:rPr>
              <a:t>）区划代码和行业代码</a:t>
            </a:r>
            <a:endParaRPr kumimoji="0" lang="zh-CN" altLang="en-US" sz="2800" b="1" i="0" u="none" strike="noStrike" kern="1200" cap="none" spc="0" normalizeH="0" baseline="0" noProof="1">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sym typeface="+mn-lt"/>
            </a:endParaRPr>
          </a:p>
          <a:p>
            <a:pPr marL="0" marR="0" indent="0" algn="l" defTabSz="914400" rtl="0" eaLnBrk="0" fontAlgn="base" latinLnBrk="0" hangingPunct="0">
              <a:lnSpc>
                <a:spcPct val="150000"/>
              </a:lnSpc>
              <a:spcBef>
                <a:spcPct val="0"/>
              </a:spcBef>
              <a:spcAft>
                <a:spcPct val="0"/>
              </a:spcAft>
              <a:buClrTx/>
              <a:buSzTx/>
              <a:buFontTx/>
              <a:buNone/>
            </a:pPr>
            <a:r>
              <a:rPr kumimoji="0" lang="zh-CN" altLang="en-US" sz="2800" b="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rPr>
              <a:t>全库单位的区划代码和行业代码差错查询</a:t>
            </a:r>
            <a:endParaRPr kumimoji="0" lang="zh-CN" altLang="en-US" sz="2800" b="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endParaRPr>
          </a:p>
          <a:p>
            <a:pPr marL="0" marR="0" indent="0" algn="l" defTabSz="914400" rtl="0" eaLnBrk="0" fontAlgn="base" latinLnBrk="0" hangingPunct="0">
              <a:lnSpc>
                <a:spcPct val="150000"/>
              </a:lnSpc>
              <a:spcBef>
                <a:spcPct val="0"/>
              </a:spcBef>
              <a:spcAft>
                <a:spcPct val="0"/>
              </a:spcAft>
              <a:buClrTx/>
              <a:buSzTx/>
              <a:buFontTx/>
              <a:buNone/>
            </a:pPr>
            <a:r>
              <a:rPr kumimoji="0" lang="zh-CN" altLang="en-US" sz="2800" b="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rPr>
              <a:t>修改完成所有错误</a:t>
            </a:r>
            <a:endParaRPr kumimoji="0" lang="zh-CN" altLang="en-US" sz="2800" b="1" i="0" u="none" strike="noStrike" kern="1200" cap="none" spc="0" normalizeH="0" baseline="0" noProof="1">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sym typeface="+mn-lt"/>
            </a:endParaRPr>
          </a:p>
          <a:p>
            <a:pPr marL="0" marR="0" indent="0" algn="l" defTabSz="914400" rtl="0" eaLnBrk="0" fontAlgn="base" latinLnBrk="0" hangingPunct="0">
              <a:lnSpc>
                <a:spcPct val="150000"/>
              </a:lnSpc>
              <a:spcBef>
                <a:spcPct val="0"/>
              </a:spcBef>
              <a:spcAft>
                <a:spcPct val="0"/>
              </a:spcAft>
              <a:buClrTx/>
              <a:buSzTx/>
              <a:buFontTx/>
              <a:buNone/>
            </a:pPr>
            <a:r>
              <a:rPr kumimoji="0" lang="zh-CN" altLang="en-US" sz="2800" b="1" i="0" u="none" strike="noStrike" kern="1200" cap="none" spc="0" normalizeH="0" baseline="0" noProof="1">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sym typeface="+mn-lt"/>
              </a:rPr>
              <a:t>（</a:t>
            </a:r>
            <a:r>
              <a:rPr kumimoji="0" lang="en-US" altLang="zh-CN" sz="2800" b="1" i="0" u="none" strike="noStrike" kern="1200" cap="none" spc="0" normalizeH="0" baseline="0" noProof="1">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sym typeface="+mn-lt"/>
              </a:rPr>
              <a:t>4</a:t>
            </a:r>
            <a:r>
              <a:rPr kumimoji="0" lang="zh-CN" altLang="en-US" sz="2800" b="1" i="0" u="none" strike="noStrike" kern="1200" cap="none" spc="0" normalizeH="0" baseline="0" noProof="1">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sym typeface="+mn-lt"/>
              </a:rPr>
              <a:t>）多产法人下属产业活动单位</a:t>
            </a:r>
            <a:endParaRPr kumimoji="0" lang="zh-CN" altLang="en-US" sz="2800" b="1" i="0" u="none" strike="noStrike" kern="1200" cap="none" spc="0" normalizeH="0" baseline="0" noProof="1">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sym typeface="+mn-lt"/>
            </a:endParaRPr>
          </a:p>
          <a:p>
            <a:pPr marL="0" marR="0" indent="0" algn="l" defTabSz="914400" rtl="0" eaLnBrk="0" fontAlgn="base" latinLnBrk="0" hangingPunct="0">
              <a:lnSpc>
                <a:spcPct val="150000"/>
              </a:lnSpc>
              <a:spcBef>
                <a:spcPct val="0"/>
              </a:spcBef>
              <a:spcAft>
                <a:spcPct val="0"/>
              </a:spcAft>
              <a:buClrTx/>
              <a:buSzTx/>
              <a:buFontTx/>
              <a:buNone/>
            </a:pPr>
            <a:r>
              <a:rPr kumimoji="0" lang="zh-CN" altLang="en-US" sz="2800" b="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rPr>
              <a:t>充分利用市场监管部门法产关系和上年年报法产相关数据，重点关注多产法人下属产业活动单位减少的情况。如，多产变单产、多产法人产活减少</a:t>
            </a:r>
            <a:endParaRPr kumimoji="0" lang="zh-CN" altLang="en-US" sz="2800" b="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endParaRPr>
          </a:p>
          <a:p>
            <a:pPr marL="0" marR="0" indent="0" algn="l" defTabSz="914400" rtl="0" eaLnBrk="0" fontAlgn="base" latinLnBrk="0" hangingPunct="0">
              <a:lnSpc>
                <a:spcPct val="150000"/>
              </a:lnSpc>
              <a:spcBef>
                <a:spcPct val="0"/>
              </a:spcBef>
              <a:spcAft>
                <a:spcPct val="0"/>
              </a:spcAft>
              <a:buClrTx/>
              <a:buSzTx/>
              <a:buFontTx/>
              <a:buNone/>
            </a:pPr>
            <a:r>
              <a:rPr kumimoji="0" lang="zh-CN" altLang="en-US" sz="2800" b="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rPr>
              <a:t>根据比对结果，及时补充漏录单位</a:t>
            </a:r>
            <a:endParaRPr kumimoji="0" lang="zh-CN" altLang="en-US" sz="2800" b="1"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endParaRPr>
          </a:p>
        </p:txBody>
      </p:sp>
      <p:sp>
        <p:nvSpPr>
          <p:cNvPr id="4" name="标题 1"/>
          <p:cNvSpPr>
            <a:spLocks noGrp="1"/>
          </p:cNvSpPr>
          <p:nvPr/>
        </p:nvSpPr>
        <p:spPr>
          <a:xfrm>
            <a:off x="1979295" y="225425"/>
            <a:ext cx="3364865" cy="795020"/>
          </a:xfrm>
          <a:prstGeom prst="rect">
            <a:avLst/>
          </a:prstGeom>
          <a:noFill/>
          <a:ln>
            <a:noFill/>
          </a:ln>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方正黑体简体" pitchFamily="2" charset="-122"/>
                <a:ea typeface="方正黑体简体" pitchFamily="2" charset="-122"/>
                <a:cs typeface="方正黑体简体"/>
              </a:defRPr>
            </a:lvl1pPr>
            <a:lvl2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2pPr>
            <a:lvl3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3pPr>
            <a:lvl4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4pPr>
            <a:lvl5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5pPr>
            <a:lvl6pPr marL="457200" algn="l" rtl="0" fontAlgn="base">
              <a:lnSpc>
                <a:spcPct val="90000"/>
              </a:lnSpc>
              <a:spcBef>
                <a:spcPct val="0"/>
              </a:spcBef>
              <a:spcAft>
                <a:spcPct val="0"/>
              </a:spcAft>
              <a:defRPr sz="4400">
                <a:solidFill>
                  <a:schemeClr val="tx1"/>
                </a:solidFill>
                <a:latin typeface="方正黑体简体"/>
                <a:ea typeface="方正黑体简体"/>
                <a:cs typeface="方正黑体简体"/>
              </a:defRPr>
            </a:lvl6pPr>
            <a:lvl7pPr marL="914400" algn="l" rtl="0" fontAlgn="base">
              <a:lnSpc>
                <a:spcPct val="90000"/>
              </a:lnSpc>
              <a:spcBef>
                <a:spcPct val="0"/>
              </a:spcBef>
              <a:spcAft>
                <a:spcPct val="0"/>
              </a:spcAft>
              <a:defRPr sz="4400">
                <a:solidFill>
                  <a:schemeClr val="tx1"/>
                </a:solidFill>
                <a:latin typeface="方正黑体简体"/>
                <a:ea typeface="方正黑体简体"/>
                <a:cs typeface="方正黑体简体"/>
              </a:defRPr>
            </a:lvl7pPr>
            <a:lvl8pPr marL="1371600" algn="l" rtl="0" fontAlgn="base">
              <a:lnSpc>
                <a:spcPct val="90000"/>
              </a:lnSpc>
              <a:spcBef>
                <a:spcPct val="0"/>
              </a:spcBef>
              <a:spcAft>
                <a:spcPct val="0"/>
              </a:spcAft>
              <a:defRPr sz="4400">
                <a:solidFill>
                  <a:schemeClr val="tx1"/>
                </a:solidFill>
                <a:latin typeface="方正黑体简体"/>
                <a:ea typeface="方正黑体简体"/>
                <a:cs typeface="方正黑体简体"/>
              </a:defRPr>
            </a:lvl8pPr>
            <a:lvl9pPr marL="1828800" algn="l" rtl="0" fontAlgn="base">
              <a:lnSpc>
                <a:spcPct val="90000"/>
              </a:lnSpc>
              <a:spcBef>
                <a:spcPct val="0"/>
              </a:spcBef>
              <a:spcAft>
                <a:spcPct val="0"/>
              </a:spcAft>
              <a:defRPr sz="4400">
                <a:solidFill>
                  <a:schemeClr val="tx1"/>
                </a:solidFill>
                <a:latin typeface="方正黑体简体"/>
                <a:ea typeface="方正黑体简体"/>
                <a:cs typeface="方正黑体简体"/>
              </a:defRPr>
            </a:lvl9pPr>
          </a:lstStyle>
          <a:p>
            <a:r>
              <a:rPr lang="en-US" altLang="zh-CN"/>
              <a:t> </a:t>
            </a:r>
            <a:r>
              <a:rPr lang="zh-CN" altLang="en-US" sz="2800"/>
              <a:t>重点专项审核</a:t>
            </a:r>
            <a:endParaRPr lang="zh-CN" altLang="en-US" sz="2800"/>
          </a:p>
        </p:txBody>
      </p:sp>
      <p:sp>
        <p:nvSpPr>
          <p:cNvPr id="5" name="矩形 4"/>
          <p:cNvSpPr/>
          <p:nvPr/>
        </p:nvSpPr>
        <p:spPr>
          <a:xfrm rot="13500000">
            <a:off x="1732757" y="5135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26983" name="矩形 22"/>
          <p:cNvSpPr>
            <a:spLocks noChangeArrowheads="1"/>
          </p:cNvSpPr>
          <p:nvPr/>
        </p:nvSpPr>
        <p:spPr bwMode="auto">
          <a:xfrm>
            <a:off x="474663" y="330200"/>
            <a:ext cx="9956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r>
              <a:rPr lang="en-US" altLang="zh-CN" sz="3200">
                <a:solidFill>
                  <a:srgbClr val="18478F"/>
                </a:solidFill>
                <a:latin typeface="方正黑体简体" pitchFamily="2" charset="-122"/>
                <a:ea typeface="方正黑体简体" pitchFamily="2" charset="-122"/>
                <a:sym typeface="FZZhengHeiS-R-GB"/>
              </a:rPr>
              <a:t>3.3.4</a:t>
            </a:r>
            <a:endParaRPr lang="zh-CN" altLang="en-US" sz="3200">
              <a:solidFill>
                <a:srgbClr val="18478F"/>
              </a:solidFill>
              <a:latin typeface="方正黑体简体" pitchFamily="2" charset="-122"/>
              <a:ea typeface="方正黑体简体" pitchFamily="2" charset="-122"/>
              <a:sym typeface="FZZhengHeiS-R-GB"/>
            </a:endParaRPr>
          </a:p>
        </p:txBody>
      </p:sp>
      <p:sp>
        <p:nvSpPr>
          <p:cNvPr id="6" name="矩形 5"/>
          <p:cNvSpPr/>
          <p:nvPr/>
        </p:nvSpPr>
        <p:spPr>
          <a:xfrm rot="13500000">
            <a:off x="1480344" y="4770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Tree>
  </p:cSld>
  <p:clrMapOvr>
    <a:masterClrMapping/>
  </p:clrMapOvr>
  <p:transition spd="slow" advTm="10000">
    <p:fade/>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949104" y="1892060"/>
            <a:ext cx="10795630" cy="681314"/>
            <a:chOff x="975481" y="2072364"/>
            <a:chExt cx="10795630" cy="681314"/>
          </a:xfrm>
        </p:grpSpPr>
        <p:sp>
          <p:nvSpPr>
            <p:cNvPr id="13" name="矩形 12"/>
            <p:cNvSpPr/>
            <p:nvPr/>
          </p:nvSpPr>
          <p:spPr>
            <a:xfrm>
              <a:off x="1844516" y="2278063"/>
              <a:ext cx="9926595" cy="475615"/>
            </a:xfrm>
            <a:prstGeom prst="rect">
              <a:avLst/>
            </a:prstGeom>
            <a:solidFill>
              <a:schemeClr val="bg2"/>
            </a:solidFill>
            <a:effectLst>
              <a:glow rad="101600">
                <a:schemeClr val="accent3">
                  <a:satMod val="175000"/>
                  <a:alpha val="40000"/>
                </a:schemeClr>
              </a:glow>
            </a:effectLst>
          </p:spPr>
          <p:txBody>
            <a:bodyPr wrap="square">
              <a:spAutoFit/>
            </a:bodyPr>
            <a:lstStyle/>
            <a:p>
              <a:pPr marL="598170" indent="-198120" algn="just" fontAlgn="base">
                <a:lnSpc>
                  <a:spcPts val="3000"/>
                </a:lnSpc>
                <a:spcAft>
                  <a:spcPts val="0"/>
                </a:spcAft>
              </a:pPr>
              <a:r>
                <a:rPr lang="zh-CN" altLang="en-US" sz="2800" strike="noStrike" kern="0" spc="-20" noProof="1">
                  <a:solidFill>
                    <a:srgbClr val="000000"/>
                  </a:solidFill>
                  <a:latin typeface="黑体" panose="02010609060101010101" charset="-122"/>
                  <a:ea typeface="黑体" panose="02010609060101010101" charset="-122"/>
                  <a:cs typeface="宋体" panose="02010600030101010101" pitchFamily="2" charset="-122"/>
                </a:rPr>
                <a:t> </a:t>
              </a:r>
              <a:r>
                <a:rPr sz="2800" strike="noStrike" kern="0" spc="-20" noProof="1">
                  <a:solidFill>
                    <a:schemeClr val="tx1"/>
                  </a:solidFill>
                  <a:latin typeface="黑体" panose="02010609060101010101" charset="-122"/>
                  <a:ea typeface="黑体" panose="02010609060101010101" charset="-122"/>
                  <a:cs typeface="宋体" panose="02010600030101010101" pitchFamily="2" charset="-122"/>
                </a:rPr>
                <a:t>机构类型与登记注册类型</a:t>
              </a:r>
              <a:endParaRPr sz="2800" strike="noStrike" kern="0" spc="-20" noProof="1">
                <a:solidFill>
                  <a:schemeClr val="tx1"/>
                </a:solidFill>
                <a:latin typeface="黑体" panose="02010609060101010101" charset="-122"/>
                <a:ea typeface="黑体" panose="02010609060101010101" charset="-122"/>
                <a:cs typeface="宋体" panose="02010600030101010101" pitchFamily="2" charset="-122"/>
              </a:endParaRPr>
            </a:p>
          </p:txBody>
        </p:sp>
        <p:sp>
          <p:nvSpPr>
            <p:cNvPr id="10" name="圆角矩形 9"/>
            <p:cNvSpPr/>
            <p:nvPr/>
          </p:nvSpPr>
          <p:spPr>
            <a:xfrm>
              <a:off x="975481" y="2072364"/>
              <a:ext cx="1191260" cy="475615"/>
            </a:xfrm>
            <a:prstGeom prst="roundRect">
              <a:avLst/>
            </a:prstGeom>
            <a:solidFill>
              <a:schemeClr val="accent4">
                <a:lumMod val="40000"/>
                <a:lumOff val="6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800" b="1" strike="noStrike" noProof="1">
                  <a:solidFill>
                    <a:schemeClr val="bg1"/>
                  </a:solidFill>
                  <a:latin typeface="+mn-ea"/>
                  <a:cs typeface="+mn-ea"/>
                  <a:sym typeface="+mn-lt"/>
                </a:rPr>
                <a:t>1</a:t>
              </a:r>
              <a:endParaRPr lang="en-US" sz="2800" b="1" strike="noStrike" noProof="1">
                <a:solidFill>
                  <a:schemeClr val="bg1"/>
                </a:solidFill>
                <a:latin typeface="+mn-ea"/>
                <a:cs typeface="+mn-ea"/>
                <a:sym typeface="+mn-lt"/>
              </a:endParaRPr>
            </a:p>
          </p:txBody>
        </p:sp>
      </p:grpSp>
      <p:sp>
        <p:nvSpPr>
          <p:cNvPr id="16" name="矩形 15"/>
          <p:cNvSpPr/>
          <p:nvPr/>
        </p:nvSpPr>
        <p:spPr>
          <a:xfrm>
            <a:off x="1787525" y="3339465"/>
            <a:ext cx="9907905" cy="540725"/>
          </a:xfrm>
          <a:prstGeom prst="rect">
            <a:avLst/>
          </a:prstGeom>
          <a:solidFill>
            <a:schemeClr val="bg2"/>
          </a:solidFill>
          <a:effectLst>
            <a:glow rad="101600">
              <a:schemeClr val="accent3">
                <a:satMod val="175000"/>
                <a:alpha val="40000"/>
              </a:schemeClr>
            </a:glow>
          </a:effectLst>
        </p:spPr>
        <p:txBody>
          <a:bodyPr wrap="square">
            <a:spAutoFit/>
          </a:bodyPr>
          <a:lstStyle/>
          <a:p>
            <a:pPr marL="0" marR="0" indent="0" algn="l" defTabSz="914400" rtl="0" eaLnBrk="0" fontAlgn="base" latinLnBrk="0" hangingPunct="0">
              <a:lnSpc>
                <a:spcPct val="120000"/>
              </a:lnSpc>
              <a:spcBef>
                <a:spcPct val="0"/>
              </a:spcBef>
              <a:spcAft>
                <a:spcPct val="0"/>
              </a:spcAft>
              <a:buClrTx/>
              <a:buSzTx/>
              <a:buFontTx/>
              <a:buNone/>
            </a:pPr>
            <a:r>
              <a:rPr kumimoji="0" lang="en-US" altLang="zh-CN" sz="2800" b="0" i="0" u="none" strike="noStrike" kern="1200" cap="none" spc="0" normalizeH="0" baseline="0" noProof="1">
                <a:solidFill>
                  <a:schemeClr val="tx1"/>
                </a:solidFill>
                <a:latin typeface="仿宋" panose="02010609060101010101" charset="-122"/>
                <a:ea typeface="仿宋" panose="02010609060101010101" charset="-122"/>
                <a:cs typeface="FZHei-B01S"/>
              </a:rPr>
              <a:t> </a:t>
            </a:r>
            <a:r>
              <a:rPr kumimoji="0" lang="en-US" altLang="zh-CN" sz="2800" b="0" i="0" u="none" strike="noStrike" kern="1200" cap="none" spc="0" normalizeH="0" baseline="0" noProof="1">
                <a:solidFill>
                  <a:schemeClr val="tx1"/>
                </a:solidFill>
                <a:latin typeface="黑体" panose="02010609060101010101" charset="-122"/>
                <a:ea typeface="黑体" panose="02010609060101010101" charset="-122"/>
                <a:cs typeface="FZHei-B01S"/>
              </a:rPr>
              <a:t>  </a:t>
            </a:r>
            <a:r>
              <a:rPr kumimoji="0" lang="zh-CN" altLang="en-US" sz="2800" b="0" i="0" u="none" strike="noStrike" kern="1200" cap="none" spc="0" normalizeH="0" baseline="0" noProof="1">
                <a:solidFill>
                  <a:schemeClr val="tx1"/>
                </a:solidFill>
                <a:latin typeface="黑体" panose="02010609060101010101" charset="-122"/>
                <a:ea typeface="黑体" panose="02010609060101010101" charset="-122"/>
                <a:cs typeface="FZHei-B01S"/>
              </a:rPr>
              <a:t>企业控股情况与登记注册类型</a:t>
            </a:r>
            <a:endParaRPr kumimoji="0" lang="zh-CN" altLang="en-US" sz="2800" b="0" i="0" u="none" strike="noStrike" kern="1200" cap="none" spc="0" normalizeH="0" baseline="0" noProof="1">
              <a:solidFill>
                <a:schemeClr val="tx1"/>
              </a:solidFill>
              <a:latin typeface="黑体" panose="02010609060101010101" charset="-122"/>
              <a:ea typeface="黑体" panose="02010609060101010101" charset="-122"/>
              <a:cs typeface="FZHei-B01S"/>
            </a:endParaRPr>
          </a:p>
        </p:txBody>
      </p:sp>
      <p:sp>
        <p:nvSpPr>
          <p:cNvPr id="21" name="矩形 20"/>
          <p:cNvSpPr/>
          <p:nvPr/>
        </p:nvSpPr>
        <p:spPr>
          <a:xfrm>
            <a:off x="1715135" y="4772025"/>
            <a:ext cx="9979660" cy="437515"/>
          </a:xfrm>
          <a:prstGeom prst="rect">
            <a:avLst/>
          </a:prstGeom>
          <a:solidFill>
            <a:schemeClr val="bg2"/>
          </a:solidFill>
          <a:effectLst>
            <a:glow rad="101600">
              <a:schemeClr val="accent3">
                <a:satMod val="175000"/>
                <a:alpha val="40000"/>
              </a:schemeClr>
            </a:glow>
          </a:effectLst>
        </p:spPr>
        <p:txBody>
          <a:bodyPr wrap="square">
            <a:spAutoFit/>
          </a:bodyPr>
          <a:lstStyle/>
          <a:p>
            <a:pPr marL="598170" marR="0" indent="-198120" algn="just" defTabSz="914400" rtl="0" eaLnBrk="0" fontAlgn="base" latinLnBrk="0" hangingPunct="0">
              <a:lnSpc>
                <a:spcPts val="2700"/>
              </a:lnSpc>
              <a:spcBef>
                <a:spcPct val="0"/>
              </a:spcBef>
              <a:spcAft>
                <a:spcPts val="0"/>
              </a:spcAft>
              <a:buClrTx/>
              <a:buSzTx/>
              <a:buFontTx/>
              <a:buNone/>
            </a:pPr>
            <a:r>
              <a:rPr kumimoji="0" lang="zh-CN" altLang="en-US" sz="1600" b="1" i="0" u="none" strike="noStrike" kern="1200" cap="none" spc="0" normalizeH="0" baseline="0" noProof="1">
                <a:solidFill>
                  <a:schemeClr val="tx1"/>
                </a:solidFill>
                <a:latin typeface="黑体" panose="02010609060101010101" charset="-122"/>
                <a:ea typeface="黑体" panose="02010609060101010101" charset="-122"/>
                <a:cs typeface="FZHei-B01S"/>
              </a:rPr>
              <a:t>  </a:t>
            </a:r>
            <a:r>
              <a:rPr kumimoji="0" sz="2800" b="0" i="0" u="none" strike="noStrike" kern="1200" cap="none" spc="0" normalizeH="0" baseline="0" noProof="1">
                <a:solidFill>
                  <a:schemeClr val="tx1"/>
                </a:solidFill>
                <a:latin typeface="黑体" panose="02010609060101010101" charset="-122"/>
                <a:ea typeface="黑体" panose="02010609060101010101" charset="-122"/>
                <a:cs typeface="FZHei-B01S"/>
              </a:rPr>
              <a:t>执行会计标准类别与机构类型</a:t>
            </a:r>
            <a:endParaRPr kumimoji="0" sz="2800" b="0" i="0" u="none" strike="noStrike" kern="1200" cap="none" spc="0" normalizeH="0" baseline="0" noProof="1">
              <a:solidFill>
                <a:schemeClr val="tx1"/>
              </a:solidFill>
              <a:latin typeface="黑体" panose="02010609060101010101" charset="-122"/>
              <a:ea typeface="黑体" panose="02010609060101010101" charset="-122"/>
              <a:cs typeface="FZHei-B01S"/>
            </a:endParaRPr>
          </a:p>
        </p:txBody>
      </p:sp>
      <p:grpSp>
        <p:nvGrpSpPr>
          <p:cNvPr id="12" name="组合 11"/>
          <p:cNvGrpSpPr/>
          <p:nvPr/>
        </p:nvGrpSpPr>
        <p:grpSpPr>
          <a:xfrm>
            <a:off x="572024" y="1061793"/>
            <a:ext cx="2286222" cy="539750"/>
            <a:chOff x="1067433" y="1079349"/>
            <a:chExt cx="1595981" cy="468000"/>
          </a:xfrm>
        </p:grpSpPr>
        <p:sp>
          <p:nvSpPr>
            <p:cNvPr id="9" name="圆角矩形 8"/>
            <p:cNvSpPr/>
            <p:nvPr/>
          </p:nvSpPr>
          <p:spPr>
            <a:xfrm>
              <a:off x="1067433" y="1079349"/>
              <a:ext cx="1476000" cy="468000"/>
            </a:xfrm>
            <a:prstGeom prst="roundRect">
              <a:avLst/>
            </a:prstGeom>
            <a:solidFill>
              <a:schemeClr val="accent2">
                <a:lumMod val="40000"/>
                <a:lumOff val="6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0" fontAlgn="base" latinLnBrk="0" hangingPunct="0">
                <a:lnSpc>
                  <a:spcPct val="100000"/>
                </a:lnSpc>
                <a:spcBef>
                  <a:spcPct val="0"/>
                </a:spcBef>
                <a:spcAft>
                  <a:spcPct val="0"/>
                </a:spcAft>
                <a:buClrTx/>
                <a:buSzTx/>
                <a:buFontTx/>
                <a:buNone/>
              </a:pPr>
              <a:r>
                <a:rPr kumimoji="0" lang="zh-CN" altLang="en-US" sz="2800" b="0" i="0" u="none" strike="noStrike" kern="1200" cap="none" spc="0" normalizeH="0" baseline="0" noProof="1">
                  <a:solidFill>
                    <a:schemeClr val="tx1"/>
                  </a:solidFill>
                  <a:latin typeface="+mn-ea"/>
                  <a:cs typeface="+mn-ea"/>
                  <a:sym typeface="+mn-lt"/>
                </a:rPr>
                <a:t>对应关系</a:t>
              </a:r>
              <a:endParaRPr kumimoji="0" lang="zh-CN" altLang="en-US" sz="2800" b="0" i="0" u="none" strike="noStrike" kern="1200" cap="none" spc="0" normalizeH="0" baseline="0" noProof="1">
                <a:solidFill>
                  <a:schemeClr val="tx1"/>
                </a:solidFill>
                <a:latin typeface="+mn-ea"/>
                <a:cs typeface="+mn-ea"/>
                <a:sym typeface="+mn-lt"/>
              </a:endParaRPr>
            </a:p>
          </p:txBody>
        </p:sp>
        <p:sp>
          <p:nvSpPr>
            <p:cNvPr id="162827" name="矩形 10"/>
            <p:cNvSpPr/>
            <p:nvPr/>
          </p:nvSpPr>
          <p:spPr>
            <a:xfrm>
              <a:off x="2488223" y="1093318"/>
              <a:ext cx="175191" cy="453667"/>
            </a:xfrm>
            <a:prstGeom prst="rect">
              <a:avLst/>
            </a:prstGeom>
            <a:noFill/>
            <a:ln w="9525">
              <a:noFill/>
            </a:ln>
          </p:spPr>
          <p:txBody>
            <a:bodyPr wrap="none" anchor="t" anchorCtr="0">
              <a:spAutoFit/>
            </a:bodyPr>
            <a:lstStyle/>
            <a:p>
              <a:pPr eaLnBrk="0" hangingPunct="0"/>
              <a:endParaRPr lang="zh-CN" altLang="en-US" sz="2800" dirty="0">
                <a:solidFill>
                  <a:srgbClr val="FF0000"/>
                </a:solidFill>
                <a:latin typeface="FZZhengHeiS-R-GB"/>
                <a:ea typeface="FZHei-B01S"/>
              </a:endParaRPr>
            </a:p>
          </p:txBody>
        </p:sp>
      </p:grpSp>
      <p:sp>
        <p:nvSpPr>
          <p:cNvPr id="2" name="圆角矩形 1"/>
          <p:cNvSpPr/>
          <p:nvPr/>
        </p:nvSpPr>
        <p:spPr>
          <a:xfrm>
            <a:off x="973234" y="3150630"/>
            <a:ext cx="1191260" cy="475615"/>
          </a:xfrm>
          <a:prstGeom prst="roundRect">
            <a:avLst/>
          </a:prstGeom>
          <a:solidFill>
            <a:schemeClr val="accent4">
              <a:lumMod val="40000"/>
              <a:lumOff val="6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800" b="1" strike="noStrike" noProof="1">
                <a:solidFill>
                  <a:schemeClr val="bg1"/>
                </a:solidFill>
                <a:latin typeface="+mn-ea"/>
                <a:cs typeface="+mn-ea"/>
                <a:sym typeface="+mn-lt"/>
              </a:rPr>
              <a:t>2</a:t>
            </a:r>
            <a:endParaRPr lang="en-US" sz="2800" b="1" strike="noStrike" noProof="1">
              <a:solidFill>
                <a:schemeClr val="bg1"/>
              </a:solidFill>
              <a:latin typeface="+mn-ea"/>
              <a:cs typeface="+mn-ea"/>
              <a:sym typeface="+mn-lt"/>
            </a:endParaRPr>
          </a:p>
        </p:txBody>
      </p:sp>
      <p:sp>
        <p:nvSpPr>
          <p:cNvPr id="3" name="圆角矩形 2"/>
          <p:cNvSpPr/>
          <p:nvPr/>
        </p:nvSpPr>
        <p:spPr>
          <a:xfrm>
            <a:off x="1040130" y="4506595"/>
            <a:ext cx="1191260" cy="504825"/>
          </a:xfrm>
          <a:prstGeom prst="roundRect">
            <a:avLst/>
          </a:prstGeom>
          <a:solidFill>
            <a:schemeClr val="accent4">
              <a:lumMod val="40000"/>
              <a:lumOff val="6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800" b="1" strike="noStrike" noProof="1">
                <a:solidFill>
                  <a:schemeClr val="bg1"/>
                </a:solidFill>
                <a:latin typeface="+mn-ea"/>
                <a:cs typeface="+mn-ea"/>
                <a:sym typeface="+mn-lt"/>
              </a:rPr>
              <a:t>3</a:t>
            </a:r>
            <a:endParaRPr lang="en-US" sz="2800" b="1" strike="noStrike" noProof="1">
              <a:solidFill>
                <a:schemeClr val="bg1"/>
              </a:solidFill>
              <a:latin typeface="+mn-ea"/>
              <a:cs typeface="+mn-ea"/>
              <a:sym typeface="+mn-lt"/>
            </a:endParaRPr>
          </a:p>
        </p:txBody>
      </p:sp>
      <p:sp>
        <p:nvSpPr>
          <p:cNvPr id="4" name="标题 1"/>
          <p:cNvSpPr>
            <a:spLocks noGrp="1"/>
          </p:cNvSpPr>
          <p:nvPr/>
        </p:nvSpPr>
        <p:spPr>
          <a:xfrm>
            <a:off x="1979295" y="225425"/>
            <a:ext cx="3364865" cy="795020"/>
          </a:xfrm>
          <a:prstGeom prst="rect">
            <a:avLst/>
          </a:prstGeom>
          <a:noFill/>
          <a:ln>
            <a:noFill/>
          </a:ln>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方正黑体简体" pitchFamily="2" charset="-122"/>
                <a:ea typeface="方正黑体简体" pitchFamily="2" charset="-122"/>
                <a:cs typeface="方正黑体简体"/>
              </a:defRPr>
            </a:lvl1pPr>
            <a:lvl2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2pPr>
            <a:lvl3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3pPr>
            <a:lvl4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4pPr>
            <a:lvl5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5pPr>
            <a:lvl6pPr marL="457200" algn="l" rtl="0" fontAlgn="base">
              <a:lnSpc>
                <a:spcPct val="90000"/>
              </a:lnSpc>
              <a:spcBef>
                <a:spcPct val="0"/>
              </a:spcBef>
              <a:spcAft>
                <a:spcPct val="0"/>
              </a:spcAft>
              <a:defRPr sz="4400">
                <a:solidFill>
                  <a:schemeClr val="tx1"/>
                </a:solidFill>
                <a:latin typeface="方正黑体简体"/>
                <a:ea typeface="方正黑体简体"/>
                <a:cs typeface="方正黑体简体"/>
              </a:defRPr>
            </a:lvl6pPr>
            <a:lvl7pPr marL="914400" algn="l" rtl="0" fontAlgn="base">
              <a:lnSpc>
                <a:spcPct val="90000"/>
              </a:lnSpc>
              <a:spcBef>
                <a:spcPct val="0"/>
              </a:spcBef>
              <a:spcAft>
                <a:spcPct val="0"/>
              </a:spcAft>
              <a:defRPr sz="4400">
                <a:solidFill>
                  <a:schemeClr val="tx1"/>
                </a:solidFill>
                <a:latin typeface="方正黑体简体"/>
                <a:ea typeface="方正黑体简体"/>
                <a:cs typeface="方正黑体简体"/>
              </a:defRPr>
            </a:lvl7pPr>
            <a:lvl8pPr marL="1371600" algn="l" rtl="0" fontAlgn="base">
              <a:lnSpc>
                <a:spcPct val="90000"/>
              </a:lnSpc>
              <a:spcBef>
                <a:spcPct val="0"/>
              </a:spcBef>
              <a:spcAft>
                <a:spcPct val="0"/>
              </a:spcAft>
              <a:defRPr sz="4400">
                <a:solidFill>
                  <a:schemeClr val="tx1"/>
                </a:solidFill>
                <a:latin typeface="方正黑体简体"/>
                <a:ea typeface="方正黑体简体"/>
                <a:cs typeface="方正黑体简体"/>
              </a:defRPr>
            </a:lvl8pPr>
            <a:lvl9pPr marL="1828800" algn="l" rtl="0" fontAlgn="base">
              <a:lnSpc>
                <a:spcPct val="90000"/>
              </a:lnSpc>
              <a:spcBef>
                <a:spcPct val="0"/>
              </a:spcBef>
              <a:spcAft>
                <a:spcPct val="0"/>
              </a:spcAft>
              <a:defRPr sz="4400">
                <a:solidFill>
                  <a:schemeClr val="tx1"/>
                </a:solidFill>
                <a:latin typeface="方正黑体简体"/>
                <a:ea typeface="方正黑体简体"/>
                <a:cs typeface="方正黑体简体"/>
              </a:defRPr>
            </a:lvl9pPr>
          </a:lstStyle>
          <a:p>
            <a:r>
              <a:rPr lang="en-US" altLang="zh-CN"/>
              <a:t> </a:t>
            </a:r>
            <a:r>
              <a:rPr lang="zh-CN" altLang="en-US" sz="2800"/>
              <a:t>指标间关联审核</a:t>
            </a:r>
            <a:endParaRPr lang="zh-CN" altLang="en-US" sz="2800"/>
          </a:p>
        </p:txBody>
      </p:sp>
      <p:sp>
        <p:nvSpPr>
          <p:cNvPr id="5" name="矩形 4"/>
          <p:cNvSpPr/>
          <p:nvPr/>
        </p:nvSpPr>
        <p:spPr>
          <a:xfrm rot="13500000">
            <a:off x="1732757" y="5135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26983" name="矩形 22"/>
          <p:cNvSpPr>
            <a:spLocks noChangeArrowheads="1"/>
          </p:cNvSpPr>
          <p:nvPr/>
        </p:nvSpPr>
        <p:spPr bwMode="auto">
          <a:xfrm>
            <a:off x="474663" y="330200"/>
            <a:ext cx="9956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r>
              <a:rPr lang="en-US" altLang="zh-CN" sz="3200">
                <a:solidFill>
                  <a:srgbClr val="18478F"/>
                </a:solidFill>
                <a:latin typeface="方正黑体简体" pitchFamily="2" charset="-122"/>
                <a:ea typeface="方正黑体简体" pitchFamily="2" charset="-122"/>
                <a:sym typeface="FZZhengHeiS-R-GB"/>
              </a:rPr>
              <a:t>3.3.5</a:t>
            </a:r>
            <a:endParaRPr lang="zh-CN" altLang="en-US" sz="3200">
              <a:solidFill>
                <a:srgbClr val="18478F"/>
              </a:solidFill>
              <a:latin typeface="方正黑体简体" pitchFamily="2" charset="-122"/>
              <a:ea typeface="方正黑体简体" pitchFamily="2" charset="-122"/>
              <a:sym typeface="FZZhengHeiS-R-GB"/>
            </a:endParaRPr>
          </a:p>
        </p:txBody>
      </p:sp>
      <p:sp>
        <p:nvSpPr>
          <p:cNvPr id="6" name="矩形 5"/>
          <p:cNvSpPr/>
          <p:nvPr/>
        </p:nvSpPr>
        <p:spPr>
          <a:xfrm rot="13500000">
            <a:off x="1480344" y="4770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Tree>
  </p:cSld>
  <p:clrMapOvr>
    <a:masterClrMapping/>
  </p:clrMapOvr>
  <p:transition spd="slow" advTm="3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0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600"/>
                            </p:stCondLst>
                            <p:childTnLst>
                              <p:par>
                                <p:cTn id="9" presetID="16" presetClass="entr" presetSubtype="2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a:spLocks noGrp="1"/>
          </p:cNvSpPr>
          <p:nvPr>
            <p:ph type="sldNum" sz="quarter" idx="12"/>
          </p:nvPr>
        </p:nvSpPr>
        <p:spPr/>
        <p:txBody>
          <a:bodyPr/>
          <a:p>
            <a:pPr>
              <a:defRPr/>
            </a:pPr>
            <a:fld id="{3BBE2023-5A7C-4208-92FC-B74BD53F9A38}" type="slidenum">
              <a:rPr lang="zh-CN" altLang="en-US"/>
            </a:fld>
            <a:endParaRPr lang="zh-CN" altLang="en-US"/>
          </a:p>
        </p:txBody>
      </p:sp>
      <p:sp>
        <p:nvSpPr>
          <p:cNvPr id="4" name="圆角矩形 3"/>
          <p:cNvSpPr/>
          <p:nvPr/>
        </p:nvSpPr>
        <p:spPr>
          <a:xfrm rot="2700000">
            <a:off x="5329889" y="2059493"/>
            <a:ext cx="2924529" cy="2924529"/>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5" name="椭圆 4"/>
          <p:cNvSpPr/>
          <p:nvPr/>
        </p:nvSpPr>
        <p:spPr>
          <a:xfrm>
            <a:off x="4813300" y="1541463"/>
            <a:ext cx="3957638" cy="3959225"/>
          </a:xfrm>
          <a:prstGeom prst="ellipse">
            <a:avLst/>
          </a:prstGeom>
          <a:noFill/>
          <a:ln w="28575">
            <a:solidFill>
              <a:srgbClr val="18478F"/>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strike="noStrike" noProof="1">
              <a:solidFill>
                <a:prstClr val="white"/>
              </a:solidFill>
              <a:latin typeface="方正黑体简体" pitchFamily="2" charset="-122"/>
              <a:ea typeface="方正黑体简体" pitchFamily="2" charset="-122"/>
              <a:cs typeface="+mn-ea"/>
              <a:sym typeface="+mn-lt"/>
            </a:endParaRPr>
          </a:p>
        </p:txBody>
      </p:sp>
      <p:grpSp>
        <p:nvGrpSpPr>
          <p:cNvPr id="7" name="组合 6"/>
          <p:cNvGrpSpPr/>
          <p:nvPr/>
        </p:nvGrpSpPr>
        <p:grpSpPr>
          <a:xfrm>
            <a:off x="5262563" y="2141538"/>
            <a:ext cx="3095625" cy="2773362"/>
            <a:chOff x="4950565" y="2141272"/>
            <a:chExt cx="3094826" cy="2773962"/>
          </a:xfrm>
        </p:grpSpPr>
        <p:sp>
          <p:nvSpPr>
            <p:cNvPr id="44" name="椭圆 43"/>
            <p:cNvSpPr/>
            <p:nvPr/>
          </p:nvSpPr>
          <p:spPr>
            <a:xfrm>
              <a:off x="4950565" y="2141272"/>
              <a:ext cx="152361" cy="152433"/>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45" name="椭圆 44"/>
            <p:cNvSpPr/>
            <p:nvPr/>
          </p:nvSpPr>
          <p:spPr>
            <a:xfrm>
              <a:off x="7893030" y="4762801"/>
              <a:ext cx="152361" cy="152433"/>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strike="noStrike" noProof="1">
                <a:solidFill>
                  <a:prstClr val="white"/>
                </a:solidFill>
                <a:latin typeface="方正黑体简体" pitchFamily="2" charset="-122"/>
                <a:ea typeface="方正黑体简体" pitchFamily="2" charset="-122"/>
                <a:cs typeface="+mn-ea"/>
                <a:sym typeface="+mn-lt"/>
              </a:endParaRPr>
            </a:p>
          </p:txBody>
        </p:sp>
      </p:grpSp>
      <p:grpSp>
        <p:nvGrpSpPr>
          <p:cNvPr id="6" name="组合 5"/>
          <p:cNvGrpSpPr/>
          <p:nvPr/>
        </p:nvGrpSpPr>
        <p:grpSpPr>
          <a:xfrm>
            <a:off x="5265738" y="2141538"/>
            <a:ext cx="3084512" cy="2798762"/>
            <a:chOff x="4953229" y="2141272"/>
            <a:chExt cx="3084220" cy="2798278"/>
          </a:xfrm>
        </p:grpSpPr>
        <p:sp>
          <p:nvSpPr>
            <p:cNvPr id="46" name="椭圆 45"/>
            <p:cNvSpPr/>
            <p:nvPr/>
          </p:nvSpPr>
          <p:spPr>
            <a:xfrm>
              <a:off x="4953229" y="4787176"/>
              <a:ext cx="152386" cy="152374"/>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47" name="椭圆 46"/>
            <p:cNvSpPr/>
            <p:nvPr/>
          </p:nvSpPr>
          <p:spPr>
            <a:xfrm>
              <a:off x="7885063" y="2141272"/>
              <a:ext cx="152386" cy="152374"/>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strike="noStrike" noProof="1">
                <a:solidFill>
                  <a:prstClr val="white"/>
                </a:solidFill>
                <a:latin typeface="方正黑体简体" pitchFamily="2" charset="-122"/>
                <a:ea typeface="方正黑体简体" pitchFamily="2" charset="-122"/>
                <a:cs typeface="+mn-ea"/>
                <a:sym typeface="+mn-lt"/>
              </a:endParaRPr>
            </a:p>
          </p:txBody>
        </p:sp>
      </p:grpSp>
      <p:sp>
        <p:nvSpPr>
          <p:cNvPr id="20" name="矩形 19"/>
          <p:cNvSpPr/>
          <p:nvPr/>
        </p:nvSpPr>
        <p:spPr>
          <a:xfrm>
            <a:off x="5029200" y="3095308"/>
            <a:ext cx="3476625" cy="706755"/>
          </a:xfrm>
          <a:prstGeom prst="rect">
            <a:avLst/>
          </a:prstGeom>
          <a:noFill/>
          <a:ln w="9525">
            <a:noFill/>
          </a:ln>
        </p:spPr>
        <p:txBody>
          <a:bodyPr wrap="square" anchor="t" anchorCtr="0">
            <a:spAutoFit/>
          </a:bodyPr>
          <a:p>
            <a:pPr algn="ctr" eaLnBrk="0" hangingPunct="0"/>
            <a:r>
              <a:rPr lang="zh-CN" altLang="en-US" sz="4000" dirty="0">
                <a:solidFill>
                  <a:srgbClr val="18478F"/>
                </a:solidFill>
                <a:latin typeface="+mj-ea"/>
                <a:ea typeface="+mj-ea"/>
                <a:sym typeface="FZZhengHeiS-R-GB"/>
              </a:rPr>
              <a:t>定期报表</a:t>
            </a:r>
            <a:endParaRPr lang="zh-CN" altLang="en-US" sz="4000" dirty="0">
              <a:solidFill>
                <a:srgbClr val="18478F"/>
              </a:solidFill>
              <a:latin typeface="+mj-ea"/>
              <a:ea typeface="+mj-ea"/>
              <a:sym typeface="FZZhengHeiS-R-GB"/>
            </a:endParaRPr>
          </a:p>
        </p:txBody>
      </p:sp>
      <p:sp>
        <p:nvSpPr>
          <p:cNvPr id="22" name="矩形 21"/>
          <p:cNvSpPr/>
          <p:nvPr/>
        </p:nvSpPr>
        <p:spPr>
          <a:xfrm rot="13500000">
            <a:off x="3409950" y="2778125"/>
            <a:ext cx="1341438" cy="1341438"/>
          </a:xfrm>
          <a:prstGeom prst="rect">
            <a:avLst/>
          </a:prstGeom>
        </p:spPr>
        <p:style>
          <a:lnRef idx="3">
            <a:schemeClr val="lt1"/>
          </a:lnRef>
          <a:fillRef idx="1">
            <a:schemeClr val="accent4"/>
          </a:fillRef>
          <a:effectRef idx="1">
            <a:schemeClr val="accent4"/>
          </a:effectRef>
          <a:fontRef idx="minor">
            <a:schemeClr val="lt1"/>
          </a:fontRef>
        </p:style>
        <p:txBody>
          <a:bodyPr anchor="ctr"/>
          <a:p>
            <a:pPr algn="ctr" eaLnBrk="1" fontAlgn="auto" hangingPunct="1">
              <a:spcBef>
                <a:spcPts val="0"/>
              </a:spcBef>
              <a:spcAft>
                <a:spcPts val="0"/>
              </a:spcAft>
              <a:defRPr/>
            </a:pPr>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23" name="矩形 22"/>
          <p:cNvSpPr/>
          <p:nvPr/>
        </p:nvSpPr>
        <p:spPr>
          <a:xfrm>
            <a:off x="3641725" y="3033713"/>
            <a:ext cx="792480" cy="829945"/>
          </a:xfrm>
          <a:prstGeom prst="rect">
            <a:avLst/>
          </a:prstGeom>
          <a:noFill/>
          <a:ln w="9525">
            <a:noFill/>
          </a:ln>
        </p:spPr>
        <p:txBody>
          <a:bodyPr wrap="none" anchor="t" anchorCtr="0">
            <a:spAutoFit/>
          </a:bodyPr>
          <a:p>
            <a:pPr eaLnBrk="0" hangingPunct="0"/>
            <a:r>
              <a:rPr lang="en-US" altLang="zh-CN" sz="4800" dirty="0">
                <a:solidFill>
                  <a:srgbClr val="FFFFFF"/>
                </a:solidFill>
                <a:latin typeface="+mj-ea"/>
                <a:ea typeface="+mj-ea"/>
                <a:sym typeface="FZZhengHeiS-R-GB"/>
              </a:rPr>
              <a:t>04</a:t>
            </a:r>
            <a:endParaRPr lang="en-US" altLang="en-US" sz="4800" dirty="0">
              <a:solidFill>
                <a:srgbClr val="FFFFFF"/>
              </a:solidFill>
              <a:latin typeface="+mj-ea"/>
              <a:ea typeface="+mj-ea"/>
              <a:sym typeface="FZZhengHeiS-R-GB"/>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400" fill="hold"/>
                                        <p:tgtEl>
                                          <p:spTgt spid="4"/>
                                        </p:tgtEl>
                                        <p:attrNameLst>
                                          <p:attrName>ppt_w</p:attrName>
                                        </p:attrNameLst>
                                      </p:cBhvr>
                                      <p:tavLst>
                                        <p:tav tm="0">
                                          <p:val>
                                            <p:fltVal val="0"/>
                                          </p:val>
                                        </p:tav>
                                        <p:tav tm="100000">
                                          <p:val>
                                            <p:strVal val="#ppt_w"/>
                                          </p:val>
                                        </p:tav>
                                      </p:tavLst>
                                    </p:anim>
                                    <p:anim calcmode="lin" valueType="num">
                                      <p:cBhvr>
                                        <p:cTn id="8" dur="400" fill="hold"/>
                                        <p:tgtEl>
                                          <p:spTgt spid="4"/>
                                        </p:tgtEl>
                                        <p:attrNameLst>
                                          <p:attrName>ppt_h</p:attrName>
                                        </p:attrNameLst>
                                      </p:cBhvr>
                                      <p:tavLst>
                                        <p:tav tm="0">
                                          <p:val>
                                            <p:fltVal val="0"/>
                                          </p:val>
                                        </p:tav>
                                        <p:tav tm="100000">
                                          <p:val>
                                            <p:strVal val="#ppt_h"/>
                                          </p:val>
                                        </p:tav>
                                      </p:tavLst>
                                    </p:anim>
                                    <p:animEffect transition="in" filter="fade">
                                      <p:cBhvr>
                                        <p:cTn id="9" dur="400"/>
                                        <p:tgtEl>
                                          <p:spTgt spid="4"/>
                                        </p:tgtEl>
                                      </p:cBhvr>
                                    </p:animEffect>
                                  </p:childTnLst>
                                </p:cTn>
                              </p:par>
                              <p:par>
                                <p:cTn id="10" presetID="21" presetClass="entr" presetSubtype="1" fill="hold" grpId="0" nodeType="withEffect">
                                  <p:stCondLst>
                                    <p:cond delay="20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400"/>
                                        <p:tgtEl>
                                          <p:spTgt spid="5"/>
                                        </p:tgtEl>
                                      </p:cBhvr>
                                    </p:animEffect>
                                  </p:childTnLst>
                                </p:cTn>
                              </p:par>
                              <p:par>
                                <p:cTn id="13" presetID="10" presetClass="entr" presetSubtype="0" fill="hold" nodeType="withEffect">
                                  <p:stCondLst>
                                    <p:cond delay="6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700"/>
                                        <p:tgtEl>
                                          <p:spTgt spid="6"/>
                                        </p:tgtEl>
                                      </p:cBhvr>
                                    </p:animEffect>
                                  </p:childTnLst>
                                </p:cTn>
                              </p:par>
                              <p:par>
                                <p:cTn id="16" presetID="10" presetClass="entr" presetSubtype="0" fill="hold" nodeType="withEffect">
                                  <p:stCondLst>
                                    <p:cond delay="6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8" presetClass="emph" presetSubtype="0" repeatCount="indefinite" fill="hold" nodeType="withEffect">
                                  <p:stCondLst>
                                    <p:cond delay="600"/>
                                  </p:stCondLst>
                                  <p:childTnLst>
                                    <p:animRot by="-21600000">
                                      <p:cBhvr>
                                        <p:cTn id="20" dur="2000" fill="hold"/>
                                        <p:tgtEl>
                                          <p:spTgt spid="6"/>
                                        </p:tgtEl>
                                        <p:attrNameLst>
                                          <p:attrName>r</p:attrName>
                                        </p:attrNameLst>
                                      </p:cBhvr>
                                    </p:animRot>
                                  </p:childTnLst>
                                </p:cTn>
                              </p:par>
                              <p:par>
                                <p:cTn id="21" presetID="10" presetClass="entr" presetSubtype="0" fill="hold" nodeType="withEffect">
                                  <p:stCondLst>
                                    <p:cond delay="6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8" presetClass="emph" presetSubtype="0" repeatCount="indefinite" fill="hold" nodeType="withEffect">
                                  <p:stCondLst>
                                    <p:cond delay="600"/>
                                  </p:stCondLst>
                                  <p:childTnLst>
                                    <p:animRot by="-21600000">
                                      <p:cBhvr>
                                        <p:cTn id="25" dur="2000" fill="hold"/>
                                        <p:tgtEl>
                                          <p:spTgt spid="7"/>
                                        </p:tgtEl>
                                        <p:attrNameLst>
                                          <p:attrName>r</p:attrName>
                                        </p:attrNameLst>
                                      </p:cBhvr>
                                    </p:animRot>
                                  </p:childTnLst>
                                </p:cTn>
                              </p:par>
                              <p:par>
                                <p:cTn id="26" presetID="10" presetClass="entr" presetSubtype="0" fill="hold" grpId="0" nodeType="withEffect">
                                  <p:stCondLst>
                                    <p:cond delay="60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35" presetClass="path" presetSubtype="0" accel="50000" decel="50000" fill="hold" grpId="1" nodeType="withEffect">
                                  <p:stCondLst>
                                    <p:cond delay="600"/>
                                  </p:stCondLst>
                                  <p:childTnLst>
                                    <p:animMotion origin="layout" path="M 0.1711 7.40741E-7 L -4.58333E-6 7.40741E-7 " pathEditMode="relative" rAng="0" ptsTypes="AA">
                                      <p:cBhvr>
                                        <p:cTn id="30" dur="1000" fill="hold"/>
                                        <p:tgtEl>
                                          <p:spTgt spid="22"/>
                                        </p:tgtEl>
                                        <p:attrNameLst>
                                          <p:attrName>ppt_x</p:attrName>
                                          <p:attrName>ppt_y</p:attrName>
                                        </p:attrNameLst>
                                      </p:cBhvr>
                                      <p:rCtr x="-8500" y="0"/>
                                    </p:animMotion>
                                  </p:childTnLst>
                                </p:cTn>
                              </p:par>
                              <p:par>
                                <p:cTn id="31" presetID="53" presetClass="entr" presetSubtype="16" fill="hold" grpId="0" nodeType="withEffect">
                                  <p:stCondLst>
                                    <p:cond delay="60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600"/>
                                  </p:stCondLst>
                                  <p:childTnLst>
                                    <p:set>
                                      <p:cBhvr>
                                        <p:cTn id="37" dur="1" fill="hold">
                                          <p:stCondLst>
                                            <p:cond delay="0"/>
                                          </p:stCondLst>
                                        </p:cTn>
                                        <p:tgtEl>
                                          <p:spTgt spid="23"/>
                                        </p:tgtEl>
                                        <p:attrNameLst>
                                          <p:attrName>style.visibility</p:attrName>
                                        </p:attrNameLst>
                                      </p:cBhvr>
                                      <p:to>
                                        <p:strVal val="visible"/>
                                      </p:to>
                                    </p:set>
                                    <p:anim calcmode="lin" valueType="num">
                                      <p:cBhvr>
                                        <p:cTn id="38" dur="500" fill="hold"/>
                                        <p:tgtEl>
                                          <p:spTgt spid="23"/>
                                        </p:tgtEl>
                                        <p:attrNameLst>
                                          <p:attrName>ppt_w</p:attrName>
                                        </p:attrNameLst>
                                      </p:cBhvr>
                                      <p:tavLst>
                                        <p:tav tm="0">
                                          <p:val>
                                            <p:fltVal val="0"/>
                                          </p:val>
                                        </p:tav>
                                        <p:tav tm="100000">
                                          <p:val>
                                            <p:strVal val="#ppt_w"/>
                                          </p:val>
                                        </p:tav>
                                      </p:tavLst>
                                    </p:anim>
                                    <p:anim calcmode="lin" valueType="num">
                                      <p:cBhvr>
                                        <p:cTn id="39" dur="500" fill="hold"/>
                                        <p:tgtEl>
                                          <p:spTgt spid="23"/>
                                        </p:tgtEl>
                                        <p:attrNameLst>
                                          <p:attrName>ppt_h</p:attrName>
                                        </p:attrNameLst>
                                      </p:cBhvr>
                                      <p:tavLst>
                                        <p:tav tm="0">
                                          <p:val>
                                            <p:fltVal val="0"/>
                                          </p:val>
                                        </p:tav>
                                        <p:tav tm="100000">
                                          <p:val>
                                            <p:strVal val="#ppt_h"/>
                                          </p:val>
                                        </p:tav>
                                      </p:tavLst>
                                    </p:anim>
                                    <p:animEffect transition="in" filter="fade">
                                      <p:cBhvr>
                                        <p:cTn id="4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20" grpId="0"/>
      <p:bldP spid="22" grpId="0" bldLvl="0" animBg="1"/>
      <p:bldP spid="22" grpId="1" bldLvl="0" animBg="1"/>
      <p:bldP spid="23"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11455" y="920750"/>
            <a:ext cx="11732895" cy="5601335"/>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l" defTabSz="914400" rtl="0" eaLnBrk="0" fontAlgn="base" hangingPunct="0">
              <a:lnSpc>
                <a:spcPct val="150000"/>
              </a:lnSpc>
              <a:spcBef>
                <a:spcPct val="0"/>
              </a:spcBef>
              <a:spcAft>
                <a:spcPct val="0"/>
              </a:spcAft>
              <a:buClrTx/>
              <a:buSzTx/>
              <a:buFontTx/>
              <a:buNone/>
            </a:pPr>
            <a:r>
              <a:rPr kumimoji="0" lang="zh-CN" altLang="en-US" sz="2800" b="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rPr>
              <a:t>调查单位：表内指标无变化，无需填报；如有变化，请及时联系统计机构变更。</a:t>
            </a:r>
            <a:endParaRPr kumimoji="0" lang="zh-CN" altLang="en-US" sz="2800" b="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endParaRPr>
          </a:p>
          <a:p>
            <a:pPr marL="0" marR="0" indent="0" algn="l" defTabSz="914400" rtl="0" eaLnBrk="0" fontAlgn="base" hangingPunct="0">
              <a:lnSpc>
                <a:spcPct val="150000"/>
              </a:lnSpc>
              <a:spcBef>
                <a:spcPct val="0"/>
              </a:spcBef>
              <a:spcAft>
                <a:spcPct val="0"/>
              </a:spcAft>
              <a:buClrTx/>
              <a:buSzTx/>
              <a:buFontTx/>
              <a:buNone/>
            </a:pPr>
            <a:r>
              <a:rPr kumimoji="0" lang="en-US" altLang="zh-CN" sz="2800" b="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rPr>
              <a:t>   </a:t>
            </a:r>
            <a:r>
              <a:rPr kumimoji="0" lang="zh-CN" altLang="en-US" sz="2800" b="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rPr>
              <a:t>需要经审核方可修改的指标（组织机构代码、单位详细名称、建筑业资质等级），填报单位需提供相应材料，由统计机构按照制度规定申报变更；</a:t>
            </a:r>
            <a:endParaRPr kumimoji="0" lang="zh-CN" altLang="en-US" sz="2800" b="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endParaRPr>
          </a:p>
          <a:p>
            <a:pPr marL="0" marR="0" indent="0" algn="l" defTabSz="914400" rtl="0" eaLnBrk="0" fontAlgn="base" hangingPunct="0">
              <a:lnSpc>
                <a:spcPct val="150000"/>
              </a:lnSpc>
              <a:spcBef>
                <a:spcPct val="0"/>
              </a:spcBef>
              <a:spcAft>
                <a:spcPct val="0"/>
              </a:spcAft>
              <a:buClrTx/>
              <a:buSzTx/>
              <a:buFontTx/>
              <a:buNone/>
            </a:pPr>
            <a:r>
              <a:rPr kumimoji="0" lang="en-US" altLang="zh-CN" sz="2800" b="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rPr>
              <a:t>   </a:t>
            </a:r>
            <a:r>
              <a:rPr kumimoji="0" lang="zh-CN" altLang="en-US" sz="2800" b="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rPr>
              <a:t>其他指标如需变更，填报单位联系当地统计机构，由省级名录库管理部门对表中变更内容在名录库中进行更新；国家统计局普查中心负责对比整理后推送联网直报平台。</a:t>
            </a:r>
            <a:endParaRPr kumimoji="0" lang="zh-CN" altLang="en-US" sz="2800" b="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endParaRPr>
          </a:p>
        </p:txBody>
      </p:sp>
      <p:sp>
        <p:nvSpPr>
          <p:cNvPr id="4" name="标题 1"/>
          <p:cNvSpPr>
            <a:spLocks noGrp="1"/>
          </p:cNvSpPr>
          <p:nvPr/>
        </p:nvSpPr>
        <p:spPr>
          <a:xfrm>
            <a:off x="1979295" y="225425"/>
            <a:ext cx="3364865" cy="795020"/>
          </a:xfrm>
          <a:prstGeom prst="rect">
            <a:avLst/>
          </a:prstGeom>
          <a:noFill/>
          <a:ln>
            <a:noFill/>
          </a:ln>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方正黑体简体" pitchFamily="2" charset="-122"/>
                <a:ea typeface="方正黑体简体" pitchFamily="2" charset="-122"/>
                <a:cs typeface="方正黑体简体"/>
              </a:defRPr>
            </a:lvl1pPr>
            <a:lvl2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2pPr>
            <a:lvl3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3pPr>
            <a:lvl4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4pPr>
            <a:lvl5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5pPr>
            <a:lvl6pPr marL="457200" algn="l" rtl="0" fontAlgn="base">
              <a:lnSpc>
                <a:spcPct val="90000"/>
              </a:lnSpc>
              <a:spcBef>
                <a:spcPct val="0"/>
              </a:spcBef>
              <a:spcAft>
                <a:spcPct val="0"/>
              </a:spcAft>
              <a:defRPr sz="4400">
                <a:solidFill>
                  <a:schemeClr val="tx1"/>
                </a:solidFill>
                <a:latin typeface="方正黑体简体"/>
                <a:ea typeface="方正黑体简体"/>
                <a:cs typeface="方正黑体简体"/>
              </a:defRPr>
            </a:lvl6pPr>
            <a:lvl7pPr marL="914400" algn="l" rtl="0" fontAlgn="base">
              <a:lnSpc>
                <a:spcPct val="90000"/>
              </a:lnSpc>
              <a:spcBef>
                <a:spcPct val="0"/>
              </a:spcBef>
              <a:spcAft>
                <a:spcPct val="0"/>
              </a:spcAft>
              <a:defRPr sz="4400">
                <a:solidFill>
                  <a:schemeClr val="tx1"/>
                </a:solidFill>
                <a:latin typeface="方正黑体简体"/>
                <a:ea typeface="方正黑体简体"/>
                <a:cs typeface="方正黑体简体"/>
              </a:defRPr>
            </a:lvl7pPr>
            <a:lvl8pPr marL="1371600" algn="l" rtl="0" fontAlgn="base">
              <a:lnSpc>
                <a:spcPct val="90000"/>
              </a:lnSpc>
              <a:spcBef>
                <a:spcPct val="0"/>
              </a:spcBef>
              <a:spcAft>
                <a:spcPct val="0"/>
              </a:spcAft>
              <a:defRPr sz="4400">
                <a:solidFill>
                  <a:schemeClr val="tx1"/>
                </a:solidFill>
                <a:latin typeface="方正黑体简体"/>
                <a:ea typeface="方正黑体简体"/>
                <a:cs typeface="方正黑体简体"/>
              </a:defRPr>
            </a:lvl8pPr>
            <a:lvl9pPr marL="1828800" algn="l" rtl="0" fontAlgn="base">
              <a:lnSpc>
                <a:spcPct val="90000"/>
              </a:lnSpc>
              <a:spcBef>
                <a:spcPct val="0"/>
              </a:spcBef>
              <a:spcAft>
                <a:spcPct val="0"/>
              </a:spcAft>
              <a:defRPr sz="4400">
                <a:solidFill>
                  <a:schemeClr val="tx1"/>
                </a:solidFill>
                <a:latin typeface="方正黑体简体"/>
                <a:ea typeface="方正黑体简体"/>
                <a:cs typeface="方正黑体简体"/>
              </a:defRPr>
            </a:lvl9pPr>
          </a:lstStyle>
          <a:p>
            <a:r>
              <a:rPr lang="en-US" altLang="zh-CN"/>
              <a:t> </a:t>
            </a:r>
            <a:r>
              <a:rPr lang="zh-CN" altLang="en-US" sz="2800"/>
              <a:t>定期报表</a:t>
            </a:r>
            <a:r>
              <a:rPr lang="en-US" altLang="zh-CN" sz="2800"/>
              <a:t>201-1</a:t>
            </a:r>
            <a:r>
              <a:rPr lang="zh-CN" altLang="en-US" sz="2800"/>
              <a:t>表</a:t>
            </a:r>
            <a:endParaRPr lang="zh-CN" altLang="en-US" sz="2800"/>
          </a:p>
        </p:txBody>
      </p:sp>
      <p:sp>
        <p:nvSpPr>
          <p:cNvPr id="5" name="矩形 4"/>
          <p:cNvSpPr/>
          <p:nvPr/>
        </p:nvSpPr>
        <p:spPr>
          <a:xfrm rot="13500000">
            <a:off x="1732757" y="5135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26983" name="矩形 22"/>
          <p:cNvSpPr>
            <a:spLocks noChangeArrowheads="1"/>
          </p:cNvSpPr>
          <p:nvPr/>
        </p:nvSpPr>
        <p:spPr bwMode="auto">
          <a:xfrm>
            <a:off x="474663" y="330200"/>
            <a:ext cx="6908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r>
              <a:rPr lang="en-US" altLang="zh-CN" sz="3200">
                <a:solidFill>
                  <a:srgbClr val="18478F"/>
                </a:solidFill>
                <a:latin typeface="方正黑体简体" pitchFamily="2" charset="-122"/>
                <a:ea typeface="方正黑体简体" pitchFamily="2" charset="-122"/>
                <a:sym typeface="FZZhengHeiS-R-GB"/>
              </a:rPr>
              <a:t>4.1</a:t>
            </a:r>
            <a:endParaRPr lang="zh-CN" altLang="en-US" sz="3200">
              <a:solidFill>
                <a:srgbClr val="18478F"/>
              </a:solidFill>
              <a:latin typeface="方正黑体简体" pitchFamily="2" charset="-122"/>
              <a:ea typeface="方正黑体简体" pitchFamily="2" charset="-122"/>
              <a:sym typeface="FZZhengHeiS-R-GB"/>
            </a:endParaRPr>
          </a:p>
        </p:txBody>
      </p:sp>
      <p:sp>
        <p:nvSpPr>
          <p:cNvPr id="6" name="矩形 5"/>
          <p:cNvSpPr/>
          <p:nvPr/>
        </p:nvSpPr>
        <p:spPr>
          <a:xfrm rot="13500000">
            <a:off x="1480344" y="4770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Tree>
  </p:cSld>
  <p:clrMapOvr>
    <a:masterClrMapping/>
  </p:clrMapOvr>
  <p:transition spd="slow" advTm="10000">
    <p:fade/>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PA_圆角矩形 3"/>
          <p:cNvSpPr/>
          <p:nvPr>
            <p:custDataLst>
              <p:tags r:id="rId1"/>
            </p:custDataLst>
          </p:nvPr>
        </p:nvSpPr>
        <p:spPr>
          <a:xfrm rot="2700000">
            <a:off x="8659813" y="144463"/>
            <a:ext cx="863600" cy="863600"/>
          </a:xfrm>
          <a:prstGeom prst="roundRect">
            <a:avLst/>
          </a:prstGeom>
          <a:gradFill>
            <a:gsLst>
              <a:gs pos="0">
                <a:srgbClr val="FFFFFF">
                  <a:alpha val="40000"/>
                </a:srgbClr>
              </a:gs>
              <a:gs pos="100000">
                <a:schemeClr val="bg1">
                  <a:lumMod val="95000"/>
                  <a:alpha val="37000"/>
                </a:schemeClr>
              </a:gs>
            </a:gsLst>
            <a:lin ang="15000000" scaled="0"/>
          </a:gradFill>
          <a:ln w="25400">
            <a:no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8" name="PA_圆角矩形 3"/>
          <p:cNvSpPr/>
          <p:nvPr>
            <p:custDataLst>
              <p:tags r:id="rId2"/>
            </p:custDataLst>
          </p:nvPr>
        </p:nvSpPr>
        <p:spPr>
          <a:xfrm rot="2700000">
            <a:off x="6598215" y="1011429"/>
            <a:ext cx="653439" cy="653439"/>
          </a:xfrm>
          <a:prstGeom prst="roundRect">
            <a:avLst/>
          </a:prstGeom>
          <a:gradFill>
            <a:gsLst>
              <a:gs pos="0">
                <a:srgbClr val="FFFFFF">
                  <a:alpha val="40000"/>
                </a:srgbClr>
              </a:gs>
              <a:gs pos="100000">
                <a:schemeClr val="bg1">
                  <a:lumMod val="95000"/>
                  <a:alpha val="37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1" name="PA_圆角矩形 3"/>
          <p:cNvSpPr/>
          <p:nvPr>
            <p:custDataLst>
              <p:tags r:id="rId3"/>
            </p:custDataLst>
          </p:nvPr>
        </p:nvSpPr>
        <p:spPr>
          <a:xfrm rot="2700000">
            <a:off x="2620032" y="-628864"/>
            <a:ext cx="2311518" cy="2311520"/>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2" name="PA_圆角矩形 3"/>
          <p:cNvSpPr/>
          <p:nvPr>
            <p:custDataLst>
              <p:tags r:id="rId4"/>
            </p:custDataLst>
          </p:nvPr>
        </p:nvSpPr>
        <p:spPr>
          <a:xfrm rot="2700000">
            <a:off x="5818900" y="1029718"/>
            <a:ext cx="653439" cy="653439"/>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4" name="PA_圆角矩形 3"/>
          <p:cNvSpPr/>
          <p:nvPr>
            <p:custDataLst>
              <p:tags r:id="rId5"/>
            </p:custDataLst>
          </p:nvPr>
        </p:nvSpPr>
        <p:spPr>
          <a:xfrm rot="2700000">
            <a:off x="7510531" y="80606"/>
            <a:ext cx="653439" cy="653439"/>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5" name="PA_圆角矩形 3"/>
          <p:cNvSpPr/>
          <p:nvPr>
            <p:custDataLst>
              <p:tags r:id="rId6"/>
            </p:custDataLst>
          </p:nvPr>
        </p:nvSpPr>
        <p:spPr>
          <a:xfrm rot="2700000">
            <a:off x="6211888" y="1881188"/>
            <a:ext cx="654050" cy="654050"/>
          </a:xfrm>
          <a:prstGeom prst="roundRect">
            <a:avLst/>
          </a:prstGeom>
          <a:solidFill>
            <a:schemeClr val="accent1">
              <a:lumMod val="50000"/>
            </a:schemeClr>
          </a:solidFill>
          <a:ln w="25400">
            <a:no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schemeClr val="tx2">
                  <a:lumMod val="75000"/>
                </a:schemeClr>
              </a:solidFill>
              <a:latin typeface="方正黑体简体" pitchFamily="2" charset="-122"/>
              <a:ea typeface="方正黑体简体" pitchFamily="2" charset="-122"/>
              <a:cs typeface="+mn-ea"/>
              <a:sym typeface="+mn-lt"/>
            </a:endParaRPr>
          </a:p>
        </p:txBody>
      </p:sp>
      <p:sp>
        <p:nvSpPr>
          <p:cNvPr id="26" name="PA_圆角矩形 3"/>
          <p:cNvSpPr/>
          <p:nvPr>
            <p:custDataLst>
              <p:tags r:id="rId7"/>
            </p:custDataLst>
          </p:nvPr>
        </p:nvSpPr>
        <p:spPr>
          <a:xfrm rot="2700000">
            <a:off x="8051800" y="612775"/>
            <a:ext cx="654050" cy="654050"/>
          </a:xfrm>
          <a:prstGeom prst="roundRect">
            <a:avLst/>
          </a:prstGeom>
          <a:solidFill>
            <a:schemeClr val="accent1">
              <a:lumMod val="50000"/>
            </a:schemeClr>
          </a:solidFill>
          <a:ln w="25400">
            <a:no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34" name="PA_圆角矩形 3"/>
          <p:cNvSpPr/>
          <p:nvPr>
            <p:custDataLst>
              <p:tags r:id="rId8"/>
            </p:custDataLst>
          </p:nvPr>
        </p:nvSpPr>
        <p:spPr>
          <a:xfrm rot="2700000">
            <a:off x="1429544" y="5744369"/>
            <a:ext cx="654050" cy="652462"/>
          </a:xfrm>
          <a:prstGeom prst="roundRect">
            <a:avLst/>
          </a:prstGeom>
          <a:solidFill>
            <a:schemeClr val="accent1">
              <a:lumMod val="50000"/>
            </a:schemeClr>
          </a:solidFill>
          <a:ln w="25400">
            <a:no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35" name="PA_圆角矩形 3"/>
          <p:cNvSpPr/>
          <p:nvPr>
            <p:custDataLst>
              <p:tags r:id="rId9"/>
            </p:custDataLst>
          </p:nvPr>
        </p:nvSpPr>
        <p:spPr>
          <a:xfrm rot="2700000">
            <a:off x="3021303" y="4204925"/>
            <a:ext cx="2311518" cy="2311518"/>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7" name="文本框 6"/>
          <p:cNvSpPr txBox="1"/>
          <p:nvPr/>
        </p:nvSpPr>
        <p:spPr>
          <a:xfrm>
            <a:off x="2781300" y="4852988"/>
            <a:ext cx="2724150" cy="1014412"/>
          </a:xfrm>
          <a:prstGeom prst="rect">
            <a:avLst/>
          </a:prstGeom>
          <a:noFill/>
          <a:extLst>
            <a:ext uri="{909E8E84-426E-40DD-AFC4-6F175D3DCCD1}">
              <a14:hiddenFill xmlns:a14="http://schemas.microsoft.com/office/drawing/2010/main">
                <a:solidFill>
                  <a:schemeClr val="accent1">
                    <a:lumMod val="50000"/>
                  </a:schemeClr>
                </a:solidFill>
              </a14:hiddenFill>
            </a:ext>
          </a:extLst>
        </p:spPr>
        <p:txBody>
          <a:bodyPr>
            <a:spAutoFit/>
          </a:bodyPr>
          <a:lstStyle/>
          <a:p>
            <a:pPr algn="ctr" fontAlgn="auto">
              <a:spcBef>
                <a:spcPts val="0"/>
              </a:spcBef>
              <a:spcAft>
                <a:spcPts val="0"/>
              </a:spcAft>
              <a:defRPr/>
            </a:pPr>
            <a:r>
              <a:rPr lang="en-US" altLang="zh-CN" sz="6000" spc="300" noProof="1">
                <a:solidFill>
                  <a:schemeClr val="accent1">
                    <a:lumMod val="50000"/>
                  </a:schemeClr>
                </a:solidFill>
                <a:latin typeface="方正黑体简体" pitchFamily="2" charset="-122"/>
                <a:ea typeface="方正黑体简体" pitchFamily="2" charset="-122"/>
                <a:cs typeface="+mn-ea"/>
                <a:sym typeface="+mn-lt"/>
              </a:rPr>
              <a:t>2022</a:t>
            </a:r>
            <a:endParaRPr lang="en-US" altLang="zh-CN" sz="6000" spc="300" noProof="1">
              <a:solidFill>
                <a:schemeClr val="accent1">
                  <a:lumMod val="50000"/>
                </a:schemeClr>
              </a:solidFill>
              <a:latin typeface="方正黑体简体" pitchFamily="2" charset="-122"/>
              <a:ea typeface="方正黑体简体" pitchFamily="2" charset="-122"/>
              <a:cs typeface="+mn-ea"/>
              <a:sym typeface="+mn-lt"/>
            </a:endParaRPr>
          </a:p>
        </p:txBody>
      </p:sp>
      <p:cxnSp>
        <p:nvCxnSpPr>
          <p:cNvPr id="9" name="直接连接符 8"/>
          <p:cNvCxnSpPr/>
          <p:nvPr/>
        </p:nvCxnSpPr>
        <p:spPr>
          <a:xfrm>
            <a:off x="5568950" y="4205288"/>
            <a:ext cx="5943600" cy="0"/>
          </a:xfrm>
          <a:prstGeom prst="line">
            <a:avLst/>
          </a:prstGeom>
          <a:ln>
            <a:solidFill>
              <a:srgbClr val="18478F"/>
            </a:solidFill>
          </a:ln>
        </p:spPr>
        <p:style>
          <a:lnRef idx="1">
            <a:schemeClr val="accent1"/>
          </a:lnRef>
          <a:fillRef idx="0">
            <a:schemeClr val="accent1"/>
          </a:fillRef>
          <a:effectRef idx="0">
            <a:schemeClr val="accent1"/>
          </a:effectRef>
          <a:fontRef idx="minor">
            <a:schemeClr val="tx1"/>
          </a:fontRef>
        </p:style>
      </p:cxnSp>
      <p:sp>
        <p:nvSpPr>
          <p:cNvPr id="23" name="PA_圆角矩形 3"/>
          <p:cNvSpPr/>
          <p:nvPr>
            <p:custDataLst>
              <p:tags r:id="rId10"/>
            </p:custDataLst>
          </p:nvPr>
        </p:nvSpPr>
        <p:spPr>
          <a:xfrm rot="2700000">
            <a:off x="7427403" y="1029721"/>
            <a:ext cx="653439" cy="653439"/>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pic>
        <p:nvPicPr>
          <p:cNvPr id="18" name="图片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8853625">
            <a:off x="-357338" y="2075362"/>
            <a:ext cx="2548112" cy="25481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文本框 16"/>
          <p:cNvSpPr txBox="1"/>
          <p:nvPr/>
        </p:nvSpPr>
        <p:spPr>
          <a:xfrm>
            <a:off x="2717800" y="2751138"/>
            <a:ext cx="9456738" cy="908050"/>
          </a:xfrm>
          <a:prstGeom prst="rect">
            <a:avLst/>
          </a:prstGeom>
          <a:noFill/>
        </p:spPr>
        <p:txBody>
          <a:bodyPr>
            <a:spAutoFit/>
          </a:bodyPr>
          <a:lstStyle/>
          <a:p>
            <a:pPr algn="ctr" fontAlgn="auto">
              <a:spcBef>
                <a:spcPts val="0"/>
              </a:spcBef>
              <a:spcAft>
                <a:spcPts val="1200"/>
              </a:spcAft>
              <a:defRPr/>
            </a:pPr>
            <a:r>
              <a:rPr lang="zh-CN" altLang="en-US" sz="5300" b="1" kern="1000" spc="300" dirty="0">
                <a:solidFill>
                  <a:srgbClr val="044875"/>
                </a:solidFill>
                <a:latin typeface="+mj-ea"/>
                <a:ea typeface="+mj-ea"/>
                <a:cs typeface="+mj-cs"/>
                <a:sym typeface="+mn-lt"/>
              </a:rPr>
              <a:t>谢谢您的聆听！</a:t>
            </a:r>
            <a:endParaRPr lang="zh-CN" altLang="en-US" sz="5300" b="1" noProof="1">
              <a:solidFill>
                <a:schemeClr val="tx2">
                  <a:lumMod val="75000"/>
                </a:schemeClr>
              </a:solidFill>
              <a:latin typeface="方正黑体简体" pitchFamily="2" charset="-122"/>
              <a:ea typeface="方正黑体简体" pitchFamily="2" charset="-122"/>
              <a:cs typeface="+mn-ea"/>
              <a:sym typeface="+mn-lt"/>
            </a:endParaRPr>
          </a:p>
        </p:txBody>
      </p:sp>
      <p:sp>
        <p:nvSpPr>
          <p:cNvPr id="15361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4EE1C946-E122-44A2-A95A-099A2AFB44CA}" type="slidenum">
              <a:rPr altLang="en-US" smtClean="0">
                <a:solidFill>
                  <a:srgbClr val="898989"/>
                </a:solidFill>
                <a:cs typeface="FZHei-B01S"/>
              </a:rPr>
            </a:fld>
            <a:endParaRPr lang="zh-CN" altLang="en-US" smtClean="0">
              <a:solidFill>
                <a:srgbClr val="898989"/>
              </a:solidFill>
              <a:cs typeface="FZHei-B01S"/>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Effect transition="in" filter="fade">
                                      <p:cBhvr>
                                        <p:cTn id="9" dur="1000"/>
                                        <p:tgtEl>
                                          <p:spTgt spid="21"/>
                                        </p:tgtEl>
                                      </p:cBhvr>
                                    </p:animEffect>
                                  </p:childTnLst>
                                </p:cTn>
                              </p:par>
                              <p:par>
                                <p:cTn id="10" presetID="53" presetClass="entr" presetSubtype="16"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1000" fill="hold"/>
                                        <p:tgtEl>
                                          <p:spTgt spid="22"/>
                                        </p:tgtEl>
                                        <p:attrNameLst>
                                          <p:attrName>ppt_w</p:attrName>
                                        </p:attrNameLst>
                                      </p:cBhvr>
                                      <p:tavLst>
                                        <p:tav tm="0">
                                          <p:val>
                                            <p:fltVal val="0"/>
                                          </p:val>
                                        </p:tav>
                                        <p:tav tm="100000">
                                          <p:val>
                                            <p:strVal val="#ppt_w"/>
                                          </p:val>
                                        </p:tav>
                                      </p:tavLst>
                                    </p:anim>
                                    <p:anim calcmode="lin" valueType="num">
                                      <p:cBhvr>
                                        <p:cTn id="13" dur="1000" fill="hold"/>
                                        <p:tgtEl>
                                          <p:spTgt spid="22"/>
                                        </p:tgtEl>
                                        <p:attrNameLst>
                                          <p:attrName>ppt_h</p:attrName>
                                        </p:attrNameLst>
                                      </p:cBhvr>
                                      <p:tavLst>
                                        <p:tav tm="0">
                                          <p:val>
                                            <p:fltVal val="0"/>
                                          </p:val>
                                        </p:tav>
                                        <p:tav tm="100000">
                                          <p:val>
                                            <p:strVal val="#ppt_h"/>
                                          </p:val>
                                        </p:tav>
                                      </p:tavLst>
                                    </p:anim>
                                    <p:animEffect transition="in" filter="fade">
                                      <p:cBhvr>
                                        <p:cTn id="14" dur="1000"/>
                                        <p:tgtEl>
                                          <p:spTgt spid="22"/>
                                        </p:tgtEl>
                                      </p:cBhvr>
                                    </p:animEffect>
                                  </p:childTnLst>
                                </p:cTn>
                              </p:par>
                              <p:par>
                                <p:cTn id="15" presetID="53" presetClass="entr" presetSubtype="16"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Effect transition="in" filter="fade">
                                      <p:cBhvr>
                                        <p:cTn id="19" dur="1000"/>
                                        <p:tgtEl>
                                          <p:spTgt spid="23"/>
                                        </p:tgtEl>
                                      </p:cBhvr>
                                    </p:animEffect>
                                  </p:childTnLst>
                                </p:cTn>
                              </p:par>
                              <p:par>
                                <p:cTn id="20" presetID="53" presetClass="entr" presetSubtype="16"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1000" fill="hold"/>
                                        <p:tgtEl>
                                          <p:spTgt spid="24"/>
                                        </p:tgtEl>
                                        <p:attrNameLst>
                                          <p:attrName>ppt_w</p:attrName>
                                        </p:attrNameLst>
                                      </p:cBhvr>
                                      <p:tavLst>
                                        <p:tav tm="0">
                                          <p:val>
                                            <p:fltVal val="0"/>
                                          </p:val>
                                        </p:tav>
                                        <p:tav tm="100000">
                                          <p:val>
                                            <p:strVal val="#ppt_w"/>
                                          </p:val>
                                        </p:tav>
                                      </p:tavLst>
                                    </p:anim>
                                    <p:anim calcmode="lin" valueType="num">
                                      <p:cBhvr>
                                        <p:cTn id="23" dur="1000" fill="hold"/>
                                        <p:tgtEl>
                                          <p:spTgt spid="24"/>
                                        </p:tgtEl>
                                        <p:attrNameLst>
                                          <p:attrName>ppt_h</p:attrName>
                                        </p:attrNameLst>
                                      </p:cBhvr>
                                      <p:tavLst>
                                        <p:tav tm="0">
                                          <p:val>
                                            <p:fltVal val="0"/>
                                          </p:val>
                                        </p:tav>
                                        <p:tav tm="100000">
                                          <p:val>
                                            <p:strVal val="#ppt_h"/>
                                          </p:val>
                                        </p:tav>
                                      </p:tavLst>
                                    </p:anim>
                                    <p:animEffect transition="in" filter="fade">
                                      <p:cBhvr>
                                        <p:cTn id="24" dur="1000"/>
                                        <p:tgtEl>
                                          <p:spTgt spid="2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1000" fill="hold"/>
                                        <p:tgtEl>
                                          <p:spTgt spid="25"/>
                                        </p:tgtEl>
                                        <p:attrNameLst>
                                          <p:attrName>ppt_w</p:attrName>
                                        </p:attrNameLst>
                                      </p:cBhvr>
                                      <p:tavLst>
                                        <p:tav tm="0">
                                          <p:val>
                                            <p:fltVal val="0"/>
                                          </p:val>
                                        </p:tav>
                                        <p:tav tm="100000">
                                          <p:val>
                                            <p:strVal val="#ppt_w"/>
                                          </p:val>
                                        </p:tav>
                                      </p:tavLst>
                                    </p:anim>
                                    <p:anim calcmode="lin" valueType="num">
                                      <p:cBhvr>
                                        <p:cTn id="28" dur="1000" fill="hold"/>
                                        <p:tgtEl>
                                          <p:spTgt spid="25"/>
                                        </p:tgtEl>
                                        <p:attrNameLst>
                                          <p:attrName>ppt_h</p:attrName>
                                        </p:attrNameLst>
                                      </p:cBhvr>
                                      <p:tavLst>
                                        <p:tav tm="0">
                                          <p:val>
                                            <p:fltVal val="0"/>
                                          </p:val>
                                        </p:tav>
                                        <p:tav tm="100000">
                                          <p:val>
                                            <p:strVal val="#ppt_h"/>
                                          </p:val>
                                        </p:tav>
                                      </p:tavLst>
                                    </p:anim>
                                    <p:animEffect transition="in" filter="fade">
                                      <p:cBhvr>
                                        <p:cTn id="29" dur="1000"/>
                                        <p:tgtEl>
                                          <p:spTgt spid="2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1000" fill="hold"/>
                                        <p:tgtEl>
                                          <p:spTgt spid="26"/>
                                        </p:tgtEl>
                                        <p:attrNameLst>
                                          <p:attrName>ppt_w</p:attrName>
                                        </p:attrNameLst>
                                      </p:cBhvr>
                                      <p:tavLst>
                                        <p:tav tm="0">
                                          <p:val>
                                            <p:fltVal val="0"/>
                                          </p:val>
                                        </p:tav>
                                        <p:tav tm="100000">
                                          <p:val>
                                            <p:strVal val="#ppt_w"/>
                                          </p:val>
                                        </p:tav>
                                      </p:tavLst>
                                    </p:anim>
                                    <p:anim calcmode="lin" valueType="num">
                                      <p:cBhvr>
                                        <p:cTn id="33" dur="1000" fill="hold"/>
                                        <p:tgtEl>
                                          <p:spTgt spid="26"/>
                                        </p:tgtEl>
                                        <p:attrNameLst>
                                          <p:attrName>ppt_h</p:attrName>
                                        </p:attrNameLst>
                                      </p:cBhvr>
                                      <p:tavLst>
                                        <p:tav tm="0">
                                          <p:val>
                                            <p:fltVal val="0"/>
                                          </p:val>
                                        </p:tav>
                                        <p:tav tm="100000">
                                          <p:val>
                                            <p:strVal val="#ppt_h"/>
                                          </p:val>
                                        </p:tav>
                                      </p:tavLst>
                                    </p:anim>
                                    <p:animEffect transition="in" filter="fade">
                                      <p:cBhvr>
                                        <p:cTn id="34" dur="1000"/>
                                        <p:tgtEl>
                                          <p:spTgt spid="26"/>
                                        </p:tgtEl>
                                      </p:cBhvr>
                                    </p:animEffect>
                                  </p:childTnLst>
                                </p:cTn>
                              </p:par>
                              <p:par>
                                <p:cTn id="35" presetID="53" presetClass="entr" presetSubtype="16"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1000" fill="hold"/>
                                        <p:tgtEl>
                                          <p:spTgt spid="28"/>
                                        </p:tgtEl>
                                        <p:attrNameLst>
                                          <p:attrName>ppt_w</p:attrName>
                                        </p:attrNameLst>
                                      </p:cBhvr>
                                      <p:tavLst>
                                        <p:tav tm="0">
                                          <p:val>
                                            <p:fltVal val="0"/>
                                          </p:val>
                                        </p:tav>
                                        <p:tav tm="100000">
                                          <p:val>
                                            <p:strVal val="#ppt_w"/>
                                          </p:val>
                                        </p:tav>
                                      </p:tavLst>
                                    </p:anim>
                                    <p:anim calcmode="lin" valueType="num">
                                      <p:cBhvr>
                                        <p:cTn id="38" dur="1000" fill="hold"/>
                                        <p:tgtEl>
                                          <p:spTgt spid="28"/>
                                        </p:tgtEl>
                                        <p:attrNameLst>
                                          <p:attrName>ppt_h</p:attrName>
                                        </p:attrNameLst>
                                      </p:cBhvr>
                                      <p:tavLst>
                                        <p:tav tm="0">
                                          <p:val>
                                            <p:fltVal val="0"/>
                                          </p:val>
                                        </p:tav>
                                        <p:tav tm="100000">
                                          <p:val>
                                            <p:strVal val="#ppt_h"/>
                                          </p:val>
                                        </p:tav>
                                      </p:tavLst>
                                    </p:anim>
                                    <p:animEffect transition="in" filter="fade">
                                      <p:cBhvr>
                                        <p:cTn id="39" dur="1000"/>
                                        <p:tgtEl>
                                          <p:spTgt spid="2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1000" fill="hold"/>
                                        <p:tgtEl>
                                          <p:spTgt spid="34"/>
                                        </p:tgtEl>
                                        <p:attrNameLst>
                                          <p:attrName>ppt_w</p:attrName>
                                        </p:attrNameLst>
                                      </p:cBhvr>
                                      <p:tavLst>
                                        <p:tav tm="0">
                                          <p:val>
                                            <p:fltVal val="0"/>
                                          </p:val>
                                        </p:tav>
                                        <p:tav tm="100000">
                                          <p:val>
                                            <p:strVal val="#ppt_w"/>
                                          </p:val>
                                        </p:tav>
                                      </p:tavLst>
                                    </p:anim>
                                    <p:anim calcmode="lin" valueType="num">
                                      <p:cBhvr>
                                        <p:cTn id="43" dur="1000" fill="hold"/>
                                        <p:tgtEl>
                                          <p:spTgt spid="34"/>
                                        </p:tgtEl>
                                        <p:attrNameLst>
                                          <p:attrName>ppt_h</p:attrName>
                                        </p:attrNameLst>
                                      </p:cBhvr>
                                      <p:tavLst>
                                        <p:tav tm="0">
                                          <p:val>
                                            <p:fltVal val="0"/>
                                          </p:val>
                                        </p:tav>
                                        <p:tav tm="100000">
                                          <p:val>
                                            <p:strVal val="#ppt_h"/>
                                          </p:val>
                                        </p:tav>
                                      </p:tavLst>
                                    </p:anim>
                                    <p:animEffect transition="in" filter="fade">
                                      <p:cBhvr>
                                        <p:cTn id="44" dur="1000"/>
                                        <p:tgtEl>
                                          <p:spTgt spid="34"/>
                                        </p:tgtEl>
                                      </p:cBhvr>
                                    </p:animEffect>
                                  </p:childTnLst>
                                </p:cTn>
                              </p:par>
                              <p:par>
                                <p:cTn id="45" presetID="53" presetClass="entr" presetSubtype="16"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1000" fill="hold"/>
                                        <p:tgtEl>
                                          <p:spTgt spid="35"/>
                                        </p:tgtEl>
                                        <p:attrNameLst>
                                          <p:attrName>ppt_w</p:attrName>
                                        </p:attrNameLst>
                                      </p:cBhvr>
                                      <p:tavLst>
                                        <p:tav tm="0">
                                          <p:val>
                                            <p:fltVal val="0"/>
                                          </p:val>
                                        </p:tav>
                                        <p:tav tm="100000">
                                          <p:val>
                                            <p:strVal val="#ppt_w"/>
                                          </p:val>
                                        </p:tav>
                                      </p:tavLst>
                                    </p:anim>
                                    <p:anim calcmode="lin" valueType="num">
                                      <p:cBhvr>
                                        <p:cTn id="48" dur="1000" fill="hold"/>
                                        <p:tgtEl>
                                          <p:spTgt spid="35"/>
                                        </p:tgtEl>
                                        <p:attrNameLst>
                                          <p:attrName>ppt_h</p:attrName>
                                        </p:attrNameLst>
                                      </p:cBhvr>
                                      <p:tavLst>
                                        <p:tav tm="0">
                                          <p:val>
                                            <p:fltVal val="0"/>
                                          </p:val>
                                        </p:tav>
                                        <p:tav tm="100000">
                                          <p:val>
                                            <p:strVal val="#ppt_h"/>
                                          </p:val>
                                        </p:tav>
                                      </p:tavLst>
                                    </p:anim>
                                    <p:animEffect transition="in" filter="fade">
                                      <p:cBhvr>
                                        <p:cTn id="49" dur="1000"/>
                                        <p:tgtEl>
                                          <p:spTgt spid="3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1000" fill="hold"/>
                                        <p:tgtEl>
                                          <p:spTgt spid="48"/>
                                        </p:tgtEl>
                                        <p:attrNameLst>
                                          <p:attrName>ppt_w</p:attrName>
                                        </p:attrNameLst>
                                      </p:cBhvr>
                                      <p:tavLst>
                                        <p:tav tm="0">
                                          <p:val>
                                            <p:fltVal val="0"/>
                                          </p:val>
                                        </p:tav>
                                        <p:tav tm="100000">
                                          <p:val>
                                            <p:strVal val="#ppt_w"/>
                                          </p:val>
                                        </p:tav>
                                      </p:tavLst>
                                    </p:anim>
                                    <p:anim calcmode="lin" valueType="num">
                                      <p:cBhvr>
                                        <p:cTn id="53" dur="1000" fill="hold"/>
                                        <p:tgtEl>
                                          <p:spTgt spid="48"/>
                                        </p:tgtEl>
                                        <p:attrNameLst>
                                          <p:attrName>ppt_h</p:attrName>
                                        </p:attrNameLst>
                                      </p:cBhvr>
                                      <p:tavLst>
                                        <p:tav tm="0">
                                          <p:val>
                                            <p:fltVal val="0"/>
                                          </p:val>
                                        </p:tav>
                                        <p:tav tm="100000">
                                          <p:val>
                                            <p:strVal val="#ppt_h"/>
                                          </p:val>
                                        </p:tav>
                                      </p:tavLst>
                                    </p:anim>
                                    <p:animEffect transition="in" filter="fade">
                                      <p:cBhvr>
                                        <p:cTn id="54" dur="1000"/>
                                        <p:tgtEl>
                                          <p:spTgt spid="48"/>
                                        </p:tgtEl>
                                      </p:cBhvr>
                                    </p:animEffect>
                                  </p:childTnLst>
                                </p:cTn>
                              </p:par>
                              <p:par>
                                <p:cTn id="55" presetID="31"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2000" fill="hold"/>
                                        <p:tgtEl>
                                          <p:spTgt spid="18"/>
                                        </p:tgtEl>
                                        <p:attrNameLst>
                                          <p:attrName>ppt_w</p:attrName>
                                        </p:attrNameLst>
                                      </p:cBhvr>
                                      <p:tavLst>
                                        <p:tav tm="0">
                                          <p:val>
                                            <p:fltVal val="0"/>
                                          </p:val>
                                        </p:tav>
                                        <p:tav tm="100000">
                                          <p:val>
                                            <p:strVal val="#ppt_w"/>
                                          </p:val>
                                        </p:tav>
                                      </p:tavLst>
                                    </p:anim>
                                    <p:anim calcmode="lin" valueType="num">
                                      <p:cBhvr>
                                        <p:cTn id="58" dur="2000" fill="hold"/>
                                        <p:tgtEl>
                                          <p:spTgt spid="18"/>
                                        </p:tgtEl>
                                        <p:attrNameLst>
                                          <p:attrName>ppt_h</p:attrName>
                                        </p:attrNameLst>
                                      </p:cBhvr>
                                      <p:tavLst>
                                        <p:tav tm="0">
                                          <p:val>
                                            <p:fltVal val="0"/>
                                          </p:val>
                                        </p:tav>
                                        <p:tav tm="100000">
                                          <p:val>
                                            <p:strVal val="#ppt_h"/>
                                          </p:val>
                                        </p:tav>
                                      </p:tavLst>
                                    </p:anim>
                                    <p:anim calcmode="lin" valueType="num">
                                      <p:cBhvr>
                                        <p:cTn id="59" dur="2000" fill="hold"/>
                                        <p:tgtEl>
                                          <p:spTgt spid="18"/>
                                        </p:tgtEl>
                                        <p:attrNameLst>
                                          <p:attrName>style.rotation</p:attrName>
                                        </p:attrNameLst>
                                      </p:cBhvr>
                                      <p:tavLst>
                                        <p:tav tm="0">
                                          <p:val>
                                            <p:fltVal val="90"/>
                                          </p:val>
                                        </p:tav>
                                        <p:tav tm="100000">
                                          <p:val>
                                            <p:fltVal val="0"/>
                                          </p:val>
                                        </p:tav>
                                      </p:tavLst>
                                    </p:anim>
                                    <p:animEffect transition="in" filter="fade">
                                      <p:cBhvr>
                                        <p:cTn id="60" dur="2000"/>
                                        <p:tgtEl>
                                          <p:spTgt spid="18"/>
                                        </p:tgtEl>
                                      </p:cBhvr>
                                    </p:animEffect>
                                  </p:childTnLst>
                                </p:cTn>
                              </p:par>
                              <p:par>
                                <p:cTn id="61" presetID="53" presetClass="entr" presetSubtype="16" fill="hold" grpId="0" nodeType="withEffect">
                                  <p:stCondLst>
                                    <p:cond delay="750"/>
                                  </p:stCondLst>
                                  <p:childTnLst>
                                    <p:set>
                                      <p:cBhvr>
                                        <p:cTn id="62" dur="1" fill="hold">
                                          <p:stCondLst>
                                            <p:cond delay="0"/>
                                          </p:stCondLst>
                                        </p:cTn>
                                        <p:tgtEl>
                                          <p:spTgt spid="7"/>
                                        </p:tgtEl>
                                        <p:attrNameLst>
                                          <p:attrName>style.visibility</p:attrName>
                                        </p:attrNameLst>
                                      </p:cBhvr>
                                      <p:to>
                                        <p:strVal val="visible"/>
                                      </p:to>
                                    </p:set>
                                    <p:anim calcmode="lin" valueType="num">
                                      <p:cBhvr>
                                        <p:cTn id="63" dur="500" fill="hold"/>
                                        <p:tgtEl>
                                          <p:spTgt spid="7"/>
                                        </p:tgtEl>
                                        <p:attrNameLst>
                                          <p:attrName>ppt_w</p:attrName>
                                        </p:attrNameLst>
                                      </p:cBhvr>
                                      <p:tavLst>
                                        <p:tav tm="0">
                                          <p:val>
                                            <p:fltVal val="0"/>
                                          </p:val>
                                        </p:tav>
                                        <p:tav tm="100000">
                                          <p:val>
                                            <p:strVal val="#ppt_w"/>
                                          </p:val>
                                        </p:tav>
                                      </p:tavLst>
                                    </p:anim>
                                    <p:anim calcmode="lin" valueType="num">
                                      <p:cBhvr>
                                        <p:cTn id="64" dur="500" fill="hold"/>
                                        <p:tgtEl>
                                          <p:spTgt spid="7"/>
                                        </p:tgtEl>
                                        <p:attrNameLst>
                                          <p:attrName>ppt_h</p:attrName>
                                        </p:attrNameLst>
                                      </p:cBhvr>
                                      <p:tavLst>
                                        <p:tav tm="0">
                                          <p:val>
                                            <p:fltVal val="0"/>
                                          </p:val>
                                        </p:tav>
                                        <p:tav tm="100000">
                                          <p:val>
                                            <p:strVal val="#ppt_h"/>
                                          </p:val>
                                        </p:tav>
                                      </p:tavLst>
                                    </p:anim>
                                    <p:animEffect transition="in" filter="fade">
                                      <p:cBhvr>
                                        <p:cTn id="65" dur="500"/>
                                        <p:tgtEl>
                                          <p:spTgt spid="7"/>
                                        </p:tgtEl>
                                      </p:cBhvr>
                                    </p:animEffect>
                                  </p:childTnLst>
                                </p:cTn>
                              </p:par>
                            </p:childTnLst>
                          </p:cTn>
                        </p:par>
                        <p:par>
                          <p:cTn id="66" fill="hold">
                            <p:stCondLst>
                              <p:cond delay="1000"/>
                            </p:stCondLst>
                            <p:childTnLst>
                              <p:par>
                                <p:cTn id="67" presetID="22" presetClass="entr" presetSubtype="8"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left)">
                                      <p:cBhvr>
                                        <p:cTn id="69" dur="500"/>
                                        <p:tgtEl>
                                          <p:spTgt spid="9"/>
                                        </p:tgtEl>
                                      </p:cBhvr>
                                    </p:animEffect>
                                  </p:childTnLst>
                                </p:cTn>
                              </p:par>
                            </p:childTnLst>
                          </p:cTn>
                        </p:par>
                        <p:par>
                          <p:cTn id="70" fill="hold">
                            <p:stCondLst>
                              <p:cond delay="1500"/>
                            </p:stCondLst>
                            <p:childTnLst>
                              <p:par>
                                <p:cTn id="71" presetID="41" presetClass="entr" presetSubtype="0" fill="hold" grpId="0" nodeType="afterEffect">
                                  <p:stCondLst>
                                    <p:cond delay="0"/>
                                  </p:stCondLst>
                                  <p:iterate type="lt">
                                    <p:tmPct val="7000"/>
                                  </p:iterate>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17"/>
                                        </p:tgtEl>
                                        <p:attrNameLst>
                                          <p:attrName>ppt_y</p:attrName>
                                        </p:attrNameLst>
                                      </p:cBhvr>
                                      <p:tavLst>
                                        <p:tav tm="0">
                                          <p:val>
                                            <p:strVal val="#ppt_y"/>
                                          </p:val>
                                        </p:tav>
                                        <p:tav tm="100000">
                                          <p:val>
                                            <p:strVal val="#ppt_y"/>
                                          </p:val>
                                        </p:tav>
                                      </p:tavLst>
                                    </p:anim>
                                    <p:anim calcmode="lin" valueType="num">
                                      <p:cBhvr>
                                        <p:cTn id="75"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25" grpId="0" bldLvl="0" animBg="1"/>
      <p:bldP spid="26" grpId="0" bldLvl="0" animBg="1"/>
      <p:bldP spid="34" grpId="0" bldLvl="0" animBg="1"/>
      <p:bldP spid="7" grpId="0" bldLvl="0" animBg="1"/>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矩形 69"/>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71" name="矩形 70"/>
          <p:cNvSpPr>
            <a:spLocks noChangeArrowheads="1"/>
          </p:cNvSpPr>
          <p:nvPr/>
        </p:nvSpPr>
        <p:spPr bwMode="auto">
          <a:xfrm>
            <a:off x="1755775" y="449263"/>
            <a:ext cx="52101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a:solidFill>
                  <a:srgbClr val="18478F"/>
                </a:solidFill>
                <a:latin typeface="方正黑体简体" pitchFamily="2" charset="-122"/>
                <a:ea typeface="方正黑体简体" pitchFamily="2" charset="-122"/>
                <a:sym typeface="FZZhengHeiS-R-GB"/>
              </a:rPr>
              <a:t>审核范围</a:t>
            </a:r>
            <a:r>
              <a:rPr lang="en-US" altLang="zh-CN" sz="2400">
                <a:solidFill>
                  <a:srgbClr val="18478F"/>
                </a:solidFill>
                <a:latin typeface="方正黑体简体" pitchFamily="2" charset="-122"/>
                <a:ea typeface="方正黑体简体" pitchFamily="2" charset="-122"/>
                <a:sym typeface="FZZhengHeiS-R-GB"/>
              </a:rPr>
              <a:t>---</a:t>
            </a:r>
            <a:r>
              <a:rPr lang="zh-CN" altLang="en-US" sz="2400">
                <a:solidFill>
                  <a:srgbClr val="FF0000"/>
                </a:solidFill>
                <a:latin typeface="方正黑体简体" pitchFamily="2" charset="-122"/>
                <a:ea typeface="方正黑体简体" pitchFamily="2" charset="-122"/>
                <a:sym typeface="FZZhengHeiS-R-GB"/>
              </a:rPr>
              <a:t>月度审核（</a:t>
            </a:r>
            <a:r>
              <a:rPr lang="en-US" altLang="zh-CN" sz="2400">
                <a:solidFill>
                  <a:srgbClr val="FF0000"/>
                </a:solidFill>
                <a:latin typeface="方正黑体简体" pitchFamily="2" charset="-122"/>
                <a:ea typeface="方正黑体简体" pitchFamily="2" charset="-122"/>
                <a:sym typeface="FZZhengHeiS-R-GB"/>
              </a:rPr>
              <a:t>2-12</a:t>
            </a:r>
            <a:r>
              <a:rPr lang="zh-CN" altLang="en-US" sz="2400">
                <a:solidFill>
                  <a:srgbClr val="FF0000"/>
                </a:solidFill>
                <a:latin typeface="方正黑体简体" pitchFamily="2" charset="-122"/>
                <a:ea typeface="方正黑体简体" pitchFamily="2" charset="-122"/>
                <a:sym typeface="FZZhengHeiS-R-GB"/>
              </a:rPr>
              <a:t>月）</a:t>
            </a:r>
            <a:endParaRPr lang="zh-CN" altLang="en-US" sz="2400">
              <a:solidFill>
                <a:srgbClr val="18478F"/>
              </a:solidFill>
              <a:latin typeface="方正黑体简体" pitchFamily="2" charset="-122"/>
              <a:ea typeface="方正黑体简体" pitchFamily="2" charset="-122"/>
              <a:sym typeface="FZZhengHeiS-R-GB"/>
            </a:endParaRPr>
          </a:p>
        </p:txBody>
      </p:sp>
      <p:sp>
        <p:nvSpPr>
          <p:cNvPr id="91" name="圆角矩形 90"/>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92" name="矩形 91"/>
          <p:cNvSpPr>
            <a:spLocks noChangeArrowheads="1"/>
          </p:cNvSpPr>
          <p:nvPr/>
        </p:nvSpPr>
        <p:spPr bwMode="auto">
          <a:xfrm>
            <a:off x="417513" y="400050"/>
            <a:ext cx="765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18478F"/>
                </a:solidFill>
                <a:latin typeface="方正黑体简体" pitchFamily="2" charset="-122"/>
                <a:ea typeface="方正黑体简体" pitchFamily="2" charset="-122"/>
                <a:sym typeface="FZZhengHeiS-R-GB"/>
              </a:rPr>
              <a:t>2.3</a:t>
            </a:r>
            <a:endParaRPr lang="zh-CN" altLang="en-US" sz="3200">
              <a:solidFill>
                <a:srgbClr val="18478F"/>
              </a:solidFill>
              <a:latin typeface="方正黑体简体" pitchFamily="2" charset="-122"/>
              <a:ea typeface="方正黑体简体" pitchFamily="2" charset="-122"/>
              <a:sym typeface="FZZhengHeiS-R-GB"/>
            </a:endParaRPr>
          </a:p>
        </p:txBody>
      </p:sp>
      <p:sp>
        <p:nvSpPr>
          <p:cNvPr id="93" name="矩形 92"/>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pic>
        <p:nvPicPr>
          <p:cNvPr id="41990" name="图片 2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7800" y="827723"/>
            <a:ext cx="125476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4"/>
          <p:cNvGrpSpPr/>
          <p:nvPr/>
        </p:nvGrpSpPr>
        <p:grpSpPr>
          <a:xfrm>
            <a:off x="1485363" y="2884514"/>
            <a:ext cx="10412929" cy="438143"/>
            <a:chOff x="534438" y="3368953"/>
            <a:chExt cx="10944224" cy="438144"/>
          </a:xfrm>
          <a:solidFill>
            <a:schemeClr val="bg1">
              <a:lumMod val="65000"/>
            </a:schemeClr>
          </a:solidFill>
        </p:grpSpPr>
        <p:sp>
          <p:nvSpPr>
            <p:cNvPr id="6" name="矩形 5"/>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noProof="1">
                <a:latin typeface="杨任东竹石体-Bold" pitchFamily="2" charset="-122"/>
                <a:ea typeface="杨任东竹石体-Bold" pitchFamily="2" charset="-122"/>
                <a:cs typeface="+mn-ea"/>
                <a:sym typeface="杨任东竹石体-Bold" pitchFamily="2" charset="-122"/>
              </a:endParaRPr>
            </a:p>
          </p:txBody>
        </p:sp>
        <p:grpSp>
          <p:nvGrpSpPr>
            <p:cNvPr id="7" name="组合 6"/>
            <p:cNvGrpSpPr/>
            <p:nvPr/>
          </p:nvGrpSpPr>
          <p:grpSpPr>
            <a:xfrm>
              <a:off x="534438" y="3368953"/>
              <a:ext cx="10944224" cy="438144"/>
              <a:chOff x="623889" y="3209929"/>
              <a:chExt cx="10944224" cy="438144"/>
            </a:xfrm>
            <a:grpFill/>
          </p:grpSpPr>
          <p:sp>
            <p:nvSpPr>
              <p:cNvPr id="8" name="矩形 7"/>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noProof="1">
                  <a:latin typeface="杨任东竹石体-Bold" pitchFamily="2" charset="-122"/>
                  <a:ea typeface="杨任东竹石体-Bold" pitchFamily="2" charset="-122"/>
                  <a:cs typeface="+mn-ea"/>
                  <a:sym typeface="杨任东竹石体-Bold" pitchFamily="2" charset="-122"/>
                </a:endParaRPr>
              </a:p>
            </p:txBody>
          </p:sp>
          <p:sp>
            <p:nvSpPr>
              <p:cNvPr id="9" name="矩形 8"/>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noProof="1">
                  <a:latin typeface="杨任东竹石体-Bold" pitchFamily="2" charset="-122"/>
                  <a:ea typeface="杨任东竹石体-Bold" pitchFamily="2" charset="-122"/>
                  <a:cs typeface="+mn-ea"/>
                  <a:sym typeface="杨任东竹石体-Bold" pitchFamily="2" charset="-122"/>
                </a:endParaRPr>
              </a:p>
            </p:txBody>
          </p:sp>
          <p:sp>
            <p:nvSpPr>
              <p:cNvPr id="10" name="矩形 9"/>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noProof="1">
                  <a:latin typeface="杨任东竹石体-Bold" pitchFamily="2" charset="-122"/>
                  <a:ea typeface="杨任东竹石体-Bold" pitchFamily="2" charset="-122"/>
                  <a:cs typeface="+mn-ea"/>
                  <a:sym typeface="杨任东竹石体-Bold" pitchFamily="2" charset="-122"/>
                </a:endParaRPr>
              </a:p>
            </p:txBody>
          </p:sp>
          <p:sp>
            <p:nvSpPr>
              <p:cNvPr id="11" name="矩形 10"/>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noProof="1">
                  <a:latin typeface="杨任东竹石体-Bold" pitchFamily="2" charset="-122"/>
                  <a:ea typeface="杨任东竹石体-Bold" pitchFamily="2" charset="-122"/>
                  <a:cs typeface="+mn-ea"/>
                  <a:sym typeface="杨任东竹石体-Bold" pitchFamily="2" charset="-122"/>
                </a:endParaRPr>
              </a:p>
            </p:txBody>
          </p:sp>
          <p:sp>
            <p:nvSpPr>
              <p:cNvPr id="12" name="矩形 11"/>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noProof="1">
                  <a:latin typeface="杨任东竹石体-Bold" pitchFamily="2" charset="-122"/>
                  <a:ea typeface="杨任东竹石体-Bold" pitchFamily="2" charset="-122"/>
                  <a:cs typeface="+mn-ea"/>
                  <a:sym typeface="杨任东竹石体-Bold" pitchFamily="2" charset="-122"/>
                </a:endParaRPr>
              </a:p>
            </p:txBody>
          </p:sp>
          <p:sp>
            <p:nvSpPr>
              <p:cNvPr id="13" name="矩形 12"/>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noProof="1">
                  <a:latin typeface="杨任东竹石体-Bold" pitchFamily="2" charset="-122"/>
                  <a:ea typeface="杨任东竹石体-Bold" pitchFamily="2" charset="-122"/>
                  <a:cs typeface="+mn-ea"/>
                  <a:sym typeface="杨任东竹石体-Bold" pitchFamily="2" charset="-122"/>
                </a:endParaRPr>
              </a:p>
            </p:txBody>
          </p:sp>
          <p:sp>
            <p:nvSpPr>
              <p:cNvPr id="14" name="等腰三角形 13"/>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noProof="1">
                  <a:latin typeface="杨任东竹石体-Bold" pitchFamily="2" charset="-122"/>
                  <a:ea typeface="杨任东竹石体-Bold" pitchFamily="2" charset="-122"/>
                  <a:cs typeface="+mn-ea"/>
                  <a:sym typeface="杨任东竹石体-Bold" pitchFamily="2" charset="-122"/>
                </a:endParaRPr>
              </a:p>
            </p:txBody>
          </p:sp>
        </p:grpSp>
      </p:grpSp>
      <p:grpSp>
        <p:nvGrpSpPr>
          <p:cNvPr id="18" name="组合 17"/>
          <p:cNvGrpSpPr/>
          <p:nvPr/>
        </p:nvGrpSpPr>
        <p:grpSpPr>
          <a:xfrm>
            <a:off x="3685468" y="2677020"/>
            <a:ext cx="6233113" cy="824761"/>
            <a:chOff x="2828957" y="2999450"/>
            <a:chExt cx="6233112" cy="824761"/>
          </a:xfrm>
          <a:solidFill>
            <a:schemeClr val="accent1">
              <a:lumMod val="50000"/>
            </a:schemeClr>
          </a:solidFill>
        </p:grpSpPr>
        <p:grpSp>
          <p:nvGrpSpPr>
            <p:cNvPr id="19" name="组合 18"/>
            <p:cNvGrpSpPr/>
            <p:nvPr/>
          </p:nvGrpSpPr>
          <p:grpSpPr>
            <a:xfrm>
              <a:off x="3531662" y="3022365"/>
              <a:ext cx="631049" cy="801696"/>
              <a:chOff x="1244451" y="3090803"/>
              <a:chExt cx="583096" cy="676392"/>
            </a:xfrm>
            <a:grpFill/>
          </p:grpSpPr>
          <p:sp>
            <p:nvSpPr>
              <p:cNvPr id="46" name="六边形 45"/>
              <p:cNvSpPr/>
              <p:nvPr/>
            </p:nvSpPr>
            <p:spPr>
              <a:xfrm rot="5400000">
                <a:off x="1197803"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bg1"/>
                  </a:solidFill>
                  <a:latin typeface="杨任东竹石体-Bold" pitchFamily="2" charset="-122"/>
                  <a:ea typeface="杨任东竹石体-Bold" pitchFamily="2" charset="-122"/>
                  <a:cs typeface="+mn-ea"/>
                  <a:sym typeface="杨任东竹石体-Bold" pitchFamily="2" charset="-122"/>
                </a:endParaRPr>
              </a:p>
            </p:txBody>
          </p:sp>
          <p:sp>
            <p:nvSpPr>
              <p:cNvPr id="47" name="文本框 64"/>
              <p:cNvSpPr txBox="1"/>
              <p:nvPr/>
            </p:nvSpPr>
            <p:spPr>
              <a:xfrm>
                <a:off x="1249697" y="3298194"/>
                <a:ext cx="577850" cy="233704"/>
              </a:xfrm>
              <a:prstGeom prst="rect">
                <a:avLst/>
              </a:prstGeom>
              <a:grpFill/>
            </p:spPr>
            <p:txBody>
              <a:bodyPr>
                <a:spAutoFit/>
              </a:bodyPr>
              <a:lstStyle/>
              <a:p>
                <a:pPr algn="ctr">
                  <a:defRPr/>
                </a:pPr>
                <a:r>
                  <a:rPr lang="en-US" altLang="zh-CN" sz="1200" noProof="1">
                    <a:solidFill>
                      <a:schemeClr val="bg1"/>
                    </a:solidFill>
                    <a:latin typeface="杨任东竹石体-Bold" pitchFamily="2" charset="-122"/>
                    <a:ea typeface="杨任东竹石体-Bold" pitchFamily="2" charset="-122"/>
                    <a:cs typeface="+mn-ea"/>
                    <a:sym typeface="杨任东竹石体-Bold" pitchFamily="2" charset="-122"/>
                  </a:rPr>
                  <a:t>4</a:t>
                </a:r>
                <a:r>
                  <a:rPr lang="zh-CN" altLang="en-US" sz="1200" noProof="1">
                    <a:solidFill>
                      <a:schemeClr val="bg1"/>
                    </a:solidFill>
                    <a:latin typeface="杨任东竹石体-Bold" pitchFamily="2" charset="-122"/>
                    <a:ea typeface="杨任东竹石体-Bold" pitchFamily="2" charset="-122"/>
                    <a:cs typeface="+mn-ea"/>
                    <a:sym typeface="杨任东竹石体-Bold" pitchFamily="2" charset="-122"/>
                  </a:rPr>
                  <a:t>月份</a:t>
                </a:r>
                <a:endParaRPr lang="zh-CN" altLang="en-US" sz="1200" noProof="1">
                  <a:solidFill>
                    <a:schemeClr val="bg1"/>
                  </a:solidFill>
                  <a:latin typeface="杨任东竹石体-Bold" pitchFamily="2" charset="-122"/>
                  <a:ea typeface="杨任东竹石体-Bold" pitchFamily="2" charset="-122"/>
                  <a:cs typeface="+mn-ea"/>
                  <a:sym typeface="杨任东竹石体-Bold" pitchFamily="2" charset="-122"/>
                </a:endParaRPr>
              </a:p>
            </p:txBody>
          </p:sp>
        </p:grpSp>
        <p:grpSp>
          <p:nvGrpSpPr>
            <p:cNvPr id="20" name="组合 19"/>
            <p:cNvGrpSpPr/>
            <p:nvPr/>
          </p:nvGrpSpPr>
          <p:grpSpPr>
            <a:xfrm>
              <a:off x="4897413" y="3011797"/>
              <a:ext cx="631049" cy="801696"/>
              <a:chOff x="1244451" y="3090803"/>
              <a:chExt cx="583096" cy="676392"/>
            </a:xfrm>
            <a:grpFill/>
          </p:grpSpPr>
          <p:sp>
            <p:nvSpPr>
              <p:cNvPr id="44" name="六边形 43"/>
              <p:cNvSpPr/>
              <p:nvPr/>
            </p:nvSpPr>
            <p:spPr>
              <a:xfrm rot="5400000">
                <a:off x="1197803"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bg1"/>
                  </a:solidFill>
                  <a:latin typeface="杨任东竹石体-Bold" pitchFamily="2" charset="-122"/>
                  <a:ea typeface="杨任东竹石体-Bold" pitchFamily="2" charset="-122"/>
                  <a:cs typeface="+mn-ea"/>
                  <a:sym typeface="杨任东竹石体-Bold" pitchFamily="2" charset="-122"/>
                </a:endParaRPr>
              </a:p>
            </p:txBody>
          </p:sp>
          <p:sp>
            <p:nvSpPr>
              <p:cNvPr id="45" name="文本框 72"/>
              <p:cNvSpPr txBox="1"/>
              <p:nvPr/>
            </p:nvSpPr>
            <p:spPr>
              <a:xfrm>
                <a:off x="1249697" y="3298194"/>
                <a:ext cx="577850" cy="233704"/>
              </a:xfrm>
              <a:prstGeom prst="rect">
                <a:avLst/>
              </a:prstGeom>
              <a:grpFill/>
            </p:spPr>
            <p:txBody>
              <a:bodyPr>
                <a:spAutoFit/>
              </a:bodyPr>
              <a:lstStyle/>
              <a:p>
                <a:pPr algn="ctr">
                  <a:defRPr/>
                </a:pPr>
                <a:r>
                  <a:rPr lang="en-US" altLang="zh-CN" sz="1200" noProof="1">
                    <a:solidFill>
                      <a:schemeClr val="bg1"/>
                    </a:solidFill>
                    <a:latin typeface="杨任东竹石体-Bold" pitchFamily="2" charset="-122"/>
                    <a:ea typeface="杨任东竹石体-Bold" pitchFamily="2" charset="-122"/>
                    <a:cs typeface="+mn-ea"/>
                    <a:sym typeface="杨任东竹石体-Bold" pitchFamily="2" charset="-122"/>
                  </a:rPr>
                  <a:t>6</a:t>
                </a:r>
                <a:r>
                  <a:rPr lang="zh-CN" altLang="en-US" sz="1200" noProof="1">
                    <a:solidFill>
                      <a:schemeClr val="bg1"/>
                    </a:solidFill>
                    <a:latin typeface="杨任东竹石体-Bold" pitchFamily="2" charset="-122"/>
                    <a:ea typeface="杨任东竹石体-Bold" pitchFamily="2" charset="-122"/>
                    <a:cs typeface="+mn-ea"/>
                    <a:sym typeface="杨任东竹石体-Bold" pitchFamily="2" charset="-122"/>
                  </a:rPr>
                  <a:t>月份</a:t>
                </a:r>
                <a:endParaRPr lang="zh-CN" altLang="en-US" sz="1200" noProof="1">
                  <a:solidFill>
                    <a:schemeClr val="bg1"/>
                  </a:solidFill>
                  <a:latin typeface="杨任东竹石体-Bold" pitchFamily="2" charset="-122"/>
                  <a:ea typeface="杨任东竹石体-Bold" pitchFamily="2" charset="-122"/>
                  <a:cs typeface="+mn-ea"/>
                  <a:sym typeface="杨任东竹石体-Bold" pitchFamily="2" charset="-122"/>
                </a:endParaRPr>
              </a:p>
            </p:txBody>
          </p:sp>
        </p:grpSp>
        <p:grpSp>
          <p:nvGrpSpPr>
            <p:cNvPr id="21" name="组合 20"/>
            <p:cNvGrpSpPr/>
            <p:nvPr/>
          </p:nvGrpSpPr>
          <p:grpSpPr>
            <a:xfrm>
              <a:off x="6262016" y="3011796"/>
              <a:ext cx="631049" cy="801696"/>
              <a:chOff x="1244451" y="3090803"/>
              <a:chExt cx="583096" cy="676392"/>
            </a:xfrm>
            <a:grpFill/>
          </p:grpSpPr>
          <p:sp>
            <p:nvSpPr>
              <p:cNvPr id="42" name="六边形 41"/>
              <p:cNvSpPr/>
              <p:nvPr/>
            </p:nvSpPr>
            <p:spPr>
              <a:xfrm rot="5400000">
                <a:off x="1197803"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bg1"/>
                  </a:solidFill>
                  <a:latin typeface="杨任东竹石体-Bold" pitchFamily="2" charset="-122"/>
                  <a:ea typeface="杨任东竹石体-Bold" pitchFamily="2" charset="-122"/>
                  <a:cs typeface="+mn-ea"/>
                  <a:sym typeface="杨任东竹石体-Bold" pitchFamily="2" charset="-122"/>
                </a:endParaRPr>
              </a:p>
            </p:txBody>
          </p:sp>
          <p:sp>
            <p:nvSpPr>
              <p:cNvPr id="43" name="文本框 79"/>
              <p:cNvSpPr txBox="1"/>
              <p:nvPr/>
            </p:nvSpPr>
            <p:spPr>
              <a:xfrm>
                <a:off x="1249697" y="3298194"/>
                <a:ext cx="577850" cy="233704"/>
              </a:xfrm>
              <a:prstGeom prst="rect">
                <a:avLst/>
              </a:prstGeom>
              <a:grpFill/>
            </p:spPr>
            <p:txBody>
              <a:bodyPr>
                <a:spAutoFit/>
              </a:bodyPr>
              <a:lstStyle/>
              <a:p>
                <a:pPr algn="ctr">
                  <a:defRPr/>
                </a:pPr>
                <a:r>
                  <a:rPr lang="en-US" altLang="zh-CN" sz="1200" noProof="1">
                    <a:solidFill>
                      <a:schemeClr val="bg1"/>
                    </a:solidFill>
                    <a:latin typeface="杨任东竹石体-Bold" pitchFamily="2" charset="-122"/>
                    <a:ea typeface="杨任东竹石体-Bold" pitchFamily="2" charset="-122"/>
                    <a:cs typeface="+mn-ea"/>
                    <a:sym typeface="杨任东竹石体-Bold" pitchFamily="2" charset="-122"/>
                  </a:rPr>
                  <a:t>8</a:t>
                </a:r>
                <a:r>
                  <a:rPr lang="zh-CN" altLang="en-US" sz="1200" noProof="1">
                    <a:solidFill>
                      <a:schemeClr val="bg1"/>
                    </a:solidFill>
                    <a:latin typeface="杨任东竹石体-Bold" pitchFamily="2" charset="-122"/>
                    <a:ea typeface="杨任东竹石体-Bold" pitchFamily="2" charset="-122"/>
                    <a:cs typeface="+mn-ea"/>
                    <a:sym typeface="杨任东竹石体-Bold" pitchFamily="2" charset="-122"/>
                  </a:rPr>
                  <a:t>月份</a:t>
                </a:r>
                <a:endParaRPr lang="zh-CN" altLang="en-US" sz="1200" noProof="1">
                  <a:solidFill>
                    <a:schemeClr val="bg1"/>
                  </a:solidFill>
                  <a:latin typeface="杨任东竹石体-Bold" pitchFamily="2" charset="-122"/>
                  <a:ea typeface="杨任东竹石体-Bold" pitchFamily="2" charset="-122"/>
                  <a:cs typeface="+mn-ea"/>
                  <a:sym typeface="杨任东竹石体-Bold" pitchFamily="2" charset="-122"/>
                </a:endParaRPr>
              </a:p>
            </p:txBody>
          </p:sp>
        </p:grpSp>
        <p:grpSp>
          <p:nvGrpSpPr>
            <p:cNvPr id="22" name="组合 21"/>
            <p:cNvGrpSpPr/>
            <p:nvPr/>
          </p:nvGrpSpPr>
          <p:grpSpPr>
            <a:xfrm>
              <a:off x="7624921" y="2999450"/>
              <a:ext cx="686977" cy="801696"/>
              <a:chOff x="1233497" y="3090803"/>
              <a:chExt cx="583096" cy="676392"/>
            </a:xfrm>
            <a:grpFill/>
          </p:grpSpPr>
          <p:sp>
            <p:nvSpPr>
              <p:cNvPr id="39" name="六边形 38"/>
              <p:cNvSpPr/>
              <p:nvPr/>
            </p:nvSpPr>
            <p:spPr>
              <a:xfrm rot="5400000">
                <a:off x="1186849"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bg1"/>
                  </a:solidFill>
                  <a:latin typeface="杨任东竹石体-Bold" pitchFamily="2" charset="-122"/>
                  <a:ea typeface="杨任东竹石体-Bold" pitchFamily="2" charset="-122"/>
                  <a:cs typeface="+mn-ea"/>
                  <a:sym typeface="杨任东竹石体-Bold" pitchFamily="2" charset="-122"/>
                </a:endParaRPr>
              </a:p>
            </p:txBody>
          </p:sp>
          <p:sp>
            <p:nvSpPr>
              <p:cNvPr id="41" name="文本框 86"/>
              <p:cNvSpPr txBox="1"/>
              <p:nvPr/>
            </p:nvSpPr>
            <p:spPr>
              <a:xfrm>
                <a:off x="1243675" y="3298194"/>
                <a:ext cx="562712" cy="233704"/>
              </a:xfrm>
              <a:prstGeom prst="rect">
                <a:avLst/>
              </a:prstGeom>
              <a:grpFill/>
            </p:spPr>
            <p:txBody>
              <a:bodyPr>
                <a:spAutoFit/>
              </a:bodyPr>
              <a:lstStyle/>
              <a:p>
                <a:pPr algn="ctr">
                  <a:defRPr/>
                </a:pPr>
                <a:r>
                  <a:rPr lang="en-US" altLang="zh-CN" sz="1200" noProof="1">
                    <a:solidFill>
                      <a:schemeClr val="bg1"/>
                    </a:solidFill>
                    <a:latin typeface="杨任东竹石体-Bold" pitchFamily="2" charset="-122"/>
                    <a:ea typeface="杨任东竹石体-Bold" pitchFamily="2" charset="-122"/>
                    <a:cs typeface="+mn-ea"/>
                    <a:sym typeface="杨任东竹石体-Bold" pitchFamily="2" charset="-122"/>
                  </a:rPr>
                  <a:t>10</a:t>
                </a:r>
                <a:r>
                  <a:rPr lang="zh-CN" altLang="en-US" sz="1200" noProof="1">
                    <a:solidFill>
                      <a:schemeClr val="bg1"/>
                    </a:solidFill>
                    <a:latin typeface="杨任东竹石体-Bold" pitchFamily="2" charset="-122"/>
                    <a:ea typeface="杨任东竹石体-Bold" pitchFamily="2" charset="-122"/>
                    <a:cs typeface="+mn-ea"/>
                    <a:sym typeface="杨任东竹石体-Bold" pitchFamily="2" charset="-122"/>
                  </a:rPr>
                  <a:t>月份</a:t>
                </a:r>
                <a:endParaRPr lang="zh-CN" altLang="en-US" sz="1200" noProof="1">
                  <a:solidFill>
                    <a:schemeClr val="bg1"/>
                  </a:solidFill>
                  <a:latin typeface="杨任东竹石体-Bold" pitchFamily="2" charset="-122"/>
                  <a:ea typeface="杨任东竹石体-Bold" pitchFamily="2" charset="-122"/>
                  <a:cs typeface="+mn-ea"/>
                  <a:sym typeface="杨任东竹石体-Bold" pitchFamily="2" charset="-122"/>
                </a:endParaRPr>
              </a:p>
            </p:txBody>
          </p:sp>
        </p:grpSp>
        <p:grpSp>
          <p:nvGrpSpPr>
            <p:cNvPr id="23" name="组合 22"/>
            <p:cNvGrpSpPr/>
            <p:nvPr/>
          </p:nvGrpSpPr>
          <p:grpSpPr>
            <a:xfrm>
              <a:off x="4216606" y="3022365"/>
              <a:ext cx="631049" cy="801696"/>
              <a:chOff x="1244451" y="3090803"/>
              <a:chExt cx="583096" cy="676392"/>
            </a:xfrm>
            <a:grpFill/>
          </p:grpSpPr>
          <p:sp>
            <p:nvSpPr>
              <p:cNvPr id="37" name="六边形 36"/>
              <p:cNvSpPr/>
              <p:nvPr/>
            </p:nvSpPr>
            <p:spPr>
              <a:xfrm rot="5400000">
                <a:off x="1197803"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bg1"/>
                  </a:solidFill>
                  <a:latin typeface="杨任东竹石体-Bold" pitchFamily="2" charset="-122"/>
                  <a:ea typeface="杨任东竹石体-Bold" pitchFamily="2" charset="-122"/>
                  <a:cs typeface="+mn-ea"/>
                  <a:sym typeface="杨任东竹石体-Bold" pitchFamily="2" charset="-122"/>
                </a:endParaRPr>
              </a:p>
            </p:txBody>
          </p:sp>
          <p:sp>
            <p:nvSpPr>
              <p:cNvPr id="38" name="文本框 93"/>
              <p:cNvSpPr txBox="1"/>
              <p:nvPr/>
            </p:nvSpPr>
            <p:spPr>
              <a:xfrm>
                <a:off x="1249697" y="3298194"/>
                <a:ext cx="577850" cy="233704"/>
              </a:xfrm>
              <a:prstGeom prst="rect">
                <a:avLst/>
              </a:prstGeom>
              <a:grpFill/>
            </p:spPr>
            <p:txBody>
              <a:bodyPr>
                <a:spAutoFit/>
              </a:bodyPr>
              <a:lstStyle/>
              <a:p>
                <a:pPr algn="ctr">
                  <a:defRPr/>
                </a:pPr>
                <a:r>
                  <a:rPr lang="en-US" altLang="zh-CN" sz="1200" noProof="1">
                    <a:solidFill>
                      <a:schemeClr val="bg1"/>
                    </a:solidFill>
                    <a:latin typeface="杨任东竹石体-Bold" pitchFamily="2" charset="-122"/>
                    <a:ea typeface="杨任东竹石体-Bold" pitchFamily="2" charset="-122"/>
                    <a:cs typeface="+mn-ea"/>
                    <a:sym typeface="杨任东竹石体-Bold" pitchFamily="2" charset="-122"/>
                  </a:rPr>
                  <a:t>5</a:t>
                </a:r>
                <a:r>
                  <a:rPr lang="zh-CN" altLang="en-US" sz="1200" noProof="1">
                    <a:solidFill>
                      <a:schemeClr val="bg1"/>
                    </a:solidFill>
                    <a:latin typeface="杨任东竹石体-Bold" pitchFamily="2" charset="-122"/>
                    <a:ea typeface="杨任东竹石体-Bold" pitchFamily="2" charset="-122"/>
                    <a:cs typeface="+mn-ea"/>
                    <a:sym typeface="杨任东竹石体-Bold" pitchFamily="2" charset="-122"/>
                  </a:rPr>
                  <a:t>月份</a:t>
                </a:r>
                <a:endParaRPr lang="zh-CN" altLang="en-US" sz="1200" noProof="1">
                  <a:solidFill>
                    <a:schemeClr val="bg1"/>
                  </a:solidFill>
                  <a:latin typeface="杨任东竹石体-Bold" pitchFamily="2" charset="-122"/>
                  <a:ea typeface="杨任东竹石体-Bold" pitchFamily="2" charset="-122"/>
                  <a:cs typeface="+mn-ea"/>
                  <a:sym typeface="杨任东竹石体-Bold" pitchFamily="2" charset="-122"/>
                </a:endParaRPr>
              </a:p>
            </p:txBody>
          </p:sp>
        </p:grpSp>
        <p:grpSp>
          <p:nvGrpSpPr>
            <p:cNvPr id="24" name="组合 23"/>
            <p:cNvGrpSpPr/>
            <p:nvPr/>
          </p:nvGrpSpPr>
          <p:grpSpPr>
            <a:xfrm>
              <a:off x="5577072" y="2999450"/>
              <a:ext cx="631049" cy="801696"/>
              <a:chOff x="1244451" y="3090803"/>
              <a:chExt cx="583096" cy="676392"/>
            </a:xfrm>
            <a:grpFill/>
          </p:grpSpPr>
          <p:sp>
            <p:nvSpPr>
              <p:cNvPr id="35" name="六边形 34"/>
              <p:cNvSpPr/>
              <p:nvPr/>
            </p:nvSpPr>
            <p:spPr>
              <a:xfrm rot="5400000">
                <a:off x="1197803"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bg1"/>
                  </a:solidFill>
                  <a:latin typeface="杨任东竹石体-Bold" pitchFamily="2" charset="-122"/>
                  <a:ea typeface="杨任东竹石体-Bold" pitchFamily="2" charset="-122"/>
                  <a:cs typeface="+mn-ea"/>
                  <a:sym typeface="杨任东竹石体-Bold" pitchFamily="2" charset="-122"/>
                </a:endParaRPr>
              </a:p>
            </p:txBody>
          </p:sp>
          <p:sp>
            <p:nvSpPr>
              <p:cNvPr id="36" name="文本框 101"/>
              <p:cNvSpPr txBox="1"/>
              <p:nvPr/>
            </p:nvSpPr>
            <p:spPr>
              <a:xfrm>
                <a:off x="1249697" y="3298194"/>
                <a:ext cx="577850" cy="233704"/>
              </a:xfrm>
              <a:prstGeom prst="rect">
                <a:avLst/>
              </a:prstGeom>
              <a:grpFill/>
            </p:spPr>
            <p:txBody>
              <a:bodyPr>
                <a:spAutoFit/>
              </a:bodyPr>
              <a:lstStyle/>
              <a:p>
                <a:pPr algn="ctr">
                  <a:defRPr/>
                </a:pPr>
                <a:r>
                  <a:rPr lang="en-US" altLang="zh-CN" sz="1200" noProof="1">
                    <a:solidFill>
                      <a:schemeClr val="bg1"/>
                    </a:solidFill>
                    <a:latin typeface="杨任东竹石体-Bold" pitchFamily="2" charset="-122"/>
                    <a:ea typeface="杨任东竹石体-Bold" pitchFamily="2" charset="-122"/>
                    <a:cs typeface="+mn-ea"/>
                    <a:sym typeface="杨任东竹石体-Bold" pitchFamily="2" charset="-122"/>
                  </a:rPr>
                  <a:t>7</a:t>
                </a:r>
                <a:r>
                  <a:rPr lang="zh-CN" altLang="en-US" sz="1200" noProof="1">
                    <a:solidFill>
                      <a:schemeClr val="bg1"/>
                    </a:solidFill>
                    <a:latin typeface="杨任东竹石体-Bold" pitchFamily="2" charset="-122"/>
                    <a:ea typeface="杨任东竹石体-Bold" pitchFamily="2" charset="-122"/>
                    <a:cs typeface="+mn-ea"/>
                    <a:sym typeface="杨任东竹石体-Bold" pitchFamily="2" charset="-122"/>
                  </a:rPr>
                  <a:t>月份</a:t>
                </a:r>
                <a:endParaRPr lang="zh-CN" altLang="en-US" sz="1200" noProof="1">
                  <a:solidFill>
                    <a:schemeClr val="bg1"/>
                  </a:solidFill>
                  <a:latin typeface="杨任东竹石体-Bold" pitchFamily="2" charset="-122"/>
                  <a:ea typeface="杨任东竹石体-Bold" pitchFamily="2" charset="-122"/>
                  <a:cs typeface="+mn-ea"/>
                  <a:sym typeface="杨任东竹石体-Bold" pitchFamily="2" charset="-122"/>
                </a:endParaRPr>
              </a:p>
            </p:txBody>
          </p:sp>
        </p:grpSp>
        <p:grpSp>
          <p:nvGrpSpPr>
            <p:cNvPr id="25" name="组合 24"/>
            <p:cNvGrpSpPr/>
            <p:nvPr/>
          </p:nvGrpSpPr>
          <p:grpSpPr>
            <a:xfrm>
              <a:off x="6946960" y="2999450"/>
              <a:ext cx="631049" cy="801696"/>
              <a:chOff x="1244451" y="3090803"/>
              <a:chExt cx="583096" cy="676392"/>
            </a:xfrm>
            <a:grpFill/>
          </p:grpSpPr>
          <p:sp>
            <p:nvSpPr>
              <p:cNvPr id="33" name="六边形 32"/>
              <p:cNvSpPr/>
              <p:nvPr/>
            </p:nvSpPr>
            <p:spPr>
              <a:xfrm rot="5400000">
                <a:off x="1197803"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bg1"/>
                  </a:solidFill>
                  <a:latin typeface="杨任东竹石体-Bold" pitchFamily="2" charset="-122"/>
                  <a:ea typeface="杨任东竹石体-Bold" pitchFamily="2" charset="-122"/>
                  <a:cs typeface="+mn-ea"/>
                  <a:sym typeface="杨任东竹石体-Bold" pitchFamily="2" charset="-122"/>
                </a:endParaRPr>
              </a:p>
            </p:txBody>
          </p:sp>
          <p:sp>
            <p:nvSpPr>
              <p:cNvPr id="34" name="文本框 108"/>
              <p:cNvSpPr txBox="1"/>
              <p:nvPr/>
            </p:nvSpPr>
            <p:spPr>
              <a:xfrm>
                <a:off x="1249697" y="3298194"/>
                <a:ext cx="577850" cy="233704"/>
              </a:xfrm>
              <a:prstGeom prst="rect">
                <a:avLst/>
              </a:prstGeom>
              <a:grpFill/>
            </p:spPr>
            <p:txBody>
              <a:bodyPr>
                <a:spAutoFit/>
              </a:bodyPr>
              <a:lstStyle/>
              <a:p>
                <a:pPr algn="ctr">
                  <a:defRPr/>
                </a:pPr>
                <a:r>
                  <a:rPr lang="en-US" altLang="zh-CN" sz="1200" noProof="1">
                    <a:solidFill>
                      <a:schemeClr val="bg1"/>
                    </a:solidFill>
                    <a:latin typeface="杨任东竹石体-Bold" pitchFamily="2" charset="-122"/>
                    <a:ea typeface="杨任东竹石体-Bold" pitchFamily="2" charset="-122"/>
                    <a:cs typeface="+mn-ea"/>
                    <a:sym typeface="杨任东竹石体-Bold" pitchFamily="2" charset="-122"/>
                  </a:rPr>
                  <a:t>9</a:t>
                </a:r>
                <a:r>
                  <a:rPr lang="zh-CN" altLang="en-US" sz="1200" noProof="1">
                    <a:solidFill>
                      <a:schemeClr val="bg1"/>
                    </a:solidFill>
                    <a:latin typeface="杨任东竹石体-Bold" pitchFamily="2" charset="-122"/>
                    <a:ea typeface="杨任东竹石体-Bold" pitchFamily="2" charset="-122"/>
                    <a:cs typeface="+mn-ea"/>
                    <a:sym typeface="杨任东竹石体-Bold" pitchFamily="2" charset="-122"/>
                  </a:rPr>
                  <a:t>月份</a:t>
                </a:r>
                <a:endParaRPr lang="zh-CN" altLang="en-US" sz="1200" noProof="1">
                  <a:solidFill>
                    <a:schemeClr val="bg1"/>
                  </a:solidFill>
                  <a:latin typeface="杨任东竹石体-Bold" pitchFamily="2" charset="-122"/>
                  <a:ea typeface="杨任东竹石体-Bold" pitchFamily="2" charset="-122"/>
                  <a:cs typeface="+mn-ea"/>
                  <a:sym typeface="杨任东竹石体-Bold" pitchFamily="2" charset="-122"/>
                </a:endParaRPr>
              </a:p>
            </p:txBody>
          </p:sp>
        </p:grpSp>
        <p:grpSp>
          <p:nvGrpSpPr>
            <p:cNvPr id="26" name="组合 25"/>
            <p:cNvGrpSpPr/>
            <p:nvPr/>
          </p:nvGrpSpPr>
          <p:grpSpPr>
            <a:xfrm>
              <a:off x="8358780" y="3006952"/>
              <a:ext cx="703289" cy="801696"/>
              <a:chOff x="1241808" y="3090804"/>
              <a:chExt cx="649847" cy="676392"/>
            </a:xfrm>
            <a:grpFill/>
          </p:grpSpPr>
          <p:sp>
            <p:nvSpPr>
              <p:cNvPr id="31" name="六边形 30"/>
              <p:cNvSpPr/>
              <p:nvPr/>
            </p:nvSpPr>
            <p:spPr>
              <a:xfrm rot="5400000">
                <a:off x="1229856" y="3105398"/>
                <a:ext cx="676392" cy="647203"/>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bg1"/>
                  </a:solidFill>
                  <a:latin typeface="杨任东竹石体-Bold" pitchFamily="2" charset="-122"/>
                  <a:ea typeface="杨任东竹石体-Bold" pitchFamily="2" charset="-122"/>
                  <a:cs typeface="+mn-ea"/>
                  <a:sym typeface="杨任东竹石体-Bold" pitchFamily="2" charset="-122"/>
                </a:endParaRPr>
              </a:p>
            </p:txBody>
          </p:sp>
          <p:sp>
            <p:nvSpPr>
              <p:cNvPr id="32" name="文本框 114"/>
              <p:cNvSpPr txBox="1"/>
              <p:nvPr/>
            </p:nvSpPr>
            <p:spPr>
              <a:xfrm>
                <a:off x="1241808" y="3298138"/>
                <a:ext cx="649847" cy="233704"/>
              </a:xfrm>
              <a:prstGeom prst="rect">
                <a:avLst/>
              </a:prstGeom>
              <a:grpFill/>
            </p:spPr>
            <p:txBody>
              <a:bodyPr>
                <a:spAutoFit/>
              </a:bodyPr>
              <a:lstStyle/>
              <a:p>
                <a:pPr algn="ctr">
                  <a:defRPr/>
                </a:pPr>
                <a:r>
                  <a:rPr lang="en-US" altLang="zh-CN" sz="1200" noProof="1">
                    <a:solidFill>
                      <a:schemeClr val="bg1"/>
                    </a:solidFill>
                    <a:latin typeface="杨任东竹石体-Bold" pitchFamily="2" charset="-122"/>
                    <a:ea typeface="杨任东竹石体-Bold" pitchFamily="2" charset="-122"/>
                    <a:cs typeface="+mn-ea"/>
                    <a:sym typeface="杨任东竹石体-Bold" pitchFamily="2" charset="-122"/>
                  </a:rPr>
                  <a:t>11</a:t>
                </a:r>
                <a:r>
                  <a:rPr lang="zh-CN" altLang="en-US" sz="1200" noProof="1">
                    <a:solidFill>
                      <a:schemeClr val="bg1"/>
                    </a:solidFill>
                    <a:latin typeface="杨任东竹石体-Bold" pitchFamily="2" charset="-122"/>
                    <a:ea typeface="杨任东竹石体-Bold" pitchFamily="2" charset="-122"/>
                    <a:cs typeface="+mn-ea"/>
                    <a:sym typeface="杨任东竹石体-Bold" pitchFamily="2" charset="-122"/>
                  </a:rPr>
                  <a:t>月份</a:t>
                </a:r>
                <a:endParaRPr lang="zh-CN" altLang="en-US" sz="1200" noProof="1">
                  <a:solidFill>
                    <a:schemeClr val="bg1"/>
                  </a:solidFill>
                  <a:latin typeface="杨任东竹石体-Bold" pitchFamily="2" charset="-122"/>
                  <a:ea typeface="杨任东竹石体-Bold" pitchFamily="2" charset="-122"/>
                  <a:cs typeface="+mn-ea"/>
                  <a:sym typeface="杨任东竹石体-Bold" pitchFamily="2" charset="-122"/>
                </a:endParaRPr>
              </a:p>
            </p:txBody>
          </p:sp>
        </p:grpSp>
        <p:grpSp>
          <p:nvGrpSpPr>
            <p:cNvPr id="27" name="组合 26"/>
            <p:cNvGrpSpPr/>
            <p:nvPr/>
          </p:nvGrpSpPr>
          <p:grpSpPr>
            <a:xfrm>
              <a:off x="2828957" y="3022515"/>
              <a:ext cx="631049" cy="801696"/>
              <a:chOff x="1216737" y="3090930"/>
              <a:chExt cx="583096" cy="676392"/>
            </a:xfrm>
            <a:grpFill/>
          </p:grpSpPr>
          <p:sp>
            <p:nvSpPr>
              <p:cNvPr id="28" name="六边形 27"/>
              <p:cNvSpPr/>
              <p:nvPr/>
            </p:nvSpPr>
            <p:spPr>
              <a:xfrm rot="5400000">
                <a:off x="1170089" y="3137578"/>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bg1"/>
                  </a:solidFill>
                  <a:latin typeface="杨任东竹石体-Bold" pitchFamily="2" charset="-122"/>
                  <a:ea typeface="杨任东竹石体-Bold" pitchFamily="2" charset="-122"/>
                  <a:cs typeface="+mn-ea"/>
                  <a:sym typeface="杨任东竹石体-Bold" pitchFamily="2" charset="-122"/>
                </a:endParaRPr>
              </a:p>
            </p:txBody>
          </p:sp>
          <p:sp>
            <p:nvSpPr>
              <p:cNvPr id="30" name="文本框 64"/>
              <p:cNvSpPr txBox="1"/>
              <p:nvPr/>
            </p:nvSpPr>
            <p:spPr>
              <a:xfrm>
                <a:off x="1221983" y="3298321"/>
                <a:ext cx="577850" cy="233704"/>
              </a:xfrm>
              <a:prstGeom prst="rect">
                <a:avLst/>
              </a:prstGeom>
              <a:grpFill/>
            </p:spPr>
            <p:txBody>
              <a:bodyPr>
                <a:spAutoFit/>
              </a:bodyPr>
              <a:lstStyle/>
              <a:p>
                <a:pPr algn="ctr">
                  <a:defRPr/>
                </a:pPr>
                <a:r>
                  <a:rPr lang="en-US" altLang="zh-CN" sz="1200" noProof="1">
                    <a:solidFill>
                      <a:schemeClr val="bg1"/>
                    </a:solidFill>
                    <a:latin typeface="杨任东竹石体-Bold" pitchFamily="2" charset="-122"/>
                    <a:ea typeface="杨任东竹石体-Bold" pitchFamily="2" charset="-122"/>
                    <a:cs typeface="+mn-ea"/>
                    <a:sym typeface="杨任东竹石体-Bold" pitchFamily="2" charset="-122"/>
                  </a:rPr>
                  <a:t>3</a:t>
                </a:r>
                <a:r>
                  <a:rPr lang="zh-CN" altLang="en-US" sz="1200" noProof="1">
                    <a:solidFill>
                      <a:schemeClr val="bg1"/>
                    </a:solidFill>
                    <a:latin typeface="杨任东竹石体-Bold" pitchFamily="2" charset="-122"/>
                    <a:ea typeface="杨任东竹石体-Bold" pitchFamily="2" charset="-122"/>
                    <a:cs typeface="+mn-ea"/>
                    <a:sym typeface="杨任东竹石体-Bold" pitchFamily="2" charset="-122"/>
                  </a:rPr>
                  <a:t>月份</a:t>
                </a:r>
                <a:endParaRPr lang="zh-CN" altLang="en-US" sz="1200" noProof="1">
                  <a:solidFill>
                    <a:schemeClr val="bg1"/>
                  </a:solidFill>
                  <a:latin typeface="杨任东竹石体-Bold" pitchFamily="2" charset="-122"/>
                  <a:ea typeface="杨任东竹石体-Bold" pitchFamily="2" charset="-122"/>
                  <a:cs typeface="+mn-ea"/>
                  <a:sym typeface="杨任东竹石体-Bold" pitchFamily="2" charset="-122"/>
                </a:endParaRPr>
              </a:p>
            </p:txBody>
          </p:sp>
        </p:grpSp>
      </p:grpSp>
      <p:grpSp>
        <p:nvGrpSpPr>
          <p:cNvPr id="48" name="组合 47"/>
          <p:cNvGrpSpPr/>
          <p:nvPr/>
        </p:nvGrpSpPr>
        <p:grpSpPr>
          <a:xfrm>
            <a:off x="2421864" y="2684520"/>
            <a:ext cx="631049" cy="801698"/>
            <a:chOff x="1109756" y="3090803"/>
            <a:chExt cx="583096" cy="676392"/>
          </a:xfrm>
          <a:solidFill>
            <a:schemeClr val="accent1"/>
          </a:solidFill>
        </p:grpSpPr>
        <p:sp>
          <p:nvSpPr>
            <p:cNvPr id="49" name="六边形 48"/>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bg1"/>
                </a:solidFill>
                <a:latin typeface="杨任东竹石体-Bold" pitchFamily="2" charset="-122"/>
                <a:ea typeface="杨任东竹石体-Bold" pitchFamily="2" charset="-122"/>
                <a:cs typeface="+mn-ea"/>
                <a:sym typeface="杨任东竹石体-Bold" pitchFamily="2" charset="-122"/>
              </a:endParaRPr>
            </a:p>
          </p:txBody>
        </p:sp>
        <p:sp>
          <p:nvSpPr>
            <p:cNvPr id="50" name="文本框 64"/>
            <p:cNvSpPr txBox="1"/>
            <p:nvPr/>
          </p:nvSpPr>
          <p:spPr>
            <a:xfrm>
              <a:off x="1115002" y="3298194"/>
              <a:ext cx="577850" cy="233704"/>
            </a:xfrm>
            <a:prstGeom prst="rect">
              <a:avLst/>
            </a:prstGeom>
            <a:grpFill/>
          </p:spPr>
          <p:txBody>
            <a:bodyPr>
              <a:spAutoFit/>
            </a:bodyPr>
            <a:lstStyle/>
            <a:p>
              <a:pPr algn="ctr">
                <a:defRPr/>
              </a:pPr>
              <a:r>
                <a:rPr lang="en-US" altLang="zh-CN" sz="1200" b="1" noProof="1">
                  <a:solidFill>
                    <a:schemeClr val="bg1"/>
                  </a:solidFill>
                  <a:latin typeface="杨任东竹石体-Bold" pitchFamily="2" charset="-122"/>
                  <a:ea typeface="杨任东竹石体-Bold" pitchFamily="2" charset="-122"/>
                  <a:cs typeface="+mn-ea"/>
                  <a:sym typeface="杨任东竹石体-Bold" pitchFamily="2" charset="-122"/>
                </a:rPr>
                <a:t>2</a:t>
              </a:r>
              <a:r>
                <a:rPr lang="zh-CN" altLang="en-US" sz="1200" b="1" noProof="1">
                  <a:solidFill>
                    <a:schemeClr val="bg1"/>
                  </a:solidFill>
                  <a:latin typeface="杨任东竹石体-Bold" pitchFamily="2" charset="-122"/>
                  <a:ea typeface="杨任东竹石体-Bold" pitchFamily="2" charset="-122"/>
                  <a:cs typeface="+mn-ea"/>
                  <a:sym typeface="杨任东竹石体-Bold" pitchFamily="2" charset="-122"/>
                </a:rPr>
                <a:t>月份</a:t>
              </a:r>
              <a:endParaRPr lang="zh-CN" altLang="en-US" sz="1200" b="1" noProof="1">
                <a:solidFill>
                  <a:schemeClr val="bg1"/>
                </a:solidFill>
                <a:latin typeface="杨任东竹石体-Bold" pitchFamily="2" charset="-122"/>
                <a:ea typeface="杨任东竹石体-Bold" pitchFamily="2" charset="-122"/>
                <a:cs typeface="+mn-ea"/>
                <a:sym typeface="杨任东竹石体-Bold" pitchFamily="2" charset="-122"/>
              </a:endParaRPr>
            </a:p>
          </p:txBody>
        </p:sp>
      </p:grpSp>
      <p:grpSp>
        <p:nvGrpSpPr>
          <p:cNvPr id="51" name="组合 50"/>
          <p:cNvGrpSpPr/>
          <p:nvPr/>
        </p:nvGrpSpPr>
        <p:grpSpPr>
          <a:xfrm>
            <a:off x="1638098" y="3485757"/>
            <a:ext cx="2215963" cy="1006732"/>
            <a:chOff x="1867300" y="3905286"/>
            <a:chExt cx="1721911" cy="1006732"/>
          </a:xfrm>
          <a:solidFill>
            <a:schemeClr val="bg2">
              <a:lumMod val="50000"/>
            </a:schemeClr>
          </a:solidFill>
        </p:grpSpPr>
        <p:sp>
          <p:nvSpPr>
            <p:cNvPr id="52" name="直接箭头连接符 51"/>
            <p:cNvSpPr/>
            <p:nvPr/>
          </p:nvSpPr>
          <p:spPr>
            <a:xfrm flipH="1">
              <a:off x="2704711" y="3905286"/>
              <a:ext cx="1" cy="413720"/>
            </a:xfrm>
            <a:prstGeom prst="straightConnector1">
              <a:avLst/>
            </a:prstGeom>
            <a:grpFill/>
            <a:ln w="38100">
              <a:tailEnd type="triangle"/>
            </a:ln>
          </p:spPr>
          <p:style>
            <a:lnRef idx="1">
              <a:schemeClr val="accent1"/>
            </a:lnRef>
            <a:fillRef idx="0">
              <a:schemeClr val="accent1"/>
            </a:fillRef>
            <a:effectRef idx="0">
              <a:schemeClr val="accent1"/>
            </a:effectRef>
            <a:fontRef idx="minor">
              <a:schemeClr val="tx1"/>
            </a:fontRef>
          </p:style>
        </p:sp>
        <p:sp>
          <p:nvSpPr>
            <p:cNvPr id="53" name="圆角矩形 52"/>
            <p:cNvSpPr/>
            <p:nvPr/>
          </p:nvSpPr>
          <p:spPr>
            <a:xfrm>
              <a:off x="1867300" y="4340518"/>
              <a:ext cx="1721911" cy="571500"/>
            </a:xfrm>
            <a:prstGeom prst="roundRect">
              <a:avLst/>
            </a:prstGeom>
            <a:grp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b="1" noProof="1">
                  <a:solidFill>
                    <a:schemeClr val="bg1"/>
                  </a:solidFill>
                  <a:latin typeface="方正黑体简体" pitchFamily="2" charset="-122"/>
                  <a:ea typeface="方正黑体简体" pitchFamily="2" charset="-122"/>
                  <a:cs typeface="+mn-ea"/>
                  <a:sym typeface="+mn-lt"/>
                </a:rPr>
                <a:t>全专业</a:t>
              </a:r>
              <a:endParaRPr lang="zh-CN" altLang="en-US" sz="1400" b="1" noProof="1">
                <a:solidFill>
                  <a:schemeClr val="bg1"/>
                </a:solidFill>
                <a:latin typeface="方正黑体简体" pitchFamily="2" charset="-122"/>
                <a:ea typeface="方正黑体简体" pitchFamily="2" charset="-122"/>
                <a:cs typeface="+mn-ea"/>
                <a:sym typeface="+mn-lt"/>
              </a:endParaRPr>
            </a:p>
          </p:txBody>
        </p:sp>
      </p:grpSp>
      <p:grpSp>
        <p:nvGrpSpPr>
          <p:cNvPr id="54" name="组合 53"/>
          <p:cNvGrpSpPr/>
          <p:nvPr/>
        </p:nvGrpSpPr>
        <p:grpSpPr bwMode="auto">
          <a:xfrm>
            <a:off x="9132888" y="3486150"/>
            <a:ext cx="2854325" cy="1022350"/>
            <a:chOff x="9107996" y="3889873"/>
            <a:chExt cx="2854960" cy="1022350"/>
          </a:xfrm>
        </p:grpSpPr>
        <p:sp>
          <p:nvSpPr>
            <p:cNvPr id="55" name="圆角矩形 54"/>
            <p:cNvSpPr/>
            <p:nvPr/>
          </p:nvSpPr>
          <p:spPr>
            <a:xfrm>
              <a:off x="9107996" y="4340723"/>
              <a:ext cx="2854960" cy="571500"/>
            </a:xfrm>
            <a:prstGeom prst="roundRect">
              <a:avLst/>
            </a:prstGeom>
            <a:solidFill>
              <a:schemeClr val="accent2">
                <a:lumMod val="75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r>
                <a:rPr lang="zh-CN" altLang="en-US" sz="1200" b="1" noProof="1">
                  <a:solidFill>
                    <a:schemeClr val="bg1"/>
                  </a:solidFill>
                  <a:latin typeface="方正黑体简体" pitchFamily="2" charset="-122"/>
                  <a:ea typeface="方正黑体简体" pitchFamily="2" charset="-122"/>
                  <a:cs typeface="+mn-ea"/>
                  <a:sym typeface="+mn-lt"/>
                </a:rPr>
                <a:t>仅限建筑业、房地产开发经营业和其他有</a:t>
              </a:r>
              <a:r>
                <a:rPr lang="en-US" altLang="zh-CN" sz="1200" b="1" noProof="1">
                  <a:solidFill>
                    <a:schemeClr val="bg1"/>
                  </a:solidFill>
                  <a:latin typeface="方正黑体简体" pitchFamily="2" charset="-122"/>
                  <a:ea typeface="方正黑体简体" pitchFamily="2" charset="-122"/>
                  <a:cs typeface="+mn-ea"/>
                  <a:sym typeface="+mn-lt"/>
                </a:rPr>
                <a:t>5000</a:t>
              </a:r>
              <a:r>
                <a:rPr lang="zh-CN" altLang="en-US" sz="1200" b="1" noProof="1">
                  <a:solidFill>
                    <a:schemeClr val="bg1"/>
                  </a:solidFill>
                  <a:latin typeface="方正黑体简体" pitchFamily="2" charset="-122"/>
                  <a:ea typeface="方正黑体简体" pitchFamily="2" charset="-122"/>
                  <a:cs typeface="+mn-ea"/>
                  <a:sym typeface="+mn-lt"/>
                </a:rPr>
                <a:t>万元及以上在建项目法人单位</a:t>
              </a:r>
              <a:endParaRPr lang="zh-CN" altLang="en-US" sz="1200" b="1" noProof="1">
                <a:solidFill>
                  <a:schemeClr val="bg1"/>
                </a:solidFill>
                <a:latin typeface="方正黑体简体" pitchFamily="2" charset="-122"/>
                <a:ea typeface="方正黑体简体" pitchFamily="2" charset="-122"/>
                <a:cs typeface="+mn-ea"/>
                <a:sym typeface="+mn-lt"/>
              </a:endParaRPr>
            </a:p>
          </p:txBody>
        </p:sp>
        <p:cxnSp>
          <p:nvCxnSpPr>
            <p:cNvPr id="56" name="直接箭头连接符 55"/>
            <p:cNvCxnSpPr/>
            <p:nvPr/>
          </p:nvCxnSpPr>
          <p:spPr>
            <a:xfrm flipH="1">
              <a:off x="10573584" y="3889873"/>
              <a:ext cx="0" cy="4143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bwMode="auto">
          <a:xfrm>
            <a:off x="3983038" y="3594100"/>
            <a:ext cx="5532437" cy="877888"/>
            <a:chOff x="3958914" y="3997067"/>
            <a:chExt cx="5531433" cy="878026"/>
          </a:xfrm>
        </p:grpSpPr>
        <p:sp>
          <p:nvSpPr>
            <p:cNvPr id="58" name="左大括号 57"/>
            <p:cNvSpPr/>
            <p:nvPr/>
          </p:nvSpPr>
          <p:spPr>
            <a:xfrm rot="16200000">
              <a:off x="6643655" y="1312326"/>
              <a:ext cx="161950" cy="5531433"/>
            </a:xfrm>
            <a:prstGeom prst="leftBrace">
              <a:avLst>
                <a:gd name="adj1" fmla="val 92025"/>
                <a:gd name="adj2" fmla="val 49869"/>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noProof="1">
                <a:ea typeface="微软雅黑" panose="020B0503020204020204" charset="-122"/>
              </a:endParaRPr>
            </a:p>
          </p:txBody>
        </p:sp>
        <p:sp>
          <p:nvSpPr>
            <p:cNvPr id="59" name="圆角矩形 58"/>
            <p:cNvSpPr/>
            <p:nvPr/>
          </p:nvSpPr>
          <p:spPr>
            <a:xfrm>
              <a:off x="5782133" y="4303593"/>
              <a:ext cx="1721911" cy="571500"/>
            </a:xfrm>
            <a:prstGeom prst="roundRect">
              <a:avLst/>
            </a:prstGeom>
            <a:solidFill>
              <a:schemeClr val="bg2">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sz="1400" b="1" noProof="1">
                  <a:solidFill>
                    <a:schemeClr val="bg1"/>
                  </a:solidFill>
                  <a:latin typeface="方正黑体简体" pitchFamily="2" charset="-122"/>
                  <a:ea typeface="方正黑体简体" pitchFamily="2" charset="-122"/>
                  <a:cs typeface="+mn-ea"/>
                  <a:sym typeface="+mn-lt"/>
                </a:rPr>
                <a:t>全专业</a:t>
              </a:r>
              <a:endParaRPr lang="zh-CN" altLang="en-US" sz="1600" noProof="1">
                <a:solidFill>
                  <a:schemeClr val="bg1"/>
                </a:solidFill>
                <a:latin typeface="方正黑体简体" pitchFamily="2" charset="-122"/>
                <a:ea typeface="方正黑体简体" pitchFamily="2" charset="-122"/>
                <a:cs typeface="+mn-ea"/>
                <a:sym typeface="+mn-lt"/>
              </a:endParaRPr>
            </a:p>
          </p:txBody>
        </p:sp>
      </p:grpSp>
      <p:grpSp>
        <p:nvGrpSpPr>
          <p:cNvPr id="60" name="组合 59"/>
          <p:cNvGrpSpPr/>
          <p:nvPr/>
        </p:nvGrpSpPr>
        <p:grpSpPr bwMode="auto">
          <a:xfrm>
            <a:off x="1839913" y="1787525"/>
            <a:ext cx="1812925" cy="896938"/>
            <a:chOff x="1815660" y="2190824"/>
            <a:chExt cx="1812025" cy="897353"/>
          </a:xfrm>
        </p:grpSpPr>
        <p:sp>
          <p:nvSpPr>
            <p:cNvPr id="61" name="圆角矩形 60"/>
            <p:cNvSpPr/>
            <p:nvPr/>
          </p:nvSpPr>
          <p:spPr>
            <a:xfrm>
              <a:off x="1815660" y="2190824"/>
              <a:ext cx="1812025" cy="574589"/>
            </a:xfrm>
            <a:prstGeom prst="roundRect">
              <a:avLst/>
            </a:prstGeom>
            <a:solidFill>
              <a:schemeClr val="accent4">
                <a:lumMod val="40000"/>
                <a:lumOff val="6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noProof="1">
                  <a:solidFill>
                    <a:srgbClr val="002060"/>
                  </a:solidFill>
                  <a:latin typeface="方正黑体简体" pitchFamily="2" charset="-122"/>
                  <a:ea typeface="方正黑体简体" pitchFamily="2" charset="-122"/>
                  <a:cs typeface="+mn-ea"/>
                  <a:sym typeface="+mn-lt"/>
                </a:rPr>
                <a:t>截止</a:t>
              </a:r>
              <a:r>
                <a:rPr lang="en-US" altLang="zh-CN" noProof="1">
                  <a:solidFill>
                    <a:srgbClr val="002060"/>
                  </a:solidFill>
                  <a:latin typeface="方正黑体简体" pitchFamily="2" charset="-122"/>
                  <a:ea typeface="方正黑体简体" pitchFamily="2" charset="-122"/>
                  <a:cs typeface="+mn-ea"/>
                  <a:sym typeface="+mn-lt"/>
                </a:rPr>
                <a:t>1</a:t>
              </a:r>
              <a:r>
                <a:rPr lang="zh-CN" altLang="en-US" noProof="1">
                  <a:solidFill>
                    <a:srgbClr val="002060"/>
                  </a:solidFill>
                  <a:latin typeface="方正黑体简体" pitchFamily="2" charset="-122"/>
                  <a:ea typeface="方正黑体简体" pitchFamily="2" charset="-122"/>
                  <a:cs typeface="+mn-ea"/>
                  <a:sym typeface="+mn-lt"/>
                </a:rPr>
                <a:t>月</a:t>
              </a:r>
              <a:r>
                <a:rPr lang="en-US" altLang="zh-CN" noProof="1">
                  <a:solidFill>
                    <a:srgbClr val="002060"/>
                  </a:solidFill>
                  <a:latin typeface="方正黑体简体" pitchFamily="2" charset="-122"/>
                  <a:ea typeface="方正黑体简体" pitchFamily="2" charset="-122"/>
                  <a:cs typeface="+mn-ea"/>
                  <a:sym typeface="+mn-lt"/>
                </a:rPr>
                <a:t>16</a:t>
              </a:r>
              <a:r>
                <a:rPr lang="zh-CN" altLang="en-US" noProof="1">
                  <a:solidFill>
                    <a:srgbClr val="002060"/>
                  </a:solidFill>
                  <a:latin typeface="方正黑体简体" pitchFamily="2" charset="-122"/>
                  <a:ea typeface="方正黑体简体" pitchFamily="2" charset="-122"/>
                  <a:cs typeface="+mn-ea"/>
                  <a:sym typeface="+mn-lt"/>
                </a:rPr>
                <a:t>日</a:t>
              </a:r>
              <a:endParaRPr lang="zh-CN" altLang="en-US" noProof="1">
                <a:solidFill>
                  <a:srgbClr val="002060"/>
                </a:solidFill>
                <a:latin typeface="方正黑体简体" pitchFamily="2" charset="-122"/>
                <a:ea typeface="方正黑体简体" pitchFamily="2" charset="-122"/>
                <a:cs typeface="+mn-ea"/>
                <a:sym typeface="+mn-lt"/>
              </a:endParaRPr>
            </a:p>
          </p:txBody>
        </p:sp>
        <p:cxnSp>
          <p:nvCxnSpPr>
            <p:cNvPr id="62" name="直接箭头连接符 61"/>
            <p:cNvCxnSpPr>
              <a:stCxn id="49" idx="3"/>
              <a:endCxn id="61" idx="2"/>
            </p:cNvCxnSpPr>
            <p:nvPr/>
          </p:nvCxnSpPr>
          <p:spPr>
            <a:xfrm flipV="1">
              <a:off x="2712152" y="2765765"/>
              <a:ext cx="9520" cy="3224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63" name="组合 62"/>
          <p:cNvGrpSpPr/>
          <p:nvPr/>
        </p:nvGrpSpPr>
        <p:grpSpPr bwMode="auto">
          <a:xfrm>
            <a:off x="4000500" y="1787525"/>
            <a:ext cx="6565900" cy="820738"/>
            <a:chOff x="4719564" y="2190824"/>
            <a:chExt cx="5821807" cy="829655"/>
          </a:xfrm>
        </p:grpSpPr>
        <p:sp>
          <p:nvSpPr>
            <p:cNvPr id="65" name="左大括号 64"/>
            <p:cNvSpPr/>
            <p:nvPr/>
          </p:nvSpPr>
          <p:spPr>
            <a:xfrm rot="5400000">
              <a:off x="7532577" y="11686"/>
              <a:ext cx="195779" cy="5821807"/>
            </a:xfrm>
            <a:prstGeom prst="leftBrace">
              <a:avLst>
                <a:gd name="adj1" fmla="val 92025"/>
                <a:gd name="adj2" fmla="val 49869"/>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noProof="1">
                <a:ea typeface="微软雅黑" panose="020B0503020204020204" charset="-122"/>
              </a:endParaRPr>
            </a:p>
          </p:txBody>
        </p:sp>
        <p:sp>
          <p:nvSpPr>
            <p:cNvPr id="66" name="圆角矩形 65"/>
            <p:cNvSpPr/>
            <p:nvPr/>
          </p:nvSpPr>
          <p:spPr>
            <a:xfrm>
              <a:off x="6374306" y="2190824"/>
              <a:ext cx="1721911" cy="571500"/>
            </a:xfrm>
            <a:prstGeom prst="roundRect">
              <a:avLst/>
            </a:prstGeom>
            <a:solidFill>
              <a:schemeClr val="accent4">
                <a:lumMod val="40000"/>
                <a:lumOff val="6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noProof="1">
                  <a:solidFill>
                    <a:srgbClr val="002060"/>
                  </a:solidFill>
                  <a:latin typeface="方正黑体简体" pitchFamily="2" charset="-122"/>
                  <a:ea typeface="方正黑体简体" pitchFamily="2" charset="-122"/>
                  <a:cs typeface="+mn-ea"/>
                  <a:sym typeface="+mn-lt"/>
                </a:rPr>
                <a:t>截止每月</a:t>
              </a:r>
              <a:r>
                <a:rPr lang="en-US" altLang="zh-CN" noProof="1">
                  <a:solidFill>
                    <a:srgbClr val="002060"/>
                  </a:solidFill>
                  <a:latin typeface="方正黑体简体" pitchFamily="2" charset="-122"/>
                  <a:ea typeface="方正黑体简体" pitchFamily="2" charset="-122"/>
                  <a:cs typeface="+mn-ea"/>
                  <a:sym typeface="+mn-lt"/>
                </a:rPr>
                <a:t>5</a:t>
              </a:r>
              <a:r>
                <a:rPr lang="zh-CN" altLang="en-US" noProof="1">
                  <a:solidFill>
                    <a:srgbClr val="002060"/>
                  </a:solidFill>
                  <a:latin typeface="方正黑体简体" pitchFamily="2" charset="-122"/>
                  <a:ea typeface="方正黑体简体" pitchFamily="2" charset="-122"/>
                  <a:cs typeface="+mn-ea"/>
                  <a:sym typeface="+mn-lt"/>
                </a:rPr>
                <a:t>日</a:t>
              </a:r>
              <a:endParaRPr lang="zh-CN" altLang="en-US" noProof="1">
                <a:solidFill>
                  <a:srgbClr val="002060"/>
                </a:solidFill>
                <a:latin typeface="方正黑体简体" pitchFamily="2" charset="-122"/>
                <a:ea typeface="方正黑体简体" pitchFamily="2" charset="-122"/>
                <a:cs typeface="+mn-ea"/>
                <a:sym typeface="+mn-lt"/>
              </a:endParaRPr>
            </a:p>
          </p:txBody>
        </p:sp>
      </p:grpSp>
      <p:grpSp>
        <p:nvGrpSpPr>
          <p:cNvPr id="67" name="组合 66"/>
          <p:cNvGrpSpPr/>
          <p:nvPr/>
        </p:nvGrpSpPr>
        <p:grpSpPr bwMode="auto">
          <a:xfrm>
            <a:off x="188913" y="1881188"/>
            <a:ext cx="1374775" cy="400050"/>
            <a:chOff x="164054" y="2284906"/>
            <a:chExt cx="1375142" cy="400110"/>
          </a:xfrm>
        </p:grpSpPr>
        <p:sp>
          <p:nvSpPr>
            <p:cNvPr id="3" name="文本框 67"/>
            <p:cNvSpPr txBox="1">
              <a:spLocks noChangeArrowheads="1"/>
            </p:cNvSpPr>
            <p:nvPr/>
          </p:nvSpPr>
          <p:spPr bwMode="auto">
            <a:xfrm>
              <a:off x="164054" y="2284906"/>
              <a:ext cx="1217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000" b="1">
                  <a:solidFill>
                    <a:srgbClr val="0070C0"/>
                  </a:solidFill>
                  <a:ea typeface="微软雅黑" panose="020B0503020204020204" charset="-122"/>
                </a:rPr>
                <a:t>审核时间</a:t>
              </a:r>
              <a:endParaRPr lang="zh-CN" altLang="en-US" sz="2000" b="1">
                <a:solidFill>
                  <a:srgbClr val="0070C0"/>
                </a:solidFill>
                <a:ea typeface="微软雅黑" panose="020B0503020204020204" charset="-122"/>
              </a:endParaRPr>
            </a:p>
          </p:txBody>
        </p:sp>
        <p:sp>
          <p:nvSpPr>
            <p:cNvPr id="69" name="下箭头 68"/>
            <p:cNvSpPr/>
            <p:nvPr/>
          </p:nvSpPr>
          <p:spPr>
            <a:xfrm rot="16200000">
              <a:off x="1337540" y="2384920"/>
              <a:ext cx="182590" cy="220722"/>
            </a:xfrm>
            <a:prstGeom prst="downArrow">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5600000"/>
                </a:lightRig>
              </a:scene3d>
              <a:sp3d extrusionH="57150" prstMaterial="softEdge">
                <a:bevelT w="25400" h="38100"/>
              </a:sp3d>
            </a:bodyPr>
            <a:lstStyle/>
            <a:p>
              <a:pPr algn="ctr">
                <a:defRPr/>
              </a:pPr>
              <a:endParaRPr lang="zh-CN" altLang="en-US" b="1" noProof="1">
                <a:solidFill>
                  <a:schemeClr val="accent4"/>
                </a:solidFill>
                <a:latin typeface="杨任东竹石体-Bold" pitchFamily="2" charset="-122"/>
                <a:ea typeface="杨任东竹石体-Bold" pitchFamily="2" charset="-122"/>
                <a:cs typeface="+mn-ea"/>
                <a:sym typeface="杨任东竹石体-Bold" pitchFamily="2" charset="-122"/>
              </a:endParaRPr>
            </a:p>
          </p:txBody>
        </p:sp>
      </p:grpSp>
      <p:grpSp>
        <p:nvGrpSpPr>
          <p:cNvPr id="2" name="组合 1"/>
          <p:cNvGrpSpPr/>
          <p:nvPr/>
        </p:nvGrpSpPr>
        <p:grpSpPr bwMode="auto">
          <a:xfrm>
            <a:off x="200025" y="3986213"/>
            <a:ext cx="1397000" cy="400050"/>
            <a:chOff x="175421" y="4389288"/>
            <a:chExt cx="1397108" cy="400110"/>
          </a:xfrm>
        </p:grpSpPr>
        <p:sp>
          <p:nvSpPr>
            <p:cNvPr id="42011" name="文本框 2"/>
            <p:cNvSpPr txBox="1">
              <a:spLocks noChangeArrowheads="1"/>
            </p:cNvSpPr>
            <p:nvPr/>
          </p:nvSpPr>
          <p:spPr bwMode="auto">
            <a:xfrm>
              <a:off x="175421" y="4389288"/>
              <a:ext cx="1217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000" b="1">
                  <a:solidFill>
                    <a:srgbClr val="0070C0"/>
                  </a:solidFill>
                  <a:ea typeface="微软雅黑" panose="020B0503020204020204" charset="-122"/>
                </a:rPr>
                <a:t>审核范围</a:t>
              </a:r>
              <a:endParaRPr lang="zh-CN" altLang="en-US" sz="2000" b="1">
                <a:solidFill>
                  <a:srgbClr val="0070C0"/>
                </a:solidFill>
                <a:ea typeface="微软雅黑" panose="020B0503020204020204" charset="-122"/>
              </a:endParaRPr>
            </a:p>
          </p:txBody>
        </p:sp>
        <p:sp>
          <p:nvSpPr>
            <p:cNvPr id="72" name="下箭头 71"/>
            <p:cNvSpPr/>
            <p:nvPr/>
          </p:nvSpPr>
          <p:spPr>
            <a:xfrm rot="16200000">
              <a:off x="1370895" y="4500438"/>
              <a:ext cx="182589" cy="220679"/>
            </a:xfrm>
            <a:prstGeom prst="downArrow">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杨任东竹石体-Bold" pitchFamily="2" charset="-122"/>
                <a:ea typeface="杨任东竹石体-Bold" pitchFamily="2" charset="-122"/>
                <a:cs typeface="+mn-ea"/>
                <a:sym typeface="杨任东竹石体-Bold" pitchFamily="2" charset="-122"/>
              </a:endParaRPr>
            </a:p>
          </p:txBody>
        </p:sp>
      </p:grpSp>
      <p:grpSp>
        <p:nvGrpSpPr>
          <p:cNvPr id="73" name="组合 72"/>
          <p:cNvGrpSpPr/>
          <p:nvPr/>
        </p:nvGrpSpPr>
        <p:grpSpPr bwMode="auto">
          <a:xfrm>
            <a:off x="214313" y="5502713"/>
            <a:ext cx="1404937" cy="400050"/>
            <a:chOff x="189206" y="5354093"/>
            <a:chExt cx="1405290" cy="400110"/>
          </a:xfrm>
        </p:grpSpPr>
        <p:sp>
          <p:nvSpPr>
            <p:cNvPr id="42014" name="文本框 73"/>
            <p:cNvSpPr txBox="1">
              <a:spLocks noChangeArrowheads="1"/>
            </p:cNvSpPr>
            <p:nvPr/>
          </p:nvSpPr>
          <p:spPr bwMode="auto">
            <a:xfrm>
              <a:off x="189206" y="5354093"/>
              <a:ext cx="1217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000" b="1" dirty="0">
                  <a:solidFill>
                    <a:srgbClr val="0070C0"/>
                  </a:solidFill>
                  <a:ea typeface="微软雅黑" panose="020B0503020204020204" charset="-122"/>
                </a:rPr>
                <a:t>审核类型</a:t>
              </a:r>
              <a:endParaRPr lang="zh-CN" altLang="en-US" sz="2000" b="1" dirty="0">
                <a:solidFill>
                  <a:srgbClr val="0070C0"/>
                </a:solidFill>
                <a:ea typeface="微软雅黑" panose="020B0503020204020204" charset="-122"/>
              </a:endParaRPr>
            </a:p>
          </p:txBody>
        </p:sp>
        <p:sp>
          <p:nvSpPr>
            <p:cNvPr id="75" name="下箭头 74"/>
            <p:cNvSpPr/>
            <p:nvPr/>
          </p:nvSpPr>
          <p:spPr>
            <a:xfrm rot="16200000">
              <a:off x="1393636" y="5443790"/>
              <a:ext cx="181002" cy="220717"/>
            </a:xfrm>
            <a:prstGeom prst="downArrow">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杨任东竹石体-Bold" pitchFamily="2" charset="-122"/>
                <a:ea typeface="杨任东竹石体-Bold" pitchFamily="2" charset="-122"/>
                <a:cs typeface="+mn-ea"/>
                <a:sym typeface="杨任东竹石体-Bold" pitchFamily="2" charset="-122"/>
              </a:endParaRPr>
            </a:p>
          </p:txBody>
        </p:sp>
      </p:grpSp>
      <p:grpSp>
        <p:nvGrpSpPr>
          <p:cNvPr id="82" name="组合 81"/>
          <p:cNvGrpSpPr/>
          <p:nvPr/>
        </p:nvGrpSpPr>
        <p:grpSpPr bwMode="auto">
          <a:xfrm>
            <a:off x="2549525" y="4616450"/>
            <a:ext cx="8016875" cy="1239838"/>
            <a:chOff x="2549784" y="4616333"/>
            <a:chExt cx="8016302" cy="1240612"/>
          </a:xfrm>
        </p:grpSpPr>
        <p:grpSp>
          <p:nvGrpSpPr>
            <p:cNvPr id="42008" name="组合 82"/>
            <p:cNvGrpSpPr/>
            <p:nvPr/>
          </p:nvGrpSpPr>
          <p:grpSpPr>
            <a:xfrm>
              <a:off x="3983628" y="5470957"/>
              <a:ext cx="5148817" cy="385988"/>
              <a:chOff x="4043130" y="5396583"/>
              <a:chExt cx="5148817" cy="385988"/>
            </a:xfrm>
          </p:grpSpPr>
          <p:sp>
            <p:nvSpPr>
              <p:cNvPr id="85" name="圆角矩形 84"/>
              <p:cNvSpPr/>
              <p:nvPr/>
            </p:nvSpPr>
            <p:spPr>
              <a:xfrm>
                <a:off x="4043130" y="5396583"/>
                <a:ext cx="1564041" cy="385988"/>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noProof="1">
                    <a:solidFill>
                      <a:schemeClr val="bg1"/>
                    </a:solidFill>
                    <a:latin typeface="方正黑体简体" pitchFamily="2" charset="-122"/>
                    <a:ea typeface="方正黑体简体" pitchFamily="2" charset="-122"/>
                    <a:cs typeface="+mn-ea"/>
                    <a:sym typeface="+mn-lt"/>
                  </a:rPr>
                  <a:t>纳入</a:t>
                </a:r>
                <a:endParaRPr lang="zh-CN" altLang="en-US" sz="2000" b="1" noProof="1">
                  <a:solidFill>
                    <a:schemeClr val="bg1"/>
                  </a:solidFill>
                  <a:latin typeface="方正黑体简体" pitchFamily="2" charset="-122"/>
                  <a:ea typeface="方正黑体简体" pitchFamily="2" charset="-122"/>
                  <a:cs typeface="+mn-ea"/>
                  <a:sym typeface="+mn-lt"/>
                </a:endParaRPr>
              </a:p>
            </p:txBody>
          </p:sp>
          <p:sp>
            <p:nvSpPr>
              <p:cNvPr id="86" name="圆角矩形 85"/>
              <p:cNvSpPr/>
              <p:nvPr/>
            </p:nvSpPr>
            <p:spPr>
              <a:xfrm>
                <a:off x="7652581" y="5414561"/>
                <a:ext cx="1539366" cy="365819"/>
              </a:xfrm>
              <a:prstGeom prst="roundRect">
                <a:avLst/>
              </a:prstGeom>
              <a:solidFill>
                <a:schemeClr val="accent1">
                  <a:lumMod val="75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noProof="1">
                    <a:solidFill>
                      <a:schemeClr val="bg1"/>
                    </a:solidFill>
                    <a:latin typeface="方正黑体简体" pitchFamily="2" charset="-122"/>
                    <a:ea typeface="方正黑体简体" pitchFamily="2" charset="-122"/>
                    <a:cs typeface="+mn-ea"/>
                    <a:sym typeface="+mn-lt"/>
                  </a:rPr>
                  <a:t>退出</a:t>
                </a:r>
                <a:endParaRPr lang="zh-CN" altLang="en-US" sz="2000" b="1" noProof="1">
                  <a:solidFill>
                    <a:schemeClr val="bg1"/>
                  </a:solidFill>
                  <a:latin typeface="方正黑体简体" pitchFamily="2" charset="-122"/>
                  <a:ea typeface="方正黑体简体" pitchFamily="2" charset="-122"/>
                  <a:cs typeface="+mn-ea"/>
                  <a:sym typeface="+mn-lt"/>
                </a:endParaRPr>
              </a:p>
            </p:txBody>
          </p:sp>
          <p:sp>
            <p:nvSpPr>
              <p:cNvPr id="87" name="圆角矩形 86"/>
              <p:cNvSpPr/>
              <p:nvPr/>
            </p:nvSpPr>
            <p:spPr>
              <a:xfrm>
                <a:off x="5860651" y="5401619"/>
                <a:ext cx="1539366" cy="365819"/>
              </a:xfrm>
              <a:prstGeom prst="roundRect">
                <a:avLst/>
              </a:prstGeom>
              <a:solidFill>
                <a:srgbClr val="00B0F0"/>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noProof="1">
                    <a:solidFill>
                      <a:schemeClr val="bg1"/>
                    </a:solidFill>
                    <a:latin typeface="方正黑体简体" pitchFamily="2" charset="-122"/>
                    <a:ea typeface="方正黑体简体" pitchFamily="2" charset="-122"/>
                    <a:cs typeface="+mn-ea"/>
                    <a:sym typeface="+mn-lt"/>
                  </a:rPr>
                  <a:t>变更</a:t>
                </a:r>
                <a:endParaRPr lang="zh-CN" altLang="en-US" sz="2000" b="1" noProof="1">
                  <a:solidFill>
                    <a:schemeClr val="bg1"/>
                  </a:solidFill>
                  <a:latin typeface="方正黑体简体" pitchFamily="2" charset="-122"/>
                  <a:ea typeface="方正黑体简体" pitchFamily="2" charset="-122"/>
                  <a:cs typeface="+mn-ea"/>
                  <a:sym typeface="+mn-lt"/>
                </a:endParaRPr>
              </a:p>
            </p:txBody>
          </p:sp>
        </p:grpSp>
        <p:sp>
          <p:nvSpPr>
            <p:cNvPr id="84" name="右大括号 83"/>
            <p:cNvSpPr/>
            <p:nvPr/>
          </p:nvSpPr>
          <p:spPr>
            <a:xfrm rot="5400000">
              <a:off x="6269624" y="896493"/>
              <a:ext cx="576623" cy="8016302"/>
            </a:xfrm>
            <a:prstGeom prst="rightBrace">
              <a:avLst>
                <a:gd name="adj1" fmla="val 34030"/>
                <a:gd name="adj2" fmla="val 50000"/>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noProof="1">
                <a:ea typeface="微软雅黑" panose="020B0503020204020204" charset="-122"/>
              </a:endParaRPr>
            </a:p>
          </p:txBody>
        </p:sp>
      </p:grpSp>
      <p:grpSp>
        <p:nvGrpSpPr>
          <p:cNvPr id="4" name="组合 3"/>
          <p:cNvGrpSpPr/>
          <p:nvPr/>
        </p:nvGrpSpPr>
        <p:grpSpPr>
          <a:xfrm>
            <a:off x="10241216" y="2676902"/>
            <a:ext cx="714119" cy="801691"/>
            <a:chOff x="8252190" y="2983653"/>
            <a:chExt cx="583130" cy="676392"/>
          </a:xfrm>
          <a:solidFill>
            <a:schemeClr val="accent1"/>
          </a:solidFill>
        </p:grpSpPr>
        <p:sp>
          <p:nvSpPr>
            <p:cNvPr id="15" name="六边形 14"/>
            <p:cNvSpPr/>
            <p:nvPr/>
          </p:nvSpPr>
          <p:spPr>
            <a:xfrm rot="5400000">
              <a:off x="8205576" y="303030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bg1"/>
                </a:solidFill>
                <a:latin typeface="杨任东竹石体-Bold" pitchFamily="2" charset="-122"/>
                <a:ea typeface="杨任东竹石体-Bold" pitchFamily="2" charset="-122"/>
                <a:cs typeface="+mn-ea"/>
                <a:sym typeface="杨任东竹石体-Bold" pitchFamily="2" charset="-122"/>
              </a:endParaRPr>
            </a:p>
          </p:txBody>
        </p:sp>
        <p:sp>
          <p:nvSpPr>
            <p:cNvPr id="16" name="文本框 64"/>
            <p:cNvSpPr txBox="1"/>
            <p:nvPr/>
          </p:nvSpPr>
          <p:spPr>
            <a:xfrm>
              <a:off x="8252190" y="3224260"/>
              <a:ext cx="577850" cy="232516"/>
            </a:xfrm>
            <a:prstGeom prst="rect">
              <a:avLst/>
            </a:prstGeom>
            <a:grpFill/>
          </p:spPr>
          <p:txBody>
            <a:bodyPr>
              <a:spAutoFit/>
            </a:bodyPr>
            <a:lstStyle/>
            <a:p>
              <a:pPr algn="ctr">
                <a:defRPr/>
              </a:pPr>
              <a:r>
                <a:rPr lang="en-US" altLang="zh-CN" sz="1200" b="1" noProof="1">
                  <a:solidFill>
                    <a:schemeClr val="bg1"/>
                  </a:solidFill>
                  <a:latin typeface="杨任东竹石体-Bold" pitchFamily="2" charset="-122"/>
                  <a:ea typeface="杨任东竹石体-Bold" pitchFamily="2" charset="-122"/>
                  <a:cs typeface="+mn-ea"/>
                  <a:sym typeface="杨任东竹石体-Bold" pitchFamily="2" charset="-122"/>
                </a:rPr>
                <a:t>12</a:t>
              </a:r>
              <a:r>
                <a:rPr lang="zh-CN" altLang="en-US" sz="1200" b="1" noProof="1">
                  <a:solidFill>
                    <a:schemeClr val="bg1"/>
                  </a:solidFill>
                  <a:latin typeface="杨任东竹石体-Bold" pitchFamily="2" charset="-122"/>
                  <a:ea typeface="杨任东竹石体-Bold" pitchFamily="2" charset="-122"/>
                  <a:cs typeface="+mn-ea"/>
                  <a:sym typeface="杨任东竹石体-Bold" pitchFamily="2" charset="-122"/>
                </a:rPr>
                <a:t>月份</a:t>
              </a:r>
              <a:endParaRPr lang="zh-CN" altLang="en-US" sz="1200" b="1" noProof="1">
                <a:solidFill>
                  <a:schemeClr val="bg1"/>
                </a:solidFill>
                <a:latin typeface="杨任东竹石体-Bold" pitchFamily="2" charset="-122"/>
                <a:ea typeface="杨任东竹石体-Bold" pitchFamily="2" charset="-122"/>
                <a:cs typeface="+mn-ea"/>
                <a:sym typeface="杨任东竹石体-Bold" pitchFamily="2" charset="-122"/>
              </a:endParaRPr>
            </a:p>
          </p:txBody>
        </p:sp>
      </p:grpSp>
      <p:sp>
        <p:nvSpPr>
          <p:cNvPr id="42020"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15F8BFBC-9ADE-435B-8EB7-459F5BBE8079}" type="slidenum">
              <a:rPr altLang="en-US" smtClean="0">
                <a:solidFill>
                  <a:srgbClr val="898989"/>
                </a:solidFill>
                <a:cs typeface="FZHei-B01S"/>
              </a:rPr>
            </a:fld>
            <a:endParaRPr lang="zh-CN" altLang="en-US" smtClean="0">
              <a:solidFill>
                <a:srgbClr val="898989"/>
              </a:solidFill>
              <a:cs typeface="FZHei-B01S"/>
            </a:endParaRPr>
          </a:p>
        </p:txBody>
      </p:sp>
    </p:spTree>
  </p:cSld>
  <p:clrMapOvr>
    <a:masterClrMapping/>
  </p:clrMapOvr>
  <p:transition spd="slow"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500"/>
                                        <p:tgtEl>
                                          <p:spTgt spid="92"/>
                                        </p:tgtEl>
                                      </p:cBhvr>
                                    </p:animEffect>
                                  </p:childTnLst>
                                </p:cTn>
                              </p:par>
                              <p:par>
                                <p:cTn id="11" presetID="63" presetClass="path" presetSubtype="0" accel="50000" decel="50000" fill="hold" nodeType="withEffect">
                                  <p:stCondLst>
                                    <p:cond delay="0"/>
                                  </p:stCondLst>
                                  <p:childTnLst>
                                    <p:animMotion origin="layout" path="M -0.16667 2.59259E-6 L 2.5E-6 2.59259E-6 " pathEditMode="relative" rAng="0" ptsTypes="AA">
                                      <p:cBhvr>
                                        <p:cTn id="12" dur="800" fill="hold"/>
                                        <p:tgtEl>
                                          <p:spTgt spid="91"/>
                                        </p:tgtEl>
                                        <p:attrNameLst>
                                          <p:attrName>ppt_x</p:attrName>
                                          <p:attrName>ppt_y</p:attrName>
                                        </p:attrNameLst>
                                      </p:cBhvr>
                                      <p:rCtr x="8300" y="0"/>
                                    </p:animMotion>
                                  </p:childTnLst>
                                </p:cTn>
                              </p:par>
                              <p:par>
                                <p:cTn id="13" presetID="10" presetClass="entr" presetSubtype="0" fill="hold" grpId="0" nodeType="withEffect">
                                  <p:stCondLst>
                                    <p:cond delay="500"/>
                                  </p:stCondLst>
                                  <p:childTnLst>
                                    <p:set>
                                      <p:cBhvr>
                                        <p:cTn id="14" dur="1" fill="hold">
                                          <p:stCondLst>
                                            <p:cond delay="0"/>
                                          </p:stCondLst>
                                        </p:cTn>
                                        <p:tgtEl>
                                          <p:spTgt spid="93"/>
                                        </p:tgtEl>
                                        <p:attrNameLst>
                                          <p:attrName>style.visibility</p:attrName>
                                        </p:attrNameLst>
                                      </p:cBhvr>
                                      <p:to>
                                        <p:strVal val="visible"/>
                                      </p:to>
                                    </p:set>
                                    <p:animEffect transition="in" filter="fade">
                                      <p:cBhvr>
                                        <p:cTn id="15" dur="500"/>
                                        <p:tgtEl>
                                          <p:spTgt spid="93"/>
                                        </p:tgtEl>
                                      </p:cBhvr>
                                    </p:animEffect>
                                  </p:childTnLst>
                                </p:cTn>
                              </p:par>
                              <p:par>
                                <p:cTn id="16" presetID="63" presetClass="path" presetSubtype="0" accel="50000" decel="50000" fill="hold" grpId="1" nodeType="withEffect">
                                  <p:stCondLst>
                                    <p:cond delay="200"/>
                                  </p:stCondLst>
                                  <p:childTnLst>
                                    <p:animMotion origin="layout" path="M -0.16667 -1.85185E-6 L -2.5E-6 -1.85185E-6 " pathEditMode="relative" rAng="0" ptsTypes="AA">
                                      <p:cBhvr>
                                        <p:cTn id="17" dur="800" fill="hold"/>
                                        <p:tgtEl>
                                          <p:spTgt spid="93"/>
                                        </p:tgtEl>
                                        <p:attrNameLst>
                                          <p:attrName>ppt_x</p:attrName>
                                          <p:attrName>ppt_y</p:attrName>
                                        </p:attrNameLst>
                                      </p:cBhvr>
                                      <p:rCtr x="8800" y="0"/>
                                    </p:animMotion>
                                  </p:childTnLst>
                                </p:cTn>
                              </p:par>
                              <p:par>
                                <p:cTn id="18" presetID="10" presetClass="entr" presetSubtype="0" fill="hold" grpId="0" nodeType="withEffect">
                                  <p:stCondLst>
                                    <p:cond delay="75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1000"/>
                                        <p:tgtEl>
                                          <p:spTgt spid="70"/>
                                        </p:tgtEl>
                                      </p:cBhvr>
                                    </p:animEffect>
                                  </p:childTnLst>
                                </p:cTn>
                              </p:par>
                              <p:par>
                                <p:cTn id="21" presetID="63" presetClass="path" presetSubtype="0" accel="50000" decel="50000" fill="hold" grpId="1" nodeType="withEffect">
                                  <p:stCondLst>
                                    <p:cond delay="0"/>
                                  </p:stCondLst>
                                  <p:childTnLst>
                                    <p:animMotion origin="layout" path="M -0.16666 -3.7037E-7 L -2.5E-6 -3.7037E-7 " pathEditMode="relative" rAng="0" ptsTypes="AA">
                                      <p:cBhvr>
                                        <p:cTn id="22" dur="800" fill="hold"/>
                                        <p:tgtEl>
                                          <p:spTgt spid="70"/>
                                        </p:tgtEl>
                                        <p:attrNameLst>
                                          <p:attrName>ppt_x</p:attrName>
                                          <p:attrName>ppt_y</p:attrName>
                                        </p:attrNameLst>
                                      </p:cBhvr>
                                      <p:rCtr x="8300" y="0"/>
                                    </p:animMotion>
                                  </p:childTnLst>
                                </p:cTn>
                              </p:par>
                              <p:par>
                                <p:cTn id="23" presetID="22" presetClass="entr" presetSubtype="8" fill="hold" grpId="0" nodeType="withEffect">
                                  <p:stCondLst>
                                    <p:cond delay="500"/>
                                  </p:stCondLst>
                                  <p:childTnLst>
                                    <p:set>
                                      <p:cBhvr>
                                        <p:cTn id="24" dur="1" fill="hold">
                                          <p:stCondLst>
                                            <p:cond delay="0"/>
                                          </p:stCondLst>
                                        </p:cTn>
                                        <p:tgtEl>
                                          <p:spTgt spid="71"/>
                                        </p:tgtEl>
                                        <p:attrNameLst>
                                          <p:attrName>style.visibility</p:attrName>
                                        </p:attrNameLst>
                                      </p:cBhvr>
                                      <p:to>
                                        <p:strVal val="visible"/>
                                      </p:to>
                                    </p:set>
                                    <p:animEffect transition="in" filter="wipe(left)">
                                      <p:cBhvr>
                                        <p:cTn id="25" dur="500"/>
                                        <p:tgtEl>
                                          <p:spTgt spid="71"/>
                                        </p:tgtEl>
                                      </p:cBhvr>
                                    </p:animEffect>
                                  </p:childTnLst>
                                </p:cTn>
                              </p:par>
                            </p:childTnLst>
                          </p:cTn>
                        </p:par>
                        <p:par>
                          <p:cTn id="26" fill="hold">
                            <p:stCondLst>
                              <p:cond delay="500"/>
                            </p:stCondLst>
                            <p:childTnLst>
                              <p:par>
                                <p:cTn id="27" presetID="42"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2" presetClass="entr" presetSubtype="8"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p:cTn id="35" dur="500" fill="hold"/>
                                        <p:tgtEl>
                                          <p:spTgt spid="48"/>
                                        </p:tgtEl>
                                        <p:attrNameLst>
                                          <p:attrName>ppt_x</p:attrName>
                                        </p:attrNameLst>
                                      </p:cBhvr>
                                      <p:tavLst>
                                        <p:tav tm="0">
                                          <p:val>
                                            <p:strVal val="0-#ppt_w/2"/>
                                          </p:val>
                                        </p:tav>
                                        <p:tav tm="100000">
                                          <p:val>
                                            <p:strVal val="#ppt_x"/>
                                          </p:val>
                                        </p:tav>
                                      </p:tavLst>
                                    </p:anim>
                                    <p:anim calcmode="lin" valueType="num">
                                      <p:cBhvr>
                                        <p:cTn id="36" dur="500" fill="hold"/>
                                        <p:tgtEl>
                                          <p:spTgt spid="48"/>
                                        </p:tgtEl>
                                        <p:attrNameLst>
                                          <p:attrName>ppt_y</p:attrName>
                                        </p:attrNameLst>
                                      </p:cBhvr>
                                      <p:tavLst>
                                        <p:tav tm="0">
                                          <p:val>
                                            <p:strVal val="#ppt_y"/>
                                          </p:val>
                                        </p:tav>
                                        <p:tav tm="100000">
                                          <p:val>
                                            <p:strVal val="#ppt_y"/>
                                          </p:val>
                                        </p:tav>
                                      </p:tavLst>
                                    </p:anim>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par>
                          <p:cTn id="41" fill="hold">
                            <p:stCondLst>
                              <p:cond delay="2500"/>
                            </p:stCondLst>
                            <p:childTnLst>
                              <p:par>
                                <p:cTn id="42" presetID="22" presetClass="entr" presetSubtype="8" fill="hold" nodeType="after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wipe(left)">
                                      <p:cBhvr>
                                        <p:cTn id="44" dur="500"/>
                                        <p:tgtEl>
                                          <p:spTgt spid="67"/>
                                        </p:tgtEl>
                                      </p:cBhvr>
                                    </p:animEffect>
                                  </p:childTnLst>
                                </p:cTn>
                              </p:par>
                            </p:childTnLst>
                          </p:cTn>
                        </p:par>
                        <p:par>
                          <p:cTn id="45" fill="hold">
                            <p:stCondLst>
                              <p:cond delay="3000"/>
                            </p:stCondLst>
                            <p:childTnLst>
                              <p:par>
                                <p:cTn id="46" presetID="22" presetClass="entr" presetSubtype="4"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wipe(down)">
                                      <p:cBhvr>
                                        <p:cTn id="48" dur="500"/>
                                        <p:tgtEl>
                                          <p:spTgt spid="60"/>
                                        </p:tgtEl>
                                      </p:cBhvr>
                                    </p:animEffect>
                                  </p:childTnLst>
                                </p:cTn>
                              </p:par>
                            </p:childTnLst>
                          </p:cTn>
                        </p:par>
                        <p:par>
                          <p:cTn id="49" fill="hold">
                            <p:stCondLst>
                              <p:cond delay="3500"/>
                            </p:stCondLst>
                            <p:childTnLst>
                              <p:par>
                                <p:cTn id="50" presetID="22" presetClass="entr" presetSubtype="4" fill="hold" nodeType="after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wipe(down)">
                                      <p:cBhvr>
                                        <p:cTn id="52" dur="500"/>
                                        <p:tgtEl>
                                          <p:spTgt spid="63"/>
                                        </p:tgtEl>
                                      </p:cBhvr>
                                    </p:animEffect>
                                  </p:childTnLst>
                                </p:cTn>
                              </p:par>
                            </p:childTnLst>
                          </p:cTn>
                        </p:par>
                        <p:par>
                          <p:cTn id="53" fill="hold">
                            <p:stCondLst>
                              <p:cond delay="4000"/>
                            </p:stCondLst>
                            <p:childTnLst>
                              <p:par>
                                <p:cTn id="54" presetID="22" presetClass="entr" presetSubtype="8" fill="hold"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left)">
                                      <p:cBhvr>
                                        <p:cTn id="56" dur="500"/>
                                        <p:tgtEl>
                                          <p:spTgt spid="2"/>
                                        </p:tgtEl>
                                      </p:cBhvr>
                                    </p:animEffect>
                                  </p:childTnLst>
                                </p:cTn>
                              </p:par>
                            </p:childTnLst>
                          </p:cTn>
                        </p:par>
                        <p:par>
                          <p:cTn id="57" fill="hold">
                            <p:stCondLst>
                              <p:cond delay="4500"/>
                            </p:stCondLst>
                            <p:childTnLst>
                              <p:par>
                                <p:cTn id="58" presetID="22" presetClass="entr" presetSubtype="1" fill="hold" nodeType="after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wipe(up)">
                                      <p:cBhvr>
                                        <p:cTn id="60" dur="500"/>
                                        <p:tgtEl>
                                          <p:spTgt spid="51"/>
                                        </p:tgtEl>
                                      </p:cBhvr>
                                    </p:animEffect>
                                  </p:childTnLst>
                                </p:cTn>
                              </p:par>
                            </p:childTnLst>
                          </p:cTn>
                        </p:par>
                        <p:par>
                          <p:cTn id="61" fill="hold">
                            <p:stCondLst>
                              <p:cond delay="5000"/>
                            </p:stCondLst>
                            <p:childTnLst>
                              <p:par>
                                <p:cTn id="62" presetID="22" presetClass="entr" presetSubtype="1" fill="hold" nodeType="after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wipe(up)">
                                      <p:cBhvr>
                                        <p:cTn id="64" dur="500"/>
                                        <p:tgtEl>
                                          <p:spTgt spid="57"/>
                                        </p:tgtEl>
                                      </p:cBhvr>
                                    </p:animEffect>
                                  </p:childTnLst>
                                </p:cTn>
                              </p:par>
                            </p:childTnLst>
                          </p:cTn>
                        </p:par>
                        <p:par>
                          <p:cTn id="65" fill="hold">
                            <p:stCondLst>
                              <p:cond delay="5500"/>
                            </p:stCondLst>
                            <p:childTnLst>
                              <p:par>
                                <p:cTn id="66" presetID="22" presetClass="entr" presetSubtype="1" fill="hold" nodeType="after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wipe(up)">
                                      <p:cBhvr>
                                        <p:cTn id="68" dur="500"/>
                                        <p:tgtEl>
                                          <p:spTgt spid="54"/>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73"/>
                                        </p:tgtEl>
                                        <p:attrNameLst>
                                          <p:attrName>style.visibility</p:attrName>
                                        </p:attrNameLst>
                                      </p:cBhvr>
                                      <p:to>
                                        <p:strVal val="visible"/>
                                      </p:to>
                                    </p:set>
                                    <p:animEffect transition="in" filter="wipe(left)">
                                      <p:cBhvr>
                                        <p:cTn id="72" dur="500"/>
                                        <p:tgtEl>
                                          <p:spTgt spid="73"/>
                                        </p:tgtEl>
                                      </p:cBhvr>
                                    </p:animEffect>
                                  </p:childTnLst>
                                </p:cTn>
                              </p:par>
                            </p:childTnLst>
                          </p:cTn>
                        </p:par>
                        <p:par>
                          <p:cTn id="73" fill="hold">
                            <p:stCondLst>
                              <p:cond delay="6500"/>
                            </p:stCondLst>
                            <p:childTnLst>
                              <p:par>
                                <p:cTn id="74" presetID="22" presetClass="entr" presetSubtype="1" fill="hold" nodeType="afterEffect">
                                  <p:stCondLst>
                                    <p:cond delay="0"/>
                                  </p:stCondLst>
                                  <p:childTnLst>
                                    <p:set>
                                      <p:cBhvr>
                                        <p:cTn id="75" dur="1" fill="hold">
                                          <p:stCondLst>
                                            <p:cond delay="0"/>
                                          </p:stCondLst>
                                        </p:cTn>
                                        <p:tgtEl>
                                          <p:spTgt spid="82"/>
                                        </p:tgtEl>
                                        <p:attrNameLst>
                                          <p:attrName>style.visibility</p:attrName>
                                        </p:attrNameLst>
                                      </p:cBhvr>
                                      <p:to>
                                        <p:strVal val="visible"/>
                                      </p:to>
                                    </p:set>
                                    <p:animEffect transition="in" filter="wipe(up)">
                                      <p:cBhvr>
                                        <p:cTn id="76" dur="500"/>
                                        <p:tgtEl>
                                          <p:spTgt spid="82"/>
                                        </p:tgtEl>
                                      </p:cBhvr>
                                    </p:animEffect>
                                  </p:childTnLst>
                                </p:cTn>
                              </p:par>
                            </p:childTnLst>
                          </p:cTn>
                        </p:par>
                        <p:par>
                          <p:cTn id="77" fill="hold">
                            <p:stCondLst>
                              <p:cond delay="7000"/>
                            </p:stCondLst>
                            <p:childTnLst>
                              <p:par>
                                <p:cTn id="78" presetID="2" presetClass="entr" presetSubtype="8" fill="hold" nodeType="afterEffect">
                                  <p:stCondLst>
                                    <p:cond delay="0"/>
                                  </p:stCondLst>
                                  <p:childTnLst>
                                    <p:set>
                                      <p:cBhvr>
                                        <p:cTn id="79" dur="1" fill="hold">
                                          <p:stCondLst>
                                            <p:cond delay="0"/>
                                          </p:stCondLst>
                                        </p:cTn>
                                        <p:tgtEl>
                                          <p:spTgt spid="4"/>
                                        </p:tgtEl>
                                        <p:attrNameLst>
                                          <p:attrName>style.visibility</p:attrName>
                                        </p:attrNameLst>
                                      </p:cBhvr>
                                      <p:to>
                                        <p:strVal val="visible"/>
                                      </p:to>
                                    </p:set>
                                    <p:anim calcmode="lin" valueType="num">
                                      <p:cBhvr>
                                        <p:cTn id="80" dur="500" fill="hold"/>
                                        <p:tgtEl>
                                          <p:spTgt spid="4"/>
                                        </p:tgtEl>
                                        <p:attrNameLst>
                                          <p:attrName>ppt_x</p:attrName>
                                        </p:attrNameLst>
                                      </p:cBhvr>
                                      <p:tavLst>
                                        <p:tav tm="0">
                                          <p:val>
                                            <p:strVal val="0-#ppt_w/2"/>
                                          </p:val>
                                        </p:tav>
                                        <p:tav tm="100000">
                                          <p:val>
                                            <p:strVal val="#ppt_x"/>
                                          </p:val>
                                        </p:tav>
                                      </p:tavLst>
                                    </p:anim>
                                    <p:anim calcmode="lin" valueType="num">
                                      <p:cBhvr>
                                        <p:cTn id="81"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0" grpId="1" bldLvl="0" animBg="1"/>
      <p:bldP spid="71" grpId="0"/>
      <p:bldP spid="92" grpId="0"/>
      <p:bldP spid="93" grpId="0" bldLvl="0" animBg="1"/>
      <p:bldP spid="93" grpId="1"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图片 2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98" y="770469"/>
            <a:ext cx="11685587" cy="625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组合 11"/>
          <p:cNvGrpSpPr/>
          <p:nvPr/>
        </p:nvGrpSpPr>
        <p:grpSpPr bwMode="auto">
          <a:xfrm>
            <a:off x="841375" y="1990725"/>
            <a:ext cx="3263900" cy="3270250"/>
            <a:chOff x="2239" y="2666"/>
            <a:chExt cx="3553" cy="3713"/>
          </a:xfrm>
        </p:grpSpPr>
        <p:sp>
          <p:nvSpPr>
            <p:cNvPr id="14" name="弧形 13"/>
            <p:cNvSpPr/>
            <p:nvPr/>
          </p:nvSpPr>
          <p:spPr>
            <a:xfrm>
              <a:off x="2239" y="2735"/>
              <a:ext cx="3553" cy="3554"/>
            </a:xfrm>
            <a:prstGeom prst="arc">
              <a:avLst>
                <a:gd name="adj1" fmla="val 16777688"/>
                <a:gd name="adj2" fmla="val 4907263"/>
              </a:avLst>
            </a:prstGeom>
            <a:ln w="28575">
              <a:solidFill>
                <a:srgbClr val="7F7F7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noProof="1">
                <a:latin typeface="思源黑体 Medium" pitchFamily="34" charset="-122"/>
                <a:ea typeface="思源黑体 Medium" pitchFamily="34" charset="-122"/>
              </a:endParaRPr>
            </a:p>
          </p:txBody>
        </p:sp>
        <p:sp>
          <p:nvSpPr>
            <p:cNvPr id="15" name="椭圆 14"/>
            <p:cNvSpPr/>
            <p:nvPr/>
          </p:nvSpPr>
          <p:spPr>
            <a:xfrm>
              <a:off x="4155" y="6201"/>
              <a:ext cx="178" cy="178"/>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思源黑体 Medium" pitchFamily="34" charset="-122"/>
                <a:ea typeface="思源黑体 Medium" pitchFamily="34" charset="-122"/>
              </a:endParaRPr>
            </a:p>
          </p:txBody>
        </p:sp>
        <p:sp>
          <p:nvSpPr>
            <p:cNvPr id="16" name="椭圆 15"/>
            <p:cNvSpPr/>
            <p:nvPr/>
          </p:nvSpPr>
          <p:spPr>
            <a:xfrm>
              <a:off x="4155" y="2666"/>
              <a:ext cx="178" cy="178"/>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思源黑体 Medium" pitchFamily="34" charset="-122"/>
                <a:ea typeface="思源黑体 Medium" pitchFamily="34" charset="-122"/>
              </a:endParaRPr>
            </a:p>
          </p:txBody>
        </p:sp>
      </p:grpSp>
      <p:grpSp>
        <p:nvGrpSpPr>
          <p:cNvPr id="26630" name="组合 32"/>
          <p:cNvGrpSpPr/>
          <p:nvPr/>
        </p:nvGrpSpPr>
        <p:grpSpPr bwMode="auto">
          <a:xfrm>
            <a:off x="5117148" y="4323398"/>
            <a:ext cx="614362" cy="576262"/>
            <a:chOff x="7897" y="3098"/>
            <a:chExt cx="823" cy="823"/>
          </a:xfrm>
        </p:grpSpPr>
        <p:sp>
          <p:nvSpPr>
            <p:cNvPr id="3" name="椭圆 2"/>
            <p:cNvSpPr/>
            <p:nvPr/>
          </p:nvSpPr>
          <p:spPr>
            <a:xfrm>
              <a:off x="7897" y="3098"/>
              <a:ext cx="823" cy="8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思源黑体 Medium" pitchFamily="34" charset="-122"/>
                <a:ea typeface="思源黑体 Medium" pitchFamily="34" charset="-122"/>
              </a:endParaRPr>
            </a:p>
          </p:txBody>
        </p:sp>
        <p:sp>
          <p:nvSpPr>
            <p:cNvPr id="26632" name="文本框 64"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SpPr txBox="1">
              <a:spLocks noChangeArrowheads="1"/>
            </p:cNvSpPr>
            <p:nvPr/>
          </p:nvSpPr>
          <p:spPr bwMode="auto">
            <a:xfrm>
              <a:off x="8045" y="3174"/>
              <a:ext cx="538" cy="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eaLnBrk="0" hangingPunct="0">
                <a:defRPr>
                  <a:solidFill>
                    <a:schemeClr val="tx1"/>
                  </a:solidFill>
                  <a:latin typeface="FZZhengHeiS-R-GB"/>
                  <a:ea typeface="FZHei-B01S"/>
                  <a:cs typeface="FZHei-B01S"/>
                </a:defRPr>
              </a:lvl1pPr>
              <a:lvl2pPr defTabSz="514350" eaLnBrk="0" hangingPunct="0">
                <a:defRPr>
                  <a:solidFill>
                    <a:schemeClr val="tx1"/>
                  </a:solidFill>
                  <a:latin typeface="FZZhengHeiS-R-GB"/>
                  <a:ea typeface="FZHei-B01S"/>
                  <a:cs typeface="FZHei-B01S"/>
                </a:defRPr>
              </a:lvl2pPr>
              <a:lvl3pPr defTabSz="514350" eaLnBrk="0" hangingPunct="0">
                <a:defRPr>
                  <a:solidFill>
                    <a:schemeClr val="tx1"/>
                  </a:solidFill>
                  <a:latin typeface="FZZhengHeiS-R-GB"/>
                  <a:ea typeface="FZHei-B01S"/>
                  <a:cs typeface="FZHei-B01S"/>
                </a:defRPr>
              </a:lvl3pPr>
              <a:lvl4pPr defTabSz="514350" eaLnBrk="0" hangingPunct="0">
                <a:defRPr>
                  <a:solidFill>
                    <a:schemeClr val="tx1"/>
                  </a:solidFill>
                  <a:latin typeface="FZZhengHeiS-R-GB"/>
                  <a:ea typeface="FZHei-B01S"/>
                  <a:cs typeface="FZHei-B01S"/>
                </a:defRPr>
              </a:lvl4pPr>
              <a:lvl5pPr defTabSz="514350" eaLnBrk="0" hangingPunct="0">
                <a:defRPr>
                  <a:solidFill>
                    <a:schemeClr val="tx1"/>
                  </a:solidFill>
                  <a:latin typeface="FZZhengHeiS-R-GB"/>
                  <a:ea typeface="FZHei-B01S"/>
                  <a:cs typeface="FZHei-B01S"/>
                </a:defRPr>
              </a:lvl5pPr>
              <a:lvl6pPr defTabSz="514350" eaLnBrk="0" fontAlgn="base" hangingPunct="0">
                <a:spcBef>
                  <a:spcPct val="0"/>
                </a:spcBef>
                <a:spcAft>
                  <a:spcPct val="0"/>
                </a:spcAft>
                <a:defRPr>
                  <a:solidFill>
                    <a:schemeClr val="tx1"/>
                  </a:solidFill>
                  <a:latin typeface="FZZhengHeiS-R-GB"/>
                  <a:ea typeface="FZHei-B01S"/>
                  <a:cs typeface="FZHei-B01S"/>
                </a:defRPr>
              </a:lvl6pPr>
              <a:lvl7pPr defTabSz="514350" eaLnBrk="0" fontAlgn="base" hangingPunct="0">
                <a:spcBef>
                  <a:spcPct val="0"/>
                </a:spcBef>
                <a:spcAft>
                  <a:spcPct val="0"/>
                </a:spcAft>
                <a:defRPr>
                  <a:solidFill>
                    <a:schemeClr val="tx1"/>
                  </a:solidFill>
                  <a:latin typeface="FZZhengHeiS-R-GB"/>
                  <a:ea typeface="FZHei-B01S"/>
                  <a:cs typeface="FZHei-B01S"/>
                </a:defRPr>
              </a:lvl7pPr>
              <a:lvl8pPr defTabSz="514350" eaLnBrk="0" fontAlgn="base" hangingPunct="0">
                <a:spcBef>
                  <a:spcPct val="0"/>
                </a:spcBef>
                <a:spcAft>
                  <a:spcPct val="0"/>
                </a:spcAft>
                <a:defRPr>
                  <a:solidFill>
                    <a:schemeClr val="tx1"/>
                  </a:solidFill>
                  <a:latin typeface="FZZhengHeiS-R-GB"/>
                  <a:ea typeface="FZHei-B01S"/>
                  <a:cs typeface="FZHei-B01S"/>
                </a:defRPr>
              </a:lvl8pPr>
              <a:lvl9pPr defTabSz="514350" eaLnBrk="0" fontAlgn="base" hangingPunct="0">
                <a:spcBef>
                  <a:spcPct val="0"/>
                </a:spcBef>
                <a:spcAft>
                  <a:spcPct val="0"/>
                </a:spcAft>
                <a:defRPr>
                  <a:solidFill>
                    <a:schemeClr val="tx1"/>
                  </a:solidFill>
                  <a:latin typeface="FZZhengHeiS-R-GB"/>
                  <a:ea typeface="FZHei-B01S"/>
                  <a:cs typeface="FZHei-B01S"/>
                </a:defRPr>
              </a:lvl9pPr>
            </a:lstStyle>
            <a:p>
              <a:r>
                <a:rPr lang="en-US" altLang="zh-CN" sz="2400" dirty="0">
                  <a:solidFill>
                    <a:schemeClr val="bg1"/>
                  </a:solidFill>
                  <a:latin typeface="思源黑体 Medium" pitchFamily="34" charset="-122"/>
                  <a:ea typeface="思源黑体 Medium" pitchFamily="34" charset="-122"/>
                </a:rPr>
                <a:t>D</a:t>
              </a:r>
              <a:endParaRPr lang="en-US" altLang="zh-CN" sz="2400" dirty="0">
                <a:solidFill>
                  <a:schemeClr val="bg1"/>
                </a:solidFill>
                <a:latin typeface="思源黑体 Medium" pitchFamily="34" charset="-122"/>
                <a:ea typeface="思源黑体 Medium" pitchFamily="34" charset="-122"/>
              </a:endParaRPr>
            </a:p>
          </p:txBody>
        </p:sp>
      </p:grpSp>
      <p:grpSp>
        <p:nvGrpSpPr>
          <p:cNvPr id="26633" name="组合 19"/>
          <p:cNvGrpSpPr/>
          <p:nvPr/>
        </p:nvGrpSpPr>
        <p:grpSpPr bwMode="auto">
          <a:xfrm>
            <a:off x="5120323" y="2621061"/>
            <a:ext cx="612676" cy="612677"/>
            <a:chOff x="7897" y="5472"/>
            <a:chExt cx="823" cy="823"/>
          </a:xfrm>
        </p:grpSpPr>
        <p:sp>
          <p:nvSpPr>
            <p:cNvPr id="10" name="椭圆 9"/>
            <p:cNvSpPr/>
            <p:nvPr/>
          </p:nvSpPr>
          <p:spPr>
            <a:xfrm>
              <a:off x="7897" y="5472"/>
              <a:ext cx="823" cy="823"/>
            </a:xfrm>
            <a:prstGeom prst="ellipse">
              <a:avLst/>
            </a:prstGeom>
            <a:solidFill>
              <a:srgbClr val="022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思源黑体 Medium" pitchFamily="34" charset="-122"/>
                <a:ea typeface="思源黑体 Medium" pitchFamily="34" charset="-122"/>
              </a:endParaRPr>
            </a:p>
          </p:txBody>
        </p:sp>
        <p:sp>
          <p:nvSpPr>
            <p:cNvPr id="26635" name="文本框 65"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SpPr txBox="1">
              <a:spLocks noChangeArrowheads="1"/>
            </p:cNvSpPr>
            <p:nvPr/>
          </p:nvSpPr>
          <p:spPr bwMode="auto">
            <a:xfrm>
              <a:off x="8051" y="5567"/>
              <a:ext cx="518"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eaLnBrk="0" hangingPunct="0">
                <a:defRPr>
                  <a:solidFill>
                    <a:schemeClr val="tx1"/>
                  </a:solidFill>
                  <a:latin typeface="FZZhengHeiS-R-GB"/>
                  <a:ea typeface="FZHei-B01S"/>
                  <a:cs typeface="FZHei-B01S"/>
                </a:defRPr>
              </a:lvl1pPr>
              <a:lvl2pPr defTabSz="514350" eaLnBrk="0" hangingPunct="0">
                <a:defRPr>
                  <a:solidFill>
                    <a:schemeClr val="tx1"/>
                  </a:solidFill>
                  <a:latin typeface="FZZhengHeiS-R-GB"/>
                  <a:ea typeface="FZHei-B01S"/>
                  <a:cs typeface="FZHei-B01S"/>
                </a:defRPr>
              </a:lvl2pPr>
              <a:lvl3pPr defTabSz="514350" eaLnBrk="0" hangingPunct="0">
                <a:defRPr>
                  <a:solidFill>
                    <a:schemeClr val="tx1"/>
                  </a:solidFill>
                  <a:latin typeface="FZZhengHeiS-R-GB"/>
                  <a:ea typeface="FZHei-B01S"/>
                  <a:cs typeface="FZHei-B01S"/>
                </a:defRPr>
              </a:lvl3pPr>
              <a:lvl4pPr defTabSz="514350" eaLnBrk="0" hangingPunct="0">
                <a:defRPr>
                  <a:solidFill>
                    <a:schemeClr val="tx1"/>
                  </a:solidFill>
                  <a:latin typeface="FZZhengHeiS-R-GB"/>
                  <a:ea typeface="FZHei-B01S"/>
                  <a:cs typeface="FZHei-B01S"/>
                </a:defRPr>
              </a:lvl4pPr>
              <a:lvl5pPr defTabSz="514350" eaLnBrk="0" hangingPunct="0">
                <a:defRPr>
                  <a:solidFill>
                    <a:schemeClr val="tx1"/>
                  </a:solidFill>
                  <a:latin typeface="FZZhengHeiS-R-GB"/>
                  <a:ea typeface="FZHei-B01S"/>
                  <a:cs typeface="FZHei-B01S"/>
                </a:defRPr>
              </a:lvl5pPr>
              <a:lvl6pPr defTabSz="514350" eaLnBrk="0" fontAlgn="base" hangingPunct="0">
                <a:spcBef>
                  <a:spcPct val="0"/>
                </a:spcBef>
                <a:spcAft>
                  <a:spcPct val="0"/>
                </a:spcAft>
                <a:defRPr>
                  <a:solidFill>
                    <a:schemeClr val="tx1"/>
                  </a:solidFill>
                  <a:latin typeface="FZZhengHeiS-R-GB"/>
                  <a:ea typeface="FZHei-B01S"/>
                  <a:cs typeface="FZHei-B01S"/>
                </a:defRPr>
              </a:lvl6pPr>
              <a:lvl7pPr defTabSz="514350" eaLnBrk="0" fontAlgn="base" hangingPunct="0">
                <a:spcBef>
                  <a:spcPct val="0"/>
                </a:spcBef>
                <a:spcAft>
                  <a:spcPct val="0"/>
                </a:spcAft>
                <a:defRPr>
                  <a:solidFill>
                    <a:schemeClr val="tx1"/>
                  </a:solidFill>
                  <a:latin typeface="FZZhengHeiS-R-GB"/>
                  <a:ea typeface="FZHei-B01S"/>
                  <a:cs typeface="FZHei-B01S"/>
                </a:defRPr>
              </a:lvl7pPr>
              <a:lvl8pPr defTabSz="514350" eaLnBrk="0" fontAlgn="base" hangingPunct="0">
                <a:spcBef>
                  <a:spcPct val="0"/>
                </a:spcBef>
                <a:spcAft>
                  <a:spcPct val="0"/>
                </a:spcAft>
                <a:defRPr>
                  <a:solidFill>
                    <a:schemeClr val="tx1"/>
                  </a:solidFill>
                  <a:latin typeface="FZZhengHeiS-R-GB"/>
                  <a:ea typeface="FZHei-B01S"/>
                  <a:cs typeface="FZHei-B01S"/>
                </a:defRPr>
              </a:lvl8pPr>
              <a:lvl9pPr defTabSz="514350" eaLnBrk="0" fontAlgn="base" hangingPunct="0">
                <a:spcBef>
                  <a:spcPct val="0"/>
                </a:spcBef>
                <a:spcAft>
                  <a:spcPct val="0"/>
                </a:spcAft>
                <a:defRPr>
                  <a:solidFill>
                    <a:schemeClr val="tx1"/>
                  </a:solidFill>
                  <a:latin typeface="FZZhengHeiS-R-GB"/>
                  <a:ea typeface="FZHei-B01S"/>
                  <a:cs typeface="FZHei-B01S"/>
                </a:defRPr>
              </a:lvl9pPr>
            </a:lstStyle>
            <a:p>
              <a:r>
                <a:rPr lang="en-US" altLang="zh-CN" sz="2400" dirty="0">
                  <a:solidFill>
                    <a:schemeClr val="bg1"/>
                  </a:solidFill>
                  <a:latin typeface="思源黑体 Medium" pitchFamily="34" charset="-122"/>
                  <a:ea typeface="思源黑体 Medium" pitchFamily="34" charset="-122"/>
                </a:rPr>
                <a:t>B</a:t>
              </a:r>
              <a:endParaRPr lang="en-US" altLang="zh-CN" sz="2400" dirty="0">
                <a:solidFill>
                  <a:schemeClr val="bg1"/>
                </a:solidFill>
                <a:latin typeface="思源黑体 Medium" pitchFamily="34" charset="-122"/>
                <a:ea typeface="思源黑体 Medium" pitchFamily="34" charset="-122"/>
              </a:endParaRPr>
            </a:p>
          </p:txBody>
        </p:sp>
      </p:grpSp>
      <p:sp>
        <p:nvSpPr>
          <p:cNvPr id="26636" name="333333"/>
          <p:cNvSpPr txBox="1">
            <a:spLocks noChangeArrowheads="1"/>
          </p:cNvSpPr>
          <p:nvPr/>
        </p:nvSpPr>
        <p:spPr bwMode="auto">
          <a:xfrm>
            <a:off x="6024563" y="1849438"/>
            <a:ext cx="26304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400" dirty="0">
                <a:solidFill>
                  <a:schemeClr val="tx1"/>
                </a:solidFill>
                <a:latin typeface="思源黑体 Medium" pitchFamily="34" charset="-122"/>
                <a:ea typeface="思源黑体 Medium" pitchFamily="34" charset="-122"/>
              </a:rPr>
              <a:t>2.1  </a:t>
            </a:r>
            <a:r>
              <a:rPr lang="zh-CN" altLang="zh-CN" sz="2400" dirty="0">
                <a:solidFill>
                  <a:schemeClr val="tx1"/>
                </a:solidFill>
                <a:latin typeface="思源黑体 Medium" pitchFamily="34" charset="-122"/>
                <a:ea typeface="思源黑体 Medium" pitchFamily="34" charset="-122"/>
              </a:rPr>
              <a:t>审核要求调整</a:t>
            </a:r>
            <a:endParaRPr lang="zh-CN" altLang="zh-CN" sz="2400" dirty="0">
              <a:solidFill>
                <a:schemeClr val="tx1"/>
              </a:solidFill>
              <a:latin typeface="思源黑体 Medium" pitchFamily="34" charset="-122"/>
              <a:ea typeface="思源黑体 Medium" pitchFamily="34" charset="-122"/>
            </a:endParaRPr>
          </a:p>
        </p:txBody>
      </p:sp>
      <p:sp>
        <p:nvSpPr>
          <p:cNvPr id="26637" name="333333"/>
          <p:cNvSpPr txBox="1">
            <a:spLocks noChangeArrowheads="1"/>
          </p:cNvSpPr>
          <p:nvPr/>
        </p:nvSpPr>
        <p:spPr bwMode="auto">
          <a:xfrm>
            <a:off x="6008688" y="3509645"/>
            <a:ext cx="2522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400" dirty="0">
                <a:solidFill>
                  <a:schemeClr val="tx1"/>
                </a:solidFill>
                <a:latin typeface="思源黑体 Medium" pitchFamily="34" charset="-122"/>
                <a:ea typeface="思源黑体 Medium" pitchFamily="34" charset="-122"/>
              </a:rPr>
              <a:t>2.3  </a:t>
            </a:r>
            <a:r>
              <a:rPr lang="zh-CN" altLang="en-US" sz="2400" dirty="0">
                <a:solidFill>
                  <a:schemeClr val="tx1"/>
                </a:solidFill>
                <a:latin typeface="思源黑体 Medium" pitchFamily="34" charset="-122"/>
                <a:ea typeface="思源黑体 Medium" pitchFamily="34" charset="-122"/>
              </a:rPr>
              <a:t>审核范围</a:t>
            </a:r>
            <a:endParaRPr lang="zh-CN" altLang="en-US" sz="2400" dirty="0">
              <a:solidFill>
                <a:schemeClr val="tx1"/>
              </a:solidFill>
              <a:latin typeface="思源黑体 Medium" pitchFamily="34" charset="-122"/>
              <a:ea typeface="思源黑体 Medium" pitchFamily="34" charset="-122"/>
            </a:endParaRPr>
          </a:p>
        </p:txBody>
      </p:sp>
      <p:grpSp>
        <p:nvGrpSpPr>
          <p:cNvPr id="26638" name="组合 24"/>
          <p:cNvGrpSpPr/>
          <p:nvPr/>
        </p:nvGrpSpPr>
        <p:grpSpPr bwMode="auto">
          <a:xfrm>
            <a:off x="1584325" y="2593746"/>
            <a:ext cx="2035175" cy="2027468"/>
            <a:chOff x="1414145" y="2140585"/>
            <a:chExt cx="1421130" cy="1421130"/>
          </a:xfrm>
        </p:grpSpPr>
        <p:sp>
          <p:nvSpPr>
            <p:cNvPr id="26" name="Freeform 26"/>
            <p:cNvSpPr/>
            <p:nvPr/>
          </p:nvSpPr>
          <p:spPr>
            <a:xfrm>
              <a:off x="1561681" y="2287943"/>
              <a:ext cx="1126059" cy="112641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92870" tIns="192870" rIns="166640" bIns="166640" spcCol="1270" anchor="ctr"/>
            <a:lstStyle/>
            <a:p>
              <a:pPr algn="ctr" defTabSz="1249680">
                <a:lnSpc>
                  <a:spcPct val="90000"/>
                </a:lnSpc>
                <a:spcAft>
                  <a:spcPct val="35000"/>
                </a:spcAft>
                <a:defRPr/>
              </a:pPr>
              <a:endParaRPr lang="en-US" sz="3795" noProof="1">
                <a:latin typeface="思源黑体 Medium" pitchFamily="34" charset="-122"/>
                <a:ea typeface="思源黑体 Medium" pitchFamily="34" charset="-122"/>
                <a:cs typeface="+mn-ea"/>
                <a:sym typeface="+mn-lt"/>
              </a:endParaRPr>
            </a:p>
          </p:txBody>
        </p:sp>
        <p:sp>
          <p:nvSpPr>
            <p:cNvPr id="27" name="Freeform 116"/>
            <p:cNvSpPr>
              <a:spLocks noEditPoints="1"/>
            </p:cNvSpPr>
            <p:nvPr/>
          </p:nvSpPr>
          <p:spPr bwMode="auto">
            <a:xfrm>
              <a:off x="1851707" y="2630113"/>
              <a:ext cx="546006" cy="442074"/>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lIns="96435" tIns="48217" rIns="96435" bIns="48217"/>
            <a:lstStyle/>
            <a:p>
              <a:pPr>
                <a:defRPr/>
              </a:pPr>
              <a:endParaRPr lang="en-US" sz="1350" noProof="1">
                <a:latin typeface="思源黑体 Medium" pitchFamily="34" charset="-122"/>
                <a:ea typeface="思源黑体 Medium" pitchFamily="34" charset="-122"/>
                <a:cs typeface="+mn-ea"/>
                <a:sym typeface="+mn-lt"/>
              </a:endParaRPr>
            </a:p>
          </p:txBody>
        </p:sp>
        <p:sp>
          <p:nvSpPr>
            <p:cNvPr id="28" name="Freeform 25"/>
            <p:cNvSpPr/>
            <p:nvPr/>
          </p:nvSpPr>
          <p:spPr>
            <a:xfrm>
              <a:off x="1414145" y="2140585"/>
              <a:ext cx="1421130" cy="1421130"/>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2235E"/>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92870" tIns="192870" rIns="166640" bIns="166640" spcCol="1270" anchor="ctr"/>
            <a:lstStyle/>
            <a:p>
              <a:pPr algn="ctr" defTabSz="1249680">
                <a:lnSpc>
                  <a:spcPct val="90000"/>
                </a:lnSpc>
                <a:spcAft>
                  <a:spcPct val="35000"/>
                </a:spcAft>
                <a:defRPr/>
              </a:pPr>
              <a:endParaRPr lang="en-US" sz="3795" noProof="1">
                <a:latin typeface="思源黑体 Medium" pitchFamily="34" charset="-122"/>
                <a:ea typeface="思源黑体 Medium" pitchFamily="34" charset="-122"/>
                <a:cs typeface="+mn-ea"/>
                <a:sym typeface="+mn-lt"/>
              </a:endParaRPr>
            </a:p>
          </p:txBody>
        </p:sp>
      </p:grpSp>
      <p:sp>
        <p:nvSpPr>
          <p:cNvPr id="70" name="矩形 69"/>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71" name="矩形 70"/>
          <p:cNvSpPr>
            <a:spLocks noChangeArrowheads="1"/>
          </p:cNvSpPr>
          <p:nvPr/>
        </p:nvSpPr>
        <p:spPr bwMode="auto">
          <a:xfrm>
            <a:off x="1755775" y="449263"/>
            <a:ext cx="4160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dirty="0">
                <a:solidFill>
                  <a:srgbClr val="18478F"/>
                </a:solidFill>
                <a:latin typeface="方正黑体简体" pitchFamily="2" charset="-122"/>
                <a:ea typeface="方正黑体简体" pitchFamily="2" charset="-122"/>
                <a:sym typeface="FZZhengHeiS-R-GB"/>
              </a:rPr>
              <a:t>调查单位审核工作要求</a:t>
            </a:r>
            <a:endParaRPr lang="zh-CN" altLang="en-US" sz="2800" b="1" dirty="0">
              <a:solidFill>
                <a:srgbClr val="18478F"/>
              </a:solidFill>
              <a:latin typeface="方正黑体简体" pitchFamily="2" charset="-122"/>
              <a:ea typeface="方正黑体简体" pitchFamily="2" charset="-122"/>
              <a:sym typeface="FZZhengHeiS-R-GB"/>
            </a:endParaRPr>
          </a:p>
        </p:txBody>
      </p:sp>
      <p:sp>
        <p:nvSpPr>
          <p:cNvPr id="91" name="圆角矩形 90"/>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92" name="矩形 91"/>
          <p:cNvSpPr>
            <a:spLocks noChangeArrowheads="1"/>
          </p:cNvSpPr>
          <p:nvPr/>
        </p:nvSpPr>
        <p:spPr bwMode="auto">
          <a:xfrm>
            <a:off x="525463" y="387350"/>
            <a:ext cx="6651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dirty="0">
                <a:solidFill>
                  <a:srgbClr val="18478F"/>
                </a:solidFill>
                <a:latin typeface="方正黑体简体" pitchFamily="2" charset="-122"/>
                <a:ea typeface="方正黑体简体" pitchFamily="2" charset="-122"/>
                <a:sym typeface="FZZhengHeiS-R-GB"/>
              </a:rPr>
              <a:t>02</a:t>
            </a:r>
            <a:endParaRPr lang="zh-CN" altLang="en-US" sz="3200" dirty="0">
              <a:solidFill>
                <a:srgbClr val="18478F"/>
              </a:solidFill>
              <a:latin typeface="方正黑体简体" pitchFamily="2" charset="-122"/>
              <a:ea typeface="方正黑体简体" pitchFamily="2" charset="-122"/>
              <a:sym typeface="FZZhengHeiS-R-GB"/>
            </a:endParaRPr>
          </a:p>
        </p:txBody>
      </p:sp>
      <p:sp>
        <p:nvSpPr>
          <p:cNvPr id="93" name="矩形 92"/>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6647"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E51B50AD-EF8E-42C4-A734-6D3EE5327C35}" type="slidenum">
              <a:rPr altLang="en-US" smtClean="0">
                <a:solidFill>
                  <a:srgbClr val="898989"/>
                </a:solidFill>
                <a:cs typeface="FZHei-B01S"/>
              </a:rPr>
            </a:fld>
            <a:endParaRPr lang="zh-CN" altLang="en-US" smtClean="0">
              <a:solidFill>
                <a:srgbClr val="898989"/>
              </a:solidFill>
              <a:cs typeface="FZHei-B01S"/>
            </a:endParaRPr>
          </a:p>
        </p:txBody>
      </p:sp>
      <p:grpSp>
        <p:nvGrpSpPr>
          <p:cNvPr id="26648" name="组合 20"/>
          <p:cNvGrpSpPr/>
          <p:nvPr/>
        </p:nvGrpSpPr>
        <p:grpSpPr bwMode="auto">
          <a:xfrm>
            <a:off x="5120640" y="3439101"/>
            <a:ext cx="609978" cy="609978"/>
            <a:chOff x="7957" y="7163"/>
            <a:chExt cx="823" cy="823"/>
          </a:xfrm>
        </p:grpSpPr>
        <p:sp>
          <p:nvSpPr>
            <p:cNvPr id="4" name="椭圆 3"/>
            <p:cNvSpPr/>
            <p:nvPr/>
          </p:nvSpPr>
          <p:spPr>
            <a:xfrm>
              <a:off x="7957" y="7163"/>
              <a:ext cx="823" cy="823"/>
            </a:xfrm>
            <a:prstGeom prst="ellipse">
              <a:avLst/>
            </a:prstGeom>
            <a:solidFill>
              <a:srgbClr val="022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思源黑体 Medium" pitchFamily="34" charset="-122"/>
                <a:ea typeface="思源黑体 Medium" pitchFamily="34" charset="-122"/>
              </a:endParaRPr>
            </a:p>
          </p:txBody>
        </p:sp>
        <p:sp>
          <p:nvSpPr>
            <p:cNvPr id="26650" name="文本框 4"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SpPr txBox="1">
              <a:spLocks noChangeArrowheads="1"/>
            </p:cNvSpPr>
            <p:nvPr/>
          </p:nvSpPr>
          <p:spPr bwMode="auto">
            <a:xfrm>
              <a:off x="8111" y="7258"/>
              <a:ext cx="542"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eaLnBrk="0" hangingPunct="0">
                <a:defRPr>
                  <a:solidFill>
                    <a:schemeClr val="tx1"/>
                  </a:solidFill>
                  <a:latin typeface="FZZhengHeiS-R-GB"/>
                  <a:ea typeface="FZHei-B01S"/>
                  <a:cs typeface="FZHei-B01S"/>
                </a:defRPr>
              </a:lvl1pPr>
              <a:lvl2pPr defTabSz="514350" eaLnBrk="0" hangingPunct="0">
                <a:defRPr>
                  <a:solidFill>
                    <a:schemeClr val="tx1"/>
                  </a:solidFill>
                  <a:latin typeface="FZZhengHeiS-R-GB"/>
                  <a:ea typeface="FZHei-B01S"/>
                  <a:cs typeface="FZHei-B01S"/>
                </a:defRPr>
              </a:lvl2pPr>
              <a:lvl3pPr defTabSz="514350" eaLnBrk="0" hangingPunct="0">
                <a:defRPr>
                  <a:solidFill>
                    <a:schemeClr val="tx1"/>
                  </a:solidFill>
                  <a:latin typeface="FZZhengHeiS-R-GB"/>
                  <a:ea typeface="FZHei-B01S"/>
                  <a:cs typeface="FZHei-B01S"/>
                </a:defRPr>
              </a:lvl3pPr>
              <a:lvl4pPr defTabSz="514350" eaLnBrk="0" hangingPunct="0">
                <a:defRPr>
                  <a:solidFill>
                    <a:schemeClr val="tx1"/>
                  </a:solidFill>
                  <a:latin typeface="FZZhengHeiS-R-GB"/>
                  <a:ea typeface="FZHei-B01S"/>
                  <a:cs typeface="FZHei-B01S"/>
                </a:defRPr>
              </a:lvl4pPr>
              <a:lvl5pPr defTabSz="514350" eaLnBrk="0" hangingPunct="0">
                <a:defRPr>
                  <a:solidFill>
                    <a:schemeClr val="tx1"/>
                  </a:solidFill>
                  <a:latin typeface="FZZhengHeiS-R-GB"/>
                  <a:ea typeface="FZHei-B01S"/>
                  <a:cs typeface="FZHei-B01S"/>
                </a:defRPr>
              </a:lvl5pPr>
              <a:lvl6pPr defTabSz="514350" eaLnBrk="0" fontAlgn="base" hangingPunct="0">
                <a:spcBef>
                  <a:spcPct val="0"/>
                </a:spcBef>
                <a:spcAft>
                  <a:spcPct val="0"/>
                </a:spcAft>
                <a:defRPr>
                  <a:solidFill>
                    <a:schemeClr val="tx1"/>
                  </a:solidFill>
                  <a:latin typeface="FZZhengHeiS-R-GB"/>
                  <a:ea typeface="FZHei-B01S"/>
                  <a:cs typeface="FZHei-B01S"/>
                </a:defRPr>
              </a:lvl6pPr>
              <a:lvl7pPr defTabSz="514350" eaLnBrk="0" fontAlgn="base" hangingPunct="0">
                <a:spcBef>
                  <a:spcPct val="0"/>
                </a:spcBef>
                <a:spcAft>
                  <a:spcPct val="0"/>
                </a:spcAft>
                <a:defRPr>
                  <a:solidFill>
                    <a:schemeClr val="tx1"/>
                  </a:solidFill>
                  <a:latin typeface="FZZhengHeiS-R-GB"/>
                  <a:ea typeface="FZHei-B01S"/>
                  <a:cs typeface="FZHei-B01S"/>
                </a:defRPr>
              </a:lvl7pPr>
              <a:lvl8pPr defTabSz="514350" eaLnBrk="0" fontAlgn="base" hangingPunct="0">
                <a:spcBef>
                  <a:spcPct val="0"/>
                </a:spcBef>
                <a:spcAft>
                  <a:spcPct val="0"/>
                </a:spcAft>
                <a:defRPr>
                  <a:solidFill>
                    <a:schemeClr val="tx1"/>
                  </a:solidFill>
                  <a:latin typeface="FZZhengHeiS-R-GB"/>
                  <a:ea typeface="FZHei-B01S"/>
                  <a:cs typeface="FZHei-B01S"/>
                </a:defRPr>
              </a:lvl8pPr>
              <a:lvl9pPr defTabSz="514350" eaLnBrk="0" fontAlgn="base" hangingPunct="0">
                <a:spcBef>
                  <a:spcPct val="0"/>
                </a:spcBef>
                <a:spcAft>
                  <a:spcPct val="0"/>
                </a:spcAft>
                <a:defRPr>
                  <a:solidFill>
                    <a:schemeClr val="tx1"/>
                  </a:solidFill>
                  <a:latin typeface="FZZhengHeiS-R-GB"/>
                  <a:ea typeface="FZHei-B01S"/>
                  <a:cs typeface="FZHei-B01S"/>
                </a:defRPr>
              </a:lvl9pPr>
            </a:lstStyle>
            <a:p>
              <a:r>
                <a:rPr lang="en-US" altLang="zh-CN" sz="2400" dirty="0">
                  <a:solidFill>
                    <a:schemeClr val="bg1"/>
                  </a:solidFill>
                  <a:latin typeface="思源黑体 Medium" pitchFamily="34" charset="-122"/>
                  <a:ea typeface="思源黑体 Medium" pitchFamily="34" charset="-122"/>
                </a:rPr>
                <a:t>C</a:t>
              </a:r>
              <a:endParaRPr lang="en-US" altLang="zh-CN" sz="2400" dirty="0">
                <a:solidFill>
                  <a:schemeClr val="bg1"/>
                </a:solidFill>
                <a:latin typeface="思源黑体 Medium" pitchFamily="34" charset="-122"/>
                <a:ea typeface="思源黑体 Medium" pitchFamily="34" charset="-122"/>
              </a:endParaRPr>
            </a:p>
          </p:txBody>
        </p:sp>
      </p:grpSp>
      <p:sp>
        <p:nvSpPr>
          <p:cNvPr id="26651" name="333333"/>
          <p:cNvSpPr txBox="1">
            <a:spLocks noChangeArrowheads="1"/>
          </p:cNvSpPr>
          <p:nvPr/>
        </p:nvSpPr>
        <p:spPr bwMode="auto">
          <a:xfrm>
            <a:off x="6011863" y="4414838"/>
            <a:ext cx="2522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400" dirty="0">
                <a:solidFill>
                  <a:schemeClr val="accent1">
                    <a:lumMod val="75000"/>
                  </a:schemeClr>
                </a:solidFill>
                <a:latin typeface="思源黑体 Medium" pitchFamily="34" charset="-122"/>
                <a:ea typeface="思源黑体 Medium" pitchFamily="34" charset="-122"/>
              </a:rPr>
              <a:t>2.4  </a:t>
            </a:r>
            <a:r>
              <a:rPr lang="zh-CN" altLang="en-US" sz="2400" dirty="0">
                <a:solidFill>
                  <a:schemeClr val="accent1">
                    <a:lumMod val="75000"/>
                  </a:schemeClr>
                </a:solidFill>
                <a:latin typeface="思源黑体 Medium" pitchFamily="34" charset="-122"/>
                <a:ea typeface="思源黑体 Medium" pitchFamily="34" charset="-122"/>
              </a:rPr>
              <a:t>审核类型</a:t>
            </a:r>
            <a:endParaRPr lang="zh-CN" altLang="en-US" sz="2400" dirty="0">
              <a:solidFill>
                <a:schemeClr val="accent1">
                  <a:lumMod val="75000"/>
                </a:schemeClr>
              </a:solidFill>
              <a:latin typeface="思源黑体 Medium" pitchFamily="34" charset="-122"/>
              <a:ea typeface="思源黑体 Medium" pitchFamily="34" charset="-122"/>
            </a:endParaRPr>
          </a:p>
        </p:txBody>
      </p:sp>
      <p:sp>
        <p:nvSpPr>
          <p:cNvPr id="26652" name="333333"/>
          <p:cNvSpPr txBox="1">
            <a:spLocks noChangeArrowheads="1"/>
          </p:cNvSpPr>
          <p:nvPr/>
        </p:nvSpPr>
        <p:spPr bwMode="auto">
          <a:xfrm>
            <a:off x="6024563" y="5276850"/>
            <a:ext cx="2522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400" dirty="0">
                <a:solidFill>
                  <a:srgbClr val="404040"/>
                </a:solidFill>
                <a:latin typeface="思源黑体 Medium" pitchFamily="34" charset="-122"/>
                <a:ea typeface="思源黑体 Medium" pitchFamily="34" charset="-122"/>
              </a:rPr>
              <a:t>2.5  </a:t>
            </a:r>
            <a:r>
              <a:rPr lang="zh-CN" altLang="en-US" sz="2400" dirty="0">
                <a:solidFill>
                  <a:srgbClr val="404040"/>
                </a:solidFill>
                <a:latin typeface="思源黑体 Medium" pitchFamily="34" charset="-122"/>
                <a:ea typeface="思源黑体 Medium" pitchFamily="34" charset="-122"/>
              </a:rPr>
              <a:t>申报材料</a:t>
            </a:r>
            <a:endParaRPr lang="zh-CN" altLang="en-US" sz="2400" dirty="0">
              <a:solidFill>
                <a:srgbClr val="404040"/>
              </a:solidFill>
              <a:latin typeface="思源黑体 Medium" pitchFamily="34" charset="-122"/>
              <a:ea typeface="思源黑体 Medium" pitchFamily="34" charset="-122"/>
            </a:endParaRPr>
          </a:p>
        </p:txBody>
      </p:sp>
      <p:grpSp>
        <p:nvGrpSpPr>
          <p:cNvPr id="26653" name="组合 21"/>
          <p:cNvGrpSpPr/>
          <p:nvPr/>
        </p:nvGrpSpPr>
        <p:grpSpPr bwMode="auto">
          <a:xfrm>
            <a:off x="5108575" y="5173019"/>
            <a:ext cx="609978" cy="611831"/>
            <a:chOff x="7957" y="7163"/>
            <a:chExt cx="823" cy="823"/>
          </a:xfrm>
        </p:grpSpPr>
        <p:sp>
          <p:nvSpPr>
            <p:cNvPr id="23" name="椭圆 22"/>
            <p:cNvSpPr/>
            <p:nvPr/>
          </p:nvSpPr>
          <p:spPr>
            <a:xfrm>
              <a:off x="7957" y="7163"/>
              <a:ext cx="823" cy="823"/>
            </a:xfrm>
            <a:prstGeom prst="ellipse">
              <a:avLst/>
            </a:prstGeom>
            <a:solidFill>
              <a:srgbClr val="022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思源黑体 Medium" pitchFamily="34" charset="-122"/>
                <a:ea typeface="思源黑体 Medium" pitchFamily="34" charset="-122"/>
              </a:endParaRPr>
            </a:p>
          </p:txBody>
        </p:sp>
        <p:sp>
          <p:nvSpPr>
            <p:cNvPr id="26655" name="文本框 23"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SpPr txBox="1">
              <a:spLocks noChangeArrowheads="1"/>
            </p:cNvSpPr>
            <p:nvPr/>
          </p:nvSpPr>
          <p:spPr bwMode="auto">
            <a:xfrm>
              <a:off x="8111" y="7258"/>
              <a:ext cx="463"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eaLnBrk="0" hangingPunct="0">
                <a:defRPr>
                  <a:solidFill>
                    <a:schemeClr val="tx1"/>
                  </a:solidFill>
                  <a:latin typeface="FZZhengHeiS-R-GB"/>
                  <a:ea typeface="FZHei-B01S"/>
                  <a:cs typeface="FZHei-B01S"/>
                </a:defRPr>
              </a:lvl1pPr>
              <a:lvl2pPr defTabSz="514350" eaLnBrk="0" hangingPunct="0">
                <a:defRPr>
                  <a:solidFill>
                    <a:schemeClr val="tx1"/>
                  </a:solidFill>
                  <a:latin typeface="FZZhengHeiS-R-GB"/>
                  <a:ea typeface="FZHei-B01S"/>
                  <a:cs typeface="FZHei-B01S"/>
                </a:defRPr>
              </a:lvl2pPr>
              <a:lvl3pPr defTabSz="514350" eaLnBrk="0" hangingPunct="0">
                <a:defRPr>
                  <a:solidFill>
                    <a:schemeClr val="tx1"/>
                  </a:solidFill>
                  <a:latin typeface="FZZhengHeiS-R-GB"/>
                  <a:ea typeface="FZHei-B01S"/>
                  <a:cs typeface="FZHei-B01S"/>
                </a:defRPr>
              </a:lvl3pPr>
              <a:lvl4pPr defTabSz="514350" eaLnBrk="0" hangingPunct="0">
                <a:defRPr>
                  <a:solidFill>
                    <a:schemeClr val="tx1"/>
                  </a:solidFill>
                  <a:latin typeface="FZZhengHeiS-R-GB"/>
                  <a:ea typeface="FZHei-B01S"/>
                  <a:cs typeface="FZHei-B01S"/>
                </a:defRPr>
              </a:lvl4pPr>
              <a:lvl5pPr defTabSz="514350" eaLnBrk="0" hangingPunct="0">
                <a:defRPr>
                  <a:solidFill>
                    <a:schemeClr val="tx1"/>
                  </a:solidFill>
                  <a:latin typeface="FZZhengHeiS-R-GB"/>
                  <a:ea typeface="FZHei-B01S"/>
                  <a:cs typeface="FZHei-B01S"/>
                </a:defRPr>
              </a:lvl5pPr>
              <a:lvl6pPr defTabSz="514350" eaLnBrk="0" fontAlgn="base" hangingPunct="0">
                <a:spcBef>
                  <a:spcPct val="0"/>
                </a:spcBef>
                <a:spcAft>
                  <a:spcPct val="0"/>
                </a:spcAft>
                <a:defRPr>
                  <a:solidFill>
                    <a:schemeClr val="tx1"/>
                  </a:solidFill>
                  <a:latin typeface="FZZhengHeiS-R-GB"/>
                  <a:ea typeface="FZHei-B01S"/>
                  <a:cs typeface="FZHei-B01S"/>
                </a:defRPr>
              </a:lvl6pPr>
              <a:lvl7pPr defTabSz="514350" eaLnBrk="0" fontAlgn="base" hangingPunct="0">
                <a:spcBef>
                  <a:spcPct val="0"/>
                </a:spcBef>
                <a:spcAft>
                  <a:spcPct val="0"/>
                </a:spcAft>
                <a:defRPr>
                  <a:solidFill>
                    <a:schemeClr val="tx1"/>
                  </a:solidFill>
                  <a:latin typeface="FZZhengHeiS-R-GB"/>
                  <a:ea typeface="FZHei-B01S"/>
                  <a:cs typeface="FZHei-B01S"/>
                </a:defRPr>
              </a:lvl7pPr>
              <a:lvl8pPr defTabSz="514350" eaLnBrk="0" fontAlgn="base" hangingPunct="0">
                <a:spcBef>
                  <a:spcPct val="0"/>
                </a:spcBef>
                <a:spcAft>
                  <a:spcPct val="0"/>
                </a:spcAft>
                <a:defRPr>
                  <a:solidFill>
                    <a:schemeClr val="tx1"/>
                  </a:solidFill>
                  <a:latin typeface="FZZhengHeiS-R-GB"/>
                  <a:ea typeface="FZHei-B01S"/>
                  <a:cs typeface="FZHei-B01S"/>
                </a:defRPr>
              </a:lvl8pPr>
              <a:lvl9pPr defTabSz="514350" eaLnBrk="0" fontAlgn="base" hangingPunct="0">
                <a:spcBef>
                  <a:spcPct val="0"/>
                </a:spcBef>
                <a:spcAft>
                  <a:spcPct val="0"/>
                </a:spcAft>
                <a:defRPr>
                  <a:solidFill>
                    <a:schemeClr val="tx1"/>
                  </a:solidFill>
                  <a:latin typeface="FZZhengHeiS-R-GB"/>
                  <a:ea typeface="FZHei-B01S"/>
                  <a:cs typeface="FZHei-B01S"/>
                </a:defRPr>
              </a:lvl9pPr>
            </a:lstStyle>
            <a:p>
              <a:r>
                <a:rPr lang="en-US" altLang="zh-CN" sz="2400" dirty="0">
                  <a:solidFill>
                    <a:schemeClr val="bg1"/>
                  </a:solidFill>
                  <a:latin typeface="思源黑体 Medium" pitchFamily="34" charset="-122"/>
                  <a:ea typeface="思源黑体 Medium" pitchFamily="34" charset="-122"/>
                </a:rPr>
                <a:t>E</a:t>
              </a:r>
              <a:endParaRPr lang="en-US" altLang="zh-CN" sz="2400" dirty="0">
                <a:solidFill>
                  <a:schemeClr val="bg1"/>
                </a:solidFill>
                <a:latin typeface="思源黑体 Medium" pitchFamily="34" charset="-122"/>
                <a:ea typeface="思源黑体 Medium" pitchFamily="34" charset="-122"/>
              </a:endParaRPr>
            </a:p>
          </p:txBody>
        </p:sp>
      </p:grpSp>
      <p:grpSp>
        <p:nvGrpSpPr>
          <p:cNvPr id="26656" name="组合 29"/>
          <p:cNvGrpSpPr/>
          <p:nvPr/>
        </p:nvGrpSpPr>
        <p:grpSpPr bwMode="auto">
          <a:xfrm>
            <a:off x="5100003" y="1767780"/>
            <a:ext cx="611565" cy="611565"/>
            <a:chOff x="7897" y="5472"/>
            <a:chExt cx="823" cy="823"/>
          </a:xfrm>
        </p:grpSpPr>
        <p:sp>
          <p:nvSpPr>
            <p:cNvPr id="31" name="椭圆 30"/>
            <p:cNvSpPr/>
            <p:nvPr/>
          </p:nvSpPr>
          <p:spPr>
            <a:xfrm>
              <a:off x="7897" y="5472"/>
              <a:ext cx="823" cy="823"/>
            </a:xfrm>
            <a:prstGeom prst="ellipse">
              <a:avLst/>
            </a:prstGeom>
            <a:solidFill>
              <a:srgbClr val="022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思源黑体 Medium" pitchFamily="34" charset="-122"/>
                <a:ea typeface="思源黑体 Medium" pitchFamily="34" charset="-122"/>
              </a:endParaRPr>
            </a:p>
          </p:txBody>
        </p:sp>
        <p:sp>
          <p:nvSpPr>
            <p:cNvPr id="26658" name="文本框 31"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SpPr txBox="1">
              <a:spLocks noChangeArrowheads="1"/>
            </p:cNvSpPr>
            <p:nvPr/>
          </p:nvSpPr>
          <p:spPr bwMode="auto">
            <a:xfrm>
              <a:off x="8051" y="5567"/>
              <a:ext cx="519" cy="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eaLnBrk="0" hangingPunct="0">
                <a:defRPr>
                  <a:solidFill>
                    <a:schemeClr val="tx1"/>
                  </a:solidFill>
                  <a:latin typeface="FZZhengHeiS-R-GB"/>
                  <a:ea typeface="FZHei-B01S"/>
                  <a:cs typeface="FZHei-B01S"/>
                </a:defRPr>
              </a:lvl1pPr>
              <a:lvl2pPr defTabSz="514350" eaLnBrk="0" hangingPunct="0">
                <a:defRPr>
                  <a:solidFill>
                    <a:schemeClr val="tx1"/>
                  </a:solidFill>
                  <a:latin typeface="FZZhengHeiS-R-GB"/>
                  <a:ea typeface="FZHei-B01S"/>
                  <a:cs typeface="FZHei-B01S"/>
                </a:defRPr>
              </a:lvl2pPr>
              <a:lvl3pPr defTabSz="514350" eaLnBrk="0" hangingPunct="0">
                <a:defRPr>
                  <a:solidFill>
                    <a:schemeClr val="tx1"/>
                  </a:solidFill>
                  <a:latin typeface="FZZhengHeiS-R-GB"/>
                  <a:ea typeface="FZHei-B01S"/>
                  <a:cs typeface="FZHei-B01S"/>
                </a:defRPr>
              </a:lvl3pPr>
              <a:lvl4pPr defTabSz="514350" eaLnBrk="0" hangingPunct="0">
                <a:defRPr>
                  <a:solidFill>
                    <a:schemeClr val="tx1"/>
                  </a:solidFill>
                  <a:latin typeface="FZZhengHeiS-R-GB"/>
                  <a:ea typeface="FZHei-B01S"/>
                  <a:cs typeface="FZHei-B01S"/>
                </a:defRPr>
              </a:lvl4pPr>
              <a:lvl5pPr defTabSz="514350" eaLnBrk="0" hangingPunct="0">
                <a:defRPr>
                  <a:solidFill>
                    <a:schemeClr val="tx1"/>
                  </a:solidFill>
                  <a:latin typeface="FZZhengHeiS-R-GB"/>
                  <a:ea typeface="FZHei-B01S"/>
                  <a:cs typeface="FZHei-B01S"/>
                </a:defRPr>
              </a:lvl5pPr>
              <a:lvl6pPr defTabSz="514350" eaLnBrk="0" fontAlgn="base" hangingPunct="0">
                <a:spcBef>
                  <a:spcPct val="0"/>
                </a:spcBef>
                <a:spcAft>
                  <a:spcPct val="0"/>
                </a:spcAft>
                <a:defRPr>
                  <a:solidFill>
                    <a:schemeClr val="tx1"/>
                  </a:solidFill>
                  <a:latin typeface="FZZhengHeiS-R-GB"/>
                  <a:ea typeface="FZHei-B01S"/>
                  <a:cs typeface="FZHei-B01S"/>
                </a:defRPr>
              </a:lvl6pPr>
              <a:lvl7pPr defTabSz="514350" eaLnBrk="0" fontAlgn="base" hangingPunct="0">
                <a:spcBef>
                  <a:spcPct val="0"/>
                </a:spcBef>
                <a:spcAft>
                  <a:spcPct val="0"/>
                </a:spcAft>
                <a:defRPr>
                  <a:solidFill>
                    <a:schemeClr val="tx1"/>
                  </a:solidFill>
                  <a:latin typeface="FZZhengHeiS-R-GB"/>
                  <a:ea typeface="FZHei-B01S"/>
                  <a:cs typeface="FZHei-B01S"/>
                </a:defRPr>
              </a:lvl7pPr>
              <a:lvl8pPr defTabSz="514350" eaLnBrk="0" fontAlgn="base" hangingPunct="0">
                <a:spcBef>
                  <a:spcPct val="0"/>
                </a:spcBef>
                <a:spcAft>
                  <a:spcPct val="0"/>
                </a:spcAft>
                <a:defRPr>
                  <a:solidFill>
                    <a:schemeClr val="tx1"/>
                  </a:solidFill>
                  <a:latin typeface="FZZhengHeiS-R-GB"/>
                  <a:ea typeface="FZHei-B01S"/>
                  <a:cs typeface="FZHei-B01S"/>
                </a:defRPr>
              </a:lvl8pPr>
              <a:lvl9pPr defTabSz="514350" eaLnBrk="0" fontAlgn="base" hangingPunct="0">
                <a:spcBef>
                  <a:spcPct val="0"/>
                </a:spcBef>
                <a:spcAft>
                  <a:spcPct val="0"/>
                </a:spcAft>
                <a:defRPr>
                  <a:solidFill>
                    <a:schemeClr val="tx1"/>
                  </a:solidFill>
                  <a:latin typeface="FZZhengHeiS-R-GB"/>
                  <a:ea typeface="FZHei-B01S"/>
                  <a:cs typeface="FZHei-B01S"/>
                </a:defRPr>
              </a:lvl9pPr>
            </a:lstStyle>
            <a:p>
              <a:r>
                <a:rPr lang="en-US" altLang="zh-CN" sz="2400" dirty="0">
                  <a:solidFill>
                    <a:schemeClr val="bg1"/>
                  </a:solidFill>
                  <a:latin typeface="思源黑体 Medium" pitchFamily="34" charset="-122"/>
                  <a:ea typeface="思源黑体 Medium" pitchFamily="34" charset="-122"/>
                </a:rPr>
                <a:t>A</a:t>
              </a:r>
              <a:endParaRPr lang="en-US" altLang="zh-CN" sz="2400" dirty="0">
                <a:solidFill>
                  <a:schemeClr val="bg1"/>
                </a:solidFill>
                <a:latin typeface="思源黑体 Medium" pitchFamily="34" charset="-122"/>
                <a:ea typeface="思源黑体 Medium" pitchFamily="34" charset="-122"/>
              </a:endParaRPr>
            </a:p>
          </p:txBody>
        </p:sp>
      </p:grpSp>
      <p:sp>
        <p:nvSpPr>
          <p:cNvPr id="26659" name="333333"/>
          <p:cNvSpPr txBox="1">
            <a:spLocks noChangeArrowheads="1"/>
          </p:cNvSpPr>
          <p:nvPr/>
        </p:nvSpPr>
        <p:spPr bwMode="auto">
          <a:xfrm>
            <a:off x="6008688" y="2697798"/>
            <a:ext cx="2522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400" dirty="0">
                <a:solidFill>
                  <a:schemeClr val="tx1"/>
                </a:solidFill>
                <a:latin typeface="思源黑体 Medium" pitchFamily="34" charset="-122"/>
                <a:ea typeface="思源黑体 Medium" pitchFamily="34" charset="-122"/>
              </a:rPr>
              <a:t>2.2  </a:t>
            </a:r>
            <a:r>
              <a:rPr lang="zh-CN" altLang="en-US" sz="2400" dirty="0">
                <a:solidFill>
                  <a:schemeClr val="tx1"/>
                </a:solidFill>
                <a:latin typeface="思源黑体 Medium" pitchFamily="34" charset="-122"/>
                <a:ea typeface="思源黑体 Medium" pitchFamily="34" charset="-122"/>
              </a:rPr>
              <a:t>审核时间</a:t>
            </a:r>
            <a:endParaRPr lang="zh-CN" altLang="en-US" sz="2400" dirty="0">
              <a:solidFill>
                <a:schemeClr val="tx1"/>
              </a:solidFill>
              <a:latin typeface="思源黑体 Medium" pitchFamily="34" charset="-122"/>
              <a:ea typeface="思源黑体 Medium" pitchFamily="34" charset="-122"/>
            </a:endParaRPr>
          </a:p>
        </p:txBody>
      </p:sp>
    </p:spTree>
  </p:cSld>
  <p:clrMapOvr>
    <a:masterClrMapping/>
  </p:clrMapOvr>
  <p:transition spd="slow"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500"/>
                                        <p:tgtEl>
                                          <p:spTgt spid="91"/>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92"/>
                                        </p:tgtEl>
                                        <p:attrNameLst>
                                          <p:attrName>style.visibility</p:attrName>
                                        </p:attrNameLst>
                                      </p:cBhvr>
                                      <p:to>
                                        <p:strVal val="visible"/>
                                      </p:to>
                                    </p:set>
                                    <p:animEffect transition="in" filter="fade">
                                      <p:cBhvr>
                                        <p:cTn id="13" dur="500"/>
                                        <p:tgtEl>
                                          <p:spTgt spid="92"/>
                                        </p:tgtEl>
                                      </p:cBhvr>
                                    </p:animEffect>
                                  </p:childTnLst>
                                </p:cTn>
                              </p:par>
                              <p:par>
                                <p:cTn id="14" presetID="63" presetClass="path" presetSubtype="0" accel="50000" decel="50000" fill="hold" nodeType="withEffect">
                                  <p:stCondLst>
                                    <p:cond delay="0"/>
                                  </p:stCondLst>
                                  <p:childTnLst>
                                    <p:animMotion origin="layout" path="M -0.16667 2.59259E-6 L 2.5E-6 2.59259E-6 " pathEditMode="relative" rAng="0" ptsTypes="AA">
                                      <p:cBhvr>
                                        <p:cTn id="15" dur="800" fill="hold"/>
                                        <p:tgtEl>
                                          <p:spTgt spid="91"/>
                                        </p:tgtEl>
                                        <p:attrNameLst>
                                          <p:attrName>ppt_x</p:attrName>
                                          <p:attrName>ppt_y</p:attrName>
                                        </p:attrNameLst>
                                      </p:cBhvr>
                                      <p:rCtr x="8300" y="0"/>
                                    </p:animMotion>
                                  </p:childTnLst>
                                </p:cTn>
                              </p:par>
                              <p:par>
                                <p:cTn id="16" presetID="10" presetClass="entr" presetSubtype="0" fill="hold" grpId="0" nodeType="withEffect">
                                  <p:stCondLst>
                                    <p:cond delay="500"/>
                                  </p:stCondLst>
                                  <p:childTnLst>
                                    <p:set>
                                      <p:cBhvr>
                                        <p:cTn id="17" dur="1" fill="hold">
                                          <p:stCondLst>
                                            <p:cond delay="0"/>
                                          </p:stCondLst>
                                        </p:cTn>
                                        <p:tgtEl>
                                          <p:spTgt spid="93"/>
                                        </p:tgtEl>
                                        <p:attrNameLst>
                                          <p:attrName>style.visibility</p:attrName>
                                        </p:attrNameLst>
                                      </p:cBhvr>
                                      <p:to>
                                        <p:strVal val="visible"/>
                                      </p:to>
                                    </p:set>
                                    <p:animEffect transition="in" filter="fade">
                                      <p:cBhvr>
                                        <p:cTn id="18" dur="500"/>
                                        <p:tgtEl>
                                          <p:spTgt spid="93"/>
                                        </p:tgtEl>
                                      </p:cBhvr>
                                    </p:animEffect>
                                  </p:childTnLst>
                                </p:cTn>
                              </p:par>
                              <p:par>
                                <p:cTn id="19" presetID="63" presetClass="path" presetSubtype="0" accel="50000" decel="50000" fill="hold" grpId="1" nodeType="withEffect">
                                  <p:stCondLst>
                                    <p:cond delay="200"/>
                                  </p:stCondLst>
                                  <p:childTnLst>
                                    <p:animMotion origin="layout" path="M -0.16667 -1.85185E-6 L -2.5E-6 -1.85185E-6 " pathEditMode="relative" rAng="0" ptsTypes="AA">
                                      <p:cBhvr>
                                        <p:cTn id="20" dur="800" fill="hold"/>
                                        <p:tgtEl>
                                          <p:spTgt spid="93"/>
                                        </p:tgtEl>
                                        <p:attrNameLst>
                                          <p:attrName>ppt_x</p:attrName>
                                          <p:attrName>ppt_y</p:attrName>
                                        </p:attrNameLst>
                                      </p:cBhvr>
                                      <p:rCtr x="8800" y="0"/>
                                    </p:animMotion>
                                  </p:childTnLst>
                                </p:cTn>
                              </p:par>
                              <p:par>
                                <p:cTn id="21" presetID="10" presetClass="entr" presetSubtype="0" fill="hold" grpId="0" nodeType="withEffect">
                                  <p:stCondLst>
                                    <p:cond delay="750"/>
                                  </p:stCondLst>
                                  <p:childTnLst>
                                    <p:set>
                                      <p:cBhvr>
                                        <p:cTn id="22" dur="1" fill="hold">
                                          <p:stCondLst>
                                            <p:cond delay="0"/>
                                          </p:stCondLst>
                                        </p:cTn>
                                        <p:tgtEl>
                                          <p:spTgt spid="70"/>
                                        </p:tgtEl>
                                        <p:attrNameLst>
                                          <p:attrName>style.visibility</p:attrName>
                                        </p:attrNameLst>
                                      </p:cBhvr>
                                      <p:to>
                                        <p:strVal val="visible"/>
                                      </p:to>
                                    </p:set>
                                    <p:animEffect transition="in" filter="fade">
                                      <p:cBhvr>
                                        <p:cTn id="23" dur="1000"/>
                                        <p:tgtEl>
                                          <p:spTgt spid="70"/>
                                        </p:tgtEl>
                                      </p:cBhvr>
                                    </p:animEffect>
                                  </p:childTnLst>
                                </p:cTn>
                              </p:par>
                              <p:par>
                                <p:cTn id="24" presetID="63" presetClass="path" presetSubtype="0" accel="50000" decel="50000" fill="hold" grpId="1" nodeType="withEffect">
                                  <p:stCondLst>
                                    <p:cond delay="0"/>
                                  </p:stCondLst>
                                  <p:childTnLst>
                                    <p:animMotion origin="layout" path="M -0.16666 -3.7037E-7 L -2.5E-6 -3.7037E-7 " pathEditMode="relative" rAng="0" ptsTypes="AA">
                                      <p:cBhvr>
                                        <p:cTn id="25" dur="800" fill="hold"/>
                                        <p:tgtEl>
                                          <p:spTgt spid="70"/>
                                        </p:tgtEl>
                                        <p:attrNameLst>
                                          <p:attrName>ppt_x</p:attrName>
                                          <p:attrName>ppt_y</p:attrName>
                                        </p:attrNameLst>
                                      </p:cBhvr>
                                      <p:rCtr x="8300" y="0"/>
                                    </p:animMotion>
                                  </p:childTnLst>
                                </p:cTn>
                              </p:par>
                              <p:par>
                                <p:cTn id="26" presetID="22" presetClass="entr" presetSubtype="8" fill="hold" grpId="0" nodeType="withEffect">
                                  <p:stCondLst>
                                    <p:cond delay="500"/>
                                  </p:stCondLst>
                                  <p:childTnLst>
                                    <p:set>
                                      <p:cBhvr>
                                        <p:cTn id="27" dur="1" fill="hold">
                                          <p:stCondLst>
                                            <p:cond delay="0"/>
                                          </p:stCondLst>
                                        </p:cTn>
                                        <p:tgtEl>
                                          <p:spTgt spid="71"/>
                                        </p:tgtEl>
                                        <p:attrNameLst>
                                          <p:attrName>style.visibility</p:attrName>
                                        </p:attrNameLst>
                                      </p:cBhvr>
                                      <p:to>
                                        <p:strVal val="visible"/>
                                      </p:to>
                                    </p:set>
                                    <p:animEffect transition="in" filter="wipe(left)">
                                      <p:cBhvr>
                                        <p:cTn id="28"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0" grpId="1" bldLvl="0" animBg="1"/>
      <p:bldP spid="71" grpId="0"/>
      <p:bldP spid="92" grpId="0"/>
      <p:bldP spid="93" grpId="0" bldLvl="0" animBg="1"/>
      <p:bldP spid="93" grpId="1"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矩形 69"/>
          <p:cNvSpPr/>
          <p:nvPr/>
        </p:nvSpPr>
        <p:spPr>
          <a:xfrm rot="13500000">
            <a:off x="1529556" y="424657"/>
            <a:ext cx="236537" cy="241300"/>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71" name="矩形 70"/>
          <p:cNvSpPr>
            <a:spLocks noChangeArrowheads="1"/>
          </p:cNvSpPr>
          <p:nvPr/>
        </p:nvSpPr>
        <p:spPr bwMode="auto">
          <a:xfrm>
            <a:off x="1816100" y="271463"/>
            <a:ext cx="41608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a:solidFill>
                  <a:srgbClr val="18478F"/>
                </a:solidFill>
                <a:latin typeface="方正黑体简体" pitchFamily="2" charset="-122"/>
                <a:ea typeface="方正黑体简体" pitchFamily="2" charset="-122"/>
                <a:sym typeface="FZZhengHeiS-R-GB"/>
              </a:rPr>
              <a:t>审核类型</a:t>
            </a:r>
            <a:endParaRPr lang="zh-CN" altLang="en-US" sz="2400">
              <a:solidFill>
                <a:srgbClr val="18478F"/>
              </a:solidFill>
              <a:latin typeface="方正黑体简体" pitchFamily="2" charset="-122"/>
              <a:ea typeface="方正黑体简体" pitchFamily="2" charset="-122"/>
              <a:sym typeface="FZZhengHeiS-R-GB"/>
            </a:endParaRPr>
          </a:p>
        </p:txBody>
      </p:sp>
      <p:sp>
        <p:nvSpPr>
          <p:cNvPr id="91" name="圆角矩形 90"/>
          <p:cNvSpPr/>
          <p:nvPr/>
        </p:nvSpPr>
        <p:spPr>
          <a:xfrm rot="2700000">
            <a:off x="467901" y="20881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92" name="矩形 91"/>
          <p:cNvSpPr>
            <a:spLocks noChangeArrowheads="1"/>
          </p:cNvSpPr>
          <p:nvPr/>
        </p:nvSpPr>
        <p:spPr bwMode="auto">
          <a:xfrm>
            <a:off x="436563" y="209550"/>
            <a:ext cx="7651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18478F"/>
                </a:solidFill>
                <a:latin typeface="方正黑体简体" pitchFamily="2" charset="-122"/>
                <a:ea typeface="方正黑体简体" pitchFamily="2" charset="-122"/>
                <a:sym typeface="FZZhengHeiS-R-GB"/>
              </a:rPr>
              <a:t>2.4</a:t>
            </a:r>
            <a:endParaRPr lang="zh-CN" altLang="en-US" sz="3200">
              <a:solidFill>
                <a:srgbClr val="18478F"/>
              </a:solidFill>
              <a:latin typeface="方正黑体简体" pitchFamily="2" charset="-122"/>
              <a:ea typeface="方正黑体简体" pitchFamily="2" charset="-122"/>
              <a:sym typeface="FZZhengHeiS-R-GB"/>
            </a:endParaRPr>
          </a:p>
        </p:txBody>
      </p:sp>
      <p:sp>
        <p:nvSpPr>
          <p:cNvPr id="93" name="矩形 92"/>
          <p:cNvSpPr/>
          <p:nvPr/>
        </p:nvSpPr>
        <p:spPr>
          <a:xfrm rot="13500000">
            <a:off x="1337469" y="315119"/>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graphicFrame>
        <p:nvGraphicFramePr>
          <p:cNvPr id="4" name="表格 3"/>
          <p:cNvGraphicFramePr>
            <a:graphicFrameLocks noGrp="1"/>
          </p:cNvGraphicFramePr>
          <p:nvPr/>
        </p:nvGraphicFramePr>
        <p:xfrm>
          <a:off x="436563" y="714375"/>
          <a:ext cx="11196637" cy="6044463"/>
        </p:xfrm>
        <a:graphic>
          <a:graphicData uri="http://schemas.openxmlformats.org/drawingml/2006/table">
            <a:tbl>
              <a:tblPr/>
              <a:tblGrid>
                <a:gridCol w="815975"/>
                <a:gridCol w="5448300"/>
                <a:gridCol w="1209675"/>
                <a:gridCol w="1271587"/>
                <a:gridCol w="817563"/>
                <a:gridCol w="815975"/>
                <a:gridCol w="817562"/>
              </a:tblGrid>
              <a:tr h="301625">
                <a:tc gridSpan="2">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600" b="0" i="0" u="none" strike="noStrike" cap="none" normalizeH="0" baseline="0" dirty="0" smtClean="0">
                          <a:ln>
                            <a:noFill/>
                          </a:ln>
                          <a:solidFill>
                            <a:srgbClr val="FFFFFF"/>
                          </a:solidFill>
                          <a:effectLst/>
                          <a:latin typeface="Arial" panose="020B0604020202020204" pitchFamily="34" charset="0"/>
                          <a:ea typeface="黑体" panose="02010609060101010101" charset="-122"/>
                          <a:cs typeface="FZHei-B01S"/>
                        </a:rPr>
                        <a:t>审核类型</a:t>
                      </a:r>
                      <a:endParaRPr kumimoji="0" lang="en-US" altLang="en-US" sz="1600" b="0" i="0" u="none" strike="noStrike" cap="none" normalizeH="0" baseline="0" dirty="0" smtClean="0">
                        <a:ln>
                          <a:noFill/>
                        </a:ln>
                        <a:solidFill>
                          <a:srgbClr val="FFFFFF"/>
                        </a:solidFill>
                        <a:effectLst/>
                        <a:latin typeface="黑体" panose="02010609060101010101" charset="-122"/>
                        <a:ea typeface="微软雅黑" panose="020B0503020204020204" charset="-122"/>
                        <a:cs typeface="FZHei-B01S"/>
                      </a:endParaRPr>
                    </a:p>
                  </a:txBody>
                  <a:tcPr marL="12700" marR="12700" marT="12699" marB="45715" anchor="ctr" horzOverflow="overflow">
                    <a:lnL cap="flat">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BF8F00"/>
                    </a:solidFill>
                  </a:tcPr>
                </a:tc>
                <a:tc hMerge="1">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600" b="0" i="0" u="none" strike="noStrike" cap="none" normalizeH="0" baseline="0" smtClean="0">
                          <a:ln>
                            <a:noFill/>
                          </a:ln>
                          <a:solidFill>
                            <a:srgbClr val="000000"/>
                          </a:solidFill>
                          <a:effectLst/>
                          <a:latin typeface="Arial" panose="020B0604020202020204" pitchFamily="34" charset="0"/>
                          <a:ea typeface="黑体" panose="02010609060101010101" charset="-122"/>
                          <a:cs typeface="FZHei-B01S"/>
                        </a:rPr>
                        <a:t>年度第一批</a:t>
                      </a:r>
                      <a:endParaRPr kumimoji="0" lang="zh-CN" altLang="en-US" sz="1600" b="0" i="0" u="none" strike="noStrike" cap="none" normalizeH="0" baseline="0" smtClean="0">
                        <a:ln>
                          <a:noFill/>
                        </a:ln>
                        <a:solidFill>
                          <a:srgbClr val="000000"/>
                        </a:solidFill>
                        <a:effectLst/>
                        <a:latin typeface="Arial" panose="020B0604020202020204" pitchFamily="34" charset="0"/>
                        <a:ea typeface="黑体" panose="02010609060101010101"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FFD966"/>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600" b="0" i="0" u="none" strike="noStrike" cap="none" normalizeH="0" baseline="0" smtClean="0">
                          <a:ln>
                            <a:noFill/>
                          </a:ln>
                          <a:solidFill>
                            <a:srgbClr val="000000"/>
                          </a:solidFill>
                          <a:effectLst/>
                          <a:latin typeface="Arial" panose="020B0604020202020204" pitchFamily="34" charset="0"/>
                          <a:ea typeface="黑体" panose="02010609060101010101" charset="-122"/>
                          <a:cs typeface="FZHei-B01S"/>
                        </a:rPr>
                        <a:t>年度第二批</a:t>
                      </a:r>
                      <a:endParaRPr kumimoji="0" lang="zh-CN" altLang="en-US" sz="1600" b="0" i="0" u="none" strike="noStrike" cap="none" normalizeH="0" baseline="0" smtClean="0">
                        <a:ln>
                          <a:noFill/>
                        </a:ln>
                        <a:solidFill>
                          <a:srgbClr val="000000"/>
                        </a:solidFill>
                        <a:effectLst/>
                        <a:latin typeface="Arial" panose="020B0604020202020204" pitchFamily="34" charset="0"/>
                        <a:ea typeface="黑体" panose="02010609060101010101"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FFD966"/>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600" b="0" i="0" u="none" strike="noStrike" cap="none" normalizeH="0" baseline="0" smtClean="0">
                          <a:ln>
                            <a:noFill/>
                          </a:ln>
                          <a:solidFill>
                            <a:srgbClr val="000000"/>
                          </a:solidFill>
                          <a:effectLst/>
                          <a:latin typeface="Arial" panose="020B0604020202020204" pitchFamily="34" charset="0"/>
                          <a:ea typeface="黑体" panose="02010609060101010101" charset="-122"/>
                          <a:cs typeface="FZHei-B01S"/>
                        </a:rPr>
                        <a:t>2月</a:t>
                      </a:r>
                      <a:endParaRPr kumimoji="0" lang="zh-CN" altLang="en-US" sz="1600" b="0" i="0" u="none" strike="noStrike" cap="none" normalizeH="0" baseline="0" smtClean="0">
                        <a:ln>
                          <a:noFill/>
                        </a:ln>
                        <a:solidFill>
                          <a:srgbClr val="000000"/>
                        </a:solidFill>
                        <a:effectLst/>
                        <a:latin typeface="Arial" panose="020B0604020202020204" pitchFamily="34" charset="0"/>
                        <a:ea typeface="黑体" panose="02010609060101010101"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FFD966"/>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600" b="0" i="0" u="none" strike="noStrike" cap="none" normalizeH="0" baseline="0" smtClean="0">
                          <a:ln>
                            <a:noFill/>
                          </a:ln>
                          <a:solidFill>
                            <a:srgbClr val="000000"/>
                          </a:solidFill>
                          <a:effectLst/>
                          <a:latin typeface="Arial" panose="020B0604020202020204" pitchFamily="34" charset="0"/>
                          <a:ea typeface="黑体" panose="02010609060101010101" charset="-122"/>
                          <a:cs typeface="FZHei-B01S"/>
                        </a:rPr>
                        <a:t>3-11月</a:t>
                      </a:r>
                      <a:endParaRPr kumimoji="0" lang="zh-CN" altLang="en-US" sz="1600" b="0" i="0" u="none" strike="noStrike" cap="none" normalizeH="0" baseline="0" smtClean="0">
                        <a:ln>
                          <a:noFill/>
                        </a:ln>
                        <a:solidFill>
                          <a:srgbClr val="000000"/>
                        </a:solidFill>
                        <a:effectLst/>
                        <a:latin typeface="Arial" panose="020B0604020202020204" pitchFamily="34" charset="0"/>
                        <a:ea typeface="黑体" panose="02010609060101010101"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FFD966"/>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600" b="0" i="0" u="none" strike="noStrike" cap="none" normalizeH="0" baseline="0" smtClean="0">
                          <a:ln>
                            <a:noFill/>
                          </a:ln>
                          <a:solidFill>
                            <a:srgbClr val="000000"/>
                          </a:solidFill>
                          <a:effectLst/>
                          <a:latin typeface="Arial" panose="020B0604020202020204" pitchFamily="34" charset="0"/>
                          <a:ea typeface="黑体" panose="02010609060101010101" charset="-122"/>
                          <a:cs typeface="FZHei-B01S"/>
                        </a:rPr>
                        <a:t>12月</a:t>
                      </a:r>
                      <a:endParaRPr kumimoji="0" lang="zh-CN" altLang="en-US" sz="1600" b="0" i="0" u="none" strike="noStrike" cap="none" normalizeH="0" baseline="0" smtClean="0">
                        <a:ln>
                          <a:noFill/>
                        </a:ln>
                        <a:solidFill>
                          <a:srgbClr val="000000"/>
                        </a:solidFill>
                        <a:effectLst/>
                        <a:latin typeface="Arial" panose="020B0604020202020204" pitchFamily="34" charset="0"/>
                        <a:ea typeface="黑体" panose="02010609060101010101"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cap="flat">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FFD966"/>
                    </a:solidFill>
                  </a:tcPr>
                </a:tc>
              </a:tr>
              <a:tr h="273050">
                <a:tc rowSpan="6">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600" b="0" i="0" u="none" strike="noStrike" cap="none" normalizeH="0" baseline="0" smtClean="0">
                          <a:ln>
                            <a:noFill/>
                          </a:ln>
                          <a:solidFill>
                            <a:srgbClr val="FFFFFF"/>
                          </a:solidFill>
                          <a:effectLst/>
                          <a:latin typeface="Arial" panose="020B0604020202020204" pitchFamily="34" charset="0"/>
                          <a:ea typeface="黑体" panose="02010609060101010101" charset="-122"/>
                          <a:cs typeface="FZHei-B01S"/>
                        </a:rPr>
                        <a:t>纳入</a:t>
                      </a:r>
                      <a:endParaRPr kumimoji="0" lang="zh-CN" altLang="en-US" sz="1600" b="0" i="0" u="none" strike="noStrike" cap="none" normalizeH="0" baseline="0" smtClean="0">
                        <a:ln>
                          <a:noFill/>
                        </a:ln>
                        <a:solidFill>
                          <a:srgbClr val="FFFFFF"/>
                        </a:solidFill>
                        <a:effectLst/>
                        <a:latin typeface="Arial" panose="020B0604020202020204" pitchFamily="34" charset="0"/>
                        <a:ea typeface="黑体" panose="02010609060101010101" charset="-122"/>
                        <a:cs typeface="FZHei-B01S"/>
                      </a:endParaRPr>
                    </a:p>
                  </a:txBody>
                  <a:tcPr marL="12700" marR="12700" marT="12699" marB="45715" anchor="ctr" horzOverflow="overflow">
                    <a:lnL cap="flat">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203764"/>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200" b="0" i="0" u="none" strike="noStrike" cap="none" normalizeH="0" baseline="0" smtClean="0">
                          <a:ln>
                            <a:noFill/>
                          </a:ln>
                          <a:solidFill>
                            <a:srgbClr val="000000"/>
                          </a:solidFill>
                          <a:effectLst/>
                          <a:latin typeface="Arial" panose="020B0604020202020204" pitchFamily="34" charset="0"/>
                          <a:ea typeface="黑体" panose="02010609060101010101" charset="-122"/>
                          <a:cs typeface="FZHei-B01S"/>
                        </a:rPr>
                        <a:t>新开业（投产）需纳入单位</a:t>
                      </a:r>
                      <a:endParaRPr kumimoji="0" lang="zh-CN" altLang="en-US" sz="1200" b="0" i="0" u="none" strike="noStrike" cap="none" normalizeH="0" baseline="0" smtClean="0">
                        <a:ln>
                          <a:noFill/>
                        </a:ln>
                        <a:solidFill>
                          <a:srgbClr val="000000"/>
                        </a:solidFill>
                        <a:effectLst/>
                        <a:latin typeface="Arial" panose="020B0604020202020204" pitchFamily="34" charset="0"/>
                        <a:ea typeface="黑体" panose="02010609060101010101"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B4C6E7"/>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smtClean="0">
                        <a:ln>
                          <a:noFill/>
                        </a:ln>
                        <a:solidFill>
                          <a:srgbClr val="000000"/>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B4C6E7"/>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smtClean="0">
                        <a:ln>
                          <a:noFill/>
                        </a:ln>
                        <a:solidFill>
                          <a:srgbClr val="000000"/>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B4C6E7"/>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smtClean="0">
                        <a:ln>
                          <a:noFill/>
                        </a:ln>
                        <a:solidFill>
                          <a:srgbClr val="000000"/>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B4C6E7"/>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smtClean="0">
                        <a:ln>
                          <a:noFill/>
                        </a:ln>
                        <a:solidFill>
                          <a:srgbClr val="000000"/>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B4C6E7"/>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smtClean="0">
                        <a:ln>
                          <a:noFill/>
                        </a:ln>
                        <a:solidFill>
                          <a:srgbClr val="000000"/>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cap="flat">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B4C6E7"/>
                    </a:solidFill>
                  </a:tcPr>
                </a:tc>
              </a:tr>
              <a:tr h="271463">
                <a:tc vMerge="1">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200" b="0" i="0" u="none" strike="noStrike" cap="none" normalizeH="0" baseline="0" smtClean="0">
                          <a:ln>
                            <a:noFill/>
                          </a:ln>
                          <a:solidFill>
                            <a:srgbClr val="000000"/>
                          </a:solidFill>
                          <a:effectLst/>
                          <a:latin typeface="Arial" panose="020B0604020202020204" pitchFamily="34" charset="0"/>
                          <a:ea typeface="黑体" panose="02010609060101010101" charset="-122"/>
                          <a:cs typeface="FZHei-B01S"/>
                        </a:rPr>
                        <a:t>因改制、重新注册、合并或拆分产生的新调查单位</a:t>
                      </a:r>
                      <a:endParaRPr kumimoji="0" lang="zh-CN" altLang="en-US" sz="1200" b="0" i="0" u="none" strike="noStrike" cap="none" normalizeH="0" baseline="0" smtClean="0">
                        <a:ln>
                          <a:noFill/>
                        </a:ln>
                        <a:solidFill>
                          <a:srgbClr val="000000"/>
                        </a:solidFill>
                        <a:effectLst/>
                        <a:latin typeface="Arial" panose="020B0604020202020204" pitchFamily="34" charset="0"/>
                        <a:ea typeface="黑体" panose="02010609060101010101"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B4C6E7"/>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en-US" sz="1400" b="0" i="0" u="none" strike="noStrike" cap="none" normalizeH="0" baseline="0" dirty="0" smtClean="0">
                          <a:ln>
                            <a:noFill/>
                          </a:ln>
                          <a:solidFill>
                            <a:srgbClr val="000000"/>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dirty="0" smtClean="0">
                        <a:ln>
                          <a:noFill/>
                        </a:ln>
                        <a:solidFill>
                          <a:srgbClr val="000000"/>
                        </a:solidFill>
                        <a:effectLst/>
                        <a:latin typeface="黑体" panose="02010609060101010101" charset="-122"/>
                        <a:ea typeface="微软雅黑" panose="020B0503020204020204"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B4C6E7"/>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en-US"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B4C6E7"/>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smtClean="0">
                        <a:ln>
                          <a:noFill/>
                        </a:ln>
                        <a:solidFill>
                          <a:srgbClr val="000000"/>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B4C6E7"/>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smtClean="0">
                        <a:ln>
                          <a:noFill/>
                        </a:ln>
                        <a:solidFill>
                          <a:srgbClr val="000000"/>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B4C6E7"/>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smtClean="0">
                        <a:ln>
                          <a:noFill/>
                        </a:ln>
                        <a:solidFill>
                          <a:srgbClr val="000000"/>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cap="flat">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B4C6E7"/>
                    </a:solidFill>
                  </a:tcPr>
                </a:tc>
              </a:tr>
              <a:tr h="271463">
                <a:tc vMerge="1">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200" b="0" i="0" u="none" strike="noStrike" cap="none" normalizeH="0" baseline="0" smtClean="0">
                          <a:ln>
                            <a:noFill/>
                          </a:ln>
                          <a:solidFill>
                            <a:srgbClr val="000000"/>
                          </a:solidFill>
                          <a:effectLst/>
                          <a:latin typeface="Arial" panose="020B0604020202020204" pitchFamily="34" charset="0"/>
                          <a:ea typeface="黑体" panose="02010609060101010101" charset="-122"/>
                          <a:cs typeface="FZHei-B01S"/>
                        </a:rPr>
                        <a:t>辖区变更（跨省）需纳入单位</a:t>
                      </a:r>
                      <a:endParaRPr kumimoji="0" lang="zh-CN" altLang="en-US" sz="1200" b="0" i="0" u="none" strike="noStrike" cap="none" normalizeH="0" baseline="0" smtClean="0">
                        <a:ln>
                          <a:noFill/>
                        </a:ln>
                        <a:solidFill>
                          <a:srgbClr val="000000"/>
                        </a:solidFill>
                        <a:effectLst/>
                        <a:latin typeface="Arial" panose="020B0604020202020204" pitchFamily="34" charset="0"/>
                        <a:ea typeface="黑体" panose="02010609060101010101"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B4C6E7"/>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smtClean="0">
                        <a:ln>
                          <a:noFill/>
                        </a:ln>
                        <a:solidFill>
                          <a:srgbClr val="000000"/>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B4C6E7"/>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en-US"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B4C6E7"/>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smtClean="0">
                        <a:ln>
                          <a:noFill/>
                        </a:ln>
                        <a:solidFill>
                          <a:srgbClr val="000000"/>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B4C6E7"/>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en-US"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B4C6E7"/>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smtClean="0">
                        <a:ln>
                          <a:noFill/>
                        </a:ln>
                        <a:solidFill>
                          <a:srgbClr val="000000"/>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cap="flat">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B4C6E7"/>
                    </a:solidFill>
                  </a:tcPr>
                </a:tc>
              </a:tr>
              <a:tr h="271463">
                <a:tc vMerge="1">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200" b="0" i="0" u="none" strike="noStrike" cap="none" normalizeH="0" baseline="0" smtClean="0">
                          <a:ln>
                            <a:noFill/>
                          </a:ln>
                          <a:solidFill>
                            <a:srgbClr val="000000"/>
                          </a:solidFill>
                          <a:effectLst/>
                          <a:latin typeface="Arial" panose="020B0604020202020204" pitchFamily="34" charset="0"/>
                          <a:ea typeface="黑体" panose="02010609060101010101" charset="-122"/>
                          <a:cs typeface="FZHei-B01S"/>
                        </a:rPr>
                        <a:t>专业变更需纳入单位</a:t>
                      </a:r>
                      <a:endParaRPr kumimoji="0" lang="zh-CN" altLang="en-US" sz="1200" b="0" i="0" u="none" strike="noStrike" cap="none" normalizeH="0" baseline="0" smtClean="0">
                        <a:ln>
                          <a:noFill/>
                        </a:ln>
                        <a:solidFill>
                          <a:srgbClr val="000000"/>
                        </a:solidFill>
                        <a:effectLst/>
                        <a:latin typeface="Arial" panose="020B0604020202020204" pitchFamily="34" charset="0"/>
                        <a:ea typeface="黑体" panose="02010609060101010101"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B4C6E7"/>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smtClean="0">
                        <a:ln>
                          <a:noFill/>
                        </a:ln>
                        <a:solidFill>
                          <a:srgbClr val="000000"/>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B4C6E7"/>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en-US"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B4C6E7"/>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smtClean="0">
                          <a:ln>
                            <a:noFill/>
                          </a:ln>
                          <a:solidFill>
                            <a:schemeClr val="tx1"/>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dirty="0" smtClean="0">
                        <a:ln>
                          <a:noFill/>
                        </a:ln>
                        <a:solidFill>
                          <a:schemeClr val="tx1"/>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B4C6E7"/>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en-US" sz="1400" b="0" i="0" u="none" strike="noStrike" cap="none" normalizeH="0" baseline="0" smtClean="0">
                        <a:ln>
                          <a:noFill/>
                        </a:ln>
                        <a:solidFill>
                          <a:schemeClr val="tx1"/>
                        </a:solidFill>
                        <a:effectLst/>
                        <a:latin typeface="黑体" panose="02010609060101010101" charset="-122"/>
                        <a:ea typeface="微软雅黑" panose="020B0503020204020204"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B4C6E7"/>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smtClean="0">
                        <a:ln>
                          <a:noFill/>
                        </a:ln>
                        <a:solidFill>
                          <a:schemeClr val="tx1"/>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cap="flat">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B4C6E7"/>
                    </a:solidFill>
                  </a:tcPr>
                </a:tc>
              </a:tr>
              <a:tr h="271463">
                <a:tc vMerge="1">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200" b="0" i="0" u="none" strike="noStrike" cap="none" normalizeH="0" baseline="0" smtClean="0">
                          <a:ln>
                            <a:noFill/>
                          </a:ln>
                          <a:solidFill>
                            <a:srgbClr val="000000"/>
                          </a:solidFill>
                          <a:effectLst/>
                          <a:latin typeface="Arial" panose="020B0604020202020204" pitchFamily="34" charset="0"/>
                          <a:ea typeface="黑体" panose="02010609060101010101" charset="-122"/>
                          <a:cs typeface="FZHei-B01S"/>
                        </a:rPr>
                        <a:t>“规下升规上”需纳入单位</a:t>
                      </a:r>
                      <a:endParaRPr kumimoji="0" lang="zh-CN" altLang="en-US" sz="1200" b="0" i="0" u="none" strike="noStrike" cap="none" normalizeH="0" baseline="0" smtClean="0">
                        <a:ln>
                          <a:noFill/>
                        </a:ln>
                        <a:solidFill>
                          <a:srgbClr val="000000"/>
                        </a:solidFill>
                        <a:effectLst/>
                        <a:latin typeface="Arial" panose="020B0604020202020204" pitchFamily="34" charset="0"/>
                        <a:ea typeface="黑体" panose="02010609060101010101"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B4C6E7"/>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smtClean="0">
                        <a:ln>
                          <a:noFill/>
                        </a:ln>
                        <a:solidFill>
                          <a:srgbClr val="000000"/>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B4C6E7"/>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smtClean="0">
                        <a:ln>
                          <a:noFill/>
                        </a:ln>
                        <a:solidFill>
                          <a:srgbClr val="000000"/>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B4C6E7"/>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smtClean="0">
                          <a:ln>
                            <a:noFill/>
                          </a:ln>
                          <a:solidFill>
                            <a:schemeClr val="tx1"/>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dirty="0" smtClean="0">
                        <a:ln>
                          <a:noFill/>
                        </a:ln>
                        <a:solidFill>
                          <a:schemeClr val="tx1"/>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B4C6E7"/>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en-US" sz="1400" b="0" i="0" u="none" strike="noStrike" cap="none" normalizeH="0" baseline="0" dirty="0" smtClean="0">
                        <a:ln>
                          <a:noFill/>
                        </a:ln>
                        <a:solidFill>
                          <a:schemeClr val="tx1"/>
                        </a:solidFill>
                        <a:effectLst/>
                        <a:latin typeface="黑体" panose="02010609060101010101" charset="-122"/>
                        <a:ea typeface="微软雅黑" panose="020B0503020204020204"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B4C6E7"/>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en-US" sz="1400" b="0" i="0" u="none" strike="noStrike" cap="none" normalizeH="0" baseline="0" dirty="0" smtClean="0">
                          <a:ln>
                            <a:noFill/>
                          </a:ln>
                          <a:solidFill>
                            <a:schemeClr val="tx1"/>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dirty="0" smtClean="0">
                        <a:ln>
                          <a:noFill/>
                        </a:ln>
                        <a:solidFill>
                          <a:schemeClr val="tx1"/>
                        </a:solidFill>
                        <a:effectLst/>
                        <a:latin typeface="黑体" panose="02010609060101010101" charset="-122"/>
                        <a:ea typeface="微软雅黑" panose="020B0503020204020204"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cap="flat">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B4C6E7"/>
                    </a:solidFill>
                  </a:tcPr>
                </a:tc>
              </a:tr>
              <a:tr h="273050">
                <a:tc vMerge="1">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200" b="0" i="0" u="none" strike="noStrike" cap="none" normalizeH="0" baseline="0" smtClean="0">
                          <a:ln>
                            <a:noFill/>
                          </a:ln>
                          <a:solidFill>
                            <a:srgbClr val="000000"/>
                          </a:solidFill>
                          <a:effectLst/>
                          <a:latin typeface="Arial" panose="020B0604020202020204" pitchFamily="34" charset="0"/>
                          <a:ea typeface="黑体" panose="02010609060101010101" charset="-122"/>
                          <a:cs typeface="FZHei-B01S"/>
                        </a:rPr>
                        <a:t>停业（歇业）恢复运营单位</a:t>
                      </a:r>
                      <a:endParaRPr kumimoji="0" lang="zh-CN" altLang="en-US" sz="1200" b="0" i="0" u="none" strike="noStrike" cap="none" normalizeH="0" baseline="0" smtClean="0">
                        <a:ln>
                          <a:noFill/>
                        </a:ln>
                        <a:solidFill>
                          <a:srgbClr val="000000"/>
                        </a:solidFill>
                        <a:effectLst/>
                        <a:latin typeface="Arial" panose="020B0604020202020204" pitchFamily="34" charset="0"/>
                        <a:ea typeface="黑体" panose="02010609060101010101"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B4C6E7"/>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smtClean="0">
                        <a:ln>
                          <a:noFill/>
                        </a:ln>
                        <a:solidFill>
                          <a:srgbClr val="000000"/>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B4C6E7"/>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en-US"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B4C6E7"/>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smtClean="0">
                        <a:ln>
                          <a:noFill/>
                        </a:ln>
                        <a:solidFill>
                          <a:schemeClr val="tx1"/>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B4C6E7"/>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smtClean="0">
                          <a:ln>
                            <a:noFill/>
                          </a:ln>
                          <a:solidFill>
                            <a:schemeClr val="tx1"/>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dirty="0" smtClean="0">
                        <a:ln>
                          <a:noFill/>
                        </a:ln>
                        <a:solidFill>
                          <a:schemeClr val="tx1"/>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B4C6E7"/>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smtClean="0">
                        <a:ln>
                          <a:noFill/>
                        </a:ln>
                        <a:solidFill>
                          <a:schemeClr val="tx1"/>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cap="flat">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B4C6E7"/>
                    </a:solidFill>
                  </a:tcPr>
                </a:tc>
              </a:tr>
              <a:tr h="271463">
                <a:tc rowSpan="10">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600" b="0" i="0" u="none" strike="noStrike" cap="none" normalizeH="0" baseline="0" smtClean="0">
                          <a:ln>
                            <a:noFill/>
                          </a:ln>
                          <a:solidFill>
                            <a:srgbClr val="FFFFFF"/>
                          </a:solidFill>
                          <a:effectLst/>
                          <a:latin typeface="Arial" panose="020B0604020202020204" pitchFamily="34" charset="0"/>
                          <a:ea typeface="黑体" panose="02010609060101010101" charset="-122"/>
                          <a:cs typeface="FZHei-B01S"/>
                        </a:rPr>
                        <a:t>退出</a:t>
                      </a:r>
                      <a:endParaRPr kumimoji="0" lang="zh-CN" altLang="en-US" sz="1600" b="0" i="0" u="none" strike="noStrike" cap="none" normalizeH="0" baseline="0" smtClean="0">
                        <a:ln>
                          <a:noFill/>
                        </a:ln>
                        <a:solidFill>
                          <a:srgbClr val="FFFFFF"/>
                        </a:solidFill>
                        <a:effectLst/>
                        <a:latin typeface="Arial" panose="020B0604020202020204" pitchFamily="34" charset="0"/>
                        <a:ea typeface="黑体" panose="02010609060101010101" charset="-122"/>
                        <a:cs typeface="FZHei-B01S"/>
                      </a:endParaRPr>
                    </a:p>
                  </a:txBody>
                  <a:tcPr marL="12700" marR="12700" marT="12699" marB="45715" anchor="ctr" horzOverflow="overflow">
                    <a:lnL cap="flat">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8EA9DB"/>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200" b="0" i="0" u="none" strike="noStrike" cap="none" normalizeH="0" baseline="0" smtClean="0">
                          <a:ln>
                            <a:noFill/>
                          </a:ln>
                          <a:solidFill>
                            <a:srgbClr val="000000"/>
                          </a:solidFill>
                          <a:effectLst/>
                          <a:latin typeface="Arial" panose="020B0604020202020204" pitchFamily="34" charset="0"/>
                          <a:ea typeface="黑体" panose="02010609060101010101" charset="-122"/>
                          <a:cs typeface="FZHei-B01S"/>
                        </a:rPr>
                        <a:t>因改制、重新注册、合并或拆分退出的原调查单位</a:t>
                      </a:r>
                      <a:endParaRPr kumimoji="0" lang="zh-CN" altLang="en-US" sz="1200" b="0" i="0" u="none" strike="noStrike" cap="none" normalizeH="0" baseline="0" smtClean="0">
                        <a:ln>
                          <a:noFill/>
                        </a:ln>
                        <a:solidFill>
                          <a:srgbClr val="000000"/>
                        </a:solidFill>
                        <a:effectLst/>
                        <a:latin typeface="Arial" panose="020B0604020202020204" pitchFamily="34" charset="0"/>
                        <a:ea typeface="黑体" panose="02010609060101010101"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en-US" sz="1400" b="0" i="0" u="none" strike="noStrike" cap="none" normalizeH="0" baseline="0" dirty="0" smtClean="0">
                          <a:ln>
                            <a:noFill/>
                          </a:ln>
                          <a:solidFill>
                            <a:srgbClr val="000000"/>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dirty="0" smtClean="0">
                        <a:ln>
                          <a:noFill/>
                        </a:ln>
                        <a:solidFill>
                          <a:srgbClr val="000000"/>
                        </a:solidFill>
                        <a:effectLst/>
                        <a:latin typeface="黑体" panose="02010609060101010101" charset="-122"/>
                        <a:ea typeface="微软雅黑" panose="020B0503020204020204"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en-US"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smtClean="0">
                        <a:ln>
                          <a:noFill/>
                        </a:ln>
                        <a:solidFill>
                          <a:schemeClr val="tx1"/>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smtClean="0">
                          <a:ln>
                            <a:noFill/>
                          </a:ln>
                          <a:solidFill>
                            <a:schemeClr val="tx1"/>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dirty="0" smtClean="0">
                        <a:ln>
                          <a:noFill/>
                        </a:ln>
                        <a:solidFill>
                          <a:schemeClr val="tx1"/>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smtClean="0">
                        <a:ln>
                          <a:noFill/>
                        </a:ln>
                        <a:solidFill>
                          <a:schemeClr val="tx1"/>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cap="flat">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r>
              <a:tr h="271463">
                <a:tc vMerge="1">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200" b="0" i="0" u="none" strike="noStrike" cap="none" normalizeH="0" baseline="0" smtClean="0">
                          <a:ln>
                            <a:noFill/>
                          </a:ln>
                          <a:solidFill>
                            <a:srgbClr val="000000"/>
                          </a:solidFill>
                          <a:effectLst/>
                          <a:latin typeface="Arial" panose="020B0604020202020204" pitchFamily="34" charset="0"/>
                          <a:ea typeface="黑体" panose="02010609060101010101" charset="-122"/>
                          <a:cs typeface="FZHei-B01S"/>
                        </a:rPr>
                        <a:t>当年没有经营活动的房地产开发经营业单位或无资质的建筑业单位</a:t>
                      </a:r>
                      <a:endParaRPr kumimoji="0" lang="zh-CN" altLang="en-US" sz="1200" b="0" i="0" u="none" strike="noStrike" cap="none" normalizeH="0" baseline="0" smtClean="0">
                        <a:ln>
                          <a:noFill/>
                        </a:ln>
                        <a:solidFill>
                          <a:srgbClr val="000000"/>
                        </a:solidFill>
                        <a:effectLst/>
                        <a:latin typeface="Arial" panose="020B0604020202020204" pitchFamily="34" charset="0"/>
                        <a:ea typeface="黑体" panose="02010609060101010101"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en-US"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en-US"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smtClean="0">
                        <a:ln>
                          <a:noFill/>
                        </a:ln>
                        <a:solidFill>
                          <a:schemeClr val="tx1"/>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smtClean="0">
                          <a:ln>
                            <a:noFill/>
                          </a:ln>
                          <a:solidFill>
                            <a:schemeClr val="tx1"/>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dirty="0" smtClean="0">
                        <a:ln>
                          <a:noFill/>
                        </a:ln>
                        <a:solidFill>
                          <a:schemeClr val="tx1"/>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smtClean="0">
                        <a:ln>
                          <a:noFill/>
                        </a:ln>
                        <a:solidFill>
                          <a:schemeClr val="tx1"/>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cap="flat">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r>
              <a:tr h="271463">
                <a:tc vMerge="1">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200" b="0" i="0" u="none" strike="noStrike" cap="none" normalizeH="0" baseline="0" smtClean="0">
                          <a:ln>
                            <a:noFill/>
                          </a:ln>
                          <a:solidFill>
                            <a:srgbClr val="000000"/>
                          </a:solidFill>
                          <a:effectLst/>
                          <a:latin typeface="Arial" panose="020B0604020202020204" pitchFamily="34" charset="0"/>
                          <a:ea typeface="黑体" panose="02010609060101010101" charset="-122"/>
                          <a:cs typeface="FZHei-B01S"/>
                        </a:rPr>
                        <a:t>“规上转规下”需退出单位</a:t>
                      </a:r>
                      <a:endParaRPr kumimoji="0" lang="zh-CN" altLang="en-US" sz="1200" b="0" i="0" u="none" strike="noStrike" cap="none" normalizeH="0" baseline="0" smtClean="0">
                        <a:ln>
                          <a:noFill/>
                        </a:ln>
                        <a:solidFill>
                          <a:srgbClr val="000000"/>
                        </a:solidFill>
                        <a:effectLst/>
                        <a:latin typeface="Arial" panose="020B0604020202020204" pitchFamily="34" charset="0"/>
                        <a:ea typeface="黑体" panose="02010609060101010101"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smtClean="0">
                        <a:ln>
                          <a:noFill/>
                        </a:ln>
                        <a:solidFill>
                          <a:srgbClr val="000000"/>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en-US"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smtClean="0">
                        <a:ln>
                          <a:noFill/>
                        </a:ln>
                        <a:solidFill>
                          <a:schemeClr val="tx1"/>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en-US" sz="1400" b="0" i="0" u="none" strike="noStrike" cap="none" normalizeH="0" baseline="0" smtClean="0">
                        <a:ln>
                          <a:noFill/>
                        </a:ln>
                        <a:solidFill>
                          <a:schemeClr val="tx1"/>
                        </a:solidFill>
                        <a:effectLst/>
                        <a:latin typeface="黑体" panose="02010609060101010101" charset="-122"/>
                        <a:ea typeface="微软雅黑" panose="020B0503020204020204"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en-US" sz="1400" b="0" i="0" u="none" strike="noStrike" cap="none" normalizeH="0" baseline="0" smtClean="0">
                          <a:ln>
                            <a:noFill/>
                          </a:ln>
                          <a:solidFill>
                            <a:schemeClr val="tx1"/>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smtClean="0">
                        <a:ln>
                          <a:noFill/>
                        </a:ln>
                        <a:solidFill>
                          <a:schemeClr val="tx1"/>
                        </a:solidFill>
                        <a:effectLst/>
                        <a:latin typeface="黑体" panose="02010609060101010101" charset="-122"/>
                        <a:ea typeface="微软雅黑" panose="020B0503020204020204"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cap="flat">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r>
              <a:tr h="271463">
                <a:tc vMerge="1">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200" b="0" i="0" u="none" strike="noStrike" cap="none" normalizeH="0" baseline="0" smtClean="0">
                          <a:ln>
                            <a:noFill/>
                          </a:ln>
                          <a:solidFill>
                            <a:srgbClr val="000000"/>
                          </a:solidFill>
                          <a:effectLst/>
                          <a:latin typeface="Arial" panose="020B0604020202020204" pitchFamily="34" charset="0"/>
                          <a:ea typeface="黑体" panose="02010609060101010101" charset="-122"/>
                          <a:cs typeface="FZHei-B01S"/>
                        </a:rPr>
                        <a:t>注（吊）销需退出单位</a:t>
                      </a:r>
                      <a:endParaRPr kumimoji="0" lang="zh-CN" altLang="en-US" sz="1200" b="0" i="0" u="none" strike="noStrike" cap="none" normalizeH="0" baseline="0" smtClean="0">
                        <a:ln>
                          <a:noFill/>
                        </a:ln>
                        <a:solidFill>
                          <a:srgbClr val="000000"/>
                        </a:solidFill>
                        <a:effectLst/>
                        <a:latin typeface="Arial" panose="020B0604020202020204" pitchFamily="34" charset="0"/>
                        <a:ea typeface="黑体" panose="02010609060101010101"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smtClean="0">
                        <a:ln>
                          <a:noFill/>
                        </a:ln>
                        <a:solidFill>
                          <a:srgbClr val="000000"/>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en-US"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smtClean="0">
                        <a:ln>
                          <a:noFill/>
                        </a:ln>
                        <a:solidFill>
                          <a:schemeClr val="tx1"/>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smtClean="0">
                          <a:ln>
                            <a:noFill/>
                          </a:ln>
                          <a:solidFill>
                            <a:schemeClr val="tx1"/>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dirty="0" smtClean="0">
                        <a:ln>
                          <a:noFill/>
                        </a:ln>
                        <a:solidFill>
                          <a:schemeClr val="tx1"/>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smtClean="0">
                        <a:ln>
                          <a:noFill/>
                        </a:ln>
                        <a:solidFill>
                          <a:schemeClr val="tx1"/>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cap="flat">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r>
              <a:tr h="273050">
                <a:tc vMerge="1">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200" b="0" i="0" u="none" strike="noStrike" cap="none" normalizeH="0" baseline="0" smtClean="0">
                          <a:ln>
                            <a:noFill/>
                          </a:ln>
                          <a:solidFill>
                            <a:srgbClr val="000000"/>
                          </a:solidFill>
                          <a:effectLst/>
                          <a:latin typeface="Arial" panose="020B0604020202020204" pitchFamily="34" charset="0"/>
                          <a:ea typeface="黑体" panose="02010609060101010101" charset="-122"/>
                          <a:cs typeface="FZHei-B01S"/>
                        </a:rPr>
                        <a:t>专业变更需退出单位</a:t>
                      </a:r>
                      <a:endParaRPr kumimoji="0" lang="zh-CN" altLang="en-US" sz="1200" b="0" i="0" u="none" strike="noStrike" cap="none" normalizeH="0" baseline="0" smtClean="0">
                        <a:ln>
                          <a:noFill/>
                        </a:ln>
                        <a:solidFill>
                          <a:srgbClr val="000000"/>
                        </a:solidFill>
                        <a:effectLst/>
                        <a:latin typeface="Arial" panose="020B0604020202020204" pitchFamily="34" charset="0"/>
                        <a:ea typeface="黑体" panose="02010609060101010101"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smtClean="0">
                        <a:ln>
                          <a:noFill/>
                        </a:ln>
                        <a:solidFill>
                          <a:srgbClr val="000000"/>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en-US"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smtClean="0">
                        <a:ln>
                          <a:noFill/>
                        </a:ln>
                        <a:solidFill>
                          <a:schemeClr val="tx1"/>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en-US" sz="1400" b="0" i="0" u="none" strike="noStrike" cap="none" normalizeH="0" baseline="0" dirty="0" smtClean="0">
                        <a:ln>
                          <a:noFill/>
                        </a:ln>
                        <a:solidFill>
                          <a:schemeClr val="tx1"/>
                        </a:solidFill>
                        <a:effectLst/>
                        <a:latin typeface="黑体" panose="02010609060101010101" charset="-122"/>
                        <a:ea typeface="微软雅黑" panose="020B0503020204020204"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smtClean="0">
                          <a:ln>
                            <a:noFill/>
                          </a:ln>
                          <a:solidFill>
                            <a:schemeClr val="tx1"/>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dirty="0" smtClean="0">
                        <a:ln>
                          <a:noFill/>
                        </a:ln>
                        <a:solidFill>
                          <a:schemeClr val="tx1"/>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cap="flat">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r>
              <a:tr h="271463">
                <a:tc vMerge="1">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200" b="0" i="0" u="none" strike="noStrike" cap="none" normalizeH="0" baseline="0" smtClean="0">
                          <a:ln>
                            <a:noFill/>
                          </a:ln>
                          <a:solidFill>
                            <a:srgbClr val="000000"/>
                          </a:solidFill>
                          <a:effectLst/>
                          <a:latin typeface="Arial" panose="020B0604020202020204" pitchFamily="34" charset="0"/>
                          <a:ea typeface="黑体" panose="02010609060101010101" charset="-122"/>
                          <a:cs typeface="FZHei-B01S"/>
                        </a:rPr>
                        <a:t>辖区变更（跨省）需退出单位</a:t>
                      </a:r>
                      <a:endParaRPr kumimoji="0" lang="zh-CN" altLang="en-US" sz="1200" b="0" i="0" u="none" strike="noStrike" cap="none" normalizeH="0" baseline="0" smtClean="0">
                        <a:ln>
                          <a:noFill/>
                        </a:ln>
                        <a:solidFill>
                          <a:srgbClr val="000000"/>
                        </a:solidFill>
                        <a:effectLst/>
                        <a:latin typeface="Arial" panose="020B0604020202020204" pitchFamily="34" charset="0"/>
                        <a:ea typeface="黑体" panose="02010609060101010101"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smtClean="0">
                        <a:ln>
                          <a:noFill/>
                        </a:ln>
                        <a:solidFill>
                          <a:srgbClr val="000000"/>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en-US"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smtClean="0">
                        <a:ln>
                          <a:noFill/>
                        </a:ln>
                        <a:solidFill>
                          <a:schemeClr val="tx1"/>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en-US" sz="1400" b="0" i="0" u="none" strike="noStrike" cap="none" normalizeH="0" baseline="0" smtClean="0">
                        <a:ln>
                          <a:noFill/>
                        </a:ln>
                        <a:solidFill>
                          <a:schemeClr val="tx1"/>
                        </a:solidFill>
                        <a:effectLst/>
                        <a:latin typeface="黑体" panose="02010609060101010101" charset="-122"/>
                        <a:ea typeface="微软雅黑" panose="020B0503020204020204"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smtClean="0">
                          <a:ln>
                            <a:noFill/>
                          </a:ln>
                          <a:solidFill>
                            <a:schemeClr val="tx1"/>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dirty="0" smtClean="0">
                        <a:ln>
                          <a:noFill/>
                        </a:ln>
                        <a:solidFill>
                          <a:schemeClr val="tx1"/>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cap="flat">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r>
              <a:tr h="271463">
                <a:tc vMerge="1">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200" b="0" i="0" u="none" strike="noStrike" cap="none" normalizeH="0" baseline="0" smtClean="0">
                          <a:ln>
                            <a:noFill/>
                          </a:ln>
                          <a:solidFill>
                            <a:srgbClr val="000000"/>
                          </a:solidFill>
                          <a:effectLst/>
                          <a:latin typeface="Arial" panose="020B0604020202020204" pitchFamily="34" charset="0"/>
                          <a:ea typeface="黑体" panose="02010609060101010101" charset="-122"/>
                          <a:cs typeface="FZHei-B01S"/>
                        </a:rPr>
                        <a:t>非法人单位需退出</a:t>
                      </a:r>
                      <a:endParaRPr kumimoji="0" lang="zh-CN" altLang="en-US" sz="1200" b="0" i="0" u="none" strike="noStrike" cap="none" normalizeH="0" baseline="0" smtClean="0">
                        <a:ln>
                          <a:noFill/>
                        </a:ln>
                        <a:solidFill>
                          <a:srgbClr val="000000"/>
                        </a:solidFill>
                        <a:effectLst/>
                        <a:latin typeface="Arial" panose="020B0604020202020204" pitchFamily="34" charset="0"/>
                        <a:ea typeface="黑体" panose="02010609060101010101"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smtClean="0">
                        <a:ln>
                          <a:noFill/>
                        </a:ln>
                        <a:solidFill>
                          <a:srgbClr val="000000"/>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en-US"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smtClean="0">
                        <a:ln>
                          <a:noFill/>
                        </a:ln>
                        <a:solidFill>
                          <a:schemeClr val="tx1"/>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smtClean="0">
                        <a:ln>
                          <a:noFill/>
                        </a:ln>
                        <a:solidFill>
                          <a:schemeClr val="tx1"/>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smtClean="0">
                          <a:ln>
                            <a:noFill/>
                          </a:ln>
                          <a:solidFill>
                            <a:schemeClr val="tx1"/>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dirty="0" smtClean="0">
                        <a:ln>
                          <a:noFill/>
                        </a:ln>
                        <a:solidFill>
                          <a:schemeClr val="tx1"/>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cap="flat">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r>
              <a:tr h="301625">
                <a:tc vMerge="1">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200" b="0" i="0" u="none" strike="noStrike" cap="none" normalizeH="0" baseline="0" smtClean="0">
                          <a:ln>
                            <a:noFill/>
                          </a:ln>
                          <a:solidFill>
                            <a:srgbClr val="000000"/>
                          </a:solidFill>
                          <a:effectLst/>
                          <a:latin typeface="Arial" panose="020B0604020202020204" pitchFamily="34" charset="0"/>
                          <a:ea typeface="黑体" panose="02010609060101010101" charset="-122"/>
                          <a:cs typeface="FZHei-B01S"/>
                        </a:rPr>
                        <a:t>所属项目上年全部完工的其他有5000万元及以上在建项目的法人单位</a:t>
                      </a:r>
                      <a:endParaRPr kumimoji="0" lang="zh-CN" altLang="en-US" sz="1200" b="0" i="0" u="none" strike="noStrike" cap="none" normalizeH="0" baseline="0" smtClean="0">
                        <a:ln>
                          <a:noFill/>
                        </a:ln>
                        <a:solidFill>
                          <a:srgbClr val="000000"/>
                        </a:solidFill>
                        <a:effectLst/>
                        <a:latin typeface="Arial" panose="020B0604020202020204" pitchFamily="34" charset="0"/>
                        <a:ea typeface="黑体" panose="02010609060101010101"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en-US"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en-US"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smtClean="0">
                        <a:ln>
                          <a:noFill/>
                        </a:ln>
                        <a:solidFill>
                          <a:schemeClr val="tx1"/>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smtClean="0">
                        <a:ln>
                          <a:noFill/>
                        </a:ln>
                        <a:solidFill>
                          <a:schemeClr val="tx1"/>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smtClean="0">
                          <a:ln>
                            <a:noFill/>
                          </a:ln>
                          <a:solidFill>
                            <a:schemeClr val="tx1"/>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dirty="0" smtClean="0">
                        <a:ln>
                          <a:noFill/>
                        </a:ln>
                        <a:solidFill>
                          <a:schemeClr val="tx1"/>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cap="flat">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r>
              <a:tr h="271463">
                <a:tc vMerge="1">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200" b="0" i="0" u="none" strike="noStrike" cap="none" normalizeH="0" baseline="0" smtClean="0">
                          <a:ln>
                            <a:noFill/>
                          </a:ln>
                          <a:solidFill>
                            <a:srgbClr val="000000"/>
                          </a:solidFill>
                          <a:effectLst/>
                          <a:latin typeface="Arial" panose="020B0604020202020204" pitchFamily="34" charset="0"/>
                          <a:ea typeface="黑体" panose="02010609060101010101" charset="-122"/>
                          <a:cs typeface="FZHei-B01S"/>
                        </a:rPr>
                        <a:t>停业（歇业）需退出单位</a:t>
                      </a:r>
                      <a:endParaRPr kumimoji="0" lang="zh-CN" altLang="en-US" sz="1200" b="0" i="0" u="none" strike="noStrike" cap="none" normalizeH="0" baseline="0" smtClean="0">
                        <a:ln>
                          <a:noFill/>
                        </a:ln>
                        <a:solidFill>
                          <a:srgbClr val="000000"/>
                        </a:solidFill>
                        <a:effectLst/>
                        <a:latin typeface="Arial" panose="020B0604020202020204" pitchFamily="34" charset="0"/>
                        <a:ea typeface="黑体" panose="02010609060101010101"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smtClean="0">
                        <a:ln>
                          <a:noFill/>
                        </a:ln>
                        <a:solidFill>
                          <a:srgbClr val="000000"/>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en-US"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smtClean="0">
                        <a:ln>
                          <a:noFill/>
                        </a:ln>
                        <a:solidFill>
                          <a:schemeClr val="tx1"/>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smtClean="0">
                        <a:ln>
                          <a:noFill/>
                        </a:ln>
                        <a:solidFill>
                          <a:schemeClr val="tx1"/>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smtClean="0">
                          <a:ln>
                            <a:noFill/>
                          </a:ln>
                          <a:solidFill>
                            <a:schemeClr val="tx1"/>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dirty="0" smtClean="0">
                        <a:ln>
                          <a:noFill/>
                        </a:ln>
                        <a:solidFill>
                          <a:schemeClr val="tx1"/>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cap="flat">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r>
              <a:tr h="271463">
                <a:tc vMerge="1">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200" b="0" i="0" u="none" strike="noStrike" cap="none" normalizeH="0" baseline="0" smtClean="0">
                          <a:ln>
                            <a:noFill/>
                          </a:ln>
                          <a:solidFill>
                            <a:srgbClr val="000000"/>
                          </a:solidFill>
                          <a:effectLst/>
                          <a:latin typeface="Arial" panose="020B0604020202020204" pitchFamily="34" charset="0"/>
                          <a:ea typeface="黑体" panose="02010609060101010101" charset="-122"/>
                          <a:cs typeface="FZHei-B01S"/>
                        </a:rPr>
                        <a:t>其他原因需退出单位</a:t>
                      </a:r>
                      <a:endParaRPr kumimoji="0" lang="zh-CN" altLang="en-US" sz="1200" b="0" i="0" u="none" strike="noStrike" cap="none" normalizeH="0" baseline="0" smtClean="0">
                        <a:ln>
                          <a:noFill/>
                        </a:ln>
                        <a:solidFill>
                          <a:srgbClr val="000000"/>
                        </a:solidFill>
                        <a:effectLst/>
                        <a:latin typeface="Arial" panose="020B0604020202020204" pitchFamily="34" charset="0"/>
                        <a:ea typeface="黑体" panose="02010609060101010101"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smtClean="0">
                        <a:ln>
                          <a:noFill/>
                        </a:ln>
                        <a:solidFill>
                          <a:srgbClr val="000000"/>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en-US"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smtClean="0">
                        <a:ln>
                          <a:noFill/>
                        </a:ln>
                        <a:solidFill>
                          <a:schemeClr val="tx1"/>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smtClean="0">
                        <a:ln>
                          <a:noFill/>
                        </a:ln>
                        <a:solidFill>
                          <a:schemeClr val="tx1"/>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smtClean="0">
                          <a:ln>
                            <a:noFill/>
                          </a:ln>
                          <a:solidFill>
                            <a:schemeClr val="tx1"/>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dirty="0" smtClean="0">
                        <a:ln>
                          <a:noFill/>
                        </a:ln>
                        <a:solidFill>
                          <a:schemeClr val="tx1"/>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cap="flat">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r>
              <a:tr h="273050">
                <a:tc rowSpan="5">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600" b="0" i="0" u="none" strike="noStrike" cap="none" normalizeH="0" baseline="0" smtClean="0">
                          <a:ln>
                            <a:noFill/>
                          </a:ln>
                          <a:solidFill>
                            <a:srgbClr val="002060"/>
                          </a:solidFill>
                          <a:effectLst/>
                          <a:latin typeface="Arial" panose="020B0604020202020204" pitchFamily="34" charset="0"/>
                          <a:ea typeface="黑体" panose="02010609060101010101" charset="-122"/>
                          <a:cs typeface="FZHei-B01S"/>
                        </a:rPr>
                        <a:t>变更</a:t>
                      </a:r>
                      <a:endParaRPr kumimoji="0" lang="zh-CN" altLang="en-US" sz="1600" b="0" i="0" u="none" strike="noStrike" cap="none" normalizeH="0" baseline="0" smtClean="0">
                        <a:ln>
                          <a:noFill/>
                        </a:ln>
                        <a:solidFill>
                          <a:srgbClr val="002060"/>
                        </a:solidFill>
                        <a:effectLst/>
                        <a:latin typeface="Arial" panose="020B0604020202020204" pitchFamily="34" charset="0"/>
                        <a:ea typeface="黑体" panose="02010609060101010101" charset="-122"/>
                        <a:cs typeface="FZHei-B01S"/>
                      </a:endParaRPr>
                    </a:p>
                  </a:txBody>
                  <a:tcPr marL="12700" marR="12700" marT="12699" marB="45715" anchor="ctr" horzOverflow="overflow">
                    <a:lnL cap="flat">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D9E1F2"/>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200" b="0" i="0" u="none" strike="noStrike" cap="none" normalizeH="0" baseline="0" smtClean="0">
                          <a:ln>
                            <a:noFill/>
                          </a:ln>
                          <a:solidFill>
                            <a:srgbClr val="000000"/>
                          </a:solidFill>
                          <a:effectLst/>
                          <a:latin typeface="Arial" panose="020B0604020202020204" pitchFamily="34" charset="0"/>
                          <a:ea typeface="黑体" panose="02010609060101010101" charset="-122"/>
                          <a:cs typeface="FZHei-B01S"/>
                        </a:rPr>
                        <a:t>组织机构代码变更的调查单位</a:t>
                      </a:r>
                      <a:endParaRPr kumimoji="0" lang="zh-CN" altLang="en-US" sz="1200" b="0" i="0" u="none" strike="noStrike" cap="none" normalizeH="0" baseline="0" smtClean="0">
                        <a:ln>
                          <a:noFill/>
                        </a:ln>
                        <a:solidFill>
                          <a:srgbClr val="000000"/>
                        </a:solidFill>
                        <a:effectLst/>
                        <a:latin typeface="Arial" panose="020B0604020202020204" pitchFamily="34" charset="0"/>
                        <a:ea typeface="黑体" panose="02010609060101010101"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EDEDED"/>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smtClean="0">
                        <a:ln>
                          <a:noFill/>
                        </a:ln>
                        <a:solidFill>
                          <a:srgbClr val="000000"/>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EDEDED"/>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en-US"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EDEDED"/>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smtClean="0">
                        <a:ln>
                          <a:noFill/>
                        </a:ln>
                        <a:solidFill>
                          <a:srgbClr val="000000"/>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EDEDED"/>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smtClean="0">
                        <a:ln>
                          <a:noFill/>
                        </a:ln>
                        <a:solidFill>
                          <a:srgbClr val="000000"/>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EDEDED"/>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smtClean="0">
                        <a:ln>
                          <a:noFill/>
                        </a:ln>
                        <a:solidFill>
                          <a:srgbClr val="000000"/>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cap="flat">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EDEDED"/>
                    </a:solidFill>
                  </a:tcPr>
                </a:tc>
              </a:tr>
              <a:tr h="271463">
                <a:tc vMerge="1">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200" b="0" i="0" u="none" strike="noStrike" cap="none" normalizeH="0" baseline="0" smtClean="0">
                          <a:ln>
                            <a:noFill/>
                          </a:ln>
                          <a:solidFill>
                            <a:srgbClr val="000000"/>
                          </a:solidFill>
                          <a:effectLst/>
                          <a:latin typeface="Arial" panose="020B0604020202020204" pitchFamily="34" charset="0"/>
                          <a:ea typeface="黑体" panose="02010609060101010101" charset="-122"/>
                          <a:cs typeface="FZHei-B01S"/>
                        </a:rPr>
                        <a:t>单位详细名称变更的调查单位</a:t>
                      </a:r>
                      <a:endParaRPr kumimoji="0" lang="zh-CN" altLang="en-US" sz="1200" b="0" i="0" u="none" strike="noStrike" cap="none" normalizeH="0" baseline="0" smtClean="0">
                        <a:ln>
                          <a:noFill/>
                        </a:ln>
                        <a:solidFill>
                          <a:srgbClr val="000000"/>
                        </a:solidFill>
                        <a:effectLst/>
                        <a:latin typeface="Arial" panose="020B0604020202020204" pitchFamily="34" charset="0"/>
                        <a:ea typeface="黑体" panose="02010609060101010101"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EDEDED"/>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smtClean="0">
                        <a:ln>
                          <a:noFill/>
                        </a:ln>
                        <a:solidFill>
                          <a:srgbClr val="000000"/>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EDEDED"/>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en-US"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EDEDED"/>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smtClean="0">
                        <a:ln>
                          <a:noFill/>
                        </a:ln>
                        <a:solidFill>
                          <a:srgbClr val="000000"/>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EDEDED"/>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smtClean="0">
                        <a:ln>
                          <a:noFill/>
                        </a:ln>
                        <a:solidFill>
                          <a:srgbClr val="000000"/>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EDEDED"/>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smtClean="0">
                        <a:ln>
                          <a:noFill/>
                        </a:ln>
                        <a:solidFill>
                          <a:srgbClr val="000000"/>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cap="flat">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EDEDED"/>
                    </a:solidFill>
                  </a:tcPr>
                </a:tc>
              </a:tr>
              <a:tr h="271463">
                <a:tc vMerge="1">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200" b="0" i="0" u="none" strike="noStrike" cap="none" normalizeH="0" baseline="0" smtClean="0">
                          <a:ln>
                            <a:noFill/>
                          </a:ln>
                          <a:solidFill>
                            <a:srgbClr val="000000"/>
                          </a:solidFill>
                          <a:effectLst/>
                          <a:latin typeface="Arial" panose="020B0604020202020204" pitchFamily="34" charset="0"/>
                          <a:ea typeface="黑体" panose="02010609060101010101" charset="-122"/>
                          <a:cs typeface="FZHei-B01S"/>
                        </a:rPr>
                        <a:t>建筑业资质等级发生变更的调查单位</a:t>
                      </a:r>
                      <a:endParaRPr kumimoji="0" lang="zh-CN" altLang="en-US" sz="1200" b="0" i="0" u="none" strike="noStrike" cap="none" normalizeH="0" baseline="0" smtClean="0">
                        <a:ln>
                          <a:noFill/>
                        </a:ln>
                        <a:solidFill>
                          <a:srgbClr val="000000"/>
                        </a:solidFill>
                        <a:effectLst/>
                        <a:latin typeface="Arial" panose="020B0604020202020204" pitchFamily="34" charset="0"/>
                        <a:ea typeface="黑体" panose="02010609060101010101"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EDEDED"/>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en-US"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EDEDED"/>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en-US"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EDEDED"/>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smtClean="0">
                        <a:ln>
                          <a:noFill/>
                        </a:ln>
                        <a:solidFill>
                          <a:srgbClr val="000000"/>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EDEDED"/>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smtClean="0">
                        <a:ln>
                          <a:noFill/>
                        </a:ln>
                        <a:solidFill>
                          <a:srgbClr val="000000"/>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EDEDED"/>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smtClean="0">
                        <a:ln>
                          <a:noFill/>
                        </a:ln>
                        <a:solidFill>
                          <a:srgbClr val="000000"/>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cap="flat">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EDEDED"/>
                    </a:solidFill>
                  </a:tcPr>
                </a:tc>
              </a:tr>
              <a:tr h="271463">
                <a:tc vMerge="1">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200" b="0" i="0" u="none" strike="noStrike" cap="none" normalizeH="0" baseline="0" smtClean="0">
                          <a:ln>
                            <a:noFill/>
                          </a:ln>
                          <a:solidFill>
                            <a:srgbClr val="000000"/>
                          </a:solidFill>
                          <a:effectLst/>
                          <a:latin typeface="Arial" panose="020B0604020202020204" pitchFamily="34" charset="0"/>
                          <a:ea typeface="黑体" panose="02010609060101010101" charset="-122"/>
                          <a:cs typeface="FZHei-B01S"/>
                        </a:rPr>
                        <a:t>增加工业战略性新兴产业企业标识的单位</a:t>
                      </a:r>
                      <a:endParaRPr kumimoji="0" lang="zh-CN" altLang="en-US" sz="1200" b="0" i="0" u="none" strike="noStrike" cap="none" normalizeH="0" baseline="0" smtClean="0">
                        <a:ln>
                          <a:noFill/>
                        </a:ln>
                        <a:solidFill>
                          <a:srgbClr val="000000"/>
                        </a:solidFill>
                        <a:effectLst/>
                        <a:latin typeface="Arial" panose="020B0604020202020204" pitchFamily="34" charset="0"/>
                        <a:ea typeface="黑体" panose="02010609060101010101"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EDEDED"/>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rPr>
                        <a:t>√</a:t>
                      </a:r>
                      <a:endParaRPr kumimoji="0" lang="en-US" altLang="en-US" sz="1400" b="0" i="0" u="none" strike="noStrike" cap="none" normalizeH="0" baseline="0" smtClean="0">
                        <a:ln>
                          <a:noFill/>
                        </a:ln>
                        <a:solidFill>
                          <a:srgbClr val="000000"/>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EDEDED"/>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smtClean="0">
                          <a:ln>
                            <a:noFill/>
                          </a:ln>
                          <a:solidFill>
                            <a:srgbClr val="FF0000"/>
                          </a:solidFill>
                          <a:effectLst/>
                          <a:latin typeface="黑体" panose="02010609060101010101" charset="-122"/>
                          <a:ea typeface="微软雅黑" panose="020B0503020204020204" charset="-122"/>
                          <a:cs typeface="FZHei-B01S"/>
                          <a:sym typeface="FZHei-B01S"/>
                        </a:rPr>
                        <a:t>√</a:t>
                      </a:r>
                      <a:endParaRPr kumimoji="0" lang="en-US" altLang="en-US" sz="1400" b="0" i="0" u="none" strike="noStrike" cap="none" normalizeH="0" baseline="0" dirty="0" smtClean="0">
                        <a:ln>
                          <a:noFill/>
                        </a:ln>
                        <a:solidFill>
                          <a:srgbClr val="FF0000"/>
                        </a:solidFill>
                        <a:effectLst/>
                        <a:latin typeface="黑体" panose="02010609060101010101" charset="-122"/>
                        <a:ea typeface="微软雅黑" panose="020B0503020204020204"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EDEDED"/>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en-US"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EDEDED"/>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en-US"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EDEDED"/>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en-US"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cap="flat">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EDEDED"/>
                    </a:solidFill>
                  </a:tcPr>
                </a:tc>
              </a:tr>
              <a:tr h="271463">
                <a:tc vMerge="1">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200" b="0" i="0" u="none" strike="noStrike" cap="none" normalizeH="0" baseline="0" smtClean="0">
                          <a:ln>
                            <a:noFill/>
                          </a:ln>
                          <a:solidFill>
                            <a:srgbClr val="000000"/>
                          </a:solidFill>
                          <a:effectLst/>
                          <a:latin typeface="Arial" panose="020B0604020202020204" pitchFamily="34" charset="0"/>
                          <a:ea typeface="黑体" panose="02010609060101010101" charset="-122"/>
                          <a:cs typeface="FZHei-B01S"/>
                          <a:sym typeface="FZHei-B01S"/>
                        </a:rPr>
                        <a:t>删除工业战略性新兴产业企业标识的单位</a:t>
                      </a:r>
                      <a:endParaRPr kumimoji="0" lang="zh-CN" altLang="en-US" sz="1200" b="0" i="0" u="none" strike="noStrike" cap="none" normalizeH="0" baseline="0" smtClean="0">
                        <a:ln>
                          <a:noFill/>
                        </a:ln>
                        <a:solidFill>
                          <a:srgbClr val="000000"/>
                        </a:solidFill>
                        <a:effectLst/>
                        <a:latin typeface="Arial" panose="020B0604020202020204" pitchFamily="34" charset="0"/>
                        <a:ea typeface="黑体" panose="02010609060101010101"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EDEDED"/>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smtClean="0">
                          <a:ln>
                            <a:noFill/>
                          </a:ln>
                          <a:solidFill>
                            <a:srgbClr val="FF0000"/>
                          </a:solidFill>
                          <a:effectLst/>
                          <a:latin typeface="黑体" panose="02010609060101010101" charset="-122"/>
                          <a:ea typeface="微软雅黑" panose="020B0503020204020204" charset="-122"/>
                          <a:cs typeface="FZHei-B01S"/>
                          <a:sym typeface="FZHei-B01S"/>
                        </a:rPr>
                        <a:t>√</a:t>
                      </a:r>
                      <a:endParaRPr kumimoji="0" lang="en-US" altLang="en-US" sz="1400" b="0" i="0" u="none" strike="noStrike" cap="none" normalizeH="0" baseline="0" dirty="0" smtClean="0">
                        <a:ln>
                          <a:noFill/>
                        </a:ln>
                        <a:solidFill>
                          <a:srgbClr val="FF0000"/>
                        </a:solidFill>
                        <a:effectLst/>
                        <a:latin typeface="黑体" panose="02010609060101010101" charset="-122"/>
                        <a:ea typeface="FZHei-B01S"/>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EDEDED"/>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en-US"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EDEDED"/>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en-US"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EDEDED"/>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en-US" sz="1400" b="0" i="0" u="none" strike="noStrike" cap="none" normalizeH="0" baseline="0" smtClean="0">
                        <a:ln>
                          <a:noFill/>
                        </a:ln>
                        <a:solidFill>
                          <a:srgbClr val="000000"/>
                        </a:solidFill>
                        <a:effectLst/>
                        <a:latin typeface="黑体" panose="02010609060101010101" charset="-122"/>
                        <a:ea typeface="微软雅黑" panose="020B0503020204020204"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EDEDED"/>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方正黑体简体" pitchFamily="2" charset="-122"/>
                          <a:ea typeface="方正黑体简体" pitchFamily="2" charset="-122"/>
                        </a:defRPr>
                      </a:lvl1pPr>
                      <a:lvl2pPr eaLnBrk="0" hangingPunct="0">
                        <a:lnSpc>
                          <a:spcPct val="90000"/>
                        </a:lnSpc>
                        <a:spcBef>
                          <a:spcPts val="500"/>
                        </a:spcBef>
                        <a:buFont typeface="Arial" panose="020B0604020202020204" pitchFamily="34" charset="0"/>
                        <a:defRPr sz="2000">
                          <a:solidFill>
                            <a:schemeClr val="tx1"/>
                          </a:solidFill>
                          <a:latin typeface="方正黑体简体" pitchFamily="2" charset="-122"/>
                          <a:ea typeface="方正黑体简体" pitchFamily="2" charset="-122"/>
                        </a:defRPr>
                      </a:lvl2pPr>
                      <a:lvl3pPr eaLnBrk="0" hangingPunct="0">
                        <a:lnSpc>
                          <a:spcPct val="90000"/>
                        </a:lnSpc>
                        <a:spcBef>
                          <a:spcPts val="500"/>
                        </a:spcBef>
                        <a:buFont typeface="Arial" panose="020B0604020202020204" pitchFamily="34" charset="0"/>
                        <a:defRPr>
                          <a:solidFill>
                            <a:schemeClr val="tx1"/>
                          </a:solidFill>
                          <a:latin typeface="方正黑体简体" pitchFamily="2" charset="-122"/>
                          <a:ea typeface="方正黑体简体" pitchFamily="2" charset="-122"/>
                        </a:defRPr>
                      </a:lvl3pPr>
                      <a:lvl4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4pPr>
                      <a:lvl5pPr eaLnBrk="0" hangingPunct="0">
                        <a:lnSpc>
                          <a:spcPct val="90000"/>
                        </a:lnSpc>
                        <a:spcBef>
                          <a:spcPts val="500"/>
                        </a:spcBef>
                        <a:buFont typeface="Arial" panose="020B0604020202020204" pitchFamily="34" charset="0"/>
                        <a:defRPr sz="1600">
                          <a:solidFill>
                            <a:schemeClr val="tx1"/>
                          </a:solidFill>
                          <a:latin typeface="方正黑体简体" pitchFamily="2" charset="-122"/>
                          <a:ea typeface="方正黑体简体" pitchFamily="2" charset="-122"/>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方正黑体简体" pitchFamily="2" charset="-122"/>
                          <a:ea typeface="方正黑体简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en-US" sz="1400" b="0" i="0" u="none" strike="noStrike" cap="none" normalizeH="0" baseline="0" dirty="0" smtClean="0">
                        <a:ln>
                          <a:noFill/>
                        </a:ln>
                        <a:solidFill>
                          <a:srgbClr val="000000"/>
                        </a:solidFill>
                        <a:effectLst/>
                        <a:latin typeface="黑体" panose="02010609060101010101" charset="-122"/>
                        <a:ea typeface="微软雅黑" panose="020B0503020204020204" charset="-122"/>
                        <a:cs typeface="FZHei-B01S"/>
                      </a:endParaRPr>
                    </a:p>
                  </a:txBody>
                  <a:tcPr marL="12700" marR="12700" marT="12699" marB="45715" anchor="ctr" horzOverflow="overflow">
                    <a:lnL w="6350" cap="flat" cmpd="sng" algn="ctr">
                      <a:solidFill>
                        <a:srgbClr val="FFFFFF"/>
                      </a:solidFill>
                      <a:prstDash val="solid"/>
                      <a:round/>
                      <a:headEnd type="none" w="med" len="med"/>
                      <a:tailEnd type="none" w="med" len="med"/>
                    </a:lnL>
                    <a:lnR cap="flat">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EDEDED"/>
                    </a:solidFill>
                  </a:tcPr>
                </a:tc>
              </a:tr>
            </a:tbl>
          </a:graphicData>
        </a:graphic>
      </p:graphicFrame>
      <p:sp>
        <p:nvSpPr>
          <p:cNvPr id="2" name="圆角矩形标注 1"/>
          <p:cNvSpPr/>
          <p:nvPr/>
        </p:nvSpPr>
        <p:spPr>
          <a:xfrm>
            <a:off x="7150100" y="-95250"/>
            <a:ext cx="2268538" cy="746125"/>
          </a:xfrm>
          <a:prstGeom prst="wedgeRoundRectCallout">
            <a:avLst>
              <a:gd name="adj1" fmla="val -46852"/>
              <a:gd name="adj2" fmla="val 78384"/>
              <a:gd name="adj3" fmla="val 16667"/>
            </a:avLst>
          </a:prstGeom>
          <a:gradFill>
            <a:gsLst>
              <a:gs pos="0">
                <a:srgbClr val="FFFFFF"/>
              </a:gs>
              <a:gs pos="100000">
                <a:schemeClr val="bg1">
                  <a:lumMod val="95000"/>
                </a:schemeClr>
              </a:gs>
            </a:gsLst>
            <a:lin ang="15000000" scaled="0"/>
          </a:gradFill>
          <a:ln w="25400">
            <a:solidFill>
              <a:srgbClr val="FF0000"/>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r>
              <a:rPr lang="zh-CN" altLang="en-US" sz="1400" b="1" noProof="1">
                <a:solidFill>
                  <a:srgbClr val="FF0000"/>
                </a:solidFill>
                <a:latin typeface="仿宋" panose="02010609060101010101" charset="-122"/>
                <a:ea typeface="仿宋" panose="02010609060101010101" charset="-122"/>
                <a:cs typeface="+mn-ea"/>
                <a:sym typeface="+mn-lt"/>
              </a:rPr>
              <a:t>年度仅限</a:t>
            </a:r>
            <a:r>
              <a:rPr lang="zh-CN" sz="1400" b="1" noProof="1">
                <a:solidFill>
                  <a:srgbClr val="FF0000"/>
                </a:solidFill>
                <a:latin typeface="仿宋" panose="02010609060101010101" charset="-122"/>
                <a:ea typeface="仿宋" panose="02010609060101010101" charset="-122"/>
                <a:cs typeface="+mn-ea"/>
                <a:sym typeface="+mn-lt"/>
              </a:rPr>
              <a:t>工业、贸经和服务业申报</a:t>
            </a:r>
            <a:endParaRPr lang="zh-CN" sz="1400" b="1" noProof="1">
              <a:solidFill>
                <a:srgbClr val="FF0000"/>
              </a:solidFill>
              <a:latin typeface="仿宋" panose="02010609060101010101" charset="-122"/>
              <a:ea typeface="仿宋" panose="02010609060101010101" charset="-122"/>
              <a:cs typeface="+mn-ea"/>
              <a:sym typeface="+mn-lt"/>
            </a:endParaRPr>
          </a:p>
        </p:txBody>
      </p:sp>
      <p:sp>
        <p:nvSpPr>
          <p:cNvPr id="7" name="圆角矩形标注 6"/>
          <p:cNvSpPr/>
          <p:nvPr/>
        </p:nvSpPr>
        <p:spPr>
          <a:xfrm>
            <a:off x="9555163" y="-184150"/>
            <a:ext cx="2268537" cy="850900"/>
          </a:xfrm>
          <a:prstGeom prst="wedgeRoundRectCallout">
            <a:avLst>
              <a:gd name="adj1" fmla="val 10459"/>
              <a:gd name="adj2" fmla="val 72744"/>
              <a:gd name="adj3" fmla="val 16667"/>
            </a:avLst>
          </a:prstGeom>
          <a:gradFill>
            <a:gsLst>
              <a:gs pos="0">
                <a:srgbClr val="FFFFFF"/>
              </a:gs>
              <a:gs pos="100000">
                <a:schemeClr val="bg1">
                  <a:lumMod val="95000"/>
                </a:schemeClr>
              </a:gs>
            </a:gsLst>
            <a:lin ang="15000000" scaled="0"/>
          </a:gradFill>
          <a:ln w="25400">
            <a:solidFill>
              <a:srgbClr val="FF0000"/>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r>
              <a:rPr lang="en-US" altLang="zh-CN" sz="1400" b="1" noProof="1">
                <a:solidFill>
                  <a:srgbClr val="FF0000"/>
                </a:solidFill>
                <a:latin typeface="仿宋" panose="02010609060101010101" charset="-122"/>
                <a:ea typeface="仿宋" panose="02010609060101010101" charset="-122"/>
                <a:cs typeface="+mn-ea"/>
                <a:sym typeface="+mn-lt"/>
              </a:rPr>
              <a:t>12</a:t>
            </a:r>
            <a:r>
              <a:rPr lang="zh-CN" altLang="en-US" sz="1400" b="1" noProof="1">
                <a:solidFill>
                  <a:srgbClr val="FF0000"/>
                </a:solidFill>
                <a:latin typeface="仿宋" panose="02010609060101010101" charset="-122"/>
                <a:ea typeface="仿宋" panose="02010609060101010101" charset="-122"/>
                <a:cs typeface="+mn-ea"/>
                <a:sym typeface="+mn-lt"/>
              </a:rPr>
              <a:t>月申报仅限建筑业、房地产和其他</a:t>
            </a:r>
            <a:r>
              <a:rPr lang="en-US" altLang="zh-CN" sz="1400" b="1" noProof="1">
                <a:solidFill>
                  <a:srgbClr val="FF0000"/>
                </a:solidFill>
                <a:latin typeface="仿宋" panose="02010609060101010101" charset="-122"/>
                <a:ea typeface="仿宋" panose="02010609060101010101" charset="-122"/>
                <a:cs typeface="+mn-ea"/>
                <a:sym typeface="+mn-lt"/>
              </a:rPr>
              <a:t>5000</a:t>
            </a:r>
            <a:r>
              <a:rPr lang="zh-CN" altLang="en-US" sz="1400" b="1" noProof="1">
                <a:solidFill>
                  <a:srgbClr val="FF0000"/>
                </a:solidFill>
                <a:latin typeface="仿宋" panose="02010609060101010101" charset="-122"/>
                <a:ea typeface="仿宋" panose="02010609060101010101" charset="-122"/>
                <a:cs typeface="+mn-ea"/>
                <a:sym typeface="+mn-lt"/>
              </a:rPr>
              <a:t>万元及以上在建项目法人单位</a:t>
            </a:r>
            <a:endParaRPr lang="zh-CN" altLang="en-US" sz="1400" b="1" noProof="1">
              <a:solidFill>
                <a:srgbClr val="FF0000"/>
              </a:solidFill>
              <a:latin typeface="仿宋" panose="02010609060101010101" charset="-122"/>
              <a:ea typeface="仿宋" panose="02010609060101010101" charset="-122"/>
              <a:cs typeface="+mn-ea"/>
              <a:sym typeface="+mn-lt"/>
            </a:endParaRPr>
          </a:p>
        </p:txBody>
      </p:sp>
      <p:sp>
        <p:nvSpPr>
          <p:cNvPr id="46255" name="灯片编号占位符 2"/>
          <p:cNvSpPr>
            <a:spLocks noGrp="1" noChangeArrowheads="1"/>
          </p:cNvSpPr>
          <p:nvPr>
            <p:ph type="sldNum" sz="quarter" idx="12"/>
          </p:nvPr>
        </p:nvSpPr>
        <p:spPr bwMode="auto">
          <a:xfrm>
            <a:off x="9318625" y="638810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65262A5B-D965-4AD4-8309-E692E1AEFB50}" type="slidenum">
              <a:rPr altLang="en-US" smtClean="0">
                <a:solidFill>
                  <a:srgbClr val="898989"/>
                </a:solidFill>
                <a:cs typeface="FZHei-B01S"/>
              </a:rPr>
            </a:fld>
            <a:endParaRPr lang="zh-CN" altLang="en-US" smtClean="0">
              <a:solidFill>
                <a:srgbClr val="898989"/>
              </a:solidFill>
              <a:cs typeface="FZHei-B01S"/>
            </a:endParaRPr>
          </a:p>
        </p:txBody>
      </p:sp>
    </p:spTree>
  </p:cSld>
  <p:clrMapOvr>
    <a:masterClrMapping/>
  </p:clrMapOvr>
  <p:transition spd="slow"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500"/>
                                        <p:tgtEl>
                                          <p:spTgt spid="92"/>
                                        </p:tgtEl>
                                      </p:cBhvr>
                                    </p:animEffect>
                                  </p:childTnLst>
                                </p:cTn>
                              </p:par>
                              <p:par>
                                <p:cTn id="11" presetID="63" presetClass="path" presetSubtype="0" accel="50000" decel="50000" fill="hold" nodeType="withEffect">
                                  <p:stCondLst>
                                    <p:cond delay="0"/>
                                  </p:stCondLst>
                                  <p:childTnLst>
                                    <p:animMotion origin="layout" path="M -0.16667 2.59259E-6 L 2.5E-6 2.59259E-6 " pathEditMode="relative" rAng="0" ptsTypes="AA">
                                      <p:cBhvr>
                                        <p:cTn id="12" dur="800" fill="hold"/>
                                        <p:tgtEl>
                                          <p:spTgt spid="91"/>
                                        </p:tgtEl>
                                        <p:attrNameLst>
                                          <p:attrName>ppt_x</p:attrName>
                                          <p:attrName>ppt_y</p:attrName>
                                        </p:attrNameLst>
                                      </p:cBhvr>
                                      <p:rCtr x="8300" y="0"/>
                                    </p:animMotion>
                                  </p:childTnLst>
                                </p:cTn>
                              </p:par>
                              <p:par>
                                <p:cTn id="13" presetID="10" presetClass="entr" presetSubtype="0" fill="hold" grpId="0" nodeType="withEffect">
                                  <p:stCondLst>
                                    <p:cond delay="500"/>
                                  </p:stCondLst>
                                  <p:childTnLst>
                                    <p:set>
                                      <p:cBhvr>
                                        <p:cTn id="14" dur="1" fill="hold">
                                          <p:stCondLst>
                                            <p:cond delay="0"/>
                                          </p:stCondLst>
                                        </p:cTn>
                                        <p:tgtEl>
                                          <p:spTgt spid="93"/>
                                        </p:tgtEl>
                                        <p:attrNameLst>
                                          <p:attrName>style.visibility</p:attrName>
                                        </p:attrNameLst>
                                      </p:cBhvr>
                                      <p:to>
                                        <p:strVal val="visible"/>
                                      </p:to>
                                    </p:set>
                                    <p:animEffect transition="in" filter="fade">
                                      <p:cBhvr>
                                        <p:cTn id="15" dur="500"/>
                                        <p:tgtEl>
                                          <p:spTgt spid="93"/>
                                        </p:tgtEl>
                                      </p:cBhvr>
                                    </p:animEffect>
                                  </p:childTnLst>
                                </p:cTn>
                              </p:par>
                              <p:par>
                                <p:cTn id="16" presetID="63" presetClass="path" presetSubtype="0" accel="50000" decel="50000" fill="hold" grpId="1" nodeType="withEffect">
                                  <p:stCondLst>
                                    <p:cond delay="200"/>
                                  </p:stCondLst>
                                  <p:childTnLst>
                                    <p:animMotion origin="layout" path="M -0.16667 -1.85185E-6 L -2.5E-6 -1.85185E-6 " pathEditMode="relative" rAng="0" ptsTypes="AA">
                                      <p:cBhvr>
                                        <p:cTn id="17" dur="800" fill="hold"/>
                                        <p:tgtEl>
                                          <p:spTgt spid="93"/>
                                        </p:tgtEl>
                                        <p:attrNameLst>
                                          <p:attrName>ppt_x</p:attrName>
                                          <p:attrName>ppt_y</p:attrName>
                                        </p:attrNameLst>
                                      </p:cBhvr>
                                      <p:rCtr x="8800" y="0"/>
                                    </p:animMotion>
                                  </p:childTnLst>
                                </p:cTn>
                              </p:par>
                              <p:par>
                                <p:cTn id="18" presetID="10" presetClass="entr" presetSubtype="0" fill="hold" grpId="0" nodeType="withEffect">
                                  <p:stCondLst>
                                    <p:cond delay="75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1000"/>
                                        <p:tgtEl>
                                          <p:spTgt spid="70"/>
                                        </p:tgtEl>
                                      </p:cBhvr>
                                    </p:animEffect>
                                  </p:childTnLst>
                                </p:cTn>
                              </p:par>
                              <p:par>
                                <p:cTn id="21" presetID="63" presetClass="path" presetSubtype="0" accel="50000" decel="50000" fill="hold" grpId="1" nodeType="withEffect">
                                  <p:stCondLst>
                                    <p:cond delay="0"/>
                                  </p:stCondLst>
                                  <p:childTnLst>
                                    <p:animMotion origin="layout" path="M -0.16666 -3.7037E-7 L -2.5E-6 -3.7037E-7 " pathEditMode="relative" rAng="0" ptsTypes="AA">
                                      <p:cBhvr>
                                        <p:cTn id="22" dur="800" fill="hold"/>
                                        <p:tgtEl>
                                          <p:spTgt spid="70"/>
                                        </p:tgtEl>
                                        <p:attrNameLst>
                                          <p:attrName>ppt_x</p:attrName>
                                          <p:attrName>ppt_y</p:attrName>
                                        </p:attrNameLst>
                                      </p:cBhvr>
                                      <p:rCtr x="8300" y="0"/>
                                    </p:animMotion>
                                  </p:childTnLst>
                                </p:cTn>
                              </p:par>
                              <p:par>
                                <p:cTn id="23" presetID="22" presetClass="entr" presetSubtype="8" fill="hold" grpId="0" nodeType="withEffect">
                                  <p:stCondLst>
                                    <p:cond delay="500"/>
                                  </p:stCondLst>
                                  <p:childTnLst>
                                    <p:set>
                                      <p:cBhvr>
                                        <p:cTn id="24" dur="1" fill="hold">
                                          <p:stCondLst>
                                            <p:cond delay="0"/>
                                          </p:stCondLst>
                                        </p:cTn>
                                        <p:tgtEl>
                                          <p:spTgt spid="71"/>
                                        </p:tgtEl>
                                        <p:attrNameLst>
                                          <p:attrName>style.visibility</p:attrName>
                                        </p:attrNameLst>
                                      </p:cBhvr>
                                      <p:to>
                                        <p:strVal val="visible"/>
                                      </p:to>
                                    </p:set>
                                    <p:animEffect transition="in" filter="wipe(left)">
                                      <p:cBhvr>
                                        <p:cTn id="25" dur="500"/>
                                        <p:tgtEl>
                                          <p:spTgt spid="71"/>
                                        </p:tgtEl>
                                      </p:cBhvr>
                                    </p:animEffect>
                                  </p:childTnLst>
                                </p:cTn>
                              </p:par>
                            </p:childTnLst>
                          </p:cTn>
                        </p:par>
                        <p:par>
                          <p:cTn id="26" fill="hold">
                            <p:stCondLst>
                              <p:cond delay="500"/>
                            </p:stCondLst>
                            <p:childTnLst>
                              <p:par>
                                <p:cTn id="27" presetID="53" presetClass="entr" presetSubtype="16"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par>
                          <p:cTn id="32" fill="hold">
                            <p:stCondLst>
                              <p:cond delay="1000"/>
                            </p:stCondLst>
                            <p:childTnLst>
                              <p:par>
                                <p:cTn id="33" presetID="53" presetClass="entr" presetSubtype="16"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0" grpId="1" bldLvl="0" animBg="1"/>
      <p:bldP spid="71" grpId="0"/>
      <p:bldP spid="92" grpId="0"/>
      <p:bldP spid="93" grpId="0" bldLvl="0" animBg="1"/>
      <p:bldP spid="93" grpId="1" bldLvl="0" animBg="1"/>
      <p:bldP spid="2" grpId="0" bldLvl="0" animBg="1"/>
      <p:bldP spid="7"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图片 2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98" y="770469"/>
            <a:ext cx="11685587" cy="625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组合 11"/>
          <p:cNvGrpSpPr/>
          <p:nvPr/>
        </p:nvGrpSpPr>
        <p:grpSpPr bwMode="auto">
          <a:xfrm>
            <a:off x="841375" y="1990725"/>
            <a:ext cx="3263900" cy="3270250"/>
            <a:chOff x="2239" y="2666"/>
            <a:chExt cx="3553" cy="3713"/>
          </a:xfrm>
        </p:grpSpPr>
        <p:sp>
          <p:nvSpPr>
            <p:cNvPr id="14" name="弧形 13"/>
            <p:cNvSpPr/>
            <p:nvPr/>
          </p:nvSpPr>
          <p:spPr>
            <a:xfrm>
              <a:off x="2239" y="2735"/>
              <a:ext cx="3553" cy="3554"/>
            </a:xfrm>
            <a:prstGeom prst="arc">
              <a:avLst>
                <a:gd name="adj1" fmla="val 16777688"/>
                <a:gd name="adj2" fmla="val 4907263"/>
              </a:avLst>
            </a:prstGeom>
            <a:ln w="28575">
              <a:solidFill>
                <a:srgbClr val="7F7F7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noProof="1">
                <a:latin typeface="思源黑体 Medium" pitchFamily="34" charset="-122"/>
                <a:ea typeface="思源黑体 Medium" pitchFamily="34" charset="-122"/>
              </a:endParaRPr>
            </a:p>
          </p:txBody>
        </p:sp>
        <p:sp>
          <p:nvSpPr>
            <p:cNvPr id="15" name="椭圆 14"/>
            <p:cNvSpPr/>
            <p:nvPr/>
          </p:nvSpPr>
          <p:spPr>
            <a:xfrm>
              <a:off x="4155" y="6201"/>
              <a:ext cx="178" cy="178"/>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思源黑体 Medium" pitchFamily="34" charset="-122"/>
                <a:ea typeface="思源黑体 Medium" pitchFamily="34" charset="-122"/>
              </a:endParaRPr>
            </a:p>
          </p:txBody>
        </p:sp>
        <p:sp>
          <p:nvSpPr>
            <p:cNvPr id="16" name="椭圆 15"/>
            <p:cNvSpPr/>
            <p:nvPr/>
          </p:nvSpPr>
          <p:spPr>
            <a:xfrm>
              <a:off x="4155" y="2666"/>
              <a:ext cx="178" cy="178"/>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思源黑体 Medium" pitchFamily="34" charset="-122"/>
                <a:ea typeface="思源黑体 Medium" pitchFamily="34" charset="-122"/>
              </a:endParaRPr>
            </a:p>
          </p:txBody>
        </p:sp>
      </p:grpSp>
      <p:grpSp>
        <p:nvGrpSpPr>
          <p:cNvPr id="26630" name="组合 32"/>
          <p:cNvGrpSpPr/>
          <p:nvPr/>
        </p:nvGrpSpPr>
        <p:grpSpPr bwMode="auto">
          <a:xfrm>
            <a:off x="5125403" y="5225733"/>
            <a:ext cx="614362" cy="576262"/>
            <a:chOff x="7897" y="3098"/>
            <a:chExt cx="823" cy="823"/>
          </a:xfrm>
        </p:grpSpPr>
        <p:sp>
          <p:nvSpPr>
            <p:cNvPr id="3" name="椭圆 2"/>
            <p:cNvSpPr/>
            <p:nvPr/>
          </p:nvSpPr>
          <p:spPr>
            <a:xfrm>
              <a:off x="7897" y="3098"/>
              <a:ext cx="823" cy="8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思源黑体 Medium" pitchFamily="34" charset="-122"/>
                <a:ea typeface="思源黑体 Medium" pitchFamily="34" charset="-122"/>
              </a:endParaRPr>
            </a:p>
          </p:txBody>
        </p:sp>
        <p:sp>
          <p:nvSpPr>
            <p:cNvPr id="26632" name="文本框 64"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SpPr txBox="1">
              <a:spLocks noChangeArrowheads="1"/>
            </p:cNvSpPr>
            <p:nvPr/>
          </p:nvSpPr>
          <p:spPr bwMode="auto">
            <a:xfrm>
              <a:off x="8045" y="3174"/>
              <a:ext cx="516" cy="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eaLnBrk="0" hangingPunct="0">
                <a:defRPr>
                  <a:solidFill>
                    <a:schemeClr val="tx1"/>
                  </a:solidFill>
                  <a:latin typeface="FZZhengHeiS-R-GB"/>
                  <a:ea typeface="FZHei-B01S"/>
                  <a:cs typeface="FZHei-B01S"/>
                </a:defRPr>
              </a:lvl1pPr>
              <a:lvl2pPr defTabSz="514350" eaLnBrk="0" hangingPunct="0">
                <a:defRPr>
                  <a:solidFill>
                    <a:schemeClr val="tx1"/>
                  </a:solidFill>
                  <a:latin typeface="FZZhengHeiS-R-GB"/>
                  <a:ea typeface="FZHei-B01S"/>
                  <a:cs typeface="FZHei-B01S"/>
                </a:defRPr>
              </a:lvl2pPr>
              <a:lvl3pPr defTabSz="514350" eaLnBrk="0" hangingPunct="0">
                <a:defRPr>
                  <a:solidFill>
                    <a:schemeClr val="tx1"/>
                  </a:solidFill>
                  <a:latin typeface="FZZhengHeiS-R-GB"/>
                  <a:ea typeface="FZHei-B01S"/>
                  <a:cs typeface="FZHei-B01S"/>
                </a:defRPr>
              </a:lvl3pPr>
              <a:lvl4pPr defTabSz="514350" eaLnBrk="0" hangingPunct="0">
                <a:defRPr>
                  <a:solidFill>
                    <a:schemeClr val="tx1"/>
                  </a:solidFill>
                  <a:latin typeface="FZZhengHeiS-R-GB"/>
                  <a:ea typeface="FZHei-B01S"/>
                  <a:cs typeface="FZHei-B01S"/>
                </a:defRPr>
              </a:lvl4pPr>
              <a:lvl5pPr defTabSz="514350" eaLnBrk="0" hangingPunct="0">
                <a:defRPr>
                  <a:solidFill>
                    <a:schemeClr val="tx1"/>
                  </a:solidFill>
                  <a:latin typeface="FZZhengHeiS-R-GB"/>
                  <a:ea typeface="FZHei-B01S"/>
                  <a:cs typeface="FZHei-B01S"/>
                </a:defRPr>
              </a:lvl5pPr>
              <a:lvl6pPr defTabSz="514350" eaLnBrk="0" fontAlgn="base" hangingPunct="0">
                <a:spcBef>
                  <a:spcPct val="0"/>
                </a:spcBef>
                <a:spcAft>
                  <a:spcPct val="0"/>
                </a:spcAft>
                <a:defRPr>
                  <a:solidFill>
                    <a:schemeClr val="tx1"/>
                  </a:solidFill>
                  <a:latin typeface="FZZhengHeiS-R-GB"/>
                  <a:ea typeface="FZHei-B01S"/>
                  <a:cs typeface="FZHei-B01S"/>
                </a:defRPr>
              </a:lvl6pPr>
              <a:lvl7pPr defTabSz="514350" eaLnBrk="0" fontAlgn="base" hangingPunct="0">
                <a:spcBef>
                  <a:spcPct val="0"/>
                </a:spcBef>
                <a:spcAft>
                  <a:spcPct val="0"/>
                </a:spcAft>
                <a:defRPr>
                  <a:solidFill>
                    <a:schemeClr val="tx1"/>
                  </a:solidFill>
                  <a:latin typeface="FZZhengHeiS-R-GB"/>
                  <a:ea typeface="FZHei-B01S"/>
                  <a:cs typeface="FZHei-B01S"/>
                </a:defRPr>
              </a:lvl7pPr>
              <a:lvl8pPr defTabSz="514350" eaLnBrk="0" fontAlgn="base" hangingPunct="0">
                <a:spcBef>
                  <a:spcPct val="0"/>
                </a:spcBef>
                <a:spcAft>
                  <a:spcPct val="0"/>
                </a:spcAft>
                <a:defRPr>
                  <a:solidFill>
                    <a:schemeClr val="tx1"/>
                  </a:solidFill>
                  <a:latin typeface="FZZhengHeiS-R-GB"/>
                  <a:ea typeface="FZHei-B01S"/>
                  <a:cs typeface="FZHei-B01S"/>
                </a:defRPr>
              </a:lvl8pPr>
              <a:lvl9pPr defTabSz="514350" eaLnBrk="0" fontAlgn="base" hangingPunct="0">
                <a:spcBef>
                  <a:spcPct val="0"/>
                </a:spcBef>
                <a:spcAft>
                  <a:spcPct val="0"/>
                </a:spcAft>
                <a:defRPr>
                  <a:solidFill>
                    <a:schemeClr val="tx1"/>
                  </a:solidFill>
                  <a:latin typeface="FZZhengHeiS-R-GB"/>
                  <a:ea typeface="FZHei-B01S"/>
                  <a:cs typeface="FZHei-B01S"/>
                </a:defRPr>
              </a:lvl9pPr>
            </a:lstStyle>
            <a:p>
              <a:r>
                <a:rPr lang="en-US" altLang="zh-CN" sz="2400" dirty="0">
                  <a:solidFill>
                    <a:schemeClr val="bg1"/>
                  </a:solidFill>
                  <a:latin typeface="思源黑体 Medium" pitchFamily="34" charset="-122"/>
                  <a:ea typeface="思源黑体 Medium" pitchFamily="34" charset="-122"/>
                </a:rPr>
                <a:t>E</a:t>
              </a:r>
              <a:endParaRPr lang="en-US" altLang="zh-CN" sz="2400" dirty="0">
                <a:solidFill>
                  <a:schemeClr val="bg1"/>
                </a:solidFill>
                <a:latin typeface="思源黑体 Medium" pitchFamily="34" charset="-122"/>
                <a:ea typeface="思源黑体 Medium" pitchFamily="34" charset="-122"/>
              </a:endParaRPr>
            </a:p>
          </p:txBody>
        </p:sp>
      </p:grpSp>
      <p:grpSp>
        <p:nvGrpSpPr>
          <p:cNvPr id="26633" name="组合 19"/>
          <p:cNvGrpSpPr/>
          <p:nvPr/>
        </p:nvGrpSpPr>
        <p:grpSpPr bwMode="auto">
          <a:xfrm>
            <a:off x="5120323" y="2621061"/>
            <a:ext cx="612676" cy="612677"/>
            <a:chOff x="7897" y="5472"/>
            <a:chExt cx="823" cy="823"/>
          </a:xfrm>
        </p:grpSpPr>
        <p:sp>
          <p:nvSpPr>
            <p:cNvPr id="10" name="椭圆 9"/>
            <p:cNvSpPr/>
            <p:nvPr/>
          </p:nvSpPr>
          <p:spPr>
            <a:xfrm>
              <a:off x="7897" y="5472"/>
              <a:ext cx="823" cy="823"/>
            </a:xfrm>
            <a:prstGeom prst="ellipse">
              <a:avLst/>
            </a:prstGeom>
            <a:solidFill>
              <a:srgbClr val="022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思源黑体 Medium" pitchFamily="34" charset="-122"/>
                <a:ea typeface="思源黑体 Medium" pitchFamily="34" charset="-122"/>
              </a:endParaRPr>
            </a:p>
          </p:txBody>
        </p:sp>
        <p:sp>
          <p:nvSpPr>
            <p:cNvPr id="26635" name="文本框 65"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SpPr txBox="1">
              <a:spLocks noChangeArrowheads="1"/>
            </p:cNvSpPr>
            <p:nvPr/>
          </p:nvSpPr>
          <p:spPr bwMode="auto">
            <a:xfrm>
              <a:off x="8051" y="5567"/>
              <a:ext cx="518"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eaLnBrk="0" hangingPunct="0">
                <a:defRPr>
                  <a:solidFill>
                    <a:schemeClr val="tx1"/>
                  </a:solidFill>
                  <a:latin typeface="FZZhengHeiS-R-GB"/>
                  <a:ea typeface="FZHei-B01S"/>
                  <a:cs typeface="FZHei-B01S"/>
                </a:defRPr>
              </a:lvl1pPr>
              <a:lvl2pPr defTabSz="514350" eaLnBrk="0" hangingPunct="0">
                <a:defRPr>
                  <a:solidFill>
                    <a:schemeClr val="tx1"/>
                  </a:solidFill>
                  <a:latin typeface="FZZhengHeiS-R-GB"/>
                  <a:ea typeface="FZHei-B01S"/>
                  <a:cs typeface="FZHei-B01S"/>
                </a:defRPr>
              </a:lvl2pPr>
              <a:lvl3pPr defTabSz="514350" eaLnBrk="0" hangingPunct="0">
                <a:defRPr>
                  <a:solidFill>
                    <a:schemeClr val="tx1"/>
                  </a:solidFill>
                  <a:latin typeface="FZZhengHeiS-R-GB"/>
                  <a:ea typeface="FZHei-B01S"/>
                  <a:cs typeface="FZHei-B01S"/>
                </a:defRPr>
              </a:lvl3pPr>
              <a:lvl4pPr defTabSz="514350" eaLnBrk="0" hangingPunct="0">
                <a:defRPr>
                  <a:solidFill>
                    <a:schemeClr val="tx1"/>
                  </a:solidFill>
                  <a:latin typeface="FZZhengHeiS-R-GB"/>
                  <a:ea typeface="FZHei-B01S"/>
                  <a:cs typeface="FZHei-B01S"/>
                </a:defRPr>
              </a:lvl4pPr>
              <a:lvl5pPr defTabSz="514350" eaLnBrk="0" hangingPunct="0">
                <a:defRPr>
                  <a:solidFill>
                    <a:schemeClr val="tx1"/>
                  </a:solidFill>
                  <a:latin typeface="FZZhengHeiS-R-GB"/>
                  <a:ea typeface="FZHei-B01S"/>
                  <a:cs typeface="FZHei-B01S"/>
                </a:defRPr>
              </a:lvl5pPr>
              <a:lvl6pPr defTabSz="514350" eaLnBrk="0" fontAlgn="base" hangingPunct="0">
                <a:spcBef>
                  <a:spcPct val="0"/>
                </a:spcBef>
                <a:spcAft>
                  <a:spcPct val="0"/>
                </a:spcAft>
                <a:defRPr>
                  <a:solidFill>
                    <a:schemeClr val="tx1"/>
                  </a:solidFill>
                  <a:latin typeface="FZZhengHeiS-R-GB"/>
                  <a:ea typeface="FZHei-B01S"/>
                  <a:cs typeface="FZHei-B01S"/>
                </a:defRPr>
              </a:lvl6pPr>
              <a:lvl7pPr defTabSz="514350" eaLnBrk="0" fontAlgn="base" hangingPunct="0">
                <a:spcBef>
                  <a:spcPct val="0"/>
                </a:spcBef>
                <a:spcAft>
                  <a:spcPct val="0"/>
                </a:spcAft>
                <a:defRPr>
                  <a:solidFill>
                    <a:schemeClr val="tx1"/>
                  </a:solidFill>
                  <a:latin typeface="FZZhengHeiS-R-GB"/>
                  <a:ea typeface="FZHei-B01S"/>
                  <a:cs typeface="FZHei-B01S"/>
                </a:defRPr>
              </a:lvl7pPr>
              <a:lvl8pPr defTabSz="514350" eaLnBrk="0" fontAlgn="base" hangingPunct="0">
                <a:spcBef>
                  <a:spcPct val="0"/>
                </a:spcBef>
                <a:spcAft>
                  <a:spcPct val="0"/>
                </a:spcAft>
                <a:defRPr>
                  <a:solidFill>
                    <a:schemeClr val="tx1"/>
                  </a:solidFill>
                  <a:latin typeface="FZZhengHeiS-R-GB"/>
                  <a:ea typeface="FZHei-B01S"/>
                  <a:cs typeface="FZHei-B01S"/>
                </a:defRPr>
              </a:lvl8pPr>
              <a:lvl9pPr defTabSz="514350" eaLnBrk="0" fontAlgn="base" hangingPunct="0">
                <a:spcBef>
                  <a:spcPct val="0"/>
                </a:spcBef>
                <a:spcAft>
                  <a:spcPct val="0"/>
                </a:spcAft>
                <a:defRPr>
                  <a:solidFill>
                    <a:schemeClr val="tx1"/>
                  </a:solidFill>
                  <a:latin typeface="FZZhengHeiS-R-GB"/>
                  <a:ea typeface="FZHei-B01S"/>
                  <a:cs typeface="FZHei-B01S"/>
                </a:defRPr>
              </a:lvl9pPr>
            </a:lstStyle>
            <a:p>
              <a:r>
                <a:rPr lang="en-US" altLang="zh-CN" sz="2400" dirty="0">
                  <a:solidFill>
                    <a:schemeClr val="bg1"/>
                  </a:solidFill>
                  <a:latin typeface="思源黑体 Medium" pitchFamily="34" charset="-122"/>
                  <a:ea typeface="思源黑体 Medium" pitchFamily="34" charset="-122"/>
                </a:rPr>
                <a:t>B</a:t>
              </a:r>
              <a:endParaRPr lang="en-US" altLang="zh-CN" sz="2400" dirty="0">
                <a:solidFill>
                  <a:schemeClr val="bg1"/>
                </a:solidFill>
                <a:latin typeface="思源黑体 Medium" pitchFamily="34" charset="-122"/>
                <a:ea typeface="思源黑体 Medium" pitchFamily="34" charset="-122"/>
              </a:endParaRPr>
            </a:p>
          </p:txBody>
        </p:sp>
      </p:grpSp>
      <p:sp>
        <p:nvSpPr>
          <p:cNvPr id="26636" name="333333"/>
          <p:cNvSpPr txBox="1">
            <a:spLocks noChangeArrowheads="1"/>
          </p:cNvSpPr>
          <p:nvPr/>
        </p:nvSpPr>
        <p:spPr bwMode="auto">
          <a:xfrm>
            <a:off x="6024563" y="1849438"/>
            <a:ext cx="26304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400" dirty="0">
                <a:solidFill>
                  <a:schemeClr val="tx1"/>
                </a:solidFill>
                <a:latin typeface="思源黑体 Medium" pitchFamily="34" charset="-122"/>
                <a:ea typeface="思源黑体 Medium" pitchFamily="34" charset="-122"/>
              </a:rPr>
              <a:t>2.1  </a:t>
            </a:r>
            <a:r>
              <a:rPr lang="zh-CN" altLang="zh-CN" sz="2400" dirty="0">
                <a:solidFill>
                  <a:schemeClr val="tx1"/>
                </a:solidFill>
                <a:latin typeface="思源黑体 Medium" pitchFamily="34" charset="-122"/>
                <a:ea typeface="思源黑体 Medium" pitchFamily="34" charset="-122"/>
              </a:rPr>
              <a:t>审核要求调整</a:t>
            </a:r>
            <a:endParaRPr lang="zh-CN" altLang="zh-CN" sz="2400" dirty="0">
              <a:solidFill>
                <a:schemeClr val="tx1"/>
              </a:solidFill>
              <a:latin typeface="思源黑体 Medium" pitchFamily="34" charset="-122"/>
              <a:ea typeface="思源黑体 Medium" pitchFamily="34" charset="-122"/>
            </a:endParaRPr>
          </a:p>
        </p:txBody>
      </p:sp>
      <p:sp>
        <p:nvSpPr>
          <p:cNvPr id="26637" name="333333"/>
          <p:cNvSpPr txBox="1">
            <a:spLocks noChangeArrowheads="1"/>
          </p:cNvSpPr>
          <p:nvPr/>
        </p:nvSpPr>
        <p:spPr bwMode="auto">
          <a:xfrm>
            <a:off x="6008688" y="3526155"/>
            <a:ext cx="2522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400" dirty="0">
                <a:solidFill>
                  <a:schemeClr val="tx1"/>
                </a:solidFill>
                <a:latin typeface="思源黑体 Medium" pitchFamily="34" charset="-122"/>
                <a:ea typeface="思源黑体 Medium" pitchFamily="34" charset="-122"/>
              </a:rPr>
              <a:t>2.3  </a:t>
            </a:r>
            <a:r>
              <a:rPr lang="zh-CN" altLang="en-US" sz="2400" dirty="0">
                <a:solidFill>
                  <a:schemeClr val="tx1"/>
                </a:solidFill>
                <a:latin typeface="思源黑体 Medium" pitchFamily="34" charset="-122"/>
                <a:ea typeface="思源黑体 Medium" pitchFamily="34" charset="-122"/>
              </a:rPr>
              <a:t>审核范围</a:t>
            </a:r>
            <a:endParaRPr lang="zh-CN" altLang="en-US" sz="2400" dirty="0">
              <a:solidFill>
                <a:schemeClr val="tx1"/>
              </a:solidFill>
              <a:latin typeface="思源黑体 Medium" pitchFamily="34" charset="-122"/>
              <a:ea typeface="思源黑体 Medium" pitchFamily="34" charset="-122"/>
            </a:endParaRPr>
          </a:p>
        </p:txBody>
      </p:sp>
      <p:grpSp>
        <p:nvGrpSpPr>
          <p:cNvPr id="26638" name="组合 24"/>
          <p:cNvGrpSpPr/>
          <p:nvPr/>
        </p:nvGrpSpPr>
        <p:grpSpPr bwMode="auto">
          <a:xfrm>
            <a:off x="1584325" y="2593746"/>
            <a:ext cx="2035175" cy="2027468"/>
            <a:chOff x="1414145" y="2140585"/>
            <a:chExt cx="1421130" cy="1421130"/>
          </a:xfrm>
        </p:grpSpPr>
        <p:sp>
          <p:nvSpPr>
            <p:cNvPr id="26" name="Freeform 26"/>
            <p:cNvSpPr/>
            <p:nvPr/>
          </p:nvSpPr>
          <p:spPr>
            <a:xfrm>
              <a:off x="1561681" y="2287943"/>
              <a:ext cx="1126059" cy="112641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92870" tIns="192870" rIns="166640" bIns="166640" spcCol="1270" anchor="ctr"/>
            <a:lstStyle/>
            <a:p>
              <a:pPr algn="ctr" defTabSz="1249680">
                <a:lnSpc>
                  <a:spcPct val="90000"/>
                </a:lnSpc>
                <a:spcAft>
                  <a:spcPct val="35000"/>
                </a:spcAft>
                <a:defRPr/>
              </a:pPr>
              <a:endParaRPr lang="en-US" sz="3795" noProof="1">
                <a:latin typeface="思源黑体 Medium" pitchFamily="34" charset="-122"/>
                <a:ea typeface="思源黑体 Medium" pitchFamily="34" charset="-122"/>
                <a:cs typeface="+mn-ea"/>
                <a:sym typeface="+mn-lt"/>
              </a:endParaRPr>
            </a:p>
          </p:txBody>
        </p:sp>
        <p:sp>
          <p:nvSpPr>
            <p:cNvPr id="27" name="Freeform 116"/>
            <p:cNvSpPr>
              <a:spLocks noEditPoints="1"/>
            </p:cNvSpPr>
            <p:nvPr/>
          </p:nvSpPr>
          <p:spPr bwMode="auto">
            <a:xfrm>
              <a:off x="1851707" y="2630113"/>
              <a:ext cx="546006" cy="442074"/>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lIns="96435" tIns="48217" rIns="96435" bIns="48217"/>
            <a:lstStyle/>
            <a:p>
              <a:pPr>
                <a:defRPr/>
              </a:pPr>
              <a:endParaRPr lang="en-US" sz="1350" noProof="1">
                <a:latin typeface="思源黑体 Medium" pitchFamily="34" charset="-122"/>
                <a:ea typeface="思源黑体 Medium" pitchFamily="34" charset="-122"/>
                <a:cs typeface="+mn-ea"/>
                <a:sym typeface="+mn-lt"/>
              </a:endParaRPr>
            </a:p>
          </p:txBody>
        </p:sp>
        <p:sp>
          <p:nvSpPr>
            <p:cNvPr id="28" name="Freeform 25"/>
            <p:cNvSpPr/>
            <p:nvPr/>
          </p:nvSpPr>
          <p:spPr>
            <a:xfrm>
              <a:off x="1414145" y="2140585"/>
              <a:ext cx="1421130" cy="1421130"/>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2235E"/>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92870" tIns="192870" rIns="166640" bIns="166640" spcCol="1270" anchor="ctr"/>
            <a:lstStyle/>
            <a:p>
              <a:pPr algn="ctr" defTabSz="1249680">
                <a:lnSpc>
                  <a:spcPct val="90000"/>
                </a:lnSpc>
                <a:spcAft>
                  <a:spcPct val="35000"/>
                </a:spcAft>
                <a:defRPr/>
              </a:pPr>
              <a:endParaRPr lang="en-US" sz="3795" noProof="1">
                <a:latin typeface="思源黑体 Medium" pitchFamily="34" charset="-122"/>
                <a:ea typeface="思源黑体 Medium" pitchFamily="34" charset="-122"/>
                <a:cs typeface="+mn-ea"/>
                <a:sym typeface="+mn-lt"/>
              </a:endParaRPr>
            </a:p>
          </p:txBody>
        </p:sp>
      </p:grpSp>
      <p:sp>
        <p:nvSpPr>
          <p:cNvPr id="70" name="矩形 69"/>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71" name="矩形 70"/>
          <p:cNvSpPr>
            <a:spLocks noChangeArrowheads="1"/>
          </p:cNvSpPr>
          <p:nvPr/>
        </p:nvSpPr>
        <p:spPr bwMode="auto">
          <a:xfrm>
            <a:off x="1755775" y="449263"/>
            <a:ext cx="4160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dirty="0">
                <a:solidFill>
                  <a:srgbClr val="18478F"/>
                </a:solidFill>
                <a:latin typeface="方正黑体简体" pitchFamily="2" charset="-122"/>
                <a:ea typeface="方正黑体简体" pitchFamily="2" charset="-122"/>
                <a:sym typeface="FZZhengHeiS-R-GB"/>
              </a:rPr>
              <a:t>调查单位审核工作要求</a:t>
            </a:r>
            <a:endParaRPr lang="zh-CN" altLang="en-US" sz="2800" b="1" dirty="0">
              <a:solidFill>
                <a:srgbClr val="18478F"/>
              </a:solidFill>
              <a:latin typeface="方正黑体简体" pitchFamily="2" charset="-122"/>
              <a:ea typeface="方正黑体简体" pitchFamily="2" charset="-122"/>
              <a:sym typeface="FZZhengHeiS-R-GB"/>
            </a:endParaRPr>
          </a:p>
        </p:txBody>
      </p:sp>
      <p:sp>
        <p:nvSpPr>
          <p:cNvPr id="91" name="圆角矩形 90"/>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92" name="矩形 91"/>
          <p:cNvSpPr>
            <a:spLocks noChangeArrowheads="1"/>
          </p:cNvSpPr>
          <p:nvPr/>
        </p:nvSpPr>
        <p:spPr bwMode="auto">
          <a:xfrm>
            <a:off x="525463" y="387350"/>
            <a:ext cx="6651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dirty="0">
                <a:solidFill>
                  <a:srgbClr val="18478F"/>
                </a:solidFill>
                <a:latin typeface="方正黑体简体" pitchFamily="2" charset="-122"/>
                <a:ea typeface="方正黑体简体" pitchFamily="2" charset="-122"/>
                <a:sym typeface="FZZhengHeiS-R-GB"/>
              </a:rPr>
              <a:t>02</a:t>
            </a:r>
            <a:endParaRPr lang="zh-CN" altLang="en-US" sz="3200" dirty="0">
              <a:solidFill>
                <a:srgbClr val="18478F"/>
              </a:solidFill>
              <a:latin typeface="方正黑体简体" pitchFamily="2" charset="-122"/>
              <a:ea typeface="方正黑体简体" pitchFamily="2" charset="-122"/>
              <a:sym typeface="FZZhengHeiS-R-GB"/>
            </a:endParaRPr>
          </a:p>
        </p:txBody>
      </p:sp>
      <p:sp>
        <p:nvSpPr>
          <p:cNvPr id="93" name="矩形 92"/>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6647"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E51B50AD-EF8E-42C4-A734-6D3EE5327C35}" type="slidenum">
              <a:rPr altLang="en-US" smtClean="0">
                <a:solidFill>
                  <a:srgbClr val="898989"/>
                </a:solidFill>
                <a:cs typeface="FZHei-B01S"/>
              </a:rPr>
            </a:fld>
            <a:endParaRPr lang="zh-CN" altLang="en-US" smtClean="0">
              <a:solidFill>
                <a:srgbClr val="898989"/>
              </a:solidFill>
              <a:cs typeface="FZHei-B01S"/>
            </a:endParaRPr>
          </a:p>
        </p:txBody>
      </p:sp>
      <p:grpSp>
        <p:nvGrpSpPr>
          <p:cNvPr id="26648" name="组合 20"/>
          <p:cNvGrpSpPr/>
          <p:nvPr/>
        </p:nvGrpSpPr>
        <p:grpSpPr bwMode="auto">
          <a:xfrm>
            <a:off x="5120640" y="3447356"/>
            <a:ext cx="609978" cy="609978"/>
            <a:chOff x="7957" y="7163"/>
            <a:chExt cx="823" cy="823"/>
          </a:xfrm>
        </p:grpSpPr>
        <p:sp>
          <p:nvSpPr>
            <p:cNvPr id="4" name="椭圆 3"/>
            <p:cNvSpPr/>
            <p:nvPr/>
          </p:nvSpPr>
          <p:spPr>
            <a:xfrm>
              <a:off x="7957" y="7163"/>
              <a:ext cx="823" cy="823"/>
            </a:xfrm>
            <a:prstGeom prst="ellipse">
              <a:avLst/>
            </a:prstGeom>
            <a:solidFill>
              <a:srgbClr val="022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思源黑体 Medium" pitchFamily="34" charset="-122"/>
                <a:ea typeface="思源黑体 Medium" pitchFamily="34" charset="-122"/>
              </a:endParaRPr>
            </a:p>
          </p:txBody>
        </p:sp>
        <p:sp>
          <p:nvSpPr>
            <p:cNvPr id="26650" name="文本框 4"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SpPr txBox="1">
              <a:spLocks noChangeArrowheads="1"/>
            </p:cNvSpPr>
            <p:nvPr/>
          </p:nvSpPr>
          <p:spPr bwMode="auto">
            <a:xfrm>
              <a:off x="8111" y="7258"/>
              <a:ext cx="542"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eaLnBrk="0" hangingPunct="0">
                <a:defRPr>
                  <a:solidFill>
                    <a:schemeClr val="tx1"/>
                  </a:solidFill>
                  <a:latin typeface="FZZhengHeiS-R-GB"/>
                  <a:ea typeface="FZHei-B01S"/>
                  <a:cs typeface="FZHei-B01S"/>
                </a:defRPr>
              </a:lvl1pPr>
              <a:lvl2pPr defTabSz="514350" eaLnBrk="0" hangingPunct="0">
                <a:defRPr>
                  <a:solidFill>
                    <a:schemeClr val="tx1"/>
                  </a:solidFill>
                  <a:latin typeface="FZZhengHeiS-R-GB"/>
                  <a:ea typeface="FZHei-B01S"/>
                  <a:cs typeface="FZHei-B01S"/>
                </a:defRPr>
              </a:lvl2pPr>
              <a:lvl3pPr defTabSz="514350" eaLnBrk="0" hangingPunct="0">
                <a:defRPr>
                  <a:solidFill>
                    <a:schemeClr val="tx1"/>
                  </a:solidFill>
                  <a:latin typeface="FZZhengHeiS-R-GB"/>
                  <a:ea typeface="FZHei-B01S"/>
                  <a:cs typeface="FZHei-B01S"/>
                </a:defRPr>
              </a:lvl3pPr>
              <a:lvl4pPr defTabSz="514350" eaLnBrk="0" hangingPunct="0">
                <a:defRPr>
                  <a:solidFill>
                    <a:schemeClr val="tx1"/>
                  </a:solidFill>
                  <a:latin typeface="FZZhengHeiS-R-GB"/>
                  <a:ea typeface="FZHei-B01S"/>
                  <a:cs typeface="FZHei-B01S"/>
                </a:defRPr>
              </a:lvl4pPr>
              <a:lvl5pPr defTabSz="514350" eaLnBrk="0" hangingPunct="0">
                <a:defRPr>
                  <a:solidFill>
                    <a:schemeClr val="tx1"/>
                  </a:solidFill>
                  <a:latin typeface="FZZhengHeiS-R-GB"/>
                  <a:ea typeface="FZHei-B01S"/>
                  <a:cs typeface="FZHei-B01S"/>
                </a:defRPr>
              </a:lvl5pPr>
              <a:lvl6pPr defTabSz="514350" eaLnBrk="0" fontAlgn="base" hangingPunct="0">
                <a:spcBef>
                  <a:spcPct val="0"/>
                </a:spcBef>
                <a:spcAft>
                  <a:spcPct val="0"/>
                </a:spcAft>
                <a:defRPr>
                  <a:solidFill>
                    <a:schemeClr val="tx1"/>
                  </a:solidFill>
                  <a:latin typeface="FZZhengHeiS-R-GB"/>
                  <a:ea typeface="FZHei-B01S"/>
                  <a:cs typeface="FZHei-B01S"/>
                </a:defRPr>
              </a:lvl6pPr>
              <a:lvl7pPr defTabSz="514350" eaLnBrk="0" fontAlgn="base" hangingPunct="0">
                <a:spcBef>
                  <a:spcPct val="0"/>
                </a:spcBef>
                <a:spcAft>
                  <a:spcPct val="0"/>
                </a:spcAft>
                <a:defRPr>
                  <a:solidFill>
                    <a:schemeClr val="tx1"/>
                  </a:solidFill>
                  <a:latin typeface="FZZhengHeiS-R-GB"/>
                  <a:ea typeface="FZHei-B01S"/>
                  <a:cs typeface="FZHei-B01S"/>
                </a:defRPr>
              </a:lvl7pPr>
              <a:lvl8pPr defTabSz="514350" eaLnBrk="0" fontAlgn="base" hangingPunct="0">
                <a:spcBef>
                  <a:spcPct val="0"/>
                </a:spcBef>
                <a:spcAft>
                  <a:spcPct val="0"/>
                </a:spcAft>
                <a:defRPr>
                  <a:solidFill>
                    <a:schemeClr val="tx1"/>
                  </a:solidFill>
                  <a:latin typeface="FZZhengHeiS-R-GB"/>
                  <a:ea typeface="FZHei-B01S"/>
                  <a:cs typeface="FZHei-B01S"/>
                </a:defRPr>
              </a:lvl8pPr>
              <a:lvl9pPr defTabSz="514350" eaLnBrk="0" fontAlgn="base" hangingPunct="0">
                <a:spcBef>
                  <a:spcPct val="0"/>
                </a:spcBef>
                <a:spcAft>
                  <a:spcPct val="0"/>
                </a:spcAft>
                <a:defRPr>
                  <a:solidFill>
                    <a:schemeClr val="tx1"/>
                  </a:solidFill>
                  <a:latin typeface="FZZhengHeiS-R-GB"/>
                  <a:ea typeface="FZHei-B01S"/>
                  <a:cs typeface="FZHei-B01S"/>
                </a:defRPr>
              </a:lvl9pPr>
            </a:lstStyle>
            <a:p>
              <a:r>
                <a:rPr lang="en-US" altLang="zh-CN" sz="2400" dirty="0">
                  <a:solidFill>
                    <a:schemeClr val="bg1"/>
                  </a:solidFill>
                  <a:latin typeface="思源黑体 Medium" pitchFamily="34" charset="-122"/>
                  <a:ea typeface="思源黑体 Medium" pitchFamily="34" charset="-122"/>
                </a:rPr>
                <a:t>C</a:t>
              </a:r>
              <a:endParaRPr lang="en-US" altLang="zh-CN" sz="2400" dirty="0">
                <a:solidFill>
                  <a:schemeClr val="bg1"/>
                </a:solidFill>
                <a:latin typeface="思源黑体 Medium" pitchFamily="34" charset="-122"/>
                <a:ea typeface="思源黑体 Medium" pitchFamily="34" charset="-122"/>
              </a:endParaRPr>
            </a:p>
          </p:txBody>
        </p:sp>
      </p:grpSp>
      <p:sp>
        <p:nvSpPr>
          <p:cNvPr id="26651" name="333333"/>
          <p:cNvSpPr txBox="1">
            <a:spLocks noChangeArrowheads="1"/>
          </p:cNvSpPr>
          <p:nvPr/>
        </p:nvSpPr>
        <p:spPr bwMode="auto">
          <a:xfrm>
            <a:off x="6011863" y="4414838"/>
            <a:ext cx="2522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400" dirty="0">
                <a:solidFill>
                  <a:schemeClr val="tx1"/>
                </a:solidFill>
                <a:latin typeface="思源黑体 Medium" pitchFamily="34" charset="-122"/>
                <a:ea typeface="思源黑体 Medium" pitchFamily="34" charset="-122"/>
              </a:rPr>
              <a:t>2.4  </a:t>
            </a:r>
            <a:r>
              <a:rPr lang="zh-CN" altLang="en-US" sz="2400" dirty="0">
                <a:solidFill>
                  <a:schemeClr val="tx1"/>
                </a:solidFill>
                <a:latin typeface="思源黑体 Medium" pitchFamily="34" charset="-122"/>
                <a:ea typeface="思源黑体 Medium" pitchFamily="34" charset="-122"/>
              </a:rPr>
              <a:t>审核类型</a:t>
            </a:r>
            <a:endParaRPr lang="zh-CN" altLang="en-US" sz="2400" dirty="0">
              <a:solidFill>
                <a:schemeClr val="tx1"/>
              </a:solidFill>
              <a:latin typeface="思源黑体 Medium" pitchFamily="34" charset="-122"/>
              <a:ea typeface="思源黑体 Medium" pitchFamily="34" charset="-122"/>
            </a:endParaRPr>
          </a:p>
        </p:txBody>
      </p:sp>
      <p:sp>
        <p:nvSpPr>
          <p:cNvPr id="26652" name="333333"/>
          <p:cNvSpPr txBox="1">
            <a:spLocks noChangeArrowheads="1"/>
          </p:cNvSpPr>
          <p:nvPr/>
        </p:nvSpPr>
        <p:spPr bwMode="auto">
          <a:xfrm>
            <a:off x="6024563" y="5276850"/>
            <a:ext cx="2522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400" dirty="0">
                <a:solidFill>
                  <a:schemeClr val="accent1">
                    <a:lumMod val="75000"/>
                  </a:schemeClr>
                </a:solidFill>
                <a:latin typeface="思源黑体 Medium" pitchFamily="34" charset="-122"/>
                <a:ea typeface="思源黑体 Medium" pitchFamily="34" charset="-122"/>
              </a:rPr>
              <a:t>2.5  </a:t>
            </a:r>
            <a:r>
              <a:rPr lang="zh-CN" altLang="en-US" sz="2400" dirty="0">
                <a:solidFill>
                  <a:schemeClr val="accent1">
                    <a:lumMod val="75000"/>
                  </a:schemeClr>
                </a:solidFill>
                <a:latin typeface="思源黑体 Medium" pitchFamily="34" charset="-122"/>
                <a:ea typeface="思源黑体 Medium" pitchFamily="34" charset="-122"/>
              </a:rPr>
              <a:t>申报材料</a:t>
            </a:r>
            <a:endParaRPr lang="zh-CN" altLang="en-US" sz="2400" dirty="0">
              <a:solidFill>
                <a:schemeClr val="accent1">
                  <a:lumMod val="75000"/>
                </a:schemeClr>
              </a:solidFill>
              <a:latin typeface="思源黑体 Medium" pitchFamily="34" charset="-122"/>
              <a:ea typeface="思源黑体 Medium" pitchFamily="34" charset="-122"/>
            </a:endParaRPr>
          </a:p>
        </p:txBody>
      </p:sp>
      <p:grpSp>
        <p:nvGrpSpPr>
          <p:cNvPr id="26653" name="组合 21"/>
          <p:cNvGrpSpPr/>
          <p:nvPr/>
        </p:nvGrpSpPr>
        <p:grpSpPr bwMode="auto">
          <a:xfrm>
            <a:off x="5120005" y="4344344"/>
            <a:ext cx="609978" cy="611831"/>
            <a:chOff x="7957" y="7163"/>
            <a:chExt cx="823" cy="823"/>
          </a:xfrm>
        </p:grpSpPr>
        <p:sp>
          <p:nvSpPr>
            <p:cNvPr id="23" name="椭圆 22"/>
            <p:cNvSpPr/>
            <p:nvPr/>
          </p:nvSpPr>
          <p:spPr>
            <a:xfrm>
              <a:off x="7957" y="7163"/>
              <a:ext cx="823" cy="823"/>
            </a:xfrm>
            <a:prstGeom prst="ellipse">
              <a:avLst/>
            </a:prstGeom>
            <a:solidFill>
              <a:srgbClr val="022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思源黑体 Medium" pitchFamily="34" charset="-122"/>
                <a:ea typeface="思源黑体 Medium" pitchFamily="34" charset="-122"/>
              </a:endParaRPr>
            </a:p>
          </p:txBody>
        </p:sp>
        <p:sp>
          <p:nvSpPr>
            <p:cNvPr id="26655" name="文本框 23"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SpPr txBox="1">
              <a:spLocks noChangeArrowheads="1"/>
            </p:cNvSpPr>
            <p:nvPr/>
          </p:nvSpPr>
          <p:spPr bwMode="auto">
            <a:xfrm>
              <a:off x="8111" y="7258"/>
              <a:ext cx="542" cy="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eaLnBrk="0" hangingPunct="0">
                <a:defRPr>
                  <a:solidFill>
                    <a:schemeClr val="tx1"/>
                  </a:solidFill>
                  <a:latin typeface="FZZhengHeiS-R-GB"/>
                  <a:ea typeface="FZHei-B01S"/>
                  <a:cs typeface="FZHei-B01S"/>
                </a:defRPr>
              </a:lvl1pPr>
              <a:lvl2pPr defTabSz="514350" eaLnBrk="0" hangingPunct="0">
                <a:defRPr>
                  <a:solidFill>
                    <a:schemeClr val="tx1"/>
                  </a:solidFill>
                  <a:latin typeface="FZZhengHeiS-R-GB"/>
                  <a:ea typeface="FZHei-B01S"/>
                  <a:cs typeface="FZHei-B01S"/>
                </a:defRPr>
              </a:lvl2pPr>
              <a:lvl3pPr defTabSz="514350" eaLnBrk="0" hangingPunct="0">
                <a:defRPr>
                  <a:solidFill>
                    <a:schemeClr val="tx1"/>
                  </a:solidFill>
                  <a:latin typeface="FZZhengHeiS-R-GB"/>
                  <a:ea typeface="FZHei-B01S"/>
                  <a:cs typeface="FZHei-B01S"/>
                </a:defRPr>
              </a:lvl3pPr>
              <a:lvl4pPr defTabSz="514350" eaLnBrk="0" hangingPunct="0">
                <a:defRPr>
                  <a:solidFill>
                    <a:schemeClr val="tx1"/>
                  </a:solidFill>
                  <a:latin typeface="FZZhengHeiS-R-GB"/>
                  <a:ea typeface="FZHei-B01S"/>
                  <a:cs typeface="FZHei-B01S"/>
                </a:defRPr>
              </a:lvl4pPr>
              <a:lvl5pPr defTabSz="514350" eaLnBrk="0" hangingPunct="0">
                <a:defRPr>
                  <a:solidFill>
                    <a:schemeClr val="tx1"/>
                  </a:solidFill>
                  <a:latin typeface="FZZhengHeiS-R-GB"/>
                  <a:ea typeface="FZHei-B01S"/>
                  <a:cs typeface="FZHei-B01S"/>
                </a:defRPr>
              </a:lvl5pPr>
              <a:lvl6pPr defTabSz="514350" eaLnBrk="0" fontAlgn="base" hangingPunct="0">
                <a:spcBef>
                  <a:spcPct val="0"/>
                </a:spcBef>
                <a:spcAft>
                  <a:spcPct val="0"/>
                </a:spcAft>
                <a:defRPr>
                  <a:solidFill>
                    <a:schemeClr val="tx1"/>
                  </a:solidFill>
                  <a:latin typeface="FZZhengHeiS-R-GB"/>
                  <a:ea typeface="FZHei-B01S"/>
                  <a:cs typeface="FZHei-B01S"/>
                </a:defRPr>
              </a:lvl6pPr>
              <a:lvl7pPr defTabSz="514350" eaLnBrk="0" fontAlgn="base" hangingPunct="0">
                <a:spcBef>
                  <a:spcPct val="0"/>
                </a:spcBef>
                <a:spcAft>
                  <a:spcPct val="0"/>
                </a:spcAft>
                <a:defRPr>
                  <a:solidFill>
                    <a:schemeClr val="tx1"/>
                  </a:solidFill>
                  <a:latin typeface="FZZhengHeiS-R-GB"/>
                  <a:ea typeface="FZHei-B01S"/>
                  <a:cs typeface="FZHei-B01S"/>
                </a:defRPr>
              </a:lvl7pPr>
              <a:lvl8pPr defTabSz="514350" eaLnBrk="0" fontAlgn="base" hangingPunct="0">
                <a:spcBef>
                  <a:spcPct val="0"/>
                </a:spcBef>
                <a:spcAft>
                  <a:spcPct val="0"/>
                </a:spcAft>
                <a:defRPr>
                  <a:solidFill>
                    <a:schemeClr val="tx1"/>
                  </a:solidFill>
                  <a:latin typeface="FZZhengHeiS-R-GB"/>
                  <a:ea typeface="FZHei-B01S"/>
                  <a:cs typeface="FZHei-B01S"/>
                </a:defRPr>
              </a:lvl8pPr>
              <a:lvl9pPr defTabSz="514350" eaLnBrk="0" fontAlgn="base" hangingPunct="0">
                <a:spcBef>
                  <a:spcPct val="0"/>
                </a:spcBef>
                <a:spcAft>
                  <a:spcPct val="0"/>
                </a:spcAft>
                <a:defRPr>
                  <a:solidFill>
                    <a:schemeClr val="tx1"/>
                  </a:solidFill>
                  <a:latin typeface="FZZhengHeiS-R-GB"/>
                  <a:ea typeface="FZHei-B01S"/>
                  <a:cs typeface="FZHei-B01S"/>
                </a:defRPr>
              </a:lvl9pPr>
            </a:lstStyle>
            <a:p>
              <a:r>
                <a:rPr lang="en-US" altLang="zh-CN" sz="2400" dirty="0">
                  <a:solidFill>
                    <a:schemeClr val="bg1"/>
                  </a:solidFill>
                  <a:latin typeface="思源黑体 Medium" pitchFamily="34" charset="-122"/>
                  <a:ea typeface="思源黑体 Medium" pitchFamily="34" charset="-122"/>
                </a:rPr>
                <a:t>D</a:t>
              </a:r>
              <a:endParaRPr lang="en-US" altLang="zh-CN" sz="2400" dirty="0">
                <a:solidFill>
                  <a:schemeClr val="bg1"/>
                </a:solidFill>
                <a:latin typeface="思源黑体 Medium" pitchFamily="34" charset="-122"/>
                <a:ea typeface="思源黑体 Medium" pitchFamily="34" charset="-122"/>
              </a:endParaRPr>
            </a:p>
          </p:txBody>
        </p:sp>
      </p:grpSp>
      <p:grpSp>
        <p:nvGrpSpPr>
          <p:cNvPr id="26656" name="组合 29"/>
          <p:cNvGrpSpPr/>
          <p:nvPr/>
        </p:nvGrpSpPr>
        <p:grpSpPr bwMode="auto">
          <a:xfrm>
            <a:off x="5100003" y="1767780"/>
            <a:ext cx="611565" cy="611565"/>
            <a:chOff x="7897" y="5472"/>
            <a:chExt cx="823" cy="823"/>
          </a:xfrm>
        </p:grpSpPr>
        <p:sp>
          <p:nvSpPr>
            <p:cNvPr id="31" name="椭圆 30"/>
            <p:cNvSpPr/>
            <p:nvPr/>
          </p:nvSpPr>
          <p:spPr>
            <a:xfrm>
              <a:off x="7897" y="5472"/>
              <a:ext cx="823" cy="823"/>
            </a:xfrm>
            <a:prstGeom prst="ellipse">
              <a:avLst/>
            </a:prstGeom>
            <a:solidFill>
              <a:srgbClr val="022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思源黑体 Medium" pitchFamily="34" charset="-122"/>
                <a:ea typeface="思源黑体 Medium" pitchFamily="34" charset="-122"/>
              </a:endParaRPr>
            </a:p>
          </p:txBody>
        </p:sp>
        <p:sp>
          <p:nvSpPr>
            <p:cNvPr id="26658" name="文本框 31"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SpPr txBox="1">
              <a:spLocks noChangeArrowheads="1"/>
            </p:cNvSpPr>
            <p:nvPr/>
          </p:nvSpPr>
          <p:spPr bwMode="auto">
            <a:xfrm>
              <a:off x="8051" y="5567"/>
              <a:ext cx="519" cy="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eaLnBrk="0" hangingPunct="0">
                <a:defRPr>
                  <a:solidFill>
                    <a:schemeClr val="tx1"/>
                  </a:solidFill>
                  <a:latin typeface="FZZhengHeiS-R-GB"/>
                  <a:ea typeface="FZHei-B01S"/>
                  <a:cs typeface="FZHei-B01S"/>
                </a:defRPr>
              </a:lvl1pPr>
              <a:lvl2pPr defTabSz="514350" eaLnBrk="0" hangingPunct="0">
                <a:defRPr>
                  <a:solidFill>
                    <a:schemeClr val="tx1"/>
                  </a:solidFill>
                  <a:latin typeface="FZZhengHeiS-R-GB"/>
                  <a:ea typeface="FZHei-B01S"/>
                  <a:cs typeface="FZHei-B01S"/>
                </a:defRPr>
              </a:lvl2pPr>
              <a:lvl3pPr defTabSz="514350" eaLnBrk="0" hangingPunct="0">
                <a:defRPr>
                  <a:solidFill>
                    <a:schemeClr val="tx1"/>
                  </a:solidFill>
                  <a:latin typeface="FZZhengHeiS-R-GB"/>
                  <a:ea typeface="FZHei-B01S"/>
                  <a:cs typeface="FZHei-B01S"/>
                </a:defRPr>
              </a:lvl3pPr>
              <a:lvl4pPr defTabSz="514350" eaLnBrk="0" hangingPunct="0">
                <a:defRPr>
                  <a:solidFill>
                    <a:schemeClr val="tx1"/>
                  </a:solidFill>
                  <a:latin typeface="FZZhengHeiS-R-GB"/>
                  <a:ea typeface="FZHei-B01S"/>
                  <a:cs typeface="FZHei-B01S"/>
                </a:defRPr>
              </a:lvl4pPr>
              <a:lvl5pPr defTabSz="514350" eaLnBrk="0" hangingPunct="0">
                <a:defRPr>
                  <a:solidFill>
                    <a:schemeClr val="tx1"/>
                  </a:solidFill>
                  <a:latin typeface="FZZhengHeiS-R-GB"/>
                  <a:ea typeface="FZHei-B01S"/>
                  <a:cs typeface="FZHei-B01S"/>
                </a:defRPr>
              </a:lvl5pPr>
              <a:lvl6pPr defTabSz="514350" eaLnBrk="0" fontAlgn="base" hangingPunct="0">
                <a:spcBef>
                  <a:spcPct val="0"/>
                </a:spcBef>
                <a:spcAft>
                  <a:spcPct val="0"/>
                </a:spcAft>
                <a:defRPr>
                  <a:solidFill>
                    <a:schemeClr val="tx1"/>
                  </a:solidFill>
                  <a:latin typeface="FZZhengHeiS-R-GB"/>
                  <a:ea typeface="FZHei-B01S"/>
                  <a:cs typeface="FZHei-B01S"/>
                </a:defRPr>
              </a:lvl6pPr>
              <a:lvl7pPr defTabSz="514350" eaLnBrk="0" fontAlgn="base" hangingPunct="0">
                <a:spcBef>
                  <a:spcPct val="0"/>
                </a:spcBef>
                <a:spcAft>
                  <a:spcPct val="0"/>
                </a:spcAft>
                <a:defRPr>
                  <a:solidFill>
                    <a:schemeClr val="tx1"/>
                  </a:solidFill>
                  <a:latin typeface="FZZhengHeiS-R-GB"/>
                  <a:ea typeface="FZHei-B01S"/>
                  <a:cs typeface="FZHei-B01S"/>
                </a:defRPr>
              </a:lvl7pPr>
              <a:lvl8pPr defTabSz="514350" eaLnBrk="0" fontAlgn="base" hangingPunct="0">
                <a:spcBef>
                  <a:spcPct val="0"/>
                </a:spcBef>
                <a:spcAft>
                  <a:spcPct val="0"/>
                </a:spcAft>
                <a:defRPr>
                  <a:solidFill>
                    <a:schemeClr val="tx1"/>
                  </a:solidFill>
                  <a:latin typeface="FZZhengHeiS-R-GB"/>
                  <a:ea typeface="FZHei-B01S"/>
                  <a:cs typeface="FZHei-B01S"/>
                </a:defRPr>
              </a:lvl8pPr>
              <a:lvl9pPr defTabSz="514350" eaLnBrk="0" fontAlgn="base" hangingPunct="0">
                <a:spcBef>
                  <a:spcPct val="0"/>
                </a:spcBef>
                <a:spcAft>
                  <a:spcPct val="0"/>
                </a:spcAft>
                <a:defRPr>
                  <a:solidFill>
                    <a:schemeClr val="tx1"/>
                  </a:solidFill>
                  <a:latin typeface="FZZhengHeiS-R-GB"/>
                  <a:ea typeface="FZHei-B01S"/>
                  <a:cs typeface="FZHei-B01S"/>
                </a:defRPr>
              </a:lvl9pPr>
            </a:lstStyle>
            <a:p>
              <a:r>
                <a:rPr lang="en-US" altLang="zh-CN" sz="2400" dirty="0">
                  <a:solidFill>
                    <a:schemeClr val="bg1"/>
                  </a:solidFill>
                  <a:latin typeface="思源黑体 Medium" pitchFamily="34" charset="-122"/>
                  <a:ea typeface="思源黑体 Medium" pitchFamily="34" charset="-122"/>
                </a:rPr>
                <a:t>A</a:t>
              </a:r>
              <a:endParaRPr lang="en-US" altLang="zh-CN" sz="2400" dirty="0">
                <a:solidFill>
                  <a:schemeClr val="bg1"/>
                </a:solidFill>
                <a:latin typeface="思源黑体 Medium" pitchFamily="34" charset="-122"/>
                <a:ea typeface="思源黑体 Medium" pitchFamily="34" charset="-122"/>
              </a:endParaRPr>
            </a:p>
          </p:txBody>
        </p:sp>
      </p:grpSp>
      <p:sp>
        <p:nvSpPr>
          <p:cNvPr id="26659" name="333333"/>
          <p:cNvSpPr txBox="1">
            <a:spLocks noChangeArrowheads="1"/>
          </p:cNvSpPr>
          <p:nvPr/>
        </p:nvSpPr>
        <p:spPr bwMode="auto">
          <a:xfrm>
            <a:off x="6008688" y="2697798"/>
            <a:ext cx="2522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400" dirty="0">
                <a:solidFill>
                  <a:schemeClr val="tx1"/>
                </a:solidFill>
                <a:latin typeface="思源黑体 Medium" pitchFamily="34" charset="-122"/>
                <a:ea typeface="思源黑体 Medium" pitchFamily="34" charset="-122"/>
              </a:rPr>
              <a:t>2.2  </a:t>
            </a:r>
            <a:r>
              <a:rPr lang="zh-CN" altLang="en-US" sz="2400" dirty="0">
                <a:solidFill>
                  <a:schemeClr val="tx1"/>
                </a:solidFill>
                <a:latin typeface="思源黑体 Medium" pitchFamily="34" charset="-122"/>
                <a:ea typeface="思源黑体 Medium" pitchFamily="34" charset="-122"/>
              </a:rPr>
              <a:t>审核时间</a:t>
            </a:r>
            <a:endParaRPr lang="zh-CN" altLang="en-US" sz="2400" dirty="0">
              <a:solidFill>
                <a:schemeClr val="tx1"/>
              </a:solidFill>
              <a:latin typeface="思源黑体 Medium" pitchFamily="34" charset="-122"/>
              <a:ea typeface="思源黑体 Medium" pitchFamily="34" charset="-122"/>
            </a:endParaRPr>
          </a:p>
        </p:txBody>
      </p:sp>
    </p:spTree>
  </p:cSld>
  <p:clrMapOvr>
    <a:masterClrMapping/>
  </p:clrMapOvr>
  <p:transition spd="slow"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500"/>
                                        <p:tgtEl>
                                          <p:spTgt spid="91"/>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92"/>
                                        </p:tgtEl>
                                        <p:attrNameLst>
                                          <p:attrName>style.visibility</p:attrName>
                                        </p:attrNameLst>
                                      </p:cBhvr>
                                      <p:to>
                                        <p:strVal val="visible"/>
                                      </p:to>
                                    </p:set>
                                    <p:animEffect transition="in" filter="fade">
                                      <p:cBhvr>
                                        <p:cTn id="13" dur="500"/>
                                        <p:tgtEl>
                                          <p:spTgt spid="92"/>
                                        </p:tgtEl>
                                      </p:cBhvr>
                                    </p:animEffect>
                                  </p:childTnLst>
                                </p:cTn>
                              </p:par>
                              <p:par>
                                <p:cTn id="14" presetID="63" presetClass="path" presetSubtype="0" accel="50000" decel="50000" fill="hold" nodeType="withEffect">
                                  <p:stCondLst>
                                    <p:cond delay="0"/>
                                  </p:stCondLst>
                                  <p:childTnLst>
                                    <p:animMotion origin="layout" path="M -0.16667 2.59259E-6 L 2.5E-6 2.59259E-6 " pathEditMode="relative" rAng="0" ptsTypes="AA">
                                      <p:cBhvr>
                                        <p:cTn id="15" dur="800" fill="hold"/>
                                        <p:tgtEl>
                                          <p:spTgt spid="91"/>
                                        </p:tgtEl>
                                        <p:attrNameLst>
                                          <p:attrName>ppt_x</p:attrName>
                                          <p:attrName>ppt_y</p:attrName>
                                        </p:attrNameLst>
                                      </p:cBhvr>
                                      <p:rCtr x="8300" y="0"/>
                                    </p:animMotion>
                                  </p:childTnLst>
                                </p:cTn>
                              </p:par>
                              <p:par>
                                <p:cTn id="16" presetID="10" presetClass="entr" presetSubtype="0" fill="hold" grpId="0" nodeType="withEffect">
                                  <p:stCondLst>
                                    <p:cond delay="500"/>
                                  </p:stCondLst>
                                  <p:childTnLst>
                                    <p:set>
                                      <p:cBhvr>
                                        <p:cTn id="17" dur="1" fill="hold">
                                          <p:stCondLst>
                                            <p:cond delay="0"/>
                                          </p:stCondLst>
                                        </p:cTn>
                                        <p:tgtEl>
                                          <p:spTgt spid="93"/>
                                        </p:tgtEl>
                                        <p:attrNameLst>
                                          <p:attrName>style.visibility</p:attrName>
                                        </p:attrNameLst>
                                      </p:cBhvr>
                                      <p:to>
                                        <p:strVal val="visible"/>
                                      </p:to>
                                    </p:set>
                                    <p:animEffect transition="in" filter="fade">
                                      <p:cBhvr>
                                        <p:cTn id="18" dur="500"/>
                                        <p:tgtEl>
                                          <p:spTgt spid="93"/>
                                        </p:tgtEl>
                                      </p:cBhvr>
                                    </p:animEffect>
                                  </p:childTnLst>
                                </p:cTn>
                              </p:par>
                              <p:par>
                                <p:cTn id="19" presetID="63" presetClass="path" presetSubtype="0" accel="50000" decel="50000" fill="hold" grpId="1" nodeType="withEffect">
                                  <p:stCondLst>
                                    <p:cond delay="200"/>
                                  </p:stCondLst>
                                  <p:childTnLst>
                                    <p:animMotion origin="layout" path="M -0.16667 -1.85185E-6 L -2.5E-6 -1.85185E-6 " pathEditMode="relative" rAng="0" ptsTypes="AA">
                                      <p:cBhvr>
                                        <p:cTn id="20" dur="800" fill="hold"/>
                                        <p:tgtEl>
                                          <p:spTgt spid="93"/>
                                        </p:tgtEl>
                                        <p:attrNameLst>
                                          <p:attrName>ppt_x</p:attrName>
                                          <p:attrName>ppt_y</p:attrName>
                                        </p:attrNameLst>
                                      </p:cBhvr>
                                      <p:rCtr x="8800" y="0"/>
                                    </p:animMotion>
                                  </p:childTnLst>
                                </p:cTn>
                              </p:par>
                              <p:par>
                                <p:cTn id="21" presetID="10" presetClass="entr" presetSubtype="0" fill="hold" grpId="0" nodeType="withEffect">
                                  <p:stCondLst>
                                    <p:cond delay="750"/>
                                  </p:stCondLst>
                                  <p:childTnLst>
                                    <p:set>
                                      <p:cBhvr>
                                        <p:cTn id="22" dur="1" fill="hold">
                                          <p:stCondLst>
                                            <p:cond delay="0"/>
                                          </p:stCondLst>
                                        </p:cTn>
                                        <p:tgtEl>
                                          <p:spTgt spid="70"/>
                                        </p:tgtEl>
                                        <p:attrNameLst>
                                          <p:attrName>style.visibility</p:attrName>
                                        </p:attrNameLst>
                                      </p:cBhvr>
                                      <p:to>
                                        <p:strVal val="visible"/>
                                      </p:to>
                                    </p:set>
                                    <p:animEffect transition="in" filter="fade">
                                      <p:cBhvr>
                                        <p:cTn id="23" dur="1000"/>
                                        <p:tgtEl>
                                          <p:spTgt spid="70"/>
                                        </p:tgtEl>
                                      </p:cBhvr>
                                    </p:animEffect>
                                  </p:childTnLst>
                                </p:cTn>
                              </p:par>
                              <p:par>
                                <p:cTn id="24" presetID="63" presetClass="path" presetSubtype="0" accel="50000" decel="50000" fill="hold" grpId="1" nodeType="withEffect">
                                  <p:stCondLst>
                                    <p:cond delay="0"/>
                                  </p:stCondLst>
                                  <p:childTnLst>
                                    <p:animMotion origin="layout" path="M -0.16666 -3.7037E-7 L -2.5E-6 -3.7037E-7 " pathEditMode="relative" rAng="0" ptsTypes="AA">
                                      <p:cBhvr>
                                        <p:cTn id="25" dur="800" fill="hold"/>
                                        <p:tgtEl>
                                          <p:spTgt spid="70"/>
                                        </p:tgtEl>
                                        <p:attrNameLst>
                                          <p:attrName>ppt_x</p:attrName>
                                          <p:attrName>ppt_y</p:attrName>
                                        </p:attrNameLst>
                                      </p:cBhvr>
                                      <p:rCtr x="8300" y="0"/>
                                    </p:animMotion>
                                  </p:childTnLst>
                                </p:cTn>
                              </p:par>
                              <p:par>
                                <p:cTn id="26" presetID="22" presetClass="entr" presetSubtype="8" fill="hold" grpId="0" nodeType="withEffect">
                                  <p:stCondLst>
                                    <p:cond delay="500"/>
                                  </p:stCondLst>
                                  <p:childTnLst>
                                    <p:set>
                                      <p:cBhvr>
                                        <p:cTn id="27" dur="1" fill="hold">
                                          <p:stCondLst>
                                            <p:cond delay="0"/>
                                          </p:stCondLst>
                                        </p:cTn>
                                        <p:tgtEl>
                                          <p:spTgt spid="71"/>
                                        </p:tgtEl>
                                        <p:attrNameLst>
                                          <p:attrName>style.visibility</p:attrName>
                                        </p:attrNameLst>
                                      </p:cBhvr>
                                      <p:to>
                                        <p:strVal val="visible"/>
                                      </p:to>
                                    </p:set>
                                    <p:animEffect transition="in" filter="wipe(left)">
                                      <p:cBhvr>
                                        <p:cTn id="28"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0" grpId="1" bldLvl="0" animBg="1"/>
      <p:bldP spid="71" grpId="0"/>
      <p:bldP spid="92" grpId="0"/>
      <p:bldP spid="93" grpId="0" bldLvl="0" animBg="1"/>
      <p:bldP spid="93" grpId="1"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bwMode="auto">
          <a:xfrm>
            <a:off x="-13554" y="652781"/>
            <a:ext cx="6825836" cy="5556250"/>
            <a:chOff x="2426420" y="1632858"/>
            <a:chExt cx="4546390" cy="4143828"/>
          </a:xfrm>
        </p:grpSpPr>
        <p:grpSp>
          <p:nvGrpSpPr>
            <p:cNvPr id="14338" name="组合 9"/>
            <p:cNvGrpSpPr/>
            <p:nvPr/>
          </p:nvGrpSpPr>
          <p:grpSpPr bwMode="auto">
            <a:xfrm>
              <a:off x="5520178" y="3650293"/>
              <a:ext cx="1452632" cy="109535"/>
              <a:chOff x="5520389" y="661405"/>
              <a:chExt cx="1452632" cy="109535"/>
            </a:xfrm>
          </p:grpSpPr>
          <p:cxnSp>
            <p:nvCxnSpPr>
              <p:cNvPr id="14339" name="直接连接符 53"/>
              <p:cNvCxnSpPr>
                <a:cxnSpLocks noChangeShapeType="1"/>
              </p:cNvCxnSpPr>
              <p:nvPr/>
            </p:nvCxnSpPr>
            <p:spPr bwMode="auto">
              <a:xfrm flipV="1">
                <a:off x="5520389" y="713662"/>
                <a:ext cx="1383853" cy="5080"/>
              </a:xfrm>
              <a:prstGeom prst="line">
                <a:avLst/>
              </a:prstGeom>
              <a:noFill/>
              <a:ln w="19050">
                <a:solidFill>
                  <a:srgbClr val="7F7F7F"/>
                </a:solidFill>
                <a:prstDash val="sysDot"/>
                <a:miter lim="800000"/>
              </a:ln>
              <a:extLst>
                <a:ext uri="{909E8E84-426E-40DD-AFC4-6F175D3DCCD1}">
                  <a14:hiddenFill xmlns:a14="http://schemas.microsoft.com/office/drawing/2010/main">
                    <a:noFill/>
                  </a14:hiddenFill>
                </a:ext>
              </a:extLst>
            </p:spPr>
          </p:cxnSp>
          <p:sp>
            <p:nvSpPr>
              <p:cNvPr id="14340" name="椭圆 54"/>
              <p:cNvSpPr>
                <a:spLocks noChangeArrowheads="1"/>
              </p:cNvSpPr>
              <p:nvPr/>
            </p:nvSpPr>
            <p:spPr bwMode="auto">
              <a:xfrm>
                <a:off x="6864126" y="661405"/>
                <a:ext cx="108895" cy="109535"/>
              </a:xfrm>
              <a:prstGeom prst="ellipse">
                <a:avLst/>
              </a:prstGeom>
              <a:solidFill>
                <a:srgbClr val="7F7F7F"/>
              </a:solidFill>
              <a:ln>
                <a:noFill/>
              </a:ln>
              <a:extLst>
                <a:ext uri="{91240B29-F687-4F45-9708-019B960494DF}">
                  <a14:hiddenLine xmlns:a14="http://schemas.microsoft.com/office/drawing/2010/main" w="12700">
                    <a:solidFill>
                      <a:srgbClr val="000000"/>
                    </a:solidFill>
                    <a:round/>
                  </a14:hiddenLine>
                </a:ext>
              </a:extLst>
            </p:spPr>
            <p:txBody>
              <a:bodyPr anchor="ctr"/>
              <a:lstStyle>
                <a:lvl1pPr defTabSz="1219200" eaLnBrk="0" hangingPunct="0">
                  <a:defRPr>
                    <a:solidFill>
                      <a:schemeClr val="tx1"/>
                    </a:solidFill>
                    <a:latin typeface="FZZhengHeiS-R-GB"/>
                    <a:ea typeface="FZHei-B01S"/>
                    <a:cs typeface="FZHei-B01S"/>
                  </a:defRPr>
                </a:lvl1pPr>
                <a:lvl2pPr defTabSz="1219200" eaLnBrk="0" hangingPunct="0">
                  <a:defRPr>
                    <a:solidFill>
                      <a:schemeClr val="tx1"/>
                    </a:solidFill>
                    <a:latin typeface="FZZhengHeiS-R-GB"/>
                    <a:ea typeface="FZHei-B01S"/>
                    <a:cs typeface="FZHei-B01S"/>
                  </a:defRPr>
                </a:lvl2pPr>
                <a:lvl3pPr defTabSz="1219200" eaLnBrk="0" hangingPunct="0">
                  <a:defRPr>
                    <a:solidFill>
                      <a:schemeClr val="tx1"/>
                    </a:solidFill>
                    <a:latin typeface="FZZhengHeiS-R-GB"/>
                    <a:ea typeface="FZHei-B01S"/>
                    <a:cs typeface="FZHei-B01S"/>
                  </a:defRPr>
                </a:lvl3pPr>
                <a:lvl4pPr defTabSz="1219200" eaLnBrk="0" hangingPunct="0">
                  <a:defRPr>
                    <a:solidFill>
                      <a:schemeClr val="tx1"/>
                    </a:solidFill>
                    <a:latin typeface="FZZhengHeiS-R-GB"/>
                    <a:ea typeface="FZHei-B01S"/>
                    <a:cs typeface="FZHei-B01S"/>
                  </a:defRPr>
                </a:lvl4pPr>
                <a:lvl5pPr defTabSz="1219200" eaLnBrk="0" hangingPunct="0">
                  <a:defRPr>
                    <a:solidFill>
                      <a:schemeClr val="tx1"/>
                    </a:solidFill>
                    <a:latin typeface="FZZhengHeiS-R-GB"/>
                    <a:ea typeface="FZHei-B01S"/>
                    <a:cs typeface="FZHei-B01S"/>
                  </a:defRPr>
                </a:lvl5pPr>
                <a:lvl6pPr defTabSz="1219200" eaLnBrk="0" fontAlgn="base" hangingPunct="0">
                  <a:spcBef>
                    <a:spcPct val="0"/>
                  </a:spcBef>
                  <a:spcAft>
                    <a:spcPct val="0"/>
                  </a:spcAft>
                  <a:defRPr>
                    <a:solidFill>
                      <a:schemeClr val="tx1"/>
                    </a:solidFill>
                    <a:latin typeface="FZZhengHeiS-R-GB"/>
                    <a:ea typeface="FZHei-B01S"/>
                    <a:cs typeface="FZHei-B01S"/>
                  </a:defRPr>
                </a:lvl6pPr>
                <a:lvl7pPr defTabSz="1219200" eaLnBrk="0" fontAlgn="base" hangingPunct="0">
                  <a:spcBef>
                    <a:spcPct val="0"/>
                  </a:spcBef>
                  <a:spcAft>
                    <a:spcPct val="0"/>
                  </a:spcAft>
                  <a:defRPr>
                    <a:solidFill>
                      <a:schemeClr val="tx1"/>
                    </a:solidFill>
                    <a:latin typeface="FZZhengHeiS-R-GB"/>
                    <a:ea typeface="FZHei-B01S"/>
                    <a:cs typeface="FZHei-B01S"/>
                  </a:defRPr>
                </a:lvl7pPr>
                <a:lvl8pPr defTabSz="1219200" eaLnBrk="0" fontAlgn="base" hangingPunct="0">
                  <a:spcBef>
                    <a:spcPct val="0"/>
                  </a:spcBef>
                  <a:spcAft>
                    <a:spcPct val="0"/>
                  </a:spcAft>
                  <a:defRPr>
                    <a:solidFill>
                      <a:schemeClr val="tx1"/>
                    </a:solidFill>
                    <a:latin typeface="FZZhengHeiS-R-GB"/>
                    <a:ea typeface="FZHei-B01S"/>
                    <a:cs typeface="FZHei-B01S"/>
                  </a:defRPr>
                </a:lvl8pPr>
                <a:lvl9pPr defTabSz="1219200" eaLnBrk="0" fontAlgn="base" hangingPunct="0">
                  <a:spcBef>
                    <a:spcPct val="0"/>
                  </a:spcBef>
                  <a:spcAft>
                    <a:spcPct val="0"/>
                  </a:spcAft>
                  <a:defRPr>
                    <a:solidFill>
                      <a:schemeClr val="tx1"/>
                    </a:solidFill>
                    <a:latin typeface="FZZhengHeiS-R-GB"/>
                    <a:ea typeface="FZHei-B01S"/>
                    <a:cs typeface="FZHei-B01S"/>
                  </a:defRPr>
                </a:lvl9pPr>
              </a:lstStyle>
              <a:p>
                <a:pPr algn="ctr" eaLnBrk="1" hangingPunct="1"/>
                <a:endParaRPr lang="zh-CN" altLang="en-US" sz="2400">
                  <a:solidFill>
                    <a:srgbClr val="18478F"/>
                  </a:solidFill>
                  <a:latin typeface="方正黑体简体" pitchFamily="2" charset="-122"/>
                  <a:ea typeface="方正黑体简体" pitchFamily="2" charset="-122"/>
                  <a:sym typeface="FZZhengHeiS-R-GB"/>
                </a:endParaRPr>
              </a:p>
            </p:txBody>
          </p:sp>
        </p:grpSp>
        <p:grpSp>
          <p:nvGrpSpPr>
            <p:cNvPr id="14341" name="组合 11"/>
            <p:cNvGrpSpPr/>
            <p:nvPr/>
          </p:nvGrpSpPr>
          <p:grpSpPr bwMode="auto">
            <a:xfrm>
              <a:off x="4806085" y="2131454"/>
              <a:ext cx="1600400" cy="109535"/>
              <a:chOff x="4806296" y="1136465"/>
              <a:chExt cx="1600400" cy="109535"/>
            </a:xfrm>
          </p:grpSpPr>
          <p:cxnSp>
            <p:nvCxnSpPr>
              <p:cNvPr id="14342" name="直接连接符 49"/>
              <p:cNvCxnSpPr>
                <a:cxnSpLocks noChangeShapeType="1"/>
              </p:cNvCxnSpPr>
              <p:nvPr/>
            </p:nvCxnSpPr>
            <p:spPr bwMode="auto">
              <a:xfrm>
                <a:off x="4806296" y="1186998"/>
                <a:ext cx="1491572" cy="7620"/>
              </a:xfrm>
              <a:prstGeom prst="line">
                <a:avLst/>
              </a:prstGeom>
              <a:noFill/>
              <a:ln w="19050">
                <a:solidFill>
                  <a:srgbClr val="7F7F7F"/>
                </a:solidFill>
                <a:prstDash val="sysDot"/>
                <a:miter lim="800000"/>
              </a:ln>
              <a:extLst>
                <a:ext uri="{909E8E84-426E-40DD-AFC4-6F175D3DCCD1}">
                  <a14:hiddenFill xmlns:a14="http://schemas.microsoft.com/office/drawing/2010/main">
                    <a:noFill/>
                  </a14:hiddenFill>
                </a:ext>
              </a:extLst>
            </p:spPr>
          </p:cxnSp>
          <p:sp>
            <p:nvSpPr>
              <p:cNvPr id="14343" name="椭圆 50"/>
              <p:cNvSpPr>
                <a:spLocks noChangeArrowheads="1"/>
              </p:cNvSpPr>
              <p:nvPr/>
            </p:nvSpPr>
            <p:spPr bwMode="auto">
              <a:xfrm>
                <a:off x="6297801" y="1136465"/>
                <a:ext cx="108895" cy="109535"/>
              </a:xfrm>
              <a:prstGeom prst="ellipse">
                <a:avLst/>
              </a:prstGeom>
              <a:solidFill>
                <a:srgbClr val="7F7F7F"/>
              </a:solidFill>
              <a:ln>
                <a:noFill/>
              </a:ln>
              <a:extLst>
                <a:ext uri="{91240B29-F687-4F45-9708-019B960494DF}">
                  <a14:hiddenLine xmlns:a14="http://schemas.microsoft.com/office/drawing/2010/main" w="12700">
                    <a:solidFill>
                      <a:srgbClr val="000000"/>
                    </a:solidFill>
                    <a:round/>
                  </a14:hiddenLine>
                </a:ext>
              </a:extLst>
            </p:spPr>
            <p:txBody>
              <a:bodyPr anchor="ctr"/>
              <a:lstStyle>
                <a:lvl1pPr defTabSz="1219200" eaLnBrk="0" hangingPunct="0">
                  <a:defRPr>
                    <a:solidFill>
                      <a:schemeClr val="tx1"/>
                    </a:solidFill>
                    <a:latin typeface="FZZhengHeiS-R-GB"/>
                    <a:ea typeface="FZHei-B01S"/>
                    <a:cs typeface="FZHei-B01S"/>
                  </a:defRPr>
                </a:lvl1pPr>
                <a:lvl2pPr defTabSz="1219200" eaLnBrk="0" hangingPunct="0">
                  <a:defRPr>
                    <a:solidFill>
                      <a:schemeClr val="tx1"/>
                    </a:solidFill>
                    <a:latin typeface="FZZhengHeiS-R-GB"/>
                    <a:ea typeface="FZHei-B01S"/>
                    <a:cs typeface="FZHei-B01S"/>
                  </a:defRPr>
                </a:lvl2pPr>
                <a:lvl3pPr defTabSz="1219200" eaLnBrk="0" hangingPunct="0">
                  <a:defRPr>
                    <a:solidFill>
                      <a:schemeClr val="tx1"/>
                    </a:solidFill>
                    <a:latin typeface="FZZhengHeiS-R-GB"/>
                    <a:ea typeface="FZHei-B01S"/>
                    <a:cs typeface="FZHei-B01S"/>
                  </a:defRPr>
                </a:lvl3pPr>
                <a:lvl4pPr defTabSz="1219200" eaLnBrk="0" hangingPunct="0">
                  <a:defRPr>
                    <a:solidFill>
                      <a:schemeClr val="tx1"/>
                    </a:solidFill>
                    <a:latin typeface="FZZhengHeiS-R-GB"/>
                    <a:ea typeface="FZHei-B01S"/>
                    <a:cs typeface="FZHei-B01S"/>
                  </a:defRPr>
                </a:lvl4pPr>
                <a:lvl5pPr defTabSz="1219200" eaLnBrk="0" hangingPunct="0">
                  <a:defRPr>
                    <a:solidFill>
                      <a:schemeClr val="tx1"/>
                    </a:solidFill>
                    <a:latin typeface="FZZhengHeiS-R-GB"/>
                    <a:ea typeface="FZHei-B01S"/>
                    <a:cs typeface="FZHei-B01S"/>
                  </a:defRPr>
                </a:lvl5pPr>
                <a:lvl6pPr defTabSz="1219200" eaLnBrk="0" fontAlgn="base" hangingPunct="0">
                  <a:spcBef>
                    <a:spcPct val="0"/>
                  </a:spcBef>
                  <a:spcAft>
                    <a:spcPct val="0"/>
                  </a:spcAft>
                  <a:defRPr>
                    <a:solidFill>
                      <a:schemeClr val="tx1"/>
                    </a:solidFill>
                    <a:latin typeface="FZZhengHeiS-R-GB"/>
                    <a:ea typeface="FZHei-B01S"/>
                    <a:cs typeface="FZHei-B01S"/>
                  </a:defRPr>
                </a:lvl6pPr>
                <a:lvl7pPr defTabSz="1219200" eaLnBrk="0" fontAlgn="base" hangingPunct="0">
                  <a:spcBef>
                    <a:spcPct val="0"/>
                  </a:spcBef>
                  <a:spcAft>
                    <a:spcPct val="0"/>
                  </a:spcAft>
                  <a:defRPr>
                    <a:solidFill>
                      <a:schemeClr val="tx1"/>
                    </a:solidFill>
                    <a:latin typeface="FZZhengHeiS-R-GB"/>
                    <a:ea typeface="FZHei-B01S"/>
                    <a:cs typeface="FZHei-B01S"/>
                  </a:defRPr>
                </a:lvl7pPr>
                <a:lvl8pPr defTabSz="1219200" eaLnBrk="0" fontAlgn="base" hangingPunct="0">
                  <a:spcBef>
                    <a:spcPct val="0"/>
                  </a:spcBef>
                  <a:spcAft>
                    <a:spcPct val="0"/>
                  </a:spcAft>
                  <a:defRPr>
                    <a:solidFill>
                      <a:schemeClr val="tx1"/>
                    </a:solidFill>
                    <a:latin typeface="FZZhengHeiS-R-GB"/>
                    <a:ea typeface="FZHei-B01S"/>
                    <a:cs typeface="FZHei-B01S"/>
                  </a:defRPr>
                </a:lvl8pPr>
                <a:lvl9pPr defTabSz="1219200" eaLnBrk="0" fontAlgn="base" hangingPunct="0">
                  <a:spcBef>
                    <a:spcPct val="0"/>
                  </a:spcBef>
                  <a:spcAft>
                    <a:spcPct val="0"/>
                  </a:spcAft>
                  <a:defRPr>
                    <a:solidFill>
                      <a:schemeClr val="tx1"/>
                    </a:solidFill>
                    <a:latin typeface="FZZhengHeiS-R-GB"/>
                    <a:ea typeface="FZHei-B01S"/>
                    <a:cs typeface="FZHei-B01S"/>
                  </a:defRPr>
                </a:lvl9pPr>
              </a:lstStyle>
              <a:p>
                <a:pPr algn="ctr" eaLnBrk="1" hangingPunct="1"/>
                <a:endParaRPr lang="zh-CN" altLang="en-US" sz="2400">
                  <a:solidFill>
                    <a:srgbClr val="18478F"/>
                  </a:solidFill>
                  <a:latin typeface="方正黑体简体" pitchFamily="2" charset="-122"/>
                  <a:ea typeface="方正黑体简体" pitchFamily="2" charset="-122"/>
                  <a:sym typeface="FZZhengHeiS-R-GB"/>
                </a:endParaRPr>
              </a:p>
            </p:txBody>
          </p:sp>
        </p:grpSp>
        <p:sp>
          <p:nvSpPr>
            <p:cNvPr id="14" name="任意多边形 13"/>
            <p:cNvSpPr/>
            <p:nvPr/>
          </p:nvSpPr>
          <p:spPr>
            <a:xfrm>
              <a:off x="3202547" y="1632858"/>
              <a:ext cx="2071340" cy="4143828"/>
            </a:xfrm>
            <a:custGeom>
              <a:avLst/>
              <a:gdLst>
                <a:gd name="connsiteX0" fmla="*/ 0 w 2468160"/>
                <a:gd name="connsiteY0" fmla="*/ 0 h 4937688"/>
                <a:gd name="connsiteX1" fmla="*/ 251709 w 2468160"/>
                <a:gd name="connsiteY1" fmla="*/ 12711 h 4937688"/>
                <a:gd name="connsiteX2" fmla="*/ 2468160 w 2468160"/>
                <a:gd name="connsiteY2" fmla="*/ 2468844 h 4937688"/>
                <a:gd name="connsiteX3" fmla="*/ 251709 w 2468160"/>
                <a:gd name="connsiteY3" fmla="*/ 4924978 h 4937688"/>
                <a:gd name="connsiteX4" fmla="*/ 0 w 2468160"/>
                <a:gd name="connsiteY4" fmla="*/ 4937688 h 4937688"/>
                <a:gd name="connsiteX5" fmla="*/ 0 w 2468160"/>
                <a:gd name="connsiteY5" fmla="*/ 4688120 h 4937688"/>
                <a:gd name="connsiteX6" fmla="*/ 226192 w 2468160"/>
                <a:gd name="connsiteY6" fmla="*/ 4676698 h 4937688"/>
                <a:gd name="connsiteX7" fmla="*/ 2218592 w 2468160"/>
                <a:gd name="connsiteY7" fmla="*/ 2468844 h 4937688"/>
                <a:gd name="connsiteX8" fmla="*/ 226192 w 2468160"/>
                <a:gd name="connsiteY8" fmla="*/ 260990 h 4937688"/>
                <a:gd name="connsiteX9" fmla="*/ 0 w 2468160"/>
                <a:gd name="connsiteY9" fmla="*/ 249569 h 493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8160" h="4937688">
                  <a:moveTo>
                    <a:pt x="0" y="0"/>
                  </a:moveTo>
                  <a:lnTo>
                    <a:pt x="251709" y="12711"/>
                  </a:lnTo>
                  <a:cubicBezTo>
                    <a:pt x="1496657" y="139142"/>
                    <a:pt x="2468160" y="1190539"/>
                    <a:pt x="2468160" y="2468844"/>
                  </a:cubicBezTo>
                  <a:cubicBezTo>
                    <a:pt x="2468160" y="3747149"/>
                    <a:pt x="1496657" y="4798546"/>
                    <a:pt x="251709" y="4924978"/>
                  </a:cubicBezTo>
                  <a:lnTo>
                    <a:pt x="0" y="4937688"/>
                  </a:lnTo>
                  <a:lnTo>
                    <a:pt x="0" y="4688120"/>
                  </a:lnTo>
                  <a:lnTo>
                    <a:pt x="226192" y="4676698"/>
                  </a:lnTo>
                  <a:cubicBezTo>
                    <a:pt x="1345293" y="4563047"/>
                    <a:pt x="2218592" y="3617931"/>
                    <a:pt x="2218592" y="2468844"/>
                  </a:cubicBezTo>
                  <a:cubicBezTo>
                    <a:pt x="2218592" y="1319758"/>
                    <a:pt x="1345293" y="374641"/>
                    <a:pt x="226192" y="260990"/>
                  </a:cubicBezTo>
                  <a:lnTo>
                    <a:pt x="0" y="249569"/>
                  </a:lnTo>
                  <a:close/>
                </a:path>
              </a:pathLst>
            </a:custGeom>
            <a:solidFill>
              <a:sysClr val="window" lastClr="FFFFFF">
                <a:lumMod val="95000"/>
              </a:sysClr>
            </a:solidFill>
            <a:ln w="12700" cap="flat" cmpd="sng" algn="ctr">
              <a:noFill/>
              <a:prstDash val="solid"/>
              <a:miter lim="800000"/>
            </a:ln>
            <a:effectLst>
              <a:innerShdw blurRad="76200" dist="38100" dir="13500000">
                <a:prstClr val="black">
                  <a:alpha val="50000"/>
                </a:prstClr>
              </a:innerShdw>
            </a:effectLst>
          </p:spPr>
          <p:txBody>
            <a:bodyPr anchor="ctr"/>
            <a:lstStyle/>
            <a:p>
              <a:pPr algn="ctr" defTabSz="1218565" fontAlgn="auto">
                <a:spcBef>
                  <a:spcPts val="0"/>
                </a:spcBef>
                <a:spcAft>
                  <a:spcPts val="0"/>
                </a:spcAft>
                <a:defRPr/>
              </a:pPr>
              <a:endParaRPr lang="zh-CN" altLang="en-US" sz="2400" kern="0" noProof="1">
                <a:solidFill>
                  <a:srgbClr val="18478F"/>
                </a:solidFill>
                <a:latin typeface="方正黑体简体" pitchFamily="2" charset="-122"/>
                <a:ea typeface="方正黑体简体" pitchFamily="2" charset="-122"/>
                <a:cs typeface="+mn-ea"/>
                <a:sym typeface="+mn-lt"/>
              </a:endParaRPr>
            </a:p>
          </p:txBody>
        </p:sp>
        <p:grpSp>
          <p:nvGrpSpPr>
            <p:cNvPr id="14355" name="组合 14"/>
            <p:cNvGrpSpPr/>
            <p:nvPr/>
          </p:nvGrpSpPr>
          <p:grpSpPr>
            <a:xfrm>
              <a:off x="3999432" y="1808526"/>
              <a:ext cx="819955" cy="726712"/>
              <a:chOff x="2292176" y="529037"/>
              <a:chExt cx="2643765" cy="2343152"/>
            </a:xfrm>
          </p:grpSpPr>
          <p:sp>
            <p:nvSpPr>
              <p:cNvPr id="45" name="Freeform 5"/>
              <p:cNvSpPr/>
              <p:nvPr/>
            </p:nvSpPr>
            <p:spPr bwMode="auto">
              <a:xfrm rot="10800000">
                <a:off x="2292176" y="529037"/>
                <a:ext cx="2643765" cy="23431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lIns="121920" tIns="60960" rIns="121920" bIns="60960"/>
              <a:lstStyle/>
              <a:p>
                <a:pPr defTabSz="1218565" fontAlgn="auto">
                  <a:spcBef>
                    <a:spcPts val="0"/>
                  </a:spcBef>
                  <a:spcAft>
                    <a:spcPts val="0"/>
                  </a:spcAft>
                  <a:defRPr/>
                </a:pPr>
                <a:endParaRPr lang="zh-CN" altLang="en-US" sz="2400" kern="0" noProof="1">
                  <a:solidFill>
                    <a:srgbClr val="18478F"/>
                  </a:solidFill>
                  <a:latin typeface="方正黑体简体" pitchFamily="2" charset="-122"/>
                  <a:ea typeface="方正黑体简体" pitchFamily="2" charset="-122"/>
                  <a:cs typeface="+mn-ea"/>
                  <a:sym typeface="+mn-lt"/>
                </a:endParaRPr>
              </a:p>
            </p:txBody>
          </p:sp>
          <p:sp>
            <p:nvSpPr>
              <p:cNvPr id="47" name="Freeform 5"/>
              <p:cNvSpPr/>
              <p:nvPr/>
            </p:nvSpPr>
            <p:spPr bwMode="auto">
              <a:xfrm rot="10800000">
                <a:off x="2585728" y="788537"/>
                <a:ext cx="2056648" cy="182279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lIns="121920" tIns="60960" rIns="121920" bIns="60960"/>
              <a:lstStyle/>
              <a:p>
                <a:pPr defTabSz="1218565" fontAlgn="auto">
                  <a:spcBef>
                    <a:spcPts val="0"/>
                  </a:spcBef>
                  <a:spcAft>
                    <a:spcPts val="0"/>
                  </a:spcAft>
                  <a:defRPr/>
                </a:pPr>
                <a:endParaRPr lang="zh-CN" altLang="en-US" sz="2400" kern="0" noProof="1">
                  <a:solidFill>
                    <a:srgbClr val="18478F"/>
                  </a:solidFill>
                  <a:latin typeface="方正黑体简体" pitchFamily="2" charset="-122"/>
                  <a:ea typeface="方正黑体简体" pitchFamily="2" charset="-122"/>
                  <a:cs typeface="+mn-ea"/>
                  <a:sym typeface="+mn-lt"/>
                </a:endParaRPr>
              </a:p>
            </p:txBody>
          </p:sp>
        </p:grpSp>
        <p:grpSp>
          <p:nvGrpSpPr>
            <p:cNvPr id="14356" name="组合 16"/>
            <p:cNvGrpSpPr/>
            <p:nvPr/>
          </p:nvGrpSpPr>
          <p:grpSpPr>
            <a:xfrm>
              <a:off x="4699769" y="3322870"/>
              <a:ext cx="819955" cy="726715"/>
              <a:chOff x="4490459" y="-1046847"/>
              <a:chExt cx="2643765" cy="2343156"/>
            </a:xfrm>
          </p:grpSpPr>
          <p:sp>
            <p:nvSpPr>
              <p:cNvPr id="37" name="Freeform 5"/>
              <p:cNvSpPr/>
              <p:nvPr/>
            </p:nvSpPr>
            <p:spPr bwMode="auto">
              <a:xfrm rot="10800000">
                <a:off x="4490459" y="-1046847"/>
                <a:ext cx="2643765" cy="234315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lIns="121920" tIns="60960" rIns="121920" bIns="60960"/>
              <a:lstStyle/>
              <a:p>
                <a:pPr defTabSz="1218565" fontAlgn="auto">
                  <a:spcBef>
                    <a:spcPts val="0"/>
                  </a:spcBef>
                  <a:spcAft>
                    <a:spcPts val="0"/>
                  </a:spcAft>
                  <a:defRPr/>
                </a:pPr>
                <a:endParaRPr lang="zh-CN" altLang="en-US" sz="2400" kern="0" noProof="1">
                  <a:solidFill>
                    <a:srgbClr val="18478F"/>
                  </a:solidFill>
                  <a:latin typeface="方正黑体简体" pitchFamily="2" charset="-122"/>
                  <a:ea typeface="方正黑体简体" pitchFamily="2" charset="-122"/>
                  <a:cs typeface="+mn-ea"/>
                  <a:sym typeface="+mn-lt"/>
                </a:endParaRPr>
              </a:p>
            </p:txBody>
          </p:sp>
          <p:sp>
            <p:nvSpPr>
              <p:cNvPr id="39" name="Freeform 5"/>
              <p:cNvSpPr/>
              <p:nvPr/>
            </p:nvSpPr>
            <p:spPr bwMode="auto">
              <a:xfrm rot="10800000">
                <a:off x="4762195" y="-788552"/>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lIns="121920" tIns="60960" rIns="121920" bIns="60960"/>
              <a:lstStyle/>
              <a:p>
                <a:pPr defTabSz="1218565" fontAlgn="auto">
                  <a:spcBef>
                    <a:spcPts val="0"/>
                  </a:spcBef>
                  <a:spcAft>
                    <a:spcPts val="0"/>
                  </a:spcAft>
                  <a:defRPr/>
                </a:pPr>
                <a:endParaRPr lang="zh-CN" altLang="en-US" sz="2400" kern="0" noProof="1">
                  <a:solidFill>
                    <a:srgbClr val="18478F"/>
                  </a:solidFill>
                  <a:latin typeface="方正黑体简体" pitchFamily="2" charset="-122"/>
                  <a:ea typeface="方正黑体简体" pitchFamily="2" charset="-122"/>
                  <a:cs typeface="+mn-ea"/>
                  <a:sym typeface="+mn-lt"/>
                </a:endParaRPr>
              </a:p>
            </p:txBody>
          </p:sp>
        </p:grpSp>
        <p:sp>
          <p:nvSpPr>
            <p:cNvPr id="20" name="Freeform 5"/>
            <p:cNvSpPr/>
            <p:nvPr/>
          </p:nvSpPr>
          <p:spPr bwMode="auto">
            <a:xfrm rot="10800000">
              <a:off x="2430790" y="2729196"/>
              <a:ext cx="1931593" cy="189858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lIns="121920" tIns="60960" rIns="121920" bIns="60960"/>
            <a:lstStyle/>
            <a:p>
              <a:pPr defTabSz="1218565" fontAlgn="auto">
                <a:spcBef>
                  <a:spcPts val="0"/>
                </a:spcBef>
                <a:spcAft>
                  <a:spcPts val="0"/>
                </a:spcAft>
                <a:defRPr/>
              </a:pPr>
              <a:endParaRPr lang="zh-CN" altLang="en-US" sz="2400" kern="0" noProof="1">
                <a:solidFill>
                  <a:srgbClr val="18478F"/>
                </a:solidFill>
                <a:latin typeface="方正黑体简体" pitchFamily="2" charset="-122"/>
                <a:ea typeface="方正黑体简体" pitchFamily="2" charset="-122"/>
                <a:cs typeface="+mn-ea"/>
                <a:sym typeface="+mn-lt"/>
              </a:endParaRPr>
            </a:p>
          </p:txBody>
        </p:sp>
        <p:sp>
          <p:nvSpPr>
            <p:cNvPr id="14348" name="文本框 90"/>
            <p:cNvSpPr txBox="1">
              <a:spLocks noChangeArrowheads="1"/>
            </p:cNvSpPr>
            <p:nvPr/>
          </p:nvSpPr>
          <p:spPr bwMode="auto">
            <a:xfrm>
              <a:off x="4672621" y="3497953"/>
              <a:ext cx="875576" cy="39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9200" eaLnBrk="0" hangingPunct="0">
                <a:defRPr>
                  <a:solidFill>
                    <a:schemeClr val="tx1"/>
                  </a:solidFill>
                  <a:latin typeface="FZZhengHeiS-R-GB"/>
                  <a:ea typeface="FZHei-B01S"/>
                  <a:cs typeface="FZHei-B01S"/>
                </a:defRPr>
              </a:lvl1pPr>
              <a:lvl2pPr defTabSz="1219200" eaLnBrk="0" hangingPunct="0">
                <a:defRPr>
                  <a:solidFill>
                    <a:schemeClr val="tx1"/>
                  </a:solidFill>
                  <a:latin typeface="FZZhengHeiS-R-GB"/>
                  <a:ea typeface="FZHei-B01S"/>
                  <a:cs typeface="FZHei-B01S"/>
                </a:defRPr>
              </a:lvl2pPr>
              <a:lvl3pPr defTabSz="1219200" eaLnBrk="0" hangingPunct="0">
                <a:defRPr>
                  <a:solidFill>
                    <a:schemeClr val="tx1"/>
                  </a:solidFill>
                  <a:latin typeface="FZZhengHeiS-R-GB"/>
                  <a:ea typeface="FZHei-B01S"/>
                  <a:cs typeface="FZHei-B01S"/>
                </a:defRPr>
              </a:lvl3pPr>
              <a:lvl4pPr defTabSz="1219200" eaLnBrk="0" hangingPunct="0">
                <a:defRPr>
                  <a:solidFill>
                    <a:schemeClr val="tx1"/>
                  </a:solidFill>
                  <a:latin typeface="FZZhengHeiS-R-GB"/>
                  <a:ea typeface="FZHei-B01S"/>
                  <a:cs typeface="FZHei-B01S"/>
                </a:defRPr>
              </a:lvl4pPr>
              <a:lvl5pPr defTabSz="1219200" eaLnBrk="0" hangingPunct="0">
                <a:defRPr>
                  <a:solidFill>
                    <a:schemeClr val="tx1"/>
                  </a:solidFill>
                  <a:latin typeface="FZZhengHeiS-R-GB"/>
                  <a:ea typeface="FZHei-B01S"/>
                  <a:cs typeface="FZHei-B01S"/>
                </a:defRPr>
              </a:lvl5pPr>
              <a:lvl6pPr defTabSz="1219200" eaLnBrk="0" fontAlgn="base" hangingPunct="0">
                <a:spcBef>
                  <a:spcPct val="0"/>
                </a:spcBef>
                <a:spcAft>
                  <a:spcPct val="0"/>
                </a:spcAft>
                <a:defRPr>
                  <a:solidFill>
                    <a:schemeClr val="tx1"/>
                  </a:solidFill>
                  <a:latin typeface="FZZhengHeiS-R-GB"/>
                  <a:ea typeface="FZHei-B01S"/>
                  <a:cs typeface="FZHei-B01S"/>
                </a:defRPr>
              </a:lvl6pPr>
              <a:lvl7pPr defTabSz="1219200" eaLnBrk="0" fontAlgn="base" hangingPunct="0">
                <a:spcBef>
                  <a:spcPct val="0"/>
                </a:spcBef>
                <a:spcAft>
                  <a:spcPct val="0"/>
                </a:spcAft>
                <a:defRPr>
                  <a:solidFill>
                    <a:schemeClr val="tx1"/>
                  </a:solidFill>
                  <a:latin typeface="FZZhengHeiS-R-GB"/>
                  <a:ea typeface="FZHei-B01S"/>
                  <a:cs typeface="FZHei-B01S"/>
                </a:defRPr>
              </a:lvl7pPr>
              <a:lvl8pPr defTabSz="1219200" eaLnBrk="0" fontAlgn="base" hangingPunct="0">
                <a:spcBef>
                  <a:spcPct val="0"/>
                </a:spcBef>
                <a:spcAft>
                  <a:spcPct val="0"/>
                </a:spcAft>
                <a:defRPr>
                  <a:solidFill>
                    <a:schemeClr val="tx1"/>
                  </a:solidFill>
                  <a:latin typeface="FZZhengHeiS-R-GB"/>
                  <a:ea typeface="FZHei-B01S"/>
                  <a:cs typeface="FZHei-B01S"/>
                </a:defRPr>
              </a:lvl8pPr>
              <a:lvl9pPr defTabSz="1219200" eaLnBrk="0" fontAlgn="base" hangingPunct="0">
                <a:spcBef>
                  <a:spcPct val="0"/>
                </a:spcBef>
                <a:spcAft>
                  <a:spcPct val="0"/>
                </a:spcAft>
                <a:defRPr>
                  <a:solidFill>
                    <a:schemeClr val="tx1"/>
                  </a:solidFill>
                  <a:latin typeface="FZZhengHeiS-R-GB"/>
                  <a:ea typeface="FZHei-B01S"/>
                  <a:cs typeface="FZHei-B01S"/>
                </a:defRPr>
              </a:lvl9pPr>
            </a:lstStyle>
            <a:p>
              <a:pPr algn="ctr" eaLnBrk="1" hangingPunct="1"/>
              <a:r>
                <a:rPr lang="zh-CN" altLang="en-US" sz="2800" b="1" dirty="0">
                  <a:solidFill>
                    <a:srgbClr val="18478F"/>
                  </a:solidFill>
                  <a:latin typeface="方正黑体简体" pitchFamily="2" charset="-122"/>
                  <a:ea typeface="方正黑体简体" pitchFamily="2" charset="-122"/>
                  <a:sym typeface="FZZhengHeiS-R-GB"/>
                </a:rPr>
                <a:t>二</a:t>
              </a:r>
              <a:endParaRPr lang="zh-CN" altLang="en-US" sz="2800" b="1" dirty="0">
                <a:solidFill>
                  <a:srgbClr val="18478F"/>
                </a:solidFill>
                <a:latin typeface="方正黑体简体" pitchFamily="2" charset="-122"/>
                <a:ea typeface="方正黑体简体" pitchFamily="2" charset="-122"/>
                <a:sym typeface="FZZhengHeiS-R-GB"/>
              </a:endParaRPr>
            </a:p>
          </p:txBody>
        </p:sp>
        <p:sp>
          <p:nvSpPr>
            <p:cNvPr id="14349" name="文本框 91"/>
            <p:cNvSpPr txBox="1">
              <a:spLocks noChangeArrowheads="1"/>
            </p:cNvSpPr>
            <p:nvPr/>
          </p:nvSpPr>
          <p:spPr bwMode="auto">
            <a:xfrm>
              <a:off x="3985991" y="1990901"/>
              <a:ext cx="877049" cy="39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9200" eaLnBrk="0" hangingPunct="0">
                <a:defRPr>
                  <a:solidFill>
                    <a:schemeClr val="tx1"/>
                  </a:solidFill>
                  <a:latin typeface="FZZhengHeiS-R-GB"/>
                  <a:ea typeface="FZHei-B01S"/>
                  <a:cs typeface="FZHei-B01S"/>
                </a:defRPr>
              </a:lvl1pPr>
              <a:lvl2pPr defTabSz="1219200" eaLnBrk="0" hangingPunct="0">
                <a:defRPr>
                  <a:solidFill>
                    <a:schemeClr val="tx1"/>
                  </a:solidFill>
                  <a:latin typeface="FZZhengHeiS-R-GB"/>
                  <a:ea typeface="FZHei-B01S"/>
                  <a:cs typeface="FZHei-B01S"/>
                </a:defRPr>
              </a:lvl2pPr>
              <a:lvl3pPr defTabSz="1219200" eaLnBrk="0" hangingPunct="0">
                <a:defRPr>
                  <a:solidFill>
                    <a:schemeClr val="tx1"/>
                  </a:solidFill>
                  <a:latin typeface="FZZhengHeiS-R-GB"/>
                  <a:ea typeface="FZHei-B01S"/>
                  <a:cs typeface="FZHei-B01S"/>
                </a:defRPr>
              </a:lvl3pPr>
              <a:lvl4pPr defTabSz="1219200" eaLnBrk="0" hangingPunct="0">
                <a:defRPr>
                  <a:solidFill>
                    <a:schemeClr val="tx1"/>
                  </a:solidFill>
                  <a:latin typeface="FZZhengHeiS-R-GB"/>
                  <a:ea typeface="FZHei-B01S"/>
                  <a:cs typeface="FZHei-B01S"/>
                </a:defRPr>
              </a:lvl4pPr>
              <a:lvl5pPr defTabSz="1219200" eaLnBrk="0" hangingPunct="0">
                <a:defRPr>
                  <a:solidFill>
                    <a:schemeClr val="tx1"/>
                  </a:solidFill>
                  <a:latin typeface="FZZhengHeiS-R-GB"/>
                  <a:ea typeface="FZHei-B01S"/>
                  <a:cs typeface="FZHei-B01S"/>
                </a:defRPr>
              </a:lvl5pPr>
              <a:lvl6pPr defTabSz="1219200" eaLnBrk="0" fontAlgn="base" hangingPunct="0">
                <a:spcBef>
                  <a:spcPct val="0"/>
                </a:spcBef>
                <a:spcAft>
                  <a:spcPct val="0"/>
                </a:spcAft>
                <a:defRPr>
                  <a:solidFill>
                    <a:schemeClr val="tx1"/>
                  </a:solidFill>
                  <a:latin typeface="FZZhengHeiS-R-GB"/>
                  <a:ea typeface="FZHei-B01S"/>
                  <a:cs typeface="FZHei-B01S"/>
                </a:defRPr>
              </a:lvl6pPr>
              <a:lvl7pPr defTabSz="1219200" eaLnBrk="0" fontAlgn="base" hangingPunct="0">
                <a:spcBef>
                  <a:spcPct val="0"/>
                </a:spcBef>
                <a:spcAft>
                  <a:spcPct val="0"/>
                </a:spcAft>
                <a:defRPr>
                  <a:solidFill>
                    <a:schemeClr val="tx1"/>
                  </a:solidFill>
                  <a:latin typeface="FZZhengHeiS-R-GB"/>
                  <a:ea typeface="FZHei-B01S"/>
                  <a:cs typeface="FZHei-B01S"/>
                </a:defRPr>
              </a:lvl7pPr>
              <a:lvl8pPr defTabSz="1219200" eaLnBrk="0" fontAlgn="base" hangingPunct="0">
                <a:spcBef>
                  <a:spcPct val="0"/>
                </a:spcBef>
                <a:spcAft>
                  <a:spcPct val="0"/>
                </a:spcAft>
                <a:defRPr>
                  <a:solidFill>
                    <a:schemeClr val="tx1"/>
                  </a:solidFill>
                  <a:latin typeface="FZZhengHeiS-R-GB"/>
                  <a:ea typeface="FZHei-B01S"/>
                  <a:cs typeface="FZHei-B01S"/>
                </a:defRPr>
              </a:lvl8pPr>
              <a:lvl9pPr defTabSz="1219200" eaLnBrk="0" fontAlgn="base" hangingPunct="0">
                <a:spcBef>
                  <a:spcPct val="0"/>
                </a:spcBef>
                <a:spcAft>
                  <a:spcPct val="0"/>
                </a:spcAft>
                <a:defRPr>
                  <a:solidFill>
                    <a:schemeClr val="tx1"/>
                  </a:solidFill>
                  <a:latin typeface="FZZhengHeiS-R-GB"/>
                  <a:ea typeface="FZHei-B01S"/>
                  <a:cs typeface="FZHei-B01S"/>
                </a:defRPr>
              </a:lvl9pPr>
            </a:lstStyle>
            <a:p>
              <a:pPr algn="ctr" eaLnBrk="1" hangingPunct="1"/>
              <a:r>
                <a:rPr lang="zh-CN" altLang="en-US" sz="2800" b="1" dirty="0">
                  <a:solidFill>
                    <a:srgbClr val="18478F"/>
                  </a:solidFill>
                  <a:latin typeface="方正黑体简体" pitchFamily="2" charset="-122"/>
                  <a:ea typeface="方正黑体简体" pitchFamily="2" charset="-122"/>
                  <a:sym typeface="FZZhengHeiS-R-GB"/>
                </a:rPr>
                <a:t>一</a:t>
              </a:r>
              <a:endParaRPr lang="zh-CN" altLang="en-US" sz="2800" b="1" dirty="0">
                <a:solidFill>
                  <a:srgbClr val="18478F"/>
                </a:solidFill>
                <a:latin typeface="方正黑体简体" pitchFamily="2" charset="-122"/>
                <a:ea typeface="方正黑体简体" pitchFamily="2" charset="-122"/>
                <a:sym typeface="FZZhengHeiS-R-GB"/>
              </a:endParaRPr>
            </a:p>
          </p:txBody>
        </p:sp>
        <p:sp>
          <p:nvSpPr>
            <p:cNvPr id="14350" name="Freeform 48"/>
            <p:cNvSpPr>
              <a:spLocks noEditPoints="1" noChangeArrowheads="1"/>
            </p:cNvSpPr>
            <p:nvPr/>
          </p:nvSpPr>
          <p:spPr bwMode="auto">
            <a:xfrm>
              <a:off x="3019814" y="3270021"/>
              <a:ext cx="784141" cy="879912"/>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18478F"/>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a:p>
          </p:txBody>
        </p:sp>
        <p:sp>
          <p:nvSpPr>
            <p:cNvPr id="27" name="文本框 116"/>
            <p:cNvSpPr txBox="1"/>
            <p:nvPr/>
          </p:nvSpPr>
          <p:spPr>
            <a:xfrm>
              <a:off x="2426420" y="3646028"/>
              <a:ext cx="1795312" cy="336587"/>
            </a:xfrm>
            <a:prstGeom prst="rect">
              <a:avLst/>
            </a:prstGeom>
            <a:noFill/>
          </p:spPr>
          <p:txBody>
            <a:bodyPr>
              <a:spAutoFit/>
            </a:bodyPr>
            <a:lstStyle/>
            <a:p>
              <a:pPr algn="ctr" defTabSz="1218565" fontAlgn="auto">
                <a:spcBef>
                  <a:spcPts val="0"/>
                </a:spcBef>
                <a:spcAft>
                  <a:spcPts val="0"/>
                </a:spcAft>
                <a:defRPr/>
              </a:pPr>
              <a:endParaRPr lang="zh-CN" altLang="en-US" sz="1600" u="sng" kern="0" noProof="1">
                <a:solidFill>
                  <a:srgbClr val="18478F"/>
                </a:solidFill>
                <a:effectLst>
                  <a:innerShdw blurRad="38100" dist="50800" dir="13500000">
                    <a:prstClr val="black">
                      <a:alpha val="60000"/>
                    </a:prstClr>
                  </a:innerShdw>
                </a:effectLst>
                <a:latin typeface="方正黑体简体" pitchFamily="2" charset="-122"/>
                <a:ea typeface="方正黑体简体" pitchFamily="2" charset="-122"/>
                <a:cs typeface="+mn-ea"/>
                <a:sym typeface="+mn-lt"/>
              </a:endParaRPr>
            </a:p>
          </p:txBody>
        </p:sp>
      </p:grpSp>
      <p:sp>
        <p:nvSpPr>
          <p:cNvPr id="59" name="Freeform 5"/>
          <p:cNvSpPr/>
          <p:nvPr/>
        </p:nvSpPr>
        <p:spPr bwMode="auto">
          <a:xfrm rot="10800000">
            <a:off x="5985932" y="887989"/>
            <a:ext cx="1208680" cy="97451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lIns="91439" tIns="45719" rIns="91439" bIns="45719"/>
          <a:lstStyle/>
          <a:p>
            <a:pPr defTabSz="1218565" fontAlgn="auto">
              <a:spcBef>
                <a:spcPts val="0"/>
              </a:spcBef>
              <a:spcAft>
                <a:spcPts val="0"/>
              </a:spcAft>
              <a:defRPr/>
            </a:pPr>
            <a:endParaRPr lang="zh-CN" altLang="en-US" sz="2400" kern="0" noProof="1">
              <a:solidFill>
                <a:prstClr val="black"/>
              </a:solidFill>
              <a:latin typeface="方正黑体简体" pitchFamily="2" charset="-122"/>
              <a:ea typeface="方正黑体简体" pitchFamily="2" charset="-122"/>
              <a:cs typeface="+mn-ea"/>
              <a:sym typeface="+mn-lt"/>
            </a:endParaRPr>
          </a:p>
        </p:txBody>
      </p:sp>
      <p:sp>
        <p:nvSpPr>
          <p:cNvPr id="61" name="Freeform 5"/>
          <p:cNvSpPr/>
          <p:nvPr/>
        </p:nvSpPr>
        <p:spPr bwMode="auto">
          <a:xfrm rot="10800000">
            <a:off x="6831223" y="2927999"/>
            <a:ext cx="1208680" cy="97451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lIns="91439" tIns="45719" rIns="91439" bIns="45719"/>
          <a:lstStyle/>
          <a:p>
            <a:pPr defTabSz="1218565" fontAlgn="auto">
              <a:spcBef>
                <a:spcPts val="0"/>
              </a:spcBef>
              <a:spcAft>
                <a:spcPts val="0"/>
              </a:spcAft>
              <a:defRPr/>
            </a:pPr>
            <a:endParaRPr lang="zh-CN" altLang="en-US" sz="2400" kern="0" noProof="1">
              <a:solidFill>
                <a:prstClr val="black"/>
              </a:solidFill>
              <a:latin typeface="方正黑体简体" pitchFamily="2" charset="-122"/>
              <a:ea typeface="方正黑体简体" pitchFamily="2" charset="-122"/>
              <a:cs typeface="+mn-ea"/>
              <a:sym typeface="+mn-lt"/>
            </a:endParaRPr>
          </a:p>
        </p:txBody>
      </p:sp>
      <p:sp>
        <p:nvSpPr>
          <p:cNvPr id="67" name="文本框 131"/>
          <p:cNvSpPr txBox="1"/>
          <p:nvPr/>
        </p:nvSpPr>
        <p:spPr>
          <a:xfrm>
            <a:off x="7406046" y="1141636"/>
            <a:ext cx="3437849" cy="523220"/>
          </a:xfrm>
          <a:prstGeom prst="rect">
            <a:avLst/>
          </a:prstGeom>
          <a:noFill/>
        </p:spPr>
        <p:txBody>
          <a:bodyPr wrap="square">
            <a:spAutoFit/>
          </a:bodyPr>
          <a:lstStyle/>
          <a:p>
            <a:pPr fontAlgn="auto">
              <a:spcBef>
                <a:spcPts val="0"/>
              </a:spcBef>
              <a:spcAft>
                <a:spcPts val="0"/>
              </a:spcAft>
              <a:defRPr/>
            </a:pPr>
            <a:r>
              <a:rPr lang="zh-CN" sz="2800" b="1" noProof="1">
                <a:solidFill>
                  <a:schemeClr val="accent1">
                    <a:lumMod val="75000"/>
                  </a:schemeClr>
                </a:solidFill>
                <a:effectLst>
                  <a:outerShdw blurRad="38100" dist="19050" dir="2700000" algn="tl" rotWithShape="0">
                    <a:schemeClr val="dk1">
                      <a:alpha val="40000"/>
                    </a:schemeClr>
                  </a:outerShdw>
                </a:effectLst>
                <a:latin typeface="方正黑体简体" pitchFamily="2" charset="-122"/>
                <a:ea typeface="方正黑体简体" pitchFamily="2" charset="-122"/>
                <a:cs typeface="+mn-ea"/>
                <a:sym typeface="+mn-lt"/>
              </a:rPr>
              <a:t>调查单位入退库审核</a:t>
            </a:r>
            <a:endParaRPr lang="zh-CN" sz="2800" b="1" noProof="1">
              <a:solidFill>
                <a:schemeClr val="accent1">
                  <a:lumMod val="75000"/>
                </a:schemeClr>
              </a:solidFill>
              <a:effectLst>
                <a:outerShdw blurRad="38100" dist="19050" dir="2700000" algn="tl" rotWithShape="0">
                  <a:schemeClr val="dk1">
                    <a:alpha val="40000"/>
                  </a:schemeClr>
                </a:outerShdw>
              </a:effectLst>
              <a:latin typeface="方正黑体简体" pitchFamily="2" charset="-122"/>
              <a:ea typeface="方正黑体简体" pitchFamily="2" charset="-122"/>
              <a:cs typeface="+mn-ea"/>
              <a:sym typeface="+mn-lt"/>
            </a:endParaRPr>
          </a:p>
        </p:txBody>
      </p:sp>
      <p:sp>
        <p:nvSpPr>
          <p:cNvPr id="73" name="文本框 137"/>
          <p:cNvSpPr txBox="1"/>
          <p:nvPr/>
        </p:nvSpPr>
        <p:spPr>
          <a:xfrm>
            <a:off x="8239249" y="3171752"/>
            <a:ext cx="3832735" cy="523220"/>
          </a:xfrm>
          <a:prstGeom prst="rect">
            <a:avLst/>
          </a:prstGeom>
          <a:noFill/>
        </p:spPr>
        <p:txBody>
          <a:bodyPr wrap="square">
            <a:spAutoFit/>
          </a:bodyPr>
          <a:lstStyle/>
          <a:p>
            <a:pPr fontAlgn="auto">
              <a:spcBef>
                <a:spcPts val="0"/>
              </a:spcBef>
              <a:spcAft>
                <a:spcPts val="0"/>
              </a:spcAft>
              <a:defRPr/>
            </a:pPr>
            <a:r>
              <a:rPr lang="zh-CN" altLang="en-US" sz="2800" b="1" noProof="1">
                <a:solidFill>
                  <a:schemeClr val="accent1">
                    <a:lumMod val="75000"/>
                  </a:schemeClr>
                </a:solidFill>
                <a:effectLst>
                  <a:outerShdw blurRad="38100" dist="19050" dir="2700000" algn="tl" rotWithShape="0">
                    <a:schemeClr val="dk1">
                      <a:alpha val="40000"/>
                    </a:schemeClr>
                  </a:outerShdw>
                </a:effectLst>
                <a:latin typeface="方正黑体简体" pitchFamily="2" charset="-122"/>
                <a:ea typeface="方正黑体简体" pitchFamily="2" charset="-122"/>
                <a:cs typeface="+mn-ea"/>
                <a:sym typeface="+mn-lt"/>
              </a:rPr>
              <a:t>调查单位数据质量核查</a:t>
            </a:r>
            <a:endParaRPr lang="zh-CN" altLang="en-US" sz="2800" b="1" noProof="1">
              <a:solidFill>
                <a:schemeClr val="accent1">
                  <a:lumMod val="75000"/>
                </a:schemeClr>
              </a:solidFill>
              <a:effectLst>
                <a:outerShdw blurRad="38100" dist="19050" dir="2700000" algn="tl" rotWithShape="0">
                  <a:schemeClr val="dk1">
                    <a:alpha val="40000"/>
                  </a:schemeClr>
                </a:outerShdw>
              </a:effectLst>
              <a:latin typeface="方正黑体简体" pitchFamily="2" charset="-122"/>
              <a:ea typeface="方正黑体简体" pitchFamily="2" charset="-122"/>
              <a:cs typeface="+mn-ea"/>
              <a:sym typeface="+mn-lt"/>
            </a:endParaRPr>
          </a:p>
        </p:txBody>
      </p:sp>
      <p:sp>
        <p:nvSpPr>
          <p:cNvPr id="106" name="Freeform 108"/>
          <p:cNvSpPr>
            <a:spLocks noEditPoints="1" noChangeArrowheads="1"/>
          </p:cNvSpPr>
          <p:nvPr/>
        </p:nvSpPr>
        <p:spPr bwMode="auto">
          <a:xfrm>
            <a:off x="6319127" y="1148174"/>
            <a:ext cx="542904" cy="493889"/>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a:p>
        </p:txBody>
      </p:sp>
      <p:grpSp>
        <p:nvGrpSpPr>
          <p:cNvPr id="3" name="Group 18"/>
          <p:cNvGrpSpPr>
            <a:grpSpLocks noChangeAspect="1"/>
          </p:cNvGrpSpPr>
          <p:nvPr/>
        </p:nvGrpSpPr>
        <p:grpSpPr bwMode="auto">
          <a:xfrm>
            <a:off x="7143710" y="3142353"/>
            <a:ext cx="555763" cy="517869"/>
            <a:chOff x="3802" y="2858"/>
            <a:chExt cx="616" cy="574"/>
          </a:xfrm>
          <a:solidFill>
            <a:srgbClr val="005A9E"/>
          </a:solidFill>
        </p:grpSpPr>
        <p:sp>
          <p:nvSpPr>
            <p:cNvPr id="4"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1218565" fontAlgn="auto">
                <a:spcBef>
                  <a:spcPts val="0"/>
                </a:spcBef>
                <a:spcAft>
                  <a:spcPts val="0"/>
                </a:spcAft>
                <a:defRPr/>
              </a:pPr>
              <a:endParaRPr lang="zh-CN" altLang="en-US" sz="2400" kern="0" noProof="1">
                <a:solidFill>
                  <a:prstClr val="black"/>
                </a:solidFill>
                <a:latin typeface="方正黑体简体" pitchFamily="2" charset="-122"/>
                <a:ea typeface="方正黑体简体" pitchFamily="2" charset="-122"/>
                <a:cs typeface="+mn-ea"/>
                <a:sym typeface="+mn-lt"/>
              </a:endParaRPr>
            </a:p>
          </p:txBody>
        </p:sp>
        <p:sp>
          <p:nvSpPr>
            <p:cNvPr id="5"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1218565" fontAlgn="auto">
                <a:spcBef>
                  <a:spcPts val="0"/>
                </a:spcBef>
                <a:spcAft>
                  <a:spcPts val="0"/>
                </a:spcAft>
                <a:defRPr/>
              </a:pPr>
              <a:endParaRPr lang="zh-CN" altLang="en-US" sz="2400" kern="0" noProof="1">
                <a:solidFill>
                  <a:prstClr val="black"/>
                </a:solidFill>
                <a:latin typeface="方正黑体简体" pitchFamily="2" charset="-122"/>
                <a:ea typeface="方正黑体简体" pitchFamily="2" charset="-122"/>
                <a:cs typeface="+mn-ea"/>
                <a:sym typeface="+mn-lt"/>
              </a:endParaRPr>
            </a:p>
          </p:txBody>
        </p:sp>
        <p:sp>
          <p:nvSpPr>
            <p:cNvPr id="6"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1218565" fontAlgn="auto">
                <a:spcBef>
                  <a:spcPts val="0"/>
                </a:spcBef>
                <a:spcAft>
                  <a:spcPts val="0"/>
                </a:spcAft>
                <a:defRPr/>
              </a:pPr>
              <a:endParaRPr lang="zh-CN" altLang="en-US" sz="2400" kern="0" noProof="1">
                <a:solidFill>
                  <a:prstClr val="black"/>
                </a:solidFill>
                <a:latin typeface="方正黑体简体" pitchFamily="2" charset="-122"/>
                <a:ea typeface="方正黑体简体" pitchFamily="2" charset="-122"/>
                <a:cs typeface="+mn-ea"/>
                <a:sym typeface="+mn-lt"/>
              </a:endParaRPr>
            </a:p>
          </p:txBody>
        </p:sp>
        <p:sp>
          <p:nvSpPr>
            <p:cNvPr id="7"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1218565" fontAlgn="auto">
                <a:spcBef>
                  <a:spcPts val="0"/>
                </a:spcBef>
                <a:spcAft>
                  <a:spcPts val="0"/>
                </a:spcAft>
                <a:defRPr/>
              </a:pPr>
              <a:endParaRPr lang="zh-CN" altLang="en-US" sz="2400" kern="0" noProof="1">
                <a:solidFill>
                  <a:prstClr val="black"/>
                </a:solidFill>
                <a:latin typeface="方正黑体简体" pitchFamily="2" charset="-122"/>
                <a:ea typeface="方正黑体简体" pitchFamily="2" charset="-122"/>
                <a:cs typeface="+mn-ea"/>
                <a:sym typeface="+mn-lt"/>
              </a:endParaRPr>
            </a:p>
          </p:txBody>
        </p:sp>
        <p:sp>
          <p:nvSpPr>
            <p:cNvPr id="9"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1218565" fontAlgn="auto">
                <a:spcBef>
                  <a:spcPts val="0"/>
                </a:spcBef>
                <a:spcAft>
                  <a:spcPts val="0"/>
                </a:spcAft>
                <a:defRPr/>
              </a:pPr>
              <a:endParaRPr lang="zh-CN" altLang="en-US" sz="2400" kern="0" noProof="1">
                <a:solidFill>
                  <a:prstClr val="black"/>
                </a:solidFill>
                <a:latin typeface="方正黑体简体" pitchFamily="2" charset="-122"/>
                <a:ea typeface="方正黑体简体" pitchFamily="2" charset="-122"/>
                <a:cs typeface="+mn-ea"/>
                <a:sym typeface="+mn-lt"/>
              </a:endParaRPr>
            </a:p>
          </p:txBody>
        </p:sp>
      </p:grpSp>
      <p:sp>
        <p:nvSpPr>
          <p:cNvPr id="14358"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43667209-6EAA-458E-B3D7-CE0017030290}" type="slidenum">
              <a:rPr altLang="en-US" smtClean="0">
                <a:solidFill>
                  <a:srgbClr val="898989"/>
                </a:solidFill>
                <a:cs typeface="FZHei-B01S"/>
              </a:rPr>
            </a:fld>
            <a:endParaRPr lang="zh-CN" altLang="en-US" smtClean="0">
              <a:solidFill>
                <a:srgbClr val="898989"/>
              </a:solidFill>
              <a:cs typeface="FZHei-B01S"/>
            </a:endParaRPr>
          </a:p>
        </p:txBody>
      </p:sp>
      <p:sp>
        <p:nvSpPr>
          <p:cNvPr id="2" name="Freeform 5"/>
          <p:cNvSpPr/>
          <p:nvPr/>
        </p:nvSpPr>
        <p:spPr bwMode="auto">
          <a:xfrm rot="10800000">
            <a:off x="2368446" y="5112345"/>
            <a:ext cx="1231060" cy="9744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lIns="121920" tIns="60960" rIns="121920" bIns="60960"/>
          <a:p>
            <a:pPr defTabSz="1218565" fontAlgn="auto">
              <a:spcBef>
                <a:spcPts val="0"/>
              </a:spcBef>
              <a:spcAft>
                <a:spcPts val="0"/>
              </a:spcAft>
              <a:defRPr/>
            </a:pPr>
            <a:endParaRPr lang="zh-CN" altLang="en-US" sz="2400" kern="0" noProof="1">
              <a:solidFill>
                <a:srgbClr val="18478F"/>
              </a:solidFill>
              <a:latin typeface="方正黑体简体" pitchFamily="2" charset="-122"/>
              <a:ea typeface="方正黑体简体" pitchFamily="2" charset="-122"/>
              <a:cs typeface="+mn-ea"/>
              <a:sym typeface="+mn-lt"/>
            </a:endParaRPr>
          </a:p>
        </p:txBody>
      </p:sp>
      <p:sp>
        <p:nvSpPr>
          <p:cNvPr id="10" name="Freeform 5"/>
          <p:cNvSpPr/>
          <p:nvPr/>
        </p:nvSpPr>
        <p:spPr bwMode="auto">
          <a:xfrm rot="10800000">
            <a:off x="2505138" y="5220894"/>
            <a:ext cx="957671" cy="75801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lIns="121920" tIns="60960" rIns="121920" bIns="60960"/>
          <a:p>
            <a:pPr defTabSz="1218565" fontAlgn="auto">
              <a:spcBef>
                <a:spcPts val="0"/>
              </a:spcBef>
              <a:spcAft>
                <a:spcPts val="0"/>
              </a:spcAft>
              <a:defRPr/>
            </a:pPr>
            <a:endParaRPr lang="zh-CN" altLang="en-US" sz="2400" kern="0" noProof="1">
              <a:solidFill>
                <a:srgbClr val="18478F"/>
              </a:solidFill>
              <a:latin typeface="方正黑体简体" pitchFamily="2" charset="-122"/>
              <a:ea typeface="方正黑体简体" pitchFamily="2" charset="-122"/>
              <a:cs typeface="+mn-ea"/>
              <a:sym typeface="+mn-lt"/>
            </a:endParaRPr>
          </a:p>
        </p:txBody>
      </p:sp>
      <p:sp>
        <p:nvSpPr>
          <p:cNvPr id="11" name="文本框 90"/>
          <p:cNvSpPr txBox="1">
            <a:spLocks noChangeArrowheads="1"/>
          </p:cNvSpPr>
          <p:nvPr/>
        </p:nvSpPr>
        <p:spPr bwMode="auto">
          <a:xfrm>
            <a:off x="2323151" y="5337993"/>
            <a:ext cx="1314568"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9200" eaLnBrk="0" hangingPunct="0">
              <a:defRPr>
                <a:solidFill>
                  <a:schemeClr val="tx1"/>
                </a:solidFill>
                <a:latin typeface="FZZhengHeiS-R-GB"/>
                <a:ea typeface="FZHei-B01S"/>
                <a:cs typeface="FZHei-B01S"/>
              </a:defRPr>
            </a:lvl1pPr>
            <a:lvl2pPr defTabSz="1219200" eaLnBrk="0" hangingPunct="0">
              <a:defRPr>
                <a:solidFill>
                  <a:schemeClr val="tx1"/>
                </a:solidFill>
                <a:latin typeface="FZZhengHeiS-R-GB"/>
                <a:ea typeface="FZHei-B01S"/>
                <a:cs typeface="FZHei-B01S"/>
              </a:defRPr>
            </a:lvl2pPr>
            <a:lvl3pPr defTabSz="1219200" eaLnBrk="0" hangingPunct="0">
              <a:defRPr>
                <a:solidFill>
                  <a:schemeClr val="tx1"/>
                </a:solidFill>
                <a:latin typeface="FZZhengHeiS-R-GB"/>
                <a:ea typeface="FZHei-B01S"/>
                <a:cs typeface="FZHei-B01S"/>
              </a:defRPr>
            </a:lvl3pPr>
            <a:lvl4pPr defTabSz="1219200" eaLnBrk="0" hangingPunct="0">
              <a:defRPr>
                <a:solidFill>
                  <a:schemeClr val="tx1"/>
                </a:solidFill>
                <a:latin typeface="FZZhengHeiS-R-GB"/>
                <a:ea typeface="FZHei-B01S"/>
                <a:cs typeface="FZHei-B01S"/>
              </a:defRPr>
            </a:lvl4pPr>
            <a:lvl5pPr defTabSz="1219200" eaLnBrk="0" hangingPunct="0">
              <a:defRPr>
                <a:solidFill>
                  <a:schemeClr val="tx1"/>
                </a:solidFill>
                <a:latin typeface="FZZhengHeiS-R-GB"/>
                <a:ea typeface="FZHei-B01S"/>
                <a:cs typeface="FZHei-B01S"/>
              </a:defRPr>
            </a:lvl5pPr>
            <a:lvl6pPr defTabSz="1219200" eaLnBrk="0" fontAlgn="base" hangingPunct="0">
              <a:spcBef>
                <a:spcPct val="0"/>
              </a:spcBef>
              <a:spcAft>
                <a:spcPct val="0"/>
              </a:spcAft>
              <a:defRPr>
                <a:solidFill>
                  <a:schemeClr val="tx1"/>
                </a:solidFill>
                <a:latin typeface="FZZhengHeiS-R-GB"/>
                <a:ea typeface="FZHei-B01S"/>
                <a:cs typeface="FZHei-B01S"/>
              </a:defRPr>
            </a:lvl6pPr>
            <a:lvl7pPr defTabSz="1219200" eaLnBrk="0" fontAlgn="base" hangingPunct="0">
              <a:spcBef>
                <a:spcPct val="0"/>
              </a:spcBef>
              <a:spcAft>
                <a:spcPct val="0"/>
              </a:spcAft>
              <a:defRPr>
                <a:solidFill>
                  <a:schemeClr val="tx1"/>
                </a:solidFill>
                <a:latin typeface="FZZhengHeiS-R-GB"/>
                <a:ea typeface="FZHei-B01S"/>
                <a:cs typeface="FZHei-B01S"/>
              </a:defRPr>
            </a:lvl7pPr>
            <a:lvl8pPr defTabSz="1219200" eaLnBrk="0" fontAlgn="base" hangingPunct="0">
              <a:spcBef>
                <a:spcPct val="0"/>
              </a:spcBef>
              <a:spcAft>
                <a:spcPct val="0"/>
              </a:spcAft>
              <a:defRPr>
                <a:solidFill>
                  <a:schemeClr val="tx1"/>
                </a:solidFill>
                <a:latin typeface="FZZhengHeiS-R-GB"/>
                <a:ea typeface="FZHei-B01S"/>
                <a:cs typeface="FZHei-B01S"/>
              </a:defRPr>
            </a:lvl8pPr>
            <a:lvl9pPr defTabSz="1219200" eaLnBrk="0" fontAlgn="base" hangingPunct="0">
              <a:spcBef>
                <a:spcPct val="0"/>
              </a:spcBef>
              <a:spcAft>
                <a:spcPct val="0"/>
              </a:spcAft>
              <a:defRPr>
                <a:solidFill>
                  <a:schemeClr val="tx1"/>
                </a:solidFill>
                <a:latin typeface="FZZhengHeiS-R-GB"/>
                <a:ea typeface="FZHei-B01S"/>
                <a:cs typeface="FZHei-B01S"/>
              </a:defRPr>
            </a:lvl9pPr>
          </a:lstStyle>
          <a:p>
            <a:pPr algn="ctr" eaLnBrk="1" hangingPunct="1"/>
            <a:r>
              <a:rPr lang="zh-CN" altLang="en-US" sz="2800" b="1" dirty="0">
                <a:solidFill>
                  <a:srgbClr val="18478F"/>
                </a:solidFill>
                <a:latin typeface="方正黑体简体" pitchFamily="2" charset="-122"/>
                <a:ea typeface="方正黑体简体" pitchFamily="2" charset="-122"/>
                <a:sym typeface="FZZhengHeiS-R-GB"/>
              </a:rPr>
              <a:t>三</a:t>
            </a:r>
            <a:endParaRPr lang="zh-CN" altLang="en-US" sz="2800" b="1" dirty="0">
              <a:solidFill>
                <a:srgbClr val="18478F"/>
              </a:solidFill>
              <a:latin typeface="方正黑体简体" pitchFamily="2" charset="-122"/>
              <a:ea typeface="方正黑体简体" pitchFamily="2" charset="-122"/>
              <a:sym typeface="FZZhengHeiS-R-GB"/>
            </a:endParaRPr>
          </a:p>
        </p:txBody>
      </p:sp>
      <p:cxnSp>
        <p:nvCxnSpPr>
          <p:cNvPr id="12" name="直接连接符 49"/>
          <p:cNvCxnSpPr>
            <a:cxnSpLocks noChangeShapeType="1"/>
          </p:cNvCxnSpPr>
          <p:nvPr/>
        </p:nvCxnSpPr>
        <p:spPr bwMode="auto">
          <a:xfrm>
            <a:off x="3610015" y="5594685"/>
            <a:ext cx="2239409" cy="10217"/>
          </a:xfrm>
          <a:prstGeom prst="line">
            <a:avLst/>
          </a:prstGeom>
          <a:noFill/>
          <a:ln w="19050">
            <a:solidFill>
              <a:srgbClr val="7F7F7F"/>
            </a:solidFill>
            <a:prstDash val="sysDot"/>
            <a:miter lim="800000"/>
          </a:ln>
          <a:extLst>
            <a:ext uri="{909E8E84-426E-40DD-AFC4-6F175D3DCCD1}">
              <a14:hiddenFill xmlns:a14="http://schemas.microsoft.com/office/drawing/2010/main">
                <a:noFill/>
              </a14:hiddenFill>
            </a:ext>
          </a:extLst>
        </p:spPr>
      </p:cxnSp>
      <p:sp>
        <p:nvSpPr>
          <p:cNvPr id="13" name="椭圆 50"/>
          <p:cNvSpPr>
            <a:spLocks noChangeArrowheads="1"/>
          </p:cNvSpPr>
          <p:nvPr/>
        </p:nvSpPr>
        <p:spPr bwMode="auto">
          <a:xfrm>
            <a:off x="5859484" y="5526928"/>
            <a:ext cx="163492" cy="146870"/>
          </a:xfrm>
          <a:prstGeom prst="ellipse">
            <a:avLst/>
          </a:prstGeom>
          <a:solidFill>
            <a:srgbClr val="7F7F7F"/>
          </a:solidFill>
          <a:ln>
            <a:noFill/>
          </a:ln>
          <a:extLst>
            <a:ext uri="{91240B29-F687-4F45-9708-019B960494DF}">
              <a14:hiddenLine xmlns:a14="http://schemas.microsoft.com/office/drawing/2010/main" w="12700">
                <a:solidFill>
                  <a:srgbClr val="000000"/>
                </a:solidFill>
                <a:round/>
              </a14:hiddenLine>
            </a:ext>
          </a:extLst>
        </p:spPr>
        <p:txBody>
          <a:bodyPr anchor="ctr"/>
          <a:lstStyle>
            <a:lvl1pPr defTabSz="1219200" eaLnBrk="0" hangingPunct="0">
              <a:defRPr>
                <a:solidFill>
                  <a:schemeClr val="tx1"/>
                </a:solidFill>
                <a:latin typeface="FZZhengHeiS-R-GB"/>
                <a:ea typeface="FZHei-B01S"/>
                <a:cs typeface="FZHei-B01S"/>
              </a:defRPr>
            </a:lvl1pPr>
            <a:lvl2pPr defTabSz="1219200" eaLnBrk="0" hangingPunct="0">
              <a:defRPr>
                <a:solidFill>
                  <a:schemeClr val="tx1"/>
                </a:solidFill>
                <a:latin typeface="FZZhengHeiS-R-GB"/>
                <a:ea typeface="FZHei-B01S"/>
                <a:cs typeface="FZHei-B01S"/>
              </a:defRPr>
            </a:lvl2pPr>
            <a:lvl3pPr defTabSz="1219200" eaLnBrk="0" hangingPunct="0">
              <a:defRPr>
                <a:solidFill>
                  <a:schemeClr val="tx1"/>
                </a:solidFill>
                <a:latin typeface="FZZhengHeiS-R-GB"/>
                <a:ea typeface="FZHei-B01S"/>
                <a:cs typeface="FZHei-B01S"/>
              </a:defRPr>
            </a:lvl3pPr>
            <a:lvl4pPr defTabSz="1219200" eaLnBrk="0" hangingPunct="0">
              <a:defRPr>
                <a:solidFill>
                  <a:schemeClr val="tx1"/>
                </a:solidFill>
                <a:latin typeface="FZZhengHeiS-R-GB"/>
                <a:ea typeface="FZHei-B01S"/>
                <a:cs typeface="FZHei-B01S"/>
              </a:defRPr>
            </a:lvl4pPr>
            <a:lvl5pPr defTabSz="1219200" eaLnBrk="0" hangingPunct="0">
              <a:defRPr>
                <a:solidFill>
                  <a:schemeClr val="tx1"/>
                </a:solidFill>
                <a:latin typeface="FZZhengHeiS-R-GB"/>
                <a:ea typeface="FZHei-B01S"/>
                <a:cs typeface="FZHei-B01S"/>
              </a:defRPr>
            </a:lvl5pPr>
            <a:lvl6pPr defTabSz="1219200" eaLnBrk="0" fontAlgn="base" hangingPunct="0">
              <a:spcBef>
                <a:spcPct val="0"/>
              </a:spcBef>
              <a:spcAft>
                <a:spcPct val="0"/>
              </a:spcAft>
              <a:defRPr>
                <a:solidFill>
                  <a:schemeClr val="tx1"/>
                </a:solidFill>
                <a:latin typeface="FZZhengHeiS-R-GB"/>
                <a:ea typeface="FZHei-B01S"/>
                <a:cs typeface="FZHei-B01S"/>
              </a:defRPr>
            </a:lvl6pPr>
            <a:lvl7pPr defTabSz="1219200" eaLnBrk="0" fontAlgn="base" hangingPunct="0">
              <a:spcBef>
                <a:spcPct val="0"/>
              </a:spcBef>
              <a:spcAft>
                <a:spcPct val="0"/>
              </a:spcAft>
              <a:defRPr>
                <a:solidFill>
                  <a:schemeClr val="tx1"/>
                </a:solidFill>
                <a:latin typeface="FZZhengHeiS-R-GB"/>
                <a:ea typeface="FZHei-B01S"/>
                <a:cs typeface="FZHei-B01S"/>
              </a:defRPr>
            </a:lvl7pPr>
            <a:lvl8pPr defTabSz="1219200" eaLnBrk="0" fontAlgn="base" hangingPunct="0">
              <a:spcBef>
                <a:spcPct val="0"/>
              </a:spcBef>
              <a:spcAft>
                <a:spcPct val="0"/>
              </a:spcAft>
              <a:defRPr>
                <a:solidFill>
                  <a:schemeClr val="tx1"/>
                </a:solidFill>
                <a:latin typeface="FZZhengHeiS-R-GB"/>
                <a:ea typeface="FZHei-B01S"/>
                <a:cs typeface="FZHei-B01S"/>
              </a:defRPr>
            </a:lvl8pPr>
            <a:lvl9pPr defTabSz="1219200" eaLnBrk="0" fontAlgn="base" hangingPunct="0">
              <a:spcBef>
                <a:spcPct val="0"/>
              </a:spcBef>
              <a:spcAft>
                <a:spcPct val="0"/>
              </a:spcAft>
              <a:defRPr>
                <a:solidFill>
                  <a:schemeClr val="tx1"/>
                </a:solidFill>
                <a:latin typeface="FZZhengHeiS-R-GB"/>
                <a:ea typeface="FZHei-B01S"/>
                <a:cs typeface="FZHei-B01S"/>
              </a:defRPr>
            </a:lvl9pPr>
          </a:lstStyle>
          <a:p>
            <a:pPr algn="ctr" eaLnBrk="1" hangingPunct="1"/>
            <a:endParaRPr lang="zh-CN" altLang="en-US" sz="2400">
              <a:solidFill>
                <a:srgbClr val="18478F"/>
              </a:solidFill>
              <a:latin typeface="方正黑体简体" pitchFamily="2" charset="-122"/>
              <a:ea typeface="方正黑体简体" pitchFamily="2" charset="-122"/>
              <a:sym typeface="FZZhengHeiS-R-GB"/>
            </a:endParaRPr>
          </a:p>
        </p:txBody>
      </p:sp>
      <p:sp>
        <p:nvSpPr>
          <p:cNvPr id="15" name="文本框 137"/>
          <p:cNvSpPr txBox="1"/>
          <p:nvPr/>
        </p:nvSpPr>
        <p:spPr>
          <a:xfrm>
            <a:off x="7406129" y="5339007"/>
            <a:ext cx="3832735" cy="521970"/>
          </a:xfrm>
          <a:prstGeom prst="rect">
            <a:avLst/>
          </a:prstGeom>
          <a:noFill/>
        </p:spPr>
        <p:txBody>
          <a:bodyPr wrap="square">
            <a:spAutoFit/>
          </a:bodyPr>
          <a:p>
            <a:pPr fontAlgn="auto">
              <a:spcBef>
                <a:spcPts val="0"/>
              </a:spcBef>
              <a:spcAft>
                <a:spcPts val="0"/>
              </a:spcAft>
              <a:defRPr/>
            </a:pPr>
            <a:r>
              <a:rPr lang="zh-CN" altLang="en-US" sz="2800" b="1" noProof="1">
                <a:solidFill>
                  <a:schemeClr val="accent1">
                    <a:lumMod val="75000"/>
                  </a:schemeClr>
                </a:solidFill>
                <a:effectLst>
                  <a:outerShdw blurRad="38100" dist="19050" dir="2700000" algn="tl" rotWithShape="0">
                    <a:schemeClr val="dk1">
                      <a:alpha val="40000"/>
                    </a:schemeClr>
                  </a:outerShdw>
                </a:effectLst>
                <a:latin typeface="方正黑体简体" pitchFamily="2" charset="-122"/>
                <a:ea typeface="方正黑体简体" pitchFamily="2" charset="-122"/>
                <a:cs typeface="+mn-ea"/>
                <a:sym typeface="+mn-lt"/>
              </a:rPr>
              <a:t>调查单位基本情况年报</a:t>
            </a:r>
            <a:endParaRPr lang="zh-CN" altLang="en-US" sz="2800" b="1" noProof="1">
              <a:solidFill>
                <a:schemeClr val="accent1">
                  <a:lumMod val="75000"/>
                </a:schemeClr>
              </a:solidFill>
              <a:effectLst>
                <a:outerShdw blurRad="38100" dist="19050" dir="2700000" algn="tl" rotWithShape="0">
                  <a:schemeClr val="dk1">
                    <a:alpha val="40000"/>
                  </a:schemeClr>
                </a:outerShdw>
              </a:effectLst>
              <a:latin typeface="方正黑体简体" pitchFamily="2" charset="-122"/>
              <a:ea typeface="方正黑体简体" pitchFamily="2" charset="-122"/>
              <a:cs typeface="+mn-ea"/>
              <a:sym typeface="+mn-lt"/>
            </a:endParaRPr>
          </a:p>
        </p:txBody>
      </p:sp>
      <p:sp>
        <p:nvSpPr>
          <p:cNvPr id="16" name="Freeform 5"/>
          <p:cNvSpPr/>
          <p:nvPr/>
        </p:nvSpPr>
        <p:spPr bwMode="auto">
          <a:xfrm rot="10800000">
            <a:off x="6081288" y="5111129"/>
            <a:ext cx="1208680" cy="97451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lIns="91439" tIns="45719" rIns="91439" bIns="45719"/>
          <a:p>
            <a:pPr defTabSz="1218565" fontAlgn="auto">
              <a:spcBef>
                <a:spcPts val="0"/>
              </a:spcBef>
              <a:spcAft>
                <a:spcPts val="0"/>
              </a:spcAft>
              <a:defRPr/>
            </a:pPr>
            <a:endParaRPr lang="zh-CN" altLang="en-US" sz="2400" kern="0" noProof="1">
              <a:solidFill>
                <a:prstClr val="black"/>
              </a:solidFill>
              <a:latin typeface="方正黑体简体" pitchFamily="2" charset="-122"/>
              <a:ea typeface="方正黑体简体" pitchFamily="2" charset="-122"/>
              <a:cs typeface="+mn-ea"/>
              <a:sym typeface="+mn-lt"/>
            </a:endParaRPr>
          </a:p>
        </p:txBody>
      </p:sp>
      <p:sp>
        <p:nvSpPr>
          <p:cNvPr id="17" name="Freeform 108"/>
          <p:cNvSpPr>
            <a:spLocks noEditPoints="1" noChangeArrowheads="1"/>
          </p:cNvSpPr>
          <p:nvPr/>
        </p:nvSpPr>
        <p:spPr bwMode="auto">
          <a:xfrm>
            <a:off x="6414377" y="5337904"/>
            <a:ext cx="542904" cy="493889"/>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a:p>
            <a:pPr eaLnBrk="0" hangingPunct="0"/>
            <a:endParaRPr lang="zh-CN" altLang="en-US"/>
          </a:p>
        </p:txBody>
      </p:sp>
    </p:spTree>
  </p:cSld>
  <p:clrMapOvr>
    <a:masterClrMapping/>
  </p:clrMapOvr>
  <p:transition spd="slow"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500"/>
                                        <p:tgtEl>
                                          <p:spTgt spid="59"/>
                                        </p:tgtEl>
                                      </p:cBhvr>
                                    </p:animEffect>
                                  </p:childTnLst>
                                </p:cTn>
                              </p:par>
                              <p:par>
                                <p:cTn id="12" presetID="10" presetClass="entr" presetSubtype="0" fill="hold" nodeType="withEffect">
                                  <p:stCondLst>
                                    <p:cond delay="0"/>
                                  </p:stCondLst>
                                  <p:childTnLst>
                                    <p:set>
                                      <p:cBhvr>
                                        <p:cTn id="13" dur="1" fill="hold">
                                          <p:stCondLst>
                                            <p:cond delay="0"/>
                                          </p:stCondLst>
                                        </p:cTn>
                                        <p:tgtEl>
                                          <p:spTgt spid="106"/>
                                        </p:tgtEl>
                                        <p:attrNameLst>
                                          <p:attrName>style.visibility</p:attrName>
                                        </p:attrNameLst>
                                      </p:cBhvr>
                                      <p:to>
                                        <p:strVal val="visible"/>
                                      </p:to>
                                    </p:set>
                                    <p:animEffect transition="in" filter="fade">
                                      <p:cBhvr>
                                        <p:cTn id="14" dur="500"/>
                                        <p:tgtEl>
                                          <p:spTgt spid="106"/>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fade">
                                      <p:cBhvr>
                                        <p:cTn id="18" dur="500"/>
                                        <p:tgtEl>
                                          <p:spTgt spid="61"/>
                                        </p:tgtEl>
                                      </p:cBhvr>
                                    </p:animEffect>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矩形 69"/>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71" name="矩形 70"/>
          <p:cNvSpPr>
            <a:spLocks noChangeArrowheads="1"/>
          </p:cNvSpPr>
          <p:nvPr/>
        </p:nvSpPr>
        <p:spPr bwMode="auto">
          <a:xfrm>
            <a:off x="1755775" y="449263"/>
            <a:ext cx="41608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a:solidFill>
                  <a:srgbClr val="18478F"/>
                </a:solidFill>
                <a:latin typeface="方正黑体简体" pitchFamily="2" charset="-122"/>
                <a:ea typeface="方正黑体简体" pitchFamily="2" charset="-122"/>
                <a:sym typeface="FZZhengHeiS-R-GB"/>
              </a:rPr>
              <a:t>申报材料</a:t>
            </a:r>
            <a:r>
              <a:rPr lang="en-US" altLang="zh-CN" sz="2400">
                <a:solidFill>
                  <a:srgbClr val="18478F"/>
                </a:solidFill>
                <a:latin typeface="方正黑体简体" pitchFamily="2" charset="-122"/>
                <a:ea typeface="方正黑体简体" pitchFamily="2" charset="-122"/>
                <a:sym typeface="FZZhengHeiS-R-GB"/>
              </a:rPr>
              <a:t>---</a:t>
            </a:r>
            <a:r>
              <a:rPr lang="zh-CN" altLang="en-US" sz="2400">
                <a:solidFill>
                  <a:srgbClr val="18478F"/>
                </a:solidFill>
                <a:latin typeface="方正黑体简体" pitchFamily="2" charset="-122"/>
                <a:ea typeface="方正黑体简体" pitchFamily="2" charset="-122"/>
                <a:sym typeface="FZZhengHeiS-R-GB"/>
              </a:rPr>
              <a:t>共性材料</a:t>
            </a:r>
            <a:endParaRPr lang="zh-CN" altLang="en-US" sz="2400">
              <a:solidFill>
                <a:srgbClr val="18478F"/>
              </a:solidFill>
              <a:latin typeface="方正黑体简体" pitchFamily="2" charset="-122"/>
              <a:ea typeface="方正黑体简体" pitchFamily="2" charset="-122"/>
              <a:sym typeface="FZZhengHeiS-R-GB"/>
            </a:endParaRPr>
          </a:p>
        </p:txBody>
      </p:sp>
      <p:sp>
        <p:nvSpPr>
          <p:cNvPr id="91" name="圆角矩形 90"/>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92" name="矩形 91"/>
          <p:cNvSpPr>
            <a:spLocks noChangeArrowheads="1"/>
          </p:cNvSpPr>
          <p:nvPr/>
        </p:nvSpPr>
        <p:spPr bwMode="auto">
          <a:xfrm>
            <a:off x="417513" y="400050"/>
            <a:ext cx="765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18478F"/>
                </a:solidFill>
                <a:latin typeface="方正黑体简体" pitchFamily="2" charset="-122"/>
                <a:ea typeface="方正黑体简体" pitchFamily="2" charset="-122"/>
                <a:sym typeface="FZZhengHeiS-R-GB"/>
              </a:rPr>
              <a:t>2.5</a:t>
            </a:r>
            <a:endParaRPr lang="zh-CN" altLang="en-US" sz="3200">
              <a:solidFill>
                <a:srgbClr val="18478F"/>
              </a:solidFill>
              <a:latin typeface="方正黑体简体" pitchFamily="2" charset="-122"/>
              <a:ea typeface="方正黑体简体" pitchFamily="2" charset="-122"/>
              <a:sym typeface="FZZhengHeiS-R-GB"/>
            </a:endParaRPr>
          </a:p>
        </p:txBody>
      </p:sp>
      <p:sp>
        <p:nvSpPr>
          <p:cNvPr id="93" name="矩形 92"/>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pic>
        <p:nvPicPr>
          <p:cNvPr id="50182" name="图片 2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7813" y="752475"/>
            <a:ext cx="11637962" cy="623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左大括号 55"/>
          <p:cNvSpPr/>
          <p:nvPr/>
        </p:nvSpPr>
        <p:spPr>
          <a:xfrm>
            <a:off x="3135313" y="1951038"/>
            <a:ext cx="493712" cy="3911600"/>
          </a:xfrm>
          <a:prstGeom prst="leftBrace">
            <a:avLst/>
          </a:prstGeom>
          <a:noFill/>
          <a:ln w="38100" cap="flat" cmpd="sng" algn="ctr">
            <a:solidFill>
              <a:schemeClr val="bg1">
                <a:lumMod val="65000"/>
              </a:schemeClr>
            </a:solidFill>
            <a:prstDash val="solid"/>
          </a:ln>
          <a:effectLst>
            <a:outerShdw blurRad="139700" dir="8100000" sx="98000" sy="98000" algn="tr" rotWithShape="0">
              <a:prstClr val="black">
                <a:alpha val="20000"/>
              </a:prstClr>
            </a:outerShdw>
          </a:effectLst>
        </p:spPr>
        <p:txBody>
          <a:bodyPr anchor="ctr"/>
          <a:lstStyle/>
          <a:p>
            <a:pPr algn="ctr" defTabSz="1219200" fontAlgn="auto">
              <a:spcBef>
                <a:spcPts val="0"/>
              </a:spcBef>
              <a:spcAft>
                <a:spcPts val="0"/>
              </a:spcAft>
              <a:defRPr/>
            </a:pPr>
            <a:endParaRPr lang="zh-CN" altLang="en-US" sz="2400" kern="0" noProof="1">
              <a:solidFill>
                <a:sysClr val="windowText" lastClr="000000"/>
              </a:solidFill>
              <a:latin typeface="方正黑体简体" pitchFamily="2" charset="-122"/>
              <a:ea typeface="方正黑体简体" pitchFamily="2" charset="-122"/>
              <a:cs typeface="+mn-ea"/>
              <a:sym typeface="+mn-lt"/>
            </a:endParaRPr>
          </a:p>
        </p:txBody>
      </p:sp>
      <p:grpSp>
        <p:nvGrpSpPr>
          <p:cNvPr id="57" name="组合 56"/>
          <p:cNvGrpSpPr/>
          <p:nvPr/>
        </p:nvGrpSpPr>
        <p:grpSpPr>
          <a:xfrm>
            <a:off x="1391477" y="3034995"/>
            <a:ext cx="1781261" cy="1781261"/>
            <a:chOff x="304800" y="673100"/>
            <a:chExt cx="4000500" cy="4000500"/>
          </a:xfrm>
          <a:gradFill>
            <a:gsLst>
              <a:gs pos="0">
                <a:schemeClr val="bg1"/>
              </a:gs>
              <a:gs pos="100000">
                <a:schemeClr val="bg1">
                  <a:lumMod val="95000"/>
                </a:schemeClr>
              </a:gs>
            </a:gsLst>
          </a:gradFill>
          <a:effectLst>
            <a:outerShdw blurRad="127000" sx="102000" sy="102000" algn="ctr" rotWithShape="0">
              <a:prstClr val="black">
                <a:alpha val="20000"/>
              </a:prstClr>
            </a:outerShdw>
          </a:effectLst>
        </p:grpSpPr>
        <p:sp>
          <p:nvSpPr>
            <p:cNvPr id="58" name="同心圆 57"/>
            <p:cNvSpPr/>
            <p:nvPr/>
          </p:nvSpPr>
          <p:spPr>
            <a:xfrm>
              <a:off x="304800" y="673100"/>
              <a:ext cx="4000500" cy="4000500"/>
            </a:xfrm>
            <a:prstGeom prst="donut">
              <a:avLst>
                <a:gd name="adj" fmla="val 4879"/>
              </a:avLst>
            </a:prstGeom>
            <a:grpFill/>
            <a:ln w="25400" cap="flat" cmpd="sng" algn="ctr">
              <a:noFill/>
              <a:prstDash val="solid"/>
            </a:ln>
            <a:effectLst/>
          </p:spPr>
          <p:txBody>
            <a:bodyPr anchor="ctr"/>
            <a:lstStyle/>
            <a:p>
              <a:pPr algn="ctr" defTabSz="1219200" fontAlgn="auto">
                <a:spcBef>
                  <a:spcPts val="0"/>
                </a:spcBef>
                <a:spcAft>
                  <a:spcPts val="0"/>
                </a:spcAft>
                <a:defRPr/>
              </a:pPr>
              <a:endParaRPr lang="zh-CN" altLang="en-US" sz="2400" kern="0" noProof="1">
                <a:solidFill>
                  <a:sysClr val="windowText" lastClr="000000"/>
                </a:solidFill>
                <a:latin typeface="方正黑体简体" pitchFamily="2" charset="-122"/>
                <a:ea typeface="方正黑体简体" pitchFamily="2" charset="-122"/>
                <a:cs typeface="+mn-ea"/>
                <a:sym typeface="+mn-lt"/>
              </a:endParaRPr>
            </a:p>
          </p:txBody>
        </p:sp>
        <p:sp>
          <p:nvSpPr>
            <p:cNvPr id="59" name="椭圆 58"/>
            <p:cNvSpPr/>
            <p:nvPr/>
          </p:nvSpPr>
          <p:spPr>
            <a:xfrm>
              <a:off x="392113" y="760413"/>
              <a:ext cx="3825874" cy="3825874"/>
            </a:xfrm>
            <a:prstGeom prst="ellipse">
              <a:avLst/>
            </a:prstGeom>
            <a:grpFill/>
            <a:ln w="25400" cap="flat" cmpd="sng" algn="ctr">
              <a:noFill/>
              <a:prstDash val="solid"/>
            </a:ln>
            <a:effectLst/>
          </p:spPr>
          <p:txBody>
            <a:bodyPr anchor="ctr"/>
            <a:lstStyle/>
            <a:p>
              <a:pPr algn="ctr" defTabSz="1219200" fontAlgn="auto">
                <a:spcBef>
                  <a:spcPts val="0"/>
                </a:spcBef>
                <a:spcAft>
                  <a:spcPts val="0"/>
                </a:spcAft>
                <a:defRPr/>
              </a:pPr>
              <a:r>
                <a:rPr lang="zh-CN" altLang="en-US" sz="2400" kern="0" noProof="1">
                  <a:solidFill>
                    <a:schemeClr val="accent5">
                      <a:lumMod val="50000"/>
                    </a:schemeClr>
                  </a:solidFill>
                  <a:latin typeface="微软雅黑" panose="020B0503020204020204" charset="-122"/>
                  <a:ea typeface="微软雅黑" panose="020B0503020204020204" charset="-122"/>
                  <a:cs typeface="+mn-ea"/>
                  <a:sym typeface="+mn-lt"/>
                </a:rPr>
                <a:t>共性</a:t>
              </a:r>
              <a:endParaRPr lang="en-US" altLang="zh-CN" sz="2400" kern="0" noProof="1">
                <a:solidFill>
                  <a:schemeClr val="accent5">
                    <a:lumMod val="50000"/>
                  </a:schemeClr>
                </a:solidFill>
                <a:latin typeface="微软雅黑" panose="020B0503020204020204" charset="-122"/>
                <a:ea typeface="微软雅黑" panose="020B0503020204020204" charset="-122"/>
                <a:cs typeface="+mn-ea"/>
                <a:sym typeface="+mn-lt"/>
              </a:endParaRPr>
            </a:p>
            <a:p>
              <a:pPr algn="ctr" defTabSz="1219200" fontAlgn="auto">
                <a:spcBef>
                  <a:spcPts val="0"/>
                </a:spcBef>
                <a:spcAft>
                  <a:spcPts val="0"/>
                </a:spcAft>
                <a:defRPr/>
              </a:pPr>
              <a:r>
                <a:rPr lang="zh-CN" altLang="en-US" sz="2400" kern="0" noProof="1">
                  <a:solidFill>
                    <a:schemeClr val="accent5">
                      <a:lumMod val="50000"/>
                    </a:schemeClr>
                  </a:solidFill>
                  <a:latin typeface="微软雅黑" panose="020B0503020204020204" charset="-122"/>
                  <a:ea typeface="微软雅黑" panose="020B0503020204020204" charset="-122"/>
                  <a:cs typeface="+mn-ea"/>
                  <a:sym typeface="+mn-lt"/>
                </a:rPr>
                <a:t>申报材料</a:t>
              </a:r>
              <a:endParaRPr lang="zh-CN" altLang="en-US" sz="2400" kern="0" noProof="1">
                <a:solidFill>
                  <a:schemeClr val="accent5">
                    <a:lumMod val="50000"/>
                  </a:schemeClr>
                </a:solidFill>
                <a:latin typeface="微软雅黑" panose="020B0503020204020204" charset="-122"/>
                <a:ea typeface="微软雅黑" panose="020B0503020204020204" charset="-122"/>
                <a:cs typeface="+mn-ea"/>
                <a:sym typeface="+mn-lt"/>
              </a:endParaRPr>
            </a:p>
          </p:txBody>
        </p:sp>
      </p:grpSp>
      <p:sp>
        <p:nvSpPr>
          <p:cNvPr id="60" name="椭圆 59"/>
          <p:cNvSpPr/>
          <p:nvPr/>
        </p:nvSpPr>
        <p:spPr>
          <a:xfrm>
            <a:off x="3983038" y="1550988"/>
            <a:ext cx="1071562" cy="1065212"/>
          </a:xfrm>
          <a:prstGeom prst="ellipse">
            <a:avLst/>
          </a:prstGeom>
          <a:solidFill>
            <a:schemeClr val="accent1">
              <a:lumMod val="50000"/>
            </a:schemeClr>
          </a:solidFill>
          <a:ln w="25400" cap="flat" cmpd="sng" algn="ctr">
            <a:noFill/>
            <a:prstDash val="solid"/>
          </a:ln>
          <a:effectLst>
            <a:outerShdw blurRad="127000" sx="102000" sy="102000" algn="ctr" rotWithShape="0">
              <a:prstClr val="black">
                <a:alpha val="20000"/>
              </a:prstClr>
            </a:outerShdw>
          </a:effectLst>
        </p:spPr>
        <p:txBody>
          <a:bodyPr anchor="ctr"/>
          <a:lstStyle/>
          <a:p>
            <a:pPr algn="ctr" defTabSz="1219200" fontAlgn="auto">
              <a:spcBef>
                <a:spcPts val="0"/>
              </a:spcBef>
              <a:spcAft>
                <a:spcPts val="0"/>
              </a:spcAft>
              <a:defRPr/>
            </a:pPr>
            <a:endParaRPr lang="zh-CN" altLang="en-US" sz="2400" kern="0" noProof="1">
              <a:solidFill>
                <a:sysClr val="window" lastClr="FFFFFF"/>
              </a:solidFill>
              <a:latin typeface="方正黑体简体" pitchFamily="2" charset="-122"/>
              <a:ea typeface="方正黑体简体" pitchFamily="2" charset="-122"/>
              <a:cs typeface="+mn-ea"/>
              <a:sym typeface="+mn-lt"/>
            </a:endParaRPr>
          </a:p>
        </p:txBody>
      </p:sp>
      <p:sp>
        <p:nvSpPr>
          <p:cNvPr id="61" name="椭圆 60"/>
          <p:cNvSpPr/>
          <p:nvPr/>
        </p:nvSpPr>
        <p:spPr>
          <a:xfrm>
            <a:off x="4017963" y="3378200"/>
            <a:ext cx="1035050" cy="1035050"/>
          </a:xfrm>
          <a:prstGeom prst="ellipse">
            <a:avLst/>
          </a:prstGeom>
          <a:solidFill>
            <a:schemeClr val="accent1">
              <a:lumMod val="50000"/>
            </a:schemeClr>
          </a:solidFill>
          <a:ln w="25400" cap="flat" cmpd="sng" algn="ctr">
            <a:noFill/>
            <a:prstDash val="solid"/>
          </a:ln>
          <a:effectLst>
            <a:outerShdw blurRad="127000" sx="102000" sy="102000" algn="ctr" rotWithShape="0">
              <a:prstClr val="black">
                <a:alpha val="20000"/>
              </a:prstClr>
            </a:outerShdw>
          </a:effectLst>
        </p:spPr>
        <p:txBody>
          <a:bodyPr anchor="ctr"/>
          <a:lstStyle/>
          <a:p>
            <a:pPr algn="ctr" defTabSz="1219200" fontAlgn="auto">
              <a:spcBef>
                <a:spcPts val="0"/>
              </a:spcBef>
              <a:spcAft>
                <a:spcPts val="0"/>
              </a:spcAft>
              <a:defRPr/>
            </a:pPr>
            <a:endParaRPr lang="zh-CN" altLang="en-US" sz="2400" kern="0" noProof="1">
              <a:solidFill>
                <a:sysClr val="window" lastClr="FFFFFF"/>
              </a:solidFill>
              <a:latin typeface="方正黑体简体" pitchFamily="2" charset="-122"/>
              <a:ea typeface="方正黑体简体" pitchFamily="2" charset="-122"/>
              <a:cs typeface="+mn-ea"/>
              <a:sym typeface="+mn-lt"/>
            </a:endParaRPr>
          </a:p>
        </p:txBody>
      </p:sp>
      <p:sp>
        <p:nvSpPr>
          <p:cNvPr id="62" name="椭圆 61"/>
          <p:cNvSpPr/>
          <p:nvPr/>
        </p:nvSpPr>
        <p:spPr>
          <a:xfrm>
            <a:off x="4071938" y="5186363"/>
            <a:ext cx="968375" cy="969962"/>
          </a:xfrm>
          <a:prstGeom prst="ellipse">
            <a:avLst/>
          </a:prstGeom>
          <a:solidFill>
            <a:schemeClr val="accent1">
              <a:lumMod val="50000"/>
            </a:schemeClr>
          </a:solidFill>
          <a:ln w="25400" cap="flat" cmpd="sng" algn="ctr">
            <a:noFill/>
            <a:prstDash val="solid"/>
          </a:ln>
          <a:effectLst>
            <a:outerShdw blurRad="127000" sx="102000" sy="102000" algn="ctr" rotWithShape="0">
              <a:prstClr val="black">
                <a:alpha val="20000"/>
              </a:prstClr>
            </a:outerShdw>
          </a:effectLst>
        </p:spPr>
        <p:txBody>
          <a:bodyPr anchor="ctr"/>
          <a:lstStyle/>
          <a:p>
            <a:pPr algn="ctr" defTabSz="1219200" fontAlgn="auto">
              <a:spcBef>
                <a:spcPts val="0"/>
              </a:spcBef>
              <a:spcAft>
                <a:spcPts val="0"/>
              </a:spcAft>
              <a:defRPr/>
            </a:pPr>
            <a:endParaRPr lang="zh-CN" altLang="en-US" sz="2400" kern="0" noProof="1">
              <a:solidFill>
                <a:sysClr val="window" lastClr="FFFFFF"/>
              </a:solidFill>
              <a:latin typeface="方正黑体简体" pitchFamily="2" charset="-122"/>
              <a:ea typeface="方正黑体简体" pitchFamily="2" charset="-122"/>
              <a:cs typeface="+mn-ea"/>
              <a:sym typeface="+mn-lt"/>
            </a:endParaRPr>
          </a:p>
        </p:txBody>
      </p:sp>
      <p:sp>
        <p:nvSpPr>
          <p:cNvPr id="63" name="TextBox 16"/>
          <p:cNvSpPr txBox="1">
            <a:spLocks noChangeArrowheads="1"/>
          </p:cNvSpPr>
          <p:nvPr/>
        </p:nvSpPr>
        <p:spPr bwMode="auto">
          <a:xfrm>
            <a:off x="4165600" y="1882775"/>
            <a:ext cx="137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9200" eaLnBrk="0" hangingPunct="0">
              <a:defRPr>
                <a:solidFill>
                  <a:schemeClr val="tx1"/>
                </a:solidFill>
                <a:latin typeface="FZZhengHeiS-R-GB"/>
                <a:ea typeface="FZHei-B01S"/>
                <a:cs typeface="FZHei-B01S"/>
              </a:defRPr>
            </a:lvl1pPr>
            <a:lvl2pPr defTabSz="1219200" eaLnBrk="0" hangingPunct="0">
              <a:defRPr>
                <a:solidFill>
                  <a:schemeClr val="tx1"/>
                </a:solidFill>
                <a:latin typeface="FZZhengHeiS-R-GB"/>
                <a:ea typeface="FZHei-B01S"/>
                <a:cs typeface="FZHei-B01S"/>
              </a:defRPr>
            </a:lvl2pPr>
            <a:lvl3pPr defTabSz="1219200" eaLnBrk="0" hangingPunct="0">
              <a:defRPr>
                <a:solidFill>
                  <a:schemeClr val="tx1"/>
                </a:solidFill>
                <a:latin typeface="FZZhengHeiS-R-GB"/>
                <a:ea typeface="FZHei-B01S"/>
                <a:cs typeface="FZHei-B01S"/>
              </a:defRPr>
            </a:lvl3pPr>
            <a:lvl4pPr defTabSz="1219200" eaLnBrk="0" hangingPunct="0">
              <a:defRPr>
                <a:solidFill>
                  <a:schemeClr val="tx1"/>
                </a:solidFill>
                <a:latin typeface="FZZhengHeiS-R-GB"/>
                <a:ea typeface="FZHei-B01S"/>
                <a:cs typeface="FZHei-B01S"/>
              </a:defRPr>
            </a:lvl4pPr>
            <a:lvl5pPr defTabSz="1219200" eaLnBrk="0" hangingPunct="0">
              <a:defRPr>
                <a:solidFill>
                  <a:schemeClr val="tx1"/>
                </a:solidFill>
                <a:latin typeface="FZZhengHeiS-R-GB"/>
                <a:ea typeface="FZHei-B01S"/>
                <a:cs typeface="FZHei-B01S"/>
              </a:defRPr>
            </a:lvl5pPr>
            <a:lvl6pPr defTabSz="1219200" eaLnBrk="0" fontAlgn="base" hangingPunct="0">
              <a:spcBef>
                <a:spcPct val="0"/>
              </a:spcBef>
              <a:spcAft>
                <a:spcPct val="0"/>
              </a:spcAft>
              <a:defRPr>
                <a:solidFill>
                  <a:schemeClr val="tx1"/>
                </a:solidFill>
                <a:latin typeface="FZZhengHeiS-R-GB"/>
                <a:ea typeface="FZHei-B01S"/>
                <a:cs typeface="FZHei-B01S"/>
              </a:defRPr>
            </a:lvl6pPr>
            <a:lvl7pPr defTabSz="1219200" eaLnBrk="0" fontAlgn="base" hangingPunct="0">
              <a:spcBef>
                <a:spcPct val="0"/>
              </a:spcBef>
              <a:spcAft>
                <a:spcPct val="0"/>
              </a:spcAft>
              <a:defRPr>
                <a:solidFill>
                  <a:schemeClr val="tx1"/>
                </a:solidFill>
                <a:latin typeface="FZZhengHeiS-R-GB"/>
                <a:ea typeface="FZHei-B01S"/>
                <a:cs typeface="FZHei-B01S"/>
              </a:defRPr>
            </a:lvl7pPr>
            <a:lvl8pPr defTabSz="1219200" eaLnBrk="0" fontAlgn="base" hangingPunct="0">
              <a:spcBef>
                <a:spcPct val="0"/>
              </a:spcBef>
              <a:spcAft>
                <a:spcPct val="0"/>
              </a:spcAft>
              <a:defRPr>
                <a:solidFill>
                  <a:schemeClr val="tx1"/>
                </a:solidFill>
                <a:latin typeface="FZZhengHeiS-R-GB"/>
                <a:ea typeface="FZHei-B01S"/>
                <a:cs typeface="FZHei-B01S"/>
              </a:defRPr>
            </a:lvl8pPr>
            <a:lvl9pPr defTabSz="1219200" eaLnBrk="0" fontAlgn="base" hangingPunct="0">
              <a:spcBef>
                <a:spcPct val="0"/>
              </a:spcBef>
              <a:spcAft>
                <a:spcPct val="0"/>
              </a:spcAft>
              <a:defRPr>
                <a:solidFill>
                  <a:schemeClr val="tx1"/>
                </a:solidFill>
                <a:latin typeface="FZZhengHeiS-R-GB"/>
                <a:ea typeface="FZHei-B01S"/>
                <a:cs typeface="FZHei-B01S"/>
              </a:defRPr>
            </a:lvl9pPr>
          </a:lstStyle>
          <a:p>
            <a:pPr eaLnBrk="1" hangingPunct="1"/>
            <a:r>
              <a:rPr lang="zh-CN" altLang="en-US" sz="2000" dirty="0">
                <a:solidFill>
                  <a:srgbClr val="FFFFFF"/>
                </a:solidFill>
                <a:latin typeface="微软雅黑" panose="020B0503020204020204" charset="-122"/>
                <a:ea typeface="微软雅黑" panose="020B0503020204020204" charset="-122"/>
                <a:sym typeface="FZZhengHeiS-R-GB"/>
              </a:rPr>
              <a:t>纳入</a:t>
            </a:r>
            <a:endParaRPr lang="zh-CN" altLang="en-US" sz="2000" dirty="0">
              <a:solidFill>
                <a:srgbClr val="FFFFFF"/>
              </a:solidFill>
              <a:latin typeface="微软雅黑" panose="020B0503020204020204" charset="-122"/>
              <a:ea typeface="微软雅黑" panose="020B0503020204020204" charset="-122"/>
              <a:sym typeface="FZZhengHeiS-R-GB"/>
            </a:endParaRPr>
          </a:p>
        </p:txBody>
      </p:sp>
      <p:sp>
        <p:nvSpPr>
          <p:cNvPr id="64" name="TextBox 17"/>
          <p:cNvSpPr txBox="1">
            <a:spLocks noChangeArrowheads="1"/>
          </p:cNvSpPr>
          <p:nvPr/>
        </p:nvSpPr>
        <p:spPr bwMode="auto">
          <a:xfrm>
            <a:off x="3989388" y="3701098"/>
            <a:ext cx="13716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9200" eaLnBrk="0" hangingPunct="0">
              <a:defRPr>
                <a:solidFill>
                  <a:schemeClr val="tx1"/>
                </a:solidFill>
                <a:latin typeface="FZZhengHeiS-R-GB"/>
                <a:ea typeface="FZHei-B01S"/>
                <a:cs typeface="FZHei-B01S"/>
              </a:defRPr>
            </a:lvl1pPr>
            <a:lvl2pPr defTabSz="1219200" eaLnBrk="0" hangingPunct="0">
              <a:defRPr>
                <a:solidFill>
                  <a:schemeClr val="tx1"/>
                </a:solidFill>
                <a:latin typeface="FZZhengHeiS-R-GB"/>
                <a:ea typeface="FZHei-B01S"/>
                <a:cs typeface="FZHei-B01S"/>
              </a:defRPr>
            </a:lvl2pPr>
            <a:lvl3pPr defTabSz="1219200" eaLnBrk="0" hangingPunct="0">
              <a:defRPr>
                <a:solidFill>
                  <a:schemeClr val="tx1"/>
                </a:solidFill>
                <a:latin typeface="FZZhengHeiS-R-GB"/>
                <a:ea typeface="FZHei-B01S"/>
                <a:cs typeface="FZHei-B01S"/>
              </a:defRPr>
            </a:lvl3pPr>
            <a:lvl4pPr defTabSz="1219200" eaLnBrk="0" hangingPunct="0">
              <a:defRPr>
                <a:solidFill>
                  <a:schemeClr val="tx1"/>
                </a:solidFill>
                <a:latin typeface="FZZhengHeiS-R-GB"/>
                <a:ea typeface="FZHei-B01S"/>
                <a:cs typeface="FZHei-B01S"/>
              </a:defRPr>
            </a:lvl4pPr>
            <a:lvl5pPr defTabSz="1219200" eaLnBrk="0" hangingPunct="0">
              <a:defRPr>
                <a:solidFill>
                  <a:schemeClr val="tx1"/>
                </a:solidFill>
                <a:latin typeface="FZZhengHeiS-R-GB"/>
                <a:ea typeface="FZHei-B01S"/>
                <a:cs typeface="FZHei-B01S"/>
              </a:defRPr>
            </a:lvl5pPr>
            <a:lvl6pPr defTabSz="1219200" eaLnBrk="0" fontAlgn="base" hangingPunct="0">
              <a:spcBef>
                <a:spcPct val="0"/>
              </a:spcBef>
              <a:spcAft>
                <a:spcPct val="0"/>
              </a:spcAft>
              <a:defRPr>
                <a:solidFill>
                  <a:schemeClr val="tx1"/>
                </a:solidFill>
                <a:latin typeface="FZZhengHeiS-R-GB"/>
                <a:ea typeface="FZHei-B01S"/>
                <a:cs typeface="FZHei-B01S"/>
              </a:defRPr>
            </a:lvl6pPr>
            <a:lvl7pPr defTabSz="1219200" eaLnBrk="0" fontAlgn="base" hangingPunct="0">
              <a:spcBef>
                <a:spcPct val="0"/>
              </a:spcBef>
              <a:spcAft>
                <a:spcPct val="0"/>
              </a:spcAft>
              <a:defRPr>
                <a:solidFill>
                  <a:schemeClr val="tx1"/>
                </a:solidFill>
                <a:latin typeface="FZZhengHeiS-R-GB"/>
                <a:ea typeface="FZHei-B01S"/>
                <a:cs typeface="FZHei-B01S"/>
              </a:defRPr>
            </a:lvl7pPr>
            <a:lvl8pPr defTabSz="1219200" eaLnBrk="0" fontAlgn="base" hangingPunct="0">
              <a:spcBef>
                <a:spcPct val="0"/>
              </a:spcBef>
              <a:spcAft>
                <a:spcPct val="0"/>
              </a:spcAft>
              <a:defRPr>
                <a:solidFill>
                  <a:schemeClr val="tx1"/>
                </a:solidFill>
                <a:latin typeface="FZZhengHeiS-R-GB"/>
                <a:ea typeface="FZHei-B01S"/>
                <a:cs typeface="FZHei-B01S"/>
              </a:defRPr>
            </a:lvl8pPr>
            <a:lvl9pPr defTabSz="1219200" eaLnBrk="0" fontAlgn="base" hangingPunct="0">
              <a:spcBef>
                <a:spcPct val="0"/>
              </a:spcBef>
              <a:spcAft>
                <a:spcPct val="0"/>
              </a:spcAft>
              <a:defRPr>
                <a:solidFill>
                  <a:schemeClr val="tx1"/>
                </a:solidFill>
                <a:latin typeface="FZZhengHeiS-R-GB"/>
                <a:ea typeface="FZHei-B01S"/>
                <a:cs typeface="FZHei-B01S"/>
              </a:defRPr>
            </a:lvl9pPr>
          </a:lstStyle>
          <a:p>
            <a:pPr eaLnBrk="1" hangingPunct="1"/>
            <a:r>
              <a:rPr lang="zh-CN" altLang="en-US" sz="2000" dirty="0">
                <a:solidFill>
                  <a:schemeClr val="bg1"/>
                </a:solidFill>
                <a:latin typeface="方正黑体简体" pitchFamily="2" charset="-122"/>
                <a:ea typeface="方正黑体简体" pitchFamily="2" charset="-122"/>
                <a:sym typeface="FZZhengHeiS-R-GB"/>
              </a:rPr>
              <a:t>   </a:t>
            </a:r>
            <a:r>
              <a:rPr lang="zh-CN" altLang="en-US" sz="2000" dirty="0">
                <a:solidFill>
                  <a:schemeClr val="bg1"/>
                </a:solidFill>
                <a:latin typeface="微软雅黑" panose="020B0503020204020204" charset="-122"/>
                <a:ea typeface="微软雅黑" panose="020B0503020204020204" charset="-122"/>
                <a:sym typeface="FZZhengHeiS-R-GB"/>
              </a:rPr>
              <a:t>变更</a:t>
            </a:r>
            <a:endParaRPr lang="zh-CN" altLang="en-US" sz="2000" dirty="0">
              <a:solidFill>
                <a:schemeClr val="bg1"/>
              </a:solidFill>
              <a:latin typeface="微软雅黑" panose="020B0503020204020204" charset="-122"/>
              <a:ea typeface="微软雅黑" panose="020B0503020204020204" charset="-122"/>
              <a:sym typeface="FZZhengHeiS-R-GB"/>
            </a:endParaRPr>
          </a:p>
        </p:txBody>
      </p:sp>
      <p:sp>
        <p:nvSpPr>
          <p:cNvPr id="72" name="TextBox 18"/>
          <p:cNvSpPr txBox="1">
            <a:spLocks noChangeArrowheads="1"/>
          </p:cNvSpPr>
          <p:nvPr/>
        </p:nvSpPr>
        <p:spPr bwMode="auto">
          <a:xfrm>
            <a:off x="3999072" y="5480368"/>
            <a:ext cx="137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9200" eaLnBrk="0" hangingPunct="0">
              <a:defRPr>
                <a:solidFill>
                  <a:schemeClr val="tx1"/>
                </a:solidFill>
                <a:latin typeface="FZZhengHeiS-R-GB"/>
                <a:ea typeface="FZHei-B01S"/>
                <a:cs typeface="FZHei-B01S"/>
              </a:defRPr>
            </a:lvl1pPr>
            <a:lvl2pPr defTabSz="1219200" eaLnBrk="0" hangingPunct="0">
              <a:defRPr>
                <a:solidFill>
                  <a:schemeClr val="tx1"/>
                </a:solidFill>
                <a:latin typeface="FZZhengHeiS-R-GB"/>
                <a:ea typeface="FZHei-B01S"/>
                <a:cs typeface="FZHei-B01S"/>
              </a:defRPr>
            </a:lvl2pPr>
            <a:lvl3pPr defTabSz="1219200" eaLnBrk="0" hangingPunct="0">
              <a:defRPr>
                <a:solidFill>
                  <a:schemeClr val="tx1"/>
                </a:solidFill>
                <a:latin typeface="FZZhengHeiS-R-GB"/>
                <a:ea typeface="FZHei-B01S"/>
                <a:cs typeface="FZHei-B01S"/>
              </a:defRPr>
            </a:lvl3pPr>
            <a:lvl4pPr defTabSz="1219200" eaLnBrk="0" hangingPunct="0">
              <a:defRPr>
                <a:solidFill>
                  <a:schemeClr val="tx1"/>
                </a:solidFill>
                <a:latin typeface="FZZhengHeiS-R-GB"/>
                <a:ea typeface="FZHei-B01S"/>
                <a:cs typeface="FZHei-B01S"/>
              </a:defRPr>
            </a:lvl4pPr>
            <a:lvl5pPr defTabSz="1219200" eaLnBrk="0" hangingPunct="0">
              <a:defRPr>
                <a:solidFill>
                  <a:schemeClr val="tx1"/>
                </a:solidFill>
                <a:latin typeface="FZZhengHeiS-R-GB"/>
                <a:ea typeface="FZHei-B01S"/>
                <a:cs typeface="FZHei-B01S"/>
              </a:defRPr>
            </a:lvl5pPr>
            <a:lvl6pPr defTabSz="1219200" eaLnBrk="0" fontAlgn="base" hangingPunct="0">
              <a:spcBef>
                <a:spcPct val="0"/>
              </a:spcBef>
              <a:spcAft>
                <a:spcPct val="0"/>
              </a:spcAft>
              <a:defRPr>
                <a:solidFill>
                  <a:schemeClr val="tx1"/>
                </a:solidFill>
                <a:latin typeface="FZZhengHeiS-R-GB"/>
                <a:ea typeface="FZHei-B01S"/>
                <a:cs typeface="FZHei-B01S"/>
              </a:defRPr>
            </a:lvl6pPr>
            <a:lvl7pPr defTabSz="1219200" eaLnBrk="0" fontAlgn="base" hangingPunct="0">
              <a:spcBef>
                <a:spcPct val="0"/>
              </a:spcBef>
              <a:spcAft>
                <a:spcPct val="0"/>
              </a:spcAft>
              <a:defRPr>
                <a:solidFill>
                  <a:schemeClr val="tx1"/>
                </a:solidFill>
                <a:latin typeface="FZZhengHeiS-R-GB"/>
                <a:ea typeface="FZHei-B01S"/>
                <a:cs typeface="FZHei-B01S"/>
              </a:defRPr>
            </a:lvl7pPr>
            <a:lvl8pPr defTabSz="1219200" eaLnBrk="0" fontAlgn="base" hangingPunct="0">
              <a:spcBef>
                <a:spcPct val="0"/>
              </a:spcBef>
              <a:spcAft>
                <a:spcPct val="0"/>
              </a:spcAft>
              <a:defRPr>
                <a:solidFill>
                  <a:schemeClr val="tx1"/>
                </a:solidFill>
                <a:latin typeface="FZZhengHeiS-R-GB"/>
                <a:ea typeface="FZHei-B01S"/>
                <a:cs typeface="FZHei-B01S"/>
              </a:defRPr>
            </a:lvl8pPr>
            <a:lvl9pPr defTabSz="1219200" eaLnBrk="0" fontAlgn="base" hangingPunct="0">
              <a:spcBef>
                <a:spcPct val="0"/>
              </a:spcBef>
              <a:spcAft>
                <a:spcPct val="0"/>
              </a:spcAft>
              <a:defRPr>
                <a:solidFill>
                  <a:schemeClr val="tx1"/>
                </a:solidFill>
                <a:latin typeface="FZZhengHeiS-R-GB"/>
                <a:ea typeface="FZHei-B01S"/>
                <a:cs typeface="FZHei-B01S"/>
              </a:defRPr>
            </a:lvl9pPr>
          </a:lstStyle>
          <a:p>
            <a:pPr eaLnBrk="1" hangingPunct="1"/>
            <a:r>
              <a:rPr lang="zh-CN" altLang="en-US" sz="2000" dirty="0">
                <a:solidFill>
                  <a:srgbClr val="FFFFFF"/>
                </a:solidFill>
                <a:latin typeface="方正黑体简体" pitchFamily="2" charset="-122"/>
                <a:ea typeface="方正黑体简体" pitchFamily="2" charset="-122"/>
                <a:sym typeface="FZZhengHeiS-R-GB"/>
              </a:rPr>
              <a:t>   </a:t>
            </a:r>
            <a:r>
              <a:rPr lang="zh-CN" altLang="en-US" sz="2000" dirty="0">
                <a:solidFill>
                  <a:srgbClr val="FFFFFF"/>
                </a:solidFill>
                <a:latin typeface="微软雅黑" panose="020B0503020204020204" charset="-122"/>
                <a:ea typeface="微软雅黑" panose="020B0503020204020204" charset="-122"/>
                <a:sym typeface="FZZhengHeiS-R-GB"/>
              </a:rPr>
              <a:t>退出</a:t>
            </a:r>
            <a:endParaRPr lang="zh-CN" altLang="en-US" sz="2000" dirty="0">
              <a:solidFill>
                <a:srgbClr val="FFFFFF"/>
              </a:solidFill>
              <a:latin typeface="微软雅黑" panose="020B0503020204020204" charset="-122"/>
              <a:ea typeface="微软雅黑" panose="020B0503020204020204" charset="-122"/>
              <a:sym typeface="FZZhengHeiS-R-GB"/>
            </a:endParaRPr>
          </a:p>
        </p:txBody>
      </p:sp>
      <p:sp>
        <p:nvSpPr>
          <p:cNvPr id="73" name="TextBox 19"/>
          <p:cNvSpPr txBox="1"/>
          <p:nvPr/>
        </p:nvSpPr>
        <p:spPr>
          <a:xfrm>
            <a:off x="5105400" y="1508125"/>
            <a:ext cx="5395913" cy="1338263"/>
          </a:xfrm>
          <a:prstGeom prst="rect">
            <a:avLst/>
          </a:prstGeom>
          <a:noFill/>
        </p:spPr>
        <p:txBody>
          <a:bodyPr>
            <a:spAutoFit/>
          </a:bodyPr>
          <a:lstStyle/>
          <a:p>
            <a:pPr defTabSz="1219200" fontAlgn="auto">
              <a:lnSpc>
                <a:spcPct val="150000"/>
              </a:lnSpc>
              <a:spcBef>
                <a:spcPts val="0"/>
              </a:spcBef>
              <a:spcAft>
                <a:spcPts val="0"/>
              </a:spcAft>
              <a:defRPr/>
            </a:pPr>
            <a:r>
              <a:rPr lang="en-US" altLang="zh-CN" kern="0" noProof="1">
                <a:solidFill>
                  <a:schemeClr val="accent5">
                    <a:lumMod val="50000"/>
                  </a:schemeClr>
                </a:solidFill>
                <a:latin typeface="微软雅黑" panose="020B0503020204020204" charset="-122"/>
                <a:ea typeface="微软雅黑" panose="020B0503020204020204" charset="-122"/>
                <a:cs typeface="+mn-ea"/>
                <a:sym typeface="+mn-lt"/>
              </a:rPr>
              <a:t>《</a:t>
            </a:r>
            <a:r>
              <a:rPr lang="zh-CN" altLang="en-US" kern="0" noProof="1">
                <a:solidFill>
                  <a:schemeClr val="accent5">
                    <a:lumMod val="50000"/>
                  </a:schemeClr>
                </a:solidFill>
                <a:latin typeface="微软雅黑" panose="020B0503020204020204" charset="-122"/>
                <a:ea typeface="微软雅黑" panose="020B0503020204020204" charset="-122"/>
                <a:cs typeface="+mn-ea"/>
                <a:sym typeface="+mn-lt"/>
              </a:rPr>
              <a:t>调查单位</a:t>
            </a:r>
            <a:r>
              <a:rPr lang="zh-CN" altLang="en-US" kern="0" noProof="1">
                <a:solidFill>
                  <a:srgbClr val="C00000"/>
                </a:solidFill>
                <a:latin typeface="微软雅黑" panose="020B0503020204020204" charset="-122"/>
                <a:ea typeface="微软雅黑" panose="020B0503020204020204" charset="-122"/>
                <a:cs typeface="+mn-ea"/>
                <a:sym typeface="+mn-lt"/>
              </a:rPr>
              <a:t>年度</a:t>
            </a:r>
            <a:r>
              <a:rPr lang="en-US" altLang="zh-CN" kern="0" noProof="1">
                <a:solidFill>
                  <a:srgbClr val="C00000"/>
                </a:solidFill>
                <a:latin typeface="微软雅黑" panose="020B0503020204020204" charset="-122"/>
                <a:ea typeface="微软雅黑" panose="020B0503020204020204" charset="-122"/>
                <a:cs typeface="+mn-ea"/>
                <a:sym typeface="+mn-lt"/>
              </a:rPr>
              <a:t>/</a:t>
            </a:r>
            <a:r>
              <a:rPr lang="zh-CN" altLang="en-US" kern="0" noProof="1">
                <a:solidFill>
                  <a:srgbClr val="C00000"/>
                </a:solidFill>
                <a:latin typeface="微软雅黑" panose="020B0503020204020204" charset="-122"/>
                <a:ea typeface="微软雅黑" panose="020B0503020204020204" charset="-122"/>
                <a:cs typeface="+mn-ea"/>
                <a:sym typeface="+mn-lt"/>
              </a:rPr>
              <a:t>月度</a:t>
            </a:r>
            <a:r>
              <a:rPr lang="zh-CN" altLang="en-US" kern="0" noProof="1">
                <a:solidFill>
                  <a:schemeClr val="accent5">
                    <a:lumMod val="50000"/>
                  </a:schemeClr>
                </a:solidFill>
                <a:latin typeface="微软雅黑" panose="020B0503020204020204" charset="-122"/>
                <a:ea typeface="微软雅黑" panose="020B0503020204020204" charset="-122"/>
                <a:cs typeface="+mn-ea"/>
                <a:sym typeface="+mn-lt"/>
              </a:rPr>
              <a:t>审核登记表（一）</a:t>
            </a:r>
            <a:r>
              <a:rPr lang="en-US" altLang="zh-CN" kern="0" noProof="1">
                <a:solidFill>
                  <a:schemeClr val="accent5">
                    <a:lumMod val="50000"/>
                  </a:schemeClr>
                </a:solidFill>
                <a:latin typeface="微软雅黑" panose="020B0503020204020204" charset="-122"/>
                <a:ea typeface="微软雅黑" panose="020B0503020204020204" charset="-122"/>
                <a:cs typeface="+mn-ea"/>
                <a:sym typeface="+mn-lt"/>
              </a:rPr>
              <a:t>》</a:t>
            </a:r>
            <a:endParaRPr lang="en-US" altLang="zh-CN" kern="0" noProof="1">
              <a:solidFill>
                <a:schemeClr val="accent5">
                  <a:lumMod val="50000"/>
                </a:schemeClr>
              </a:solidFill>
              <a:latin typeface="微软雅黑" panose="020B0503020204020204" charset="-122"/>
              <a:ea typeface="微软雅黑" panose="020B0503020204020204" charset="-122"/>
              <a:cs typeface="+mn-ea"/>
              <a:sym typeface="+mn-lt"/>
            </a:endParaRPr>
          </a:p>
          <a:p>
            <a:pPr defTabSz="1219200" fontAlgn="auto">
              <a:lnSpc>
                <a:spcPct val="150000"/>
              </a:lnSpc>
              <a:spcBef>
                <a:spcPts val="0"/>
              </a:spcBef>
              <a:spcAft>
                <a:spcPts val="0"/>
              </a:spcAft>
              <a:defRPr/>
            </a:pPr>
            <a:r>
              <a:rPr lang="en-US" altLang="zh-CN" kern="0" noProof="1">
                <a:solidFill>
                  <a:srgbClr val="0070C0"/>
                </a:solidFill>
                <a:latin typeface="微软雅黑" panose="020B0503020204020204" charset="-122"/>
                <a:ea typeface="微软雅黑" panose="020B0503020204020204" charset="-122"/>
                <a:cs typeface="+mn-ea"/>
                <a:sym typeface="+mn-lt"/>
              </a:rPr>
              <a:t> </a:t>
            </a:r>
            <a:r>
              <a:rPr lang="zh-CN" altLang="en-US" kern="0" noProof="1">
                <a:solidFill>
                  <a:srgbClr val="0070C0"/>
                </a:solidFill>
                <a:latin typeface="微软雅黑" panose="020B0503020204020204" charset="-122"/>
                <a:ea typeface="微软雅黑" panose="020B0503020204020204" charset="-122"/>
                <a:cs typeface="+mn-ea"/>
                <a:sym typeface="+mn-lt"/>
              </a:rPr>
              <a:t>营业执照（证书）复印件</a:t>
            </a:r>
            <a:endParaRPr lang="en-US" altLang="zh-CN" kern="0" noProof="1">
              <a:solidFill>
                <a:srgbClr val="0070C0"/>
              </a:solidFill>
              <a:latin typeface="微软雅黑" panose="020B0503020204020204" charset="-122"/>
              <a:ea typeface="微软雅黑" panose="020B0503020204020204" charset="-122"/>
              <a:cs typeface="+mn-ea"/>
              <a:sym typeface="+mn-lt"/>
            </a:endParaRPr>
          </a:p>
          <a:p>
            <a:pPr defTabSz="1219200" fontAlgn="auto">
              <a:lnSpc>
                <a:spcPct val="150000"/>
              </a:lnSpc>
              <a:spcBef>
                <a:spcPts val="0"/>
              </a:spcBef>
              <a:spcAft>
                <a:spcPts val="0"/>
              </a:spcAft>
              <a:defRPr/>
            </a:pPr>
            <a:endParaRPr lang="zh-CN" altLang="en-US" kern="0" noProof="1">
              <a:solidFill>
                <a:schemeClr val="accent5">
                  <a:lumMod val="50000"/>
                </a:schemeClr>
              </a:solidFill>
              <a:latin typeface="微软雅黑" panose="020B0503020204020204" charset="-122"/>
              <a:ea typeface="微软雅黑" panose="020B0503020204020204" charset="-122"/>
              <a:cs typeface="+mn-ea"/>
              <a:sym typeface="+mn-lt"/>
            </a:endParaRPr>
          </a:p>
        </p:txBody>
      </p:sp>
      <p:sp>
        <p:nvSpPr>
          <p:cNvPr id="74" name="TextBox 20"/>
          <p:cNvSpPr txBox="1"/>
          <p:nvPr/>
        </p:nvSpPr>
        <p:spPr>
          <a:xfrm>
            <a:off x="4849813" y="3395777"/>
            <a:ext cx="5395912" cy="923330"/>
          </a:xfrm>
          <a:prstGeom prst="rect">
            <a:avLst/>
          </a:prstGeom>
          <a:noFill/>
        </p:spPr>
        <p:txBody>
          <a:bodyPr>
            <a:spAutoFit/>
          </a:bodyPr>
          <a:lstStyle/>
          <a:p>
            <a:pPr defTabSz="1219200" fontAlgn="auto">
              <a:lnSpc>
                <a:spcPct val="150000"/>
              </a:lnSpc>
              <a:spcBef>
                <a:spcPts val="0"/>
              </a:spcBef>
              <a:spcAft>
                <a:spcPts val="0"/>
              </a:spcAft>
              <a:defRPr/>
            </a:pPr>
            <a:r>
              <a:rPr lang="en-US" altLang="zh-CN" kern="0" noProof="1">
                <a:solidFill>
                  <a:schemeClr val="accent5">
                    <a:lumMod val="50000"/>
                  </a:schemeClr>
                </a:solidFill>
                <a:latin typeface="微软雅黑" panose="020B0503020204020204" charset="-122"/>
                <a:ea typeface="微软雅黑" panose="020B0503020204020204" charset="-122"/>
                <a:cs typeface="+mn-ea"/>
                <a:sym typeface="+mn-lt"/>
              </a:rPr>
              <a:t>  《</a:t>
            </a:r>
            <a:r>
              <a:rPr lang="zh-CN" altLang="en-US" kern="0" noProof="1">
                <a:solidFill>
                  <a:schemeClr val="accent5">
                    <a:lumMod val="50000"/>
                  </a:schemeClr>
                </a:solidFill>
                <a:latin typeface="微软雅黑" panose="020B0503020204020204" charset="-122"/>
                <a:ea typeface="微软雅黑" panose="020B0503020204020204" charset="-122"/>
                <a:cs typeface="+mn-ea"/>
                <a:sym typeface="+mn-lt"/>
              </a:rPr>
              <a:t>调查单位</a:t>
            </a:r>
            <a:r>
              <a:rPr lang="zh-CN" altLang="en-US" kern="0" noProof="1">
                <a:solidFill>
                  <a:srgbClr val="C00000"/>
                </a:solidFill>
                <a:latin typeface="微软雅黑" panose="020B0503020204020204" charset="-122"/>
                <a:ea typeface="微软雅黑" panose="020B0503020204020204" charset="-122"/>
                <a:cs typeface="+mn-ea"/>
                <a:sym typeface="+mn-lt"/>
              </a:rPr>
              <a:t>年度</a:t>
            </a:r>
            <a:r>
              <a:rPr lang="en-US" altLang="zh-CN" kern="0" noProof="1">
                <a:solidFill>
                  <a:srgbClr val="C00000"/>
                </a:solidFill>
                <a:latin typeface="微软雅黑" panose="020B0503020204020204" charset="-122"/>
                <a:ea typeface="微软雅黑" panose="020B0503020204020204" charset="-122"/>
                <a:cs typeface="+mn-ea"/>
                <a:sym typeface="+mn-lt"/>
              </a:rPr>
              <a:t>/</a:t>
            </a:r>
            <a:r>
              <a:rPr lang="zh-CN" altLang="en-US" kern="0" noProof="1">
                <a:solidFill>
                  <a:srgbClr val="C00000"/>
                </a:solidFill>
                <a:latin typeface="微软雅黑" panose="020B0503020204020204" charset="-122"/>
                <a:ea typeface="微软雅黑" panose="020B0503020204020204" charset="-122"/>
                <a:cs typeface="+mn-ea"/>
                <a:sym typeface="+mn-lt"/>
              </a:rPr>
              <a:t>月度</a:t>
            </a:r>
            <a:r>
              <a:rPr lang="zh-CN" altLang="en-US" kern="0" noProof="1">
                <a:solidFill>
                  <a:schemeClr val="accent5">
                    <a:lumMod val="50000"/>
                  </a:schemeClr>
                </a:solidFill>
                <a:latin typeface="微软雅黑" panose="020B0503020204020204" charset="-122"/>
                <a:ea typeface="微软雅黑" panose="020B0503020204020204" charset="-122"/>
                <a:cs typeface="+mn-ea"/>
                <a:sym typeface="+mn-lt"/>
              </a:rPr>
              <a:t>审核登记表（一）</a:t>
            </a:r>
            <a:r>
              <a:rPr lang="en-US" altLang="zh-CN" kern="0" noProof="1">
                <a:solidFill>
                  <a:schemeClr val="accent5">
                    <a:lumMod val="50000"/>
                  </a:schemeClr>
                </a:solidFill>
                <a:latin typeface="微软雅黑" panose="020B0503020204020204" charset="-122"/>
                <a:ea typeface="微软雅黑" panose="020B0503020204020204" charset="-122"/>
                <a:cs typeface="+mn-ea"/>
                <a:sym typeface="+mn-lt"/>
              </a:rPr>
              <a:t>》</a:t>
            </a:r>
            <a:endParaRPr lang="en-US" altLang="zh-CN" kern="0" noProof="1">
              <a:solidFill>
                <a:schemeClr val="accent5">
                  <a:lumMod val="50000"/>
                </a:schemeClr>
              </a:solidFill>
              <a:latin typeface="微软雅黑" panose="020B0503020204020204" charset="-122"/>
              <a:ea typeface="微软雅黑" panose="020B0503020204020204" charset="-122"/>
              <a:cs typeface="+mn-ea"/>
              <a:sym typeface="+mn-lt"/>
            </a:endParaRPr>
          </a:p>
          <a:p>
            <a:pPr defTabSz="1219200" fontAlgn="auto">
              <a:lnSpc>
                <a:spcPct val="150000"/>
              </a:lnSpc>
              <a:spcBef>
                <a:spcPts val="0"/>
              </a:spcBef>
              <a:spcAft>
                <a:spcPts val="0"/>
              </a:spcAft>
              <a:defRPr/>
            </a:pPr>
            <a:r>
              <a:rPr lang="zh-CN" altLang="en-US" kern="0" noProof="1">
                <a:solidFill>
                  <a:schemeClr val="tx1">
                    <a:lumMod val="50000"/>
                    <a:lumOff val="50000"/>
                  </a:schemeClr>
                </a:solidFill>
                <a:latin typeface="微软雅黑" panose="020B0503020204020204" charset="-122"/>
                <a:ea typeface="微软雅黑" panose="020B0503020204020204" charset="-122"/>
                <a:cs typeface="+mn-ea"/>
                <a:sym typeface="+mn-lt"/>
              </a:rPr>
              <a:t>   </a:t>
            </a:r>
            <a:r>
              <a:rPr lang="zh-CN" altLang="en-US" kern="0" noProof="1">
                <a:solidFill>
                  <a:srgbClr val="0070C0"/>
                </a:solidFill>
                <a:latin typeface="微软雅黑" panose="020B0503020204020204" charset="-122"/>
                <a:ea typeface="微软雅黑" panose="020B0503020204020204" charset="-122"/>
                <a:cs typeface="+mn-ea"/>
                <a:sym typeface="+mn-lt"/>
              </a:rPr>
              <a:t>营业执照（证书）</a:t>
            </a:r>
            <a:r>
              <a:rPr lang="zh-CN" altLang="en-US" kern="0" noProof="1" smtClean="0">
                <a:solidFill>
                  <a:srgbClr val="0070C0"/>
                </a:solidFill>
                <a:latin typeface="微软雅黑" panose="020B0503020204020204" charset="-122"/>
                <a:ea typeface="微软雅黑" panose="020B0503020204020204" charset="-122"/>
                <a:cs typeface="+mn-ea"/>
                <a:sym typeface="+mn-lt"/>
              </a:rPr>
              <a:t>复印件</a:t>
            </a:r>
            <a:endParaRPr lang="en-US" altLang="zh-CN" kern="0" noProof="1">
              <a:solidFill>
                <a:srgbClr val="0070C0"/>
              </a:solidFill>
              <a:latin typeface="微软雅黑" panose="020B0503020204020204" charset="-122"/>
              <a:ea typeface="微软雅黑" panose="020B0503020204020204" charset="-122"/>
              <a:cs typeface="+mn-ea"/>
              <a:sym typeface="+mn-lt"/>
            </a:endParaRPr>
          </a:p>
        </p:txBody>
      </p:sp>
      <p:sp>
        <p:nvSpPr>
          <p:cNvPr id="75" name="TextBox 21"/>
          <p:cNvSpPr txBox="1"/>
          <p:nvPr/>
        </p:nvSpPr>
        <p:spPr>
          <a:xfrm>
            <a:off x="5103813" y="5310188"/>
            <a:ext cx="4440237" cy="922337"/>
          </a:xfrm>
          <a:prstGeom prst="rect">
            <a:avLst/>
          </a:prstGeom>
          <a:noFill/>
        </p:spPr>
        <p:txBody>
          <a:bodyPr>
            <a:spAutoFit/>
          </a:bodyPr>
          <a:lstStyle/>
          <a:p>
            <a:pPr defTabSz="1219200" fontAlgn="auto">
              <a:lnSpc>
                <a:spcPct val="150000"/>
              </a:lnSpc>
              <a:spcBef>
                <a:spcPts val="0"/>
              </a:spcBef>
              <a:spcAft>
                <a:spcPts val="0"/>
              </a:spcAft>
              <a:defRPr/>
            </a:pPr>
            <a:r>
              <a:rPr lang="en-US" altLang="zh-CN" kern="0" noProof="1">
                <a:solidFill>
                  <a:schemeClr val="accent5">
                    <a:lumMod val="50000"/>
                  </a:schemeClr>
                </a:solidFill>
                <a:latin typeface="微软雅黑" panose="020B0503020204020204" charset="-122"/>
                <a:ea typeface="微软雅黑" panose="020B0503020204020204" charset="-122"/>
                <a:cs typeface="+mn-ea"/>
                <a:sym typeface="+mn-lt"/>
              </a:rPr>
              <a:t>《</a:t>
            </a:r>
            <a:r>
              <a:rPr lang="zh-CN" altLang="en-US" kern="0" noProof="1">
                <a:solidFill>
                  <a:schemeClr val="accent5">
                    <a:lumMod val="50000"/>
                  </a:schemeClr>
                </a:solidFill>
                <a:latin typeface="微软雅黑" panose="020B0503020204020204" charset="-122"/>
                <a:ea typeface="微软雅黑" panose="020B0503020204020204" charset="-122"/>
                <a:cs typeface="+mn-ea"/>
                <a:sym typeface="+mn-lt"/>
              </a:rPr>
              <a:t>调查单位</a:t>
            </a:r>
            <a:r>
              <a:rPr lang="zh-CN" altLang="en-US" kern="0" noProof="1">
                <a:solidFill>
                  <a:srgbClr val="C00000"/>
                </a:solidFill>
                <a:latin typeface="微软雅黑" panose="020B0503020204020204" charset="-122"/>
                <a:ea typeface="微软雅黑" panose="020B0503020204020204" charset="-122"/>
                <a:cs typeface="+mn-ea"/>
                <a:sym typeface="+mn-lt"/>
              </a:rPr>
              <a:t>年度</a:t>
            </a:r>
            <a:r>
              <a:rPr lang="en-US" altLang="zh-CN" kern="0" noProof="1">
                <a:solidFill>
                  <a:srgbClr val="C00000"/>
                </a:solidFill>
                <a:latin typeface="微软雅黑" panose="020B0503020204020204" charset="-122"/>
                <a:ea typeface="微软雅黑" panose="020B0503020204020204" charset="-122"/>
                <a:cs typeface="+mn-ea"/>
                <a:sym typeface="+mn-lt"/>
              </a:rPr>
              <a:t>/</a:t>
            </a:r>
            <a:r>
              <a:rPr lang="zh-CN" altLang="en-US" kern="0" noProof="1">
                <a:solidFill>
                  <a:srgbClr val="C00000"/>
                </a:solidFill>
                <a:latin typeface="微软雅黑" panose="020B0503020204020204" charset="-122"/>
                <a:ea typeface="微软雅黑" panose="020B0503020204020204" charset="-122"/>
                <a:cs typeface="+mn-ea"/>
                <a:sym typeface="+mn-lt"/>
              </a:rPr>
              <a:t>月度</a:t>
            </a:r>
            <a:r>
              <a:rPr lang="zh-CN" altLang="en-US" kern="0" noProof="1">
                <a:solidFill>
                  <a:schemeClr val="accent5">
                    <a:lumMod val="50000"/>
                  </a:schemeClr>
                </a:solidFill>
                <a:latin typeface="微软雅黑" panose="020B0503020204020204" charset="-122"/>
                <a:ea typeface="微软雅黑" panose="020B0503020204020204" charset="-122"/>
                <a:cs typeface="+mn-ea"/>
                <a:sym typeface="+mn-lt"/>
              </a:rPr>
              <a:t>审核登记表</a:t>
            </a:r>
            <a:r>
              <a:rPr lang="zh-CN" altLang="en-US" kern="0" noProof="1">
                <a:solidFill>
                  <a:schemeClr val="accent6">
                    <a:lumMod val="75000"/>
                  </a:schemeClr>
                </a:solidFill>
                <a:latin typeface="微软雅黑" panose="020B0503020204020204" charset="-122"/>
                <a:ea typeface="微软雅黑" panose="020B0503020204020204" charset="-122"/>
                <a:cs typeface="+mn-ea"/>
                <a:sym typeface="+mn-lt"/>
              </a:rPr>
              <a:t>（二）</a:t>
            </a:r>
            <a:r>
              <a:rPr lang="en-US" altLang="zh-CN" kern="0" noProof="1">
                <a:solidFill>
                  <a:schemeClr val="accent5">
                    <a:lumMod val="50000"/>
                  </a:schemeClr>
                </a:solidFill>
                <a:latin typeface="微软雅黑" panose="020B0503020204020204" charset="-122"/>
                <a:ea typeface="微软雅黑" panose="020B0503020204020204" charset="-122"/>
                <a:cs typeface="+mn-ea"/>
                <a:sym typeface="+mn-lt"/>
              </a:rPr>
              <a:t>》</a:t>
            </a:r>
            <a:endParaRPr lang="en-US" altLang="zh-CN" kern="0" noProof="1">
              <a:solidFill>
                <a:schemeClr val="accent5">
                  <a:lumMod val="50000"/>
                </a:schemeClr>
              </a:solidFill>
              <a:latin typeface="微软雅黑" panose="020B0503020204020204" charset="-122"/>
              <a:ea typeface="微软雅黑" panose="020B0503020204020204" charset="-122"/>
              <a:cs typeface="+mn-ea"/>
              <a:sym typeface="+mn-lt"/>
            </a:endParaRPr>
          </a:p>
          <a:p>
            <a:pPr defTabSz="1219200" fontAlgn="auto">
              <a:lnSpc>
                <a:spcPct val="150000"/>
              </a:lnSpc>
              <a:spcBef>
                <a:spcPts val="0"/>
              </a:spcBef>
              <a:spcAft>
                <a:spcPts val="0"/>
              </a:spcAft>
              <a:defRPr/>
            </a:pPr>
            <a:endParaRPr lang="zh-CN" altLang="en-US" kern="0" noProof="1">
              <a:solidFill>
                <a:schemeClr val="accent5">
                  <a:lumMod val="50000"/>
                </a:schemeClr>
              </a:solidFill>
              <a:latin typeface="微软雅黑" panose="020B0503020204020204" charset="-122"/>
              <a:ea typeface="微软雅黑" panose="020B0503020204020204" charset="-122"/>
              <a:cs typeface="+mn-ea"/>
              <a:sym typeface="+mn-lt"/>
            </a:endParaRPr>
          </a:p>
        </p:txBody>
      </p:sp>
      <p:grpSp>
        <p:nvGrpSpPr>
          <p:cNvPr id="76" name="组合 75"/>
          <p:cNvGrpSpPr/>
          <p:nvPr/>
        </p:nvGrpSpPr>
        <p:grpSpPr bwMode="auto">
          <a:xfrm>
            <a:off x="9217025" y="1679575"/>
            <a:ext cx="1895475" cy="2971164"/>
            <a:chOff x="9372600" y="2423278"/>
            <a:chExt cx="1895240" cy="1688626"/>
          </a:xfrm>
        </p:grpSpPr>
        <p:sp>
          <p:nvSpPr>
            <p:cNvPr id="77" name="右箭头 76"/>
            <p:cNvSpPr/>
            <p:nvPr/>
          </p:nvSpPr>
          <p:spPr>
            <a:xfrm>
              <a:off x="9372600" y="2692493"/>
              <a:ext cx="474785" cy="394221"/>
            </a:xfrm>
            <a:prstGeom prst="rightArrow">
              <a:avLst/>
            </a:prstGeom>
            <a:solidFill>
              <a:srgbClr val="FFC000"/>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solidFill>
                  <a:prstClr val="white"/>
                </a:solidFill>
                <a:latin typeface="方正黑体简体" pitchFamily="2" charset="-122"/>
                <a:ea typeface="方正黑体简体" pitchFamily="2" charset="-122"/>
                <a:cs typeface="+mn-ea"/>
                <a:sym typeface="+mn-lt"/>
              </a:endParaRPr>
            </a:p>
          </p:txBody>
        </p:sp>
        <p:grpSp>
          <p:nvGrpSpPr>
            <p:cNvPr id="50196" name="组合 77"/>
            <p:cNvGrpSpPr/>
            <p:nvPr/>
          </p:nvGrpSpPr>
          <p:grpSpPr bwMode="auto">
            <a:xfrm>
              <a:off x="9372600" y="2423278"/>
              <a:ext cx="1895240" cy="1688626"/>
              <a:chOff x="9372600" y="2423278"/>
              <a:chExt cx="1895240" cy="1688626"/>
            </a:xfrm>
          </p:grpSpPr>
          <p:sp>
            <p:nvSpPr>
              <p:cNvPr id="50197" name="文本框 78"/>
              <p:cNvSpPr txBox="1">
                <a:spLocks noChangeArrowheads="1"/>
              </p:cNvSpPr>
              <p:nvPr/>
            </p:nvSpPr>
            <p:spPr bwMode="auto">
              <a:xfrm>
                <a:off x="9949593" y="2423278"/>
                <a:ext cx="1318247" cy="168862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30000"/>
                  </a:lnSpc>
                </a:pPr>
                <a:r>
                  <a:rPr lang="zh-CN" altLang="en-US" sz="1600">
                    <a:solidFill>
                      <a:srgbClr val="0070C0"/>
                    </a:solidFill>
                    <a:latin typeface="微软雅黑" panose="020B0503020204020204" charset="-122"/>
                    <a:ea typeface="微软雅黑" panose="020B0503020204020204" charset="-122"/>
                    <a:sym typeface="FZZhengHeiS-R-GB"/>
                  </a:rPr>
                  <a:t>在审批系统中能直接利用“五证合一”部门信息验证身份的单位，可</a:t>
                </a:r>
                <a:r>
                  <a:rPr lang="zh-CN" altLang="en-US" sz="1600">
                    <a:solidFill>
                      <a:srgbClr val="FF0000"/>
                    </a:solidFill>
                    <a:latin typeface="微软雅黑" panose="020B0503020204020204" charset="-122"/>
                    <a:ea typeface="微软雅黑" panose="020B0503020204020204" charset="-122"/>
                    <a:sym typeface="FZZhengHeiS-R-GB"/>
                  </a:rPr>
                  <a:t>免于</a:t>
                </a:r>
                <a:r>
                  <a:rPr lang="zh-CN" altLang="en-US" sz="1600">
                    <a:solidFill>
                      <a:srgbClr val="0070C0"/>
                    </a:solidFill>
                    <a:latin typeface="微软雅黑" panose="020B0503020204020204" charset="-122"/>
                    <a:ea typeface="微软雅黑" panose="020B0503020204020204" charset="-122"/>
                    <a:sym typeface="FZZhengHeiS-R-GB"/>
                  </a:rPr>
                  <a:t>提供营业执照（证书）复印件</a:t>
                </a:r>
                <a:endParaRPr lang="zh-CN" altLang="en-US" sz="1600">
                  <a:solidFill>
                    <a:srgbClr val="0070C0"/>
                  </a:solidFill>
                  <a:latin typeface="微软雅黑" panose="020B0503020204020204" charset="-122"/>
                  <a:ea typeface="微软雅黑" panose="020B0503020204020204" charset="-122"/>
                  <a:sym typeface="FZZhengHeiS-R-GB"/>
                </a:endParaRPr>
              </a:p>
            </p:txBody>
          </p:sp>
          <p:sp>
            <p:nvSpPr>
              <p:cNvPr id="80" name="右箭头 79"/>
              <p:cNvSpPr/>
              <p:nvPr/>
            </p:nvSpPr>
            <p:spPr>
              <a:xfrm>
                <a:off x="9372600" y="3571139"/>
                <a:ext cx="474785" cy="394221"/>
              </a:xfrm>
              <a:prstGeom prst="rightArrow">
                <a:avLst/>
              </a:prstGeom>
              <a:solidFill>
                <a:srgbClr val="FFC000"/>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solidFill>
                    <a:prstClr val="white"/>
                  </a:solidFill>
                  <a:latin typeface="方正黑体简体" pitchFamily="2" charset="-122"/>
                  <a:ea typeface="方正黑体简体" pitchFamily="2" charset="-122"/>
                  <a:cs typeface="+mn-ea"/>
                  <a:sym typeface="+mn-lt"/>
                </a:endParaRPr>
              </a:p>
            </p:txBody>
          </p:sp>
        </p:grpSp>
      </p:grpSp>
      <p:sp>
        <p:nvSpPr>
          <p:cNvPr id="50199"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018F1D5C-062B-4F72-AA17-463C52110B58}" type="slidenum">
              <a:rPr altLang="en-US" smtClean="0">
                <a:solidFill>
                  <a:srgbClr val="898989"/>
                </a:solidFill>
                <a:cs typeface="FZHei-B01S"/>
              </a:rPr>
            </a:fld>
            <a:endParaRPr lang="zh-CN" altLang="en-US" smtClean="0">
              <a:solidFill>
                <a:srgbClr val="898989"/>
              </a:solidFill>
              <a:cs typeface="FZHei-B01S"/>
            </a:endParaRPr>
          </a:p>
        </p:txBody>
      </p:sp>
    </p:spTree>
  </p:cSld>
  <p:clrMapOvr>
    <a:masterClrMapping/>
  </p:clrMapOvr>
  <p:transition spd="slow"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500"/>
                                        <p:tgtEl>
                                          <p:spTgt spid="92"/>
                                        </p:tgtEl>
                                      </p:cBhvr>
                                    </p:animEffect>
                                  </p:childTnLst>
                                </p:cTn>
                              </p:par>
                              <p:par>
                                <p:cTn id="11" presetID="63" presetClass="path" presetSubtype="0" accel="50000" decel="50000" fill="hold" nodeType="withEffect">
                                  <p:stCondLst>
                                    <p:cond delay="0"/>
                                  </p:stCondLst>
                                  <p:childTnLst>
                                    <p:animMotion origin="layout" path="M -0.16667 2.59259E-6 L 2.5E-6 2.59259E-6 " pathEditMode="relative" rAng="0" ptsTypes="AA">
                                      <p:cBhvr>
                                        <p:cTn id="12" dur="800" fill="hold"/>
                                        <p:tgtEl>
                                          <p:spTgt spid="91"/>
                                        </p:tgtEl>
                                        <p:attrNameLst>
                                          <p:attrName>ppt_x</p:attrName>
                                          <p:attrName>ppt_y</p:attrName>
                                        </p:attrNameLst>
                                      </p:cBhvr>
                                      <p:rCtr x="8300" y="0"/>
                                    </p:animMotion>
                                  </p:childTnLst>
                                </p:cTn>
                              </p:par>
                              <p:par>
                                <p:cTn id="13" presetID="10" presetClass="entr" presetSubtype="0" fill="hold" grpId="0" nodeType="withEffect">
                                  <p:stCondLst>
                                    <p:cond delay="500"/>
                                  </p:stCondLst>
                                  <p:childTnLst>
                                    <p:set>
                                      <p:cBhvr>
                                        <p:cTn id="14" dur="1" fill="hold">
                                          <p:stCondLst>
                                            <p:cond delay="0"/>
                                          </p:stCondLst>
                                        </p:cTn>
                                        <p:tgtEl>
                                          <p:spTgt spid="93"/>
                                        </p:tgtEl>
                                        <p:attrNameLst>
                                          <p:attrName>style.visibility</p:attrName>
                                        </p:attrNameLst>
                                      </p:cBhvr>
                                      <p:to>
                                        <p:strVal val="visible"/>
                                      </p:to>
                                    </p:set>
                                    <p:animEffect transition="in" filter="fade">
                                      <p:cBhvr>
                                        <p:cTn id="15" dur="500"/>
                                        <p:tgtEl>
                                          <p:spTgt spid="93"/>
                                        </p:tgtEl>
                                      </p:cBhvr>
                                    </p:animEffect>
                                  </p:childTnLst>
                                </p:cTn>
                              </p:par>
                              <p:par>
                                <p:cTn id="16" presetID="63" presetClass="path" presetSubtype="0" accel="50000" decel="50000" fill="hold" grpId="1" nodeType="withEffect">
                                  <p:stCondLst>
                                    <p:cond delay="200"/>
                                  </p:stCondLst>
                                  <p:childTnLst>
                                    <p:animMotion origin="layout" path="M -0.16667 -1.85185E-6 L -2.5E-6 -1.85185E-6 " pathEditMode="relative" rAng="0" ptsTypes="AA">
                                      <p:cBhvr>
                                        <p:cTn id="17" dur="800" fill="hold"/>
                                        <p:tgtEl>
                                          <p:spTgt spid="93"/>
                                        </p:tgtEl>
                                        <p:attrNameLst>
                                          <p:attrName>ppt_x</p:attrName>
                                          <p:attrName>ppt_y</p:attrName>
                                        </p:attrNameLst>
                                      </p:cBhvr>
                                      <p:rCtr x="8800" y="0"/>
                                    </p:animMotion>
                                  </p:childTnLst>
                                </p:cTn>
                              </p:par>
                              <p:par>
                                <p:cTn id="18" presetID="10" presetClass="entr" presetSubtype="0" fill="hold" grpId="0" nodeType="withEffect">
                                  <p:stCondLst>
                                    <p:cond delay="75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1000"/>
                                        <p:tgtEl>
                                          <p:spTgt spid="70"/>
                                        </p:tgtEl>
                                      </p:cBhvr>
                                    </p:animEffect>
                                  </p:childTnLst>
                                </p:cTn>
                              </p:par>
                              <p:par>
                                <p:cTn id="21" presetID="63" presetClass="path" presetSubtype="0" accel="50000" decel="50000" fill="hold" grpId="1" nodeType="withEffect">
                                  <p:stCondLst>
                                    <p:cond delay="0"/>
                                  </p:stCondLst>
                                  <p:childTnLst>
                                    <p:animMotion origin="layout" path="M -0.16666 -3.7037E-7 L -2.5E-6 -3.7037E-7 " pathEditMode="relative" rAng="0" ptsTypes="AA">
                                      <p:cBhvr>
                                        <p:cTn id="22" dur="800" fill="hold"/>
                                        <p:tgtEl>
                                          <p:spTgt spid="70"/>
                                        </p:tgtEl>
                                        <p:attrNameLst>
                                          <p:attrName>ppt_x</p:attrName>
                                          <p:attrName>ppt_y</p:attrName>
                                        </p:attrNameLst>
                                      </p:cBhvr>
                                      <p:rCtr x="8300" y="0"/>
                                    </p:animMotion>
                                  </p:childTnLst>
                                </p:cTn>
                              </p:par>
                              <p:par>
                                <p:cTn id="23" presetID="22" presetClass="entr" presetSubtype="8" fill="hold" grpId="0" nodeType="withEffect">
                                  <p:stCondLst>
                                    <p:cond delay="500"/>
                                  </p:stCondLst>
                                  <p:childTnLst>
                                    <p:set>
                                      <p:cBhvr>
                                        <p:cTn id="24" dur="1" fill="hold">
                                          <p:stCondLst>
                                            <p:cond delay="0"/>
                                          </p:stCondLst>
                                        </p:cTn>
                                        <p:tgtEl>
                                          <p:spTgt spid="71"/>
                                        </p:tgtEl>
                                        <p:attrNameLst>
                                          <p:attrName>style.visibility</p:attrName>
                                        </p:attrNameLst>
                                      </p:cBhvr>
                                      <p:to>
                                        <p:strVal val="visible"/>
                                      </p:to>
                                    </p:set>
                                    <p:animEffect transition="in" filter="wipe(left)">
                                      <p:cBhvr>
                                        <p:cTn id="25" dur="500"/>
                                        <p:tgtEl>
                                          <p:spTgt spid="71"/>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500" fill="hold"/>
                                        <p:tgtEl>
                                          <p:spTgt spid="57"/>
                                        </p:tgtEl>
                                        <p:attrNameLst>
                                          <p:attrName>ppt_w</p:attrName>
                                        </p:attrNameLst>
                                      </p:cBhvr>
                                      <p:tavLst>
                                        <p:tav tm="0">
                                          <p:val>
                                            <p:fltVal val="0"/>
                                          </p:val>
                                        </p:tav>
                                        <p:tav tm="100000">
                                          <p:val>
                                            <p:strVal val="#ppt_w"/>
                                          </p:val>
                                        </p:tav>
                                      </p:tavLst>
                                    </p:anim>
                                    <p:anim calcmode="lin" valueType="num">
                                      <p:cBhvr>
                                        <p:cTn id="30" dur="500" fill="hold"/>
                                        <p:tgtEl>
                                          <p:spTgt spid="57"/>
                                        </p:tgtEl>
                                        <p:attrNameLst>
                                          <p:attrName>ppt_h</p:attrName>
                                        </p:attrNameLst>
                                      </p:cBhvr>
                                      <p:tavLst>
                                        <p:tav tm="0">
                                          <p:val>
                                            <p:fltVal val="0"/>
                                          </p:val>
                                        </p:tav>
                                        <p:tav tm="100000">
                                          <p:val>
                                            <p:strVal val="#ppt_h"/>
                                          </p:val>
                                        </p:tav>
                                      </p:tavLst>
                                    </p:anim>
                                    <p:animEffect transition="in" filter="fade">
                                      <p:cBhvr>
                                        <p:cTn id="31" dur="500"/>
                                        <p:tgtEl>
                                          <p:spTgt spid="57"/>
                                        </p:tgtEl>
                                      </p:cBhvr>
                                    </p:animEffect>
                                  </p:childTnLst>
                                </p:cTn>
                              </p:par>
                              <p:par>
                                <p:cTn id="32" presetID="22" presetClass="entr" presetSubtype="8" fill="hold" grpId="0" nodeType="withEffect">
                                  <p:stCondLst>
                                    <p:cond delay="800"/>
                                  </p:stCondLst>
                                  <p:childTnLst>
                                    <p:set>
                                      <p:cBhvr>
                                        <p:cTn id="33" dur="1" fill="hold">
                                          <p:stCondLst>
                                            <p:cond delay="0"/>
                                          </p:stCondLst>
                                        </p:cTn>
                                        <p:tgtEl>
                                          <p:spTgt spid="56"/>
                                        </p:tgtEl>
                                        <p:attrNameLst>
                                          <p:attrName>style.visibility</p:attrName>
                                        </p:attrNameLst>
                                      </p:cBhvr>
                                      <p:to>
                                        <p:strVal val="visible"/>
                                      </p:to>
                                    </p:set>
                                    <p:animEffect transition="in" filter="wipe(left)">
                                      <p:cBhvr>
                                        <p:cTn id="34" dur="500"/>
                                        <p:tgtEl>
                                          <p:spTgt spid="56"/>
                                        </p:tgtEl>
                                      </p:cBhvr>
                                    </p:animEffect>
                                  </p:childTnLst>
                                </p:cTn>
                              </p:par>
                              <p:par>
                                <p:cTn id="35" presetID="53" presetClass="entr" presetSubtype="16" fill="hold" grpId="0" nodeType="withEffect">
                                  <p:stCondLst>
                                    <p:cond delay="1000"/>
                                  </p:stCondLst>
                                  <p:childTnLst>
                                    <p:set>
                                      <p:cBhvr>
                                        <p:cTn id="36" dur="1" fill="hold">
                                          <p:stCondLst>
                                            <p:cond delay="0"/>
                                          </p:stCondLst>
                                        </p:cTn>
                                        <p:tgtEl>
                                          <p:spTgt spid="60"/>
                                        </p:tgtEl>
                                        <p:attrNameLst>
                                          <p:attrName>style.visibility</p:attrName>
                                        </p:attrNameLst>
                                      </p:cBhvr>
                                      <p:to>
                                        <p:strVal val="visible"/>
                                      </p:to>
                                    </p:set>
                                    <p:anim calcmode="lin" valueType="num">
                                      <p:cBhvr>
                                        <p:cTn id="37" dur="500" fill="hold"/>
                                        <p:tgtEl>
                                          <p:spTgt spid="60"/>
                                        </p:tgtEl>
                                        <p:attrNameLst>
                                          <p:attrName>ppt_w</p:attrName>
                                        </p:attrNameLst>
                                      </p:cBhvr>
                                      <p:tavLst>
                                        <p:tav tm="0">
                                          <p:val>
                                            <p:fltVal val="0"/>
                                          </p:val>
                                        </p:tav>
                                        <p:tav tm="100000">
                                          <p:val>
                                            <p:strVal val="#ppt_w"/>
                                          </p:val>
                                        </p:tav>
                                      </p:tavLst>
                                    </p:anim>
                                    <p:anim calcmode="lin" valueType="num">
                                      <p:cBhvr>
                                        <p:cTn id="38" dur="500" fill="hold"/>
                                        <p:tgtEl>
                                          <p:spTgt spid="60"/>
                                        </p:tgtEl>
                                        <p:attrNameLst>
                                          <p:attrName>ppt_h</p:attrName>
                                        </p:attrNameLst>
                                      </p:cBhvr>
                                      <p:tavLst>
                                        <p:tav tm="0">
                                          <p:val>
                                            <p:fltVal val="0"/>
                                          </p:val>
                                        </p:tav>
                                        <p:tav tm="100000">
                                          <p:val>
                                            <p:strVal val="#ppt_h"/>
                                          </p:val>
                                        </p:tav>
                                      </p:tavLst>
                                    </p:anim>
                                    <p:animEffect transition="in" filter="fade">
                                      <p:cBhvr>
                                        <p:cTn id="39" dur="500"/>
                                        <p:tgtEl>
                                          <p:spTgt spid="60"/>
                                        </p:tgtEl>
                                      </p:cBhvr>
                                    </p:animEffect>
                                  </p:childTnLst>
                                </p:cTn>
                              </p:par>
                              <p:par>
                                <p:cTn id="40" presetID="16" presetClass="entr" presetSubtype="21" fill="hold" grpId="0" nodeType="withEffect">
                                  <p:stCondLst>
                                    <p:cond delay="1000"/>
                                  </p:stCondLst>
                                  <p:childTnLst>
                                    <p:set>
                                      <p:cBhvr>
                                        <p:cTn id="41" dur="1" fill="hold">
                                          <p:stCondLst>
                                            <p:cond delay="0"/>
                                          </p:stCondLst>
                                        </p:cTn>
                                        <p:tgtEl>
                                          <p:spTgt spid="73"/>
                                        </p:tgtEl>
                                        <p:attrNameLst>
                                          <p:attrName>style.visibility</p:attrName>
                                        </p:attrNameLst>
                                      </p:cBhvr>
                                      <p:to>
                                        <p:strVal val="visible"/>
                                      </p:to>
                                    </p:set>
                                    <p:animEffect transition="in" filter="barn(inVertical)">
                                      <p:cBhvr>
                                        <p:cTn id="42" dur="500"/>
                                        <p:tgtEl>
                                          <p:spTgt spid="73"/>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63"/>
                                        </p:tgtEl>
                                        <p:attrNameLst>
                                          <p:attrName>style.visibility</p:attrName>
                                        </p:attrNameLst>
                                      </p:cBhvr>
                                      <p:to>
                                        <p:strVal val="visible"/>
                                      </p:to>
                                    </p:set>
                                    <p:animEffect transition="in" filter="fade">
                                      <p:cBhvr>
                                        <p:cTn id="45" dur="200"/>
                                        <p:tgtEl>
                                          <p:spTgt spid="63"/>
                                        </p:tgtEl>
                                      </p:cBhvr>
                                    </p:animEffect>
                                  </p:childTnLst>
                                </p:cTn>
                              </p:par>
                            </p:childTnLst>
                          </p:cTn>
                        </p:par>
                        <p:par>
                          <p:cTn id="46" fill="hold">
                            <p:stCondLst>
                              <p:cond delay="1000"/>
                            </p:stCondLst>
                            <p:childTnLst>
                              <p:par>
                                <p:cTn id="47" presetID="53" presetClass="entr" presetSubtype="16" fill="hold" grpId="0" nodeType="afterEffect">
                                  <p:stCondLst>
                                    <p:cond delay="0"/>
                                  </p:stCondLst>
                                  <p:childTnLst>
                                    <p:set>
                                      <p:cBhvr>
                                        <p:cTn id="48" dur="1" fill="hold">
                                          <p:stCondLst>
                                            <p:cond delay="0"/>
                                          </p:stCondLst>
                                        </p:cTn>
                                        <p:tgtEl>
                                          <p:spTgt spid="61"/>
                                        </p:tgtEl>
                                        <p:attrNameLst>
                                          <p:attrName>style.visibility</p:attrName>
                                        </p:attrNameLst>
                                      </p:cBhvr>
                                      <p:to>
                                        <p:strVal val="visible"/>
                                      </p:to>
                                    </p:set>
                                    <p:anim calcmode="lin" valueType="num">
                                      <p:cBhvr>
                                        <p:cTn id="49" dur="500" fill="hold"/>
                                        <p:tgtEl>
                                          <p:spTgt spid="61"/>
                                        </p:tgtEl>
                                        <p:attrNameLst>
                                          <p:attrName>ppt_w</p:attrName>
                                        </p:attrNameLst>
                                      </p:cBhvr>
                                      <p:tavLst>
                                        <p:tav tm="0">
                                          <p:val>
                                            <p:fltVal val="0"/>
                                          </p:val>
                                        </p:tav>
                                        <p:tav tm="100000">
                                          <p:val>
                                            <p:strVal val="#ppt_w"/>
                                          </p:val>
                                        </p:tav>
                                      </p:tavLst>
                                    </p:anim>
                                    <p:anim calcmode="lin" valueType="num">
                                      <p:cBhvr>
                                        <p:cTn id="50" dur="500" fill="hold"/>
                                        <p:tgtEl>
                                          <p:spTgt spid="61"/>
                                        </p:tgtEl>
                                        <p:attrNameLst>
                                          <p:attrName>ppt_h</p:attrName>
                                        </p:attrNameLst>
                                      </p:cBhvr>
                                      <p:tavLst>
                                        <p:tav tm="0">
                                          <p:val>
                                            <p:fltVal val="0"/>
                                          </p:val>
                                        </p:tav>
                                        <p:tav tm="100000">
                                          <p:val>
                                            <p:strVal val="#ppt_h"/>
                                          </p:val>
                                        </p:tav>
                                      </p:tavLst>
                                    </p:anim>
                                    <p:animEffect transition="in" filter="fade">
                                      <p:cBhvr>
                                        <p:cTn id="51" dur="500"/>
                                        <p:tgtEl>
                                          <p:spTgt spid="61"/>
                                        </p:tgtEl>
                                      </p:cBhvr>
                                    </p:animEffect>
                                  </p:childTnLst>
                                </p:cTn>
                              </p:par>
                              <p:par>
                                <p:cTn id="52" presetID="10" presetClass="entr" presetSubtype="0" fill="hold" grpId="0" nodeType="withEffect">
                                  <p:stCondLst>
                                    <p:cond delay="50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
                                        <p:tgtEl>
                                          <p:spTgt spid="64"/>
                                        </p:tgtEl>
                                      </p:cBhvr>
                                    </p:animEffect>
                                  </p:childTnLst>
                                </p:cTn>
                              </p:par>
                              <p:par>
                                <p:cTn id="55" presetID="16" presetClass="entr" presetSubtype="21" fill="hold" grpId="0" nodeType="withEffect">
                                  <p:stCondLst>
                                    <p:cond delay="500"/>
                                  </p:stCondLst>
                                  <p:childTnLst>
                                    <p:set>
                                      <p:cBhvr>
                                        <p:cTn id="56" dur="1" fill="hold">
                                          <p:stCondLst>
                                            <p:cond delay="0"/>
                                          </p:stCondLst>
                                        </p:cTn>
                                        <p:tgtEl>
                                          <p:spTgt spid="74"/>
                                        </p:tgtEl>
                                        <p:attrNameLst>
                                          <p:attrName>style.visibility</p:attrName>
                                        </p:attrNameLst>
                                      </p:cBhvr>
                                      <p:to>
                                        <p:strVal val="visible"/>
                                      </p:to>
                                    </p:set>
                                    <p:animEffect transition="in" filter="barn(inVertical)">
                                      <p:cBhvr>
                                        <p:cTn id="57" dur="700"/>
                                        <p:tgtEl>
                                          <p:spTgt spid="74"/>
                                        </p:tgtEl>
                                      </p:cBhvr>
                                    </p:animEffect>
                                  </p:childTnLst>
                                </p:cTn>
                              </p:par>
                            </p:childTnLst>
                          </p:cTn>
                        </p:par>
                        <p:par>
                          <p:cTn id="58" fill="hold">
                            <p:stCondLst>
                              <p:cond delay="15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par>
                                <p:cTn id="64" presetID="10" presetClass="entr" presetSubtype="0" fill="hold" grpId="0" nodeType="withEffect">
                                  <p:stCondLst>
                                    <p:cond delay="500"/>
                                  </p:stCondLst>
                                  <p:childTnLst>
                                    <p:set>
                                      <p:cBhvr>
                                        <p:cTn id="65" dur="1" fill="hold">
                                          <p:stCondLst>
                                            <p:cond delay="0"/>
                                          </p:stCondLst>
                                        </p:cTn>
                                        <p:tgtEl>
                                          <p:spTgt spid="72"/>
                                        </p:tgtEl>
                                        <p:attrNameLst>
                                          <p:attrName>style.visibility</p:attrName>
                                        </p:attrNameLst>
                                      </p:cBhvr>
                                      <p:to>
                                        <p:strVal val="visible"/>
                                      </p:to>
                                    </p:set>
                                    <p:animEffect transition="in" filter="fade">
                                      <p:cBhvr>
                                        <p:cTn id="66" dur="500"/>
                                        <p:tgtEl>
                                          <p:spTgt spid="72"/>
                                        </p:tgtEl>
                                      </p:cBhvr>
                                    </p:animEffect>
                                  </p:childTnLst>
                                </p:cTn>
                              </p:par>
                              <p:par>
                                <p:cTn id="67" presetID="16" presetClass="entr" presetSubtype="21" fill="hold" grpId="0" nodeType="withEffect">
                                  <p:stCondLst>
                                    <p:cond delay="500"/>
                                  </p:stCondLst>
                                  <p:childTnLst>
                                    <p:set>
                                      <p:cBhvr>
                                        <p:cTn id="68" dur="1" fill="hold">
                                          <p:stCondLst>
                                            <p:cond delay="0"/>
                                          </p:stCondLst>
                                        </p:cTn>
                                        <p:tgtEl>
                                          <p:spTgt spid="75"/>
                                        </p:tgtEl>
                                        <p:attrNameLst>
                                          <p:attrName>style.visibility</p:attrName>
                                        </p:attrNameLst>
                                      </p:cBhvr>
                                      <p:to>
                                        <p:strVal val="visible"/>
                                      </p:to>
                                    </p:set>
                                    <p:animEffect transition="in" filter="barn(inVertical)">
                                      <p:cBhvr>
                                        <p:cTn id="69" dur="500"/>
                                        <p:tgtEl>
                                          <p:spTgt spid="75"/>
                                        </p:tgtEl>
                                      </p:cBhvr>
                                    </p:animEffect>
                                  </p:childTnLst>
                                </p:cTn>
                              </p:par>
                            </p:childTnLst>
                          </p:cTn>
                        </p:par>
                        <p:par>
                          <p:cTn id="70" fill="hold">
                            <p:stCondLst>
                              <p:cond delay="2000"/>
                            </p:stCondLst>
                            <p:childTnLst>
                              <p:par>
                                <p:cTn id="71" presetID="16" presetClass="entr" presetSubtype="21"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barn(inVertical)">
                                      <p:cBhvr>
                                        <p:cTn id="7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0" grpId="1" bldLvl="0" animBg="1"/>
      <p:bldP spid="71" grpId="0"/>
      <p:bldP spid="92" grpId="0"/>
      <p:bldP spid="93" grpId="0" bldLvl="0" animBg="1"/>
      <p:bldP spid="93" grpId="1" bldLvl="0" animBg="1"/>
      <p:bldP spid="56" grpId="0" bldLvl="0" animBg="1"/>
      <p:bldP spid="60" grpId="0" bldLvl="0" animBg="1"/>
      <p:bldP spid="61" grpId="0" bldLvl="0" animBg="1"/>
      <p:bldP spid="62" grpId="0" bldLvl="0" animBg="1"/>
      <p:bldP spid="63" grpId="0"/>
      <p:bldP spid="64" grpId="0"/>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矩形 69"/>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71" name="矩形 70"/>
          <p:cNvSpPr>
            <a:spLocks noChangeArrowheads="1"/>
          </p:cNvSpPr>
          <p:nvPr/>
        </p:nvSpPr>
        <p:spPr bwMode="auto">
          <a:xfrm>
            <a:off x="1755775" y="449263"/>
            <a:ext cx="41608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400">
                <a:solidFill>
                  <a:srgbClr val="18478F"/>
                </a:solidFill>
                <a:latin typeface="方正黑体简体" pitchFamily="2" charset="-122"/>
                <a:ea typeface="方正黑体简体" pitchFamily="2" charset="-122"/>
                <a:sym typeface="FZZhengHeiS-R-GB"/>
              </a:rPr>
              <a:t>申报材料</a:t>
            </a:r>
            <a:r>
              <a:rPr lang="en-US" altLang="zh-CN" sz="2400">
                <a:solidFill>
                  <a:srgbClr val="18478F"/>
                </a:solidFill>
                <a:latin typeface="方正黑体简体" pitchFamily="2" charset="-122"/>
                <a:ea typeface="方正黑体简体" pitchFamily="2" charset="-122"/>
                <a:sym typeface="FZZhengHeiS-R-GB"/>
              </a:rPr>
              <a:t>---</a:t>
            </a:r>
            <a:r>
              <a:rPr lang="zh-CN" altLang="en-US" sz="2400">
                <a:solidFill>
                  <a:srgbClr val="18478F"/>
                </a:solidFill>
                <a:latin typeface="方正黑体简体" pitchFamily="2" charset="-122"/>
                <a:ea typeface="方正黑体简体" pitchFamily="2" charset="-122"/>
                <a:sym typeface="FZZhengHeiS-R-GB"/>
              </a:rPr>
              <a:t>纳入</a:t>
            </a:r>
            <a:endParaRPr lang="zh-CN" altLang="en-US" sz="2400">
              <a:solidFill>
                <a:srgbClr val="18478F"/>
              </a:solidFill>
              <a:latin typeface="方正黑体简体" pitchFamily="2" charset="-122"/>
              <a:ea typeface="方正黑体简体" pitchFamily="2" charset="-122"/>
              <a:sym typeface="FZZhengHeiS-R-GB"/>
            </a:endParaRPr>
          </a:p>
        </p:txBody>
      </p:sp>
      <p:sp>
        <p:nvSpPr>
          <p:cNvPr id="91" name="圆角矩形 90"/>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92" name="矩形 91"/>
          <p:cNvSpPr>
            <a:spLocks noChangeArrowheads="1"/>
          </p:cNvSpPr>
          <p:nvPr/>
        </p:nvSpPr>
        <p:spPr bwMode="auto">
          <a:xfrm>
            <a:off x="417513" y="400050"/>
            <a:ext cx="765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18478F"/>
                </a:solidFill>
                <a:latin typeface="方正黑体简体" pitchFamily="2" charset="-122"/>
                <a:ea typeface="方正黑体简体" pitchFamily="2" charset="-122"/>
                <a:sym typeface="FZZhengHeiS-R-GB"/>
              </a:rPr>
              <a:t>2.5</a:t>
            </a:r>
            <a:endParaRPr lang="zh-CN" altLang="en-US" sz="3200">
              <a:solidFill>
                <a:srgbClr val="18478F"/>
              </a:solidFill>
              <a:latin typeface="方正黑体简体" pitchFamily="2" charset="-122"/>
              <a:ea typeface="方正黑体简体" pitchFamily="2" charset="-122"/>
              <a:sym typeface="FZZhengHeiS-R-GB"/>
            </a:endParaRPr>
          </a:p>
        </p:txBody>
      </p:sp>
      <p:sp>
        <p:nvSpPr>
          <p:cNvPr id="93" name="矩形 92"/>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4" name="圆角矩形 3"/>
          <p:cNvSpPr/>
          <p:nvPr/>
        </p:nvSpPr>
        <p:spPr>
          <a:xfrm>
            <a:off x="550540" y="3383280"/>
            <a:ext cx="1865630" cy="82169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noProof="1">
                <a:solidFill>
                  <a:prstClr val="white"/>
                </a:solidFill>
                <a:latin typeface="微软雅黑" panose="020B0503020204020204" charset="-122"/>
                <a:ea typeface="微软雅黑" panose="020B0503020204020204" charset="-122"/>
                <a:cs typeface="+mn-ea"/>
                <a:sym typeface="+mn-lt"/>
              </a:rPr>
              <a:t>工业</a:t>
            </a:r>
            <a:endParaRPr lang="zh-CN" altLang="en-US" noProof="1">
              <a:solidFill>
                <a:prstClr val="white"/>
              </a:solidFill>
              <a:latin typeface="微软雅黑" panose="020B0503020204020204" charset="-122"/>
              <a:ea typeface="微软雅黑" panose="020B0503020204020204" charset="-122"/>
              <a:cs typeface="+mn-ea"/>
              <a:sym typeface="+mn-lt"/>
            </a:endParaRPr>
          </a:p>
        </p:txBody>
      </p:sp>
      <p:cxnSp>
        <p:nvCxnSpPr>
          <p:cNvPr id="5" name="直接连接符 4"/>
          <p:cNvCxnSpPr>
            <a:stCxn id="4" idx="3"/>
            <a:endCxn id="15" idx="1"/>
          </p:cNvCxnSpPr>
          <p:nvPr/>
        </p:nvCxnSpPr>
        <p:spPr>
          <a:xfrm flipV="1">
            <a:off x="2416170" y="2968620"/>
            <a:ext cx="800739" cy="82550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接连接符 6"/>
          <p:cNvCxnSpPr>
            <a:stCxn id="4" idx="3"/>
            <a:endCxn id="10" idx="1"/>
          </p:cNvCxnSpPr>
          <p:nvPr/>
        </p:nvCxnSpPr>
        <p:spPr>
          <a:xfrm flipV="1">
            <a:off x="2416170" y="2092320"/>
            <a:ext cx="800739" cy="1701805"/>
          </a:xfrm>
          <a:prstGeom prst="line">
            <a:avLst/>
          </a:prstGeom>
        </p:spPr>
        <p:style>
          <a:lnRef idx="1">
            <a:schemeClr val="accent1"/>
          </a:lnRef>
          <a:fillRef idx="0">
            <a:schemeClr val="accent1"/>
          </a:fillRef>
          <a:effectRef idx="0">
            <a:schemeClr val="accent1"/>
          </a:effectRef>
          <a:fontRef idx="minor">
            <a:schemeClr val="tx1"/>
          </a:fontRef>
        </p:style>
      </p:cxnSp>
      <p:sp>
        <p:nvSpPr>
          <p:cNvPr id="8" name="圆角矩形 7"/>
          <p:cNvSpPr/>
          <p:nvPr/>
        </p:nvSpPr>
        <p:spPr>
          <a:xfrm>
            <a:off x="3216909" y="983615"/>
            <a:ext cx="3029132" cy="592778"/>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noProof="1">
                <a:solidFill>
                  <a:prstClr val="white"/>
                </a:solidFill>
                <a:latin typeface="微软雅黑" panose="020B0503020204020204" charset="-122"/>
                <a:ea typeface="微软雅黑" panose="020B0503020204020204" charset="-122"/>
                <a:cs typeface="+mn-ea"/>
                <a:sym typeface="+mn-lt"/>
              </a:rPr>
              <a:t>共性材料</a:t>
            </a:r>
            <a:endParaRPr lang="zh-CN" altLang="en-US" noProof="1">
              <a:solidFill>
                <a:prstClr val="white"/>
              </a:solidFill>
              <a:latin typeface="微软雅黑" panose="020B0503020204020204" charset="-122"/>
              <a:ea typeface="微软雅黑" panose="020B0503020204020204" charset="-122"/>
              <a:cs typeface="+mn-ea"/>
              <a:sym typeface="+mn-lt"/>
            </a:endParaRPr>
          </a:p>
        </p:txBody>
      </p:sp>
      <p:cxnSp>
        <p:nvCxnSpPr>
          <p:cNvPr id="2" name="直接连接符 1"/>
          <p:cNvCxnSpPr>
            <a:stCxn id="8" idx="3"/>
            <a:endCxn id="3" idx="1"/>
          </p:cNvCxnSpPr>
          <p:nvPr/>
        </p:nvCxnSpPr>
        <p:spPr>
          <a:xfrm>
            <a:off x="6246041" y="1280004"/>
            <a:ext cx="619579" cy="8411"/>
          </a:xfrm>
          <a:prstGeom prst="line">
            <a:avLst/>
          </a:prstGeom>
          <a:solidFill>
            <a:schemeClr val="accent1">
              <a:lumMod val="50000"/>
            </a:schemeClr>
          </a:solidFill>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6865620" y="907415"/>
            <a:ext cx="5085080" cy="76200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sz="1600" noProof="1">
                <a:solidFill>
                  <a:prstClr val="white"/>
                </a:solidFill>
                <a:latin typeface="微软雅黑" panose="020B0503020204020204" charset="-122"/>
                <a:ea typeface="微软雅黑" panose="020B0503020204020204" charset="-122"/>
                <a:cs typeface="微软雅黑" panose="020B0503020204020204" charset="-122"/>
                <a:sym typeface="+mn-lt"/>
              </a:rPr>
              <a:t>调查单位</a:t>
            </a:r>
            <a:r>
              <a:rPr lang="zh-CN" altLang="en-US" sz="1600" noProof="1">
                <a:solidFill>
                  <a:srgbClr val="FFC000"/>
                </a:solidFill>
                <a:latin typeface="微软雅黑" panose="020B0503020204020204" charset="-122"/>
                <a:ea typeface="微软雅黑" panose="020B0503020204020204" charset="-122"/>
                <a:cs typeface="微软雅黑" panose="020B0503020204020204" charset="-122"/>
                <a:sym typeface="+mn-lt"/>
              </a:rPr>
              <a:t>年度</a:t>
            </a:r>
            <a:r>
              <a:rPr lang="en-US" altLang="zh-CN" sz="1600" noProof="1">
                <a:solidFill>
                  <a:srgbClr val="FFC000"/>
                </a:solidFill>
                <a:latin typeface="微软雅黑" panose="020B0503020204020204" charset="-122"/>
                <a:ea typeface="微软雅黑" panose="020B0503020204020204" charset="-122"/>
                <a:cs typeface="微软雅黑" panose="020B0503020204020204" charset="-122"/>
                <a:sym typeface="+mn-lt"/>
              </a:rPr>
              <a:t>/</a:t>
            </a:r>
            <a:r>
              <a:rPr lang="zh-CN" altLang="en-US" sz="1600" noProof="1">
                <a:solidFill>
                  <a:srgbClr val="FFC000"/>
                </a:solidFill>
                <a:latin typeface="微软雅黑" panose="020B0503020204020204" charset="-122"/>
                <a:ea typeface="微软雅黑" panose="020B0503020204020204" charset="-122"/>
                <a:cs typeface="微软雅黑" panose="020B0503020204020204" charset="-122"/>
                <a:sym typeface="+mn-lt"/>
              </a:rPr>
              <a:t>月度</a:t>
            </a:r>
            <a:r>
              <a:rPr lang="zh-CN" altLang="en-US" sz="1600" noProof="1">
                <a:solidFill>
                  <a:prstClr val="white"/>
                </a:solidFill>
                <a:latin typeface="微软雅黑" panose="020B0503020204020204" charset="-122"/>
                <a:ea typeface="微软雅黑" panose="020B0503020204020204" charset="-122"/>
                <a:cs typeface="微软雅黑" panose="020B0503020204020204" charset="-122"/>
                <a:sym typeface="+mn-lt"/>
              </a:rPr>
              <a:t>审核登记表（一）</a:t>
            </a:r>
            <a:endParaRPr lang="zh-CN" altLang="en-US" sz="1600" noProof="1">
              <a:solidFill>
                <a:prstClr val="white"/>
              </a:solidFill>
              <a:latin typeface="微软雅黑" panose="020B0503020204020204" charset="-122"/>
              <a:ea typeface="微软雅黑" panose="020B0503020204020204" charset="-122"/>
              <a:cs typeface="微软雅黑" panose="020B0503020204020204" charset="-122"/>
              <a:sym typeface="+mn-lt"/>
            </a:endParaRPr>
          </a:p>
          <a:p>
            <a:pPr algn="ctr" eaLnBrk="0" hangingPunct="0">
              <a:defRPr/>
            </a:pPr>
            <a:r>
              <a:rPr lang="zh-CN" altLang="en-US" sz="1600" noProof="1">
                <a:solidFill>
                  <a:prstClr val="white"/>
                </a:solidFill>
                <a:latin typeface="微软雅黑" panose="020B0503020204020204" charset="-122"/>
                <a:ea typeface="微软雅黑" panose="020B0503020204020204" charset="-122"/>
                <a:cs typeface="微软雅黑" panose="020B0503020204020204" charset="-122"/>
                <a:sym typeface="+mn-lt"/>
              </a:rPr>
              <a:t>营业执照（证书）复印件</a:t>
            </a:r>
            <a:endParaRPr lang="zh-CN" altLang="en-US" sz="1600" noProof="1">
              <a:solidFill>
                <a:prstClr val="white"/>
              </a:solidFill>
              <a:latin typeface="微软雅黑" panose="020B0503020204020204" charset="-122"/>
              <a:ea typeface="微软雅黑" panose="020B0503020204020204" charset="-122"/>
              <a:cs typeface="微软雅黑" panose="020B0503020204020204" charset="-122"/>
              <a:sym typeface="+mn-lt"/>
            </a:endParaRPr>
          </a:p>
        </p:txBody>
      </p:sp>
      <p:sp>
        <p:nvSpPr>
          <p:cNvPr id="10" name="圆角矩形 9"/>
          <p:cNvSpPr/>
          <p:nvPr/>
        </p:nvSpPr>
        <p:spPr>
          <a:xfrm>
            <a:off x="3216909" y="1711320"/>
            <a:ext cx="3007360" cy="76200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noProof="1">
                <a:solidFill>
                  <a:prstClr val="white"/>
                </a:solidFill>
                <a:latin typeface="微软雅黑" panose="020B0503020204020204" charset="-122"/>
                <a:ea typeface="微软雅黑" panose="020B0503020204020204" charset="-122"/>
                <a:cs typeface="+mn-ea"/>
                <a:sym typeface="+mn-lt"/>
              </a:rPr>
              <a:t>利润表复印件</a:t>
            </a:r>
            <a:endParaRPr lang="zh-CN" altLang="en-US" noProof="1">
              <a:solidFill>
                <a:prstClr val="white"/>
              </a:solidFill>
              <a:latin typeface="微软雅黑" panose="020B0503020204020204" charset="-122"/>
              <a:ea typeface="微软雅黑" panose="020B0503020204020204" charset="-122"/>
              <a:cs typeface="+mn-ea"/>
              <a:sym typeface="+mn-lt"/>
            </a:endParaRPr>
          </a:p>
        </p:txBody>
      </p:sp>
      <p:sp>
        <p:nvSpPr>
          <p:cNvPr id="15" name="圆角矩形 14"/>
          <p:cNvSpPr/>
          <p:nvPr/>
        </p:nvSpPr>
        <p:spPr>
          <a:xfrm>
            <a:off x="3216909" y="2587620"/>
            <a:ext cx="3007995" cy="76200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noProof="1">
                <a:solidFill>
                  <a:prstClr val="white"/>
                </a:solidFill>
                <a:latin typeface="微软雅黑" panose="020B0503020204020204" charset="-122"/>
                <a:ea typeface="微软雅黑" panose="020B0503020204020204" charset="-122"/>
                <a:cs typeface="+mn-ea"/>
                <a:sym typeface="+mn-lt"/>
              </a:rPr>
              <a:t>《增值税纳税申报表》</a:t>
            </a:r>
            <a:endParaRPr lang="zh-CN" altLang="en-US" noProof="1">
              <a:solidFill>
                <a:prstClr val="white"/>
              </a:solidFill>
              <a:latin typeface="微软雅黑" panose="020B0503020204020204" charset="-122"/>
              <a:ea typeface="微软雅黑" panose="020B0503020204020204" charset="-122"/>
              <a:cs typeface="+mn-ea"/>
              <a:sym typeface="+mn-lt"/>
            </a:endParaRPr>
          </a:p>
        </p:txBody>
      </p:sp>
      <p:sp>
        <p:nvSpPr>
          <p:cNvPr id="16" name="圆角矩形 15"/>
          <p:cNvSpPr/>
          <p:nvPr/>
        </p:nvSpPr>
        <p:spPr>
          <a:xfrm>
            <a:off x="3216909" y="3414395"/>
            <a:ext cx="3007360" cy="76200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noProof="1">
                <a:solidFill>
                  <a:prstClr val="white"/>
                </a:solidFill>
                <a:latin typeface="微软雅黑" panose="020B0503020204020204" charset="-122"/>
                <a:ea typeface="微软雅黑" panose="020B0503020204020204" charset="-122"/>
                <a:cs typeface="+mn-ea"/>
                <a:sym typeface="+mn-lt"/>
              </a:rPr>
              <a:t>《增值税纳税申报表附列资料（表一）》</a:t>
            </a:r>
            <a:endParaRPr lang="zh-CN" altLang="en-US" noProof="1">
              <a:solidFill>
                <a:prstClr val="white"/>
              </a:solidFill>
              <a:latin typeface="微软雅黑" panose="020B0503020204020204" charset="-122"/>
              <a:ea typeface="微软雅黑" panose="020B0503020204020204" charset="-122"/>
              <a:cs typeface="+mn-ea"/>
              <a:sym typeface="+mn-lt"/>
            </a:endParaRPr>
          </a:p>
        </p:txBody>
      </p:sp>
      <p:sp>
        <p:nvSpPr>
          <p:cNvPr id="17" name="圆角矩形 16"/>
          <p:cNvSpPr/>
          <p:nvPr/>
        </p:nvSpPr>
        <p:spPr>
          <a:xfrm>
            <a:off x="3216909" y="4150994"/>
            <a:ext cx="3006725" cy="76200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noProof="1">
                <a:solidFill>
                  <a:prstClr val="white"/>
                </a:solidFill>
                <a:latin typeface="微软雅黑" panose="020B0503020204020204" charset="-122"/>
                <a:ea typeface="微软雅黑" panose="020B0503020204020204" charset="-122"/>
                <a:cs typeface="+mn-ea"/>
                <a:sym typeface="+mn-lt"/>
              </a:rPr>
              <a:t>现场取证资料</a:t>
            </a:r>
            <a:endParaRPr lang="zh-CN" altLang="en-US" noProof="1">
              <a:solidFill>
                <a:prstClr val="white"/>
              </a:solidFill>
              <a:latin typeface="微软雅黑" panose="020B0503020204020204" charset="-122"/>
              <a:ea typeface="微软雅黑" panose="020B0503020204020204" charset="-122"/>
              <a:cs typeface="+mn-ea"/>
              <a:sym typeface="+mn-lt"/>
            </a:endParaRPr>
          </a:p>
        </p:txBody>
      </p:sp>
      <p:sp>
        <p:nvSpPr>
          <p:cNvPr id="18" name="圆角矩形 17"/>
          <p:cNvSpPr/>
          <p:nvPr/>
        </p:nvSpPr>
        <p:spPr>
          <a:xfrm>
            <a:off x="3216909" y="4959345"/>
            <a:ext cx="3006725" cy="76200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noProof="1">
                <a:solidFill>
                  <a:prstClr val="white"/>
                </a:solidFill>
                <a:latin typeface="微软雅黑" panose="020B0503020204020204" charset="-122"/>
                <a:ea typeface="微软雅黑" panose="020B0503020204020204" charset="-122"/>
                <a:cs typeface="+mn-ea"/>
                <a:sym typeface="+mn-lt"/>
              </a:rPr>
              <a:t>批复文件</a:t>
            </a:r>
            <a:endParaRPr lang="zh-CN" altLang="en-US" noProof="1">
              <a:solidFill>
                <a:prstClr val="white"/>
              </a:solidFill>
              <a:latin typeface="微软雅黑" panose="020B0503020204020204" charset="-122"/>
              <a:ea typeface="微软雅黑" panose="020B0503020204020204" charset="-122"/>
              <a:cs typeface="+mn-ea"/>
              <a:sym typeface="+mn-lt"/>
            </a:endParaRPr>
          </a:p>
          <a:p>
            <a:pPr algn="ctr" eaLnBrk="0" hangingPunct="0">
              <a:defRPr/>
            </a:pPr>
            <a:r>
              <a:rPr lang="zh-CN" altLang="en-US" sz="1600" noProof="1">
                <a:solidFill>
                  <a:srgbClr val="FED24C"/>
                </a:solidFill>
                <a:latin typeface="微软雅黑" panose="020B0503020204020204" charset="-122"/>
                <a:ea typeface="微软雅黑" panose="020B0503020204020204" charset="-122"/>
                <a:cs typeface="+mn-ea"/>
                <a:sym typeface="+mn-lt"/>
              </a:rPr>
              <a:t>（限新开业（投产）单位）</a:t>
            </a:r>
            <a:endParaRPr lang="zh-CN" altLang="en-US" sz="1600" noProof="1">
              <a:solidFill>
                <a:srgbClr val="FED24C"/>
              </a:solidFill>
              <a:latin typeface="微软雅黑" panose="020B0503020204020204" charset="-122"/>
              <a:ea typeface="微软雅黑" panose="020B0503020204020204" charset="-122"/>
              <a:cs typeface="+mn-ea"/>
              <a:sym typeface="+mn-lt"/>
            </a:endParaRPr>
          </a:p>
        </p:txBody>
      </p:sp>
      <p:cxnSp>
        <p:nvCxnSpPr>
          <p:cNvPr id="19" name="直接连接符 18"/>
          <p:cNvCxnSpPr>
            <a:stCxn id="4" idx="3"/>
            <a:endCxn id="8" idx="1"/>
          </p:cNvCxnSpPr>
          <p:nvPr/>
        </p:nvCxnSpPr>
        <p:spPr>
          <a:xfrm flipV="1">
            <a:off x="2416170" y="1280004"/>
            <a:ext cx="800739" cy="25141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4" idx="3"/>
            <a:endCxn id="16" idx="1"/>
          </p:cNvCxnSpPr>
          <p:nvPr/>
        </p:nvCxnSpPr>
        <p:spPr>
          <a:xfrm>
            <a:off x="2416170" y="3794125"/>
            <a:ext cx="800739" cy="12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4" idx="3"/>
            <a:endCxn id="17" idx="1"/>
          </p:cNvCxnSpPr>
          <p:nvPr/>
        </p:nvCxnSpPr>
        <p:spPr>
          <a:xfrm>
            <a:off x="2416170" y="3794125"/>
            <a:ext cx="800739" cy="7378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4" idx="3"/>
            <a:endCxn id="18" idx="1"/>
          </p:cNvCxnSpPr>
          <p:nvPr/>
        </p:nvCxnSpPr>
        <p:spPr>
          <a:xfrm>
            <a:off x="2416170" y="3794125"/>
            <a:ext cx="800739" cy="1546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10" idx="3"/>
            <a:endCxn id="24" idx="1"/>
          </p:cNvCxnSpPr>
          <p:nvPr/>
        </p:nvCxnSpPr>
        <p:spPr>
          <a:xfrm>
            <a:off x="6224269" y="2092320"/>
            <a:ext cx="641351" cy="0"/>
          </a:xfrm>
          <a:prstGeom prst="line">
            <a:avLst/>
          </a:prstGeom>
          <a:solidFill>
            <a:schemeClr val="accent1">
              <a:lumMod val="50000"/>
            </a:schemeClr>
          </a:solidFill>
        </p:spPr>
        <p:style>
          <a:lnRef idx="1">
            <a:schemeClr val="accent1"/>
          </a:lnRef>
          <a:fillRef idx="0">
            <a:schemeClr val="accent1"/>
          </a:fillRef>
          <a:effectRef idx="0">
            <a:schemeClr val="accent1"/>
          </a:effectRef>
          <a:fontRef idx="minor">
            <a:schemeClr val="tx1"/>
          </a:fontRef>
        </p:style>
      </p:cxnSp>
      <p:sp>
        <p:nvSpPr>
          <p:cNvPr id="24" name="圆角矩形 23"/>
          <p:cNvSpPr/>
          <p:nvPr/>
        </p:nvSpPr>
        <p:spPr>
          <a:xfrm>
            <a:off x="6865620" y="1711320"/>
            <a:ext cx="5085715" cy="76200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sz="1600" noProof="1">
                <a:solidFill>
                  <a:prstClr val="white"/>
                </a:solidFill>
                <a:latin typeface="微软雅黑" panose="020B0503020204020204" charset="-122"/>
                <a:ea typeface="微软雅黑" panose="020B0503020204020204" charset="-122"/>
                <a:cs typeface="微软雅黑" panose="020B0503020204020204" charset="-122"/>
                <a:sym typeface="+mn-lt"/>
              </a:rPr>
              <a:t>截至申报期</a:t>
            </a:r>
            <a:r>
              <a:rPr lang="zh-CN" altLang="en-US" sz="1600" noProof="1">
                <a:solidFill>
                  <a:srgbClr val="FFC000"/>
                </a:solidFill>
                <a:latin typeface="微软雅黑" panose="020B0503020204020204" charset="-122"/>
                <a:ea typeface="微软雅黑" panose="020B0503020204020204" charset="-122"/>
                <a:cs typeface="微软雅黑" panose="020B0503020204020204" charset="-122"/>
                <a:sym typeface="+mn-lt"/>
              </a:rPr>
              <a:t>最近</a:t>
            </a:r>
            <a:r>
              <a:rPr lang="en-US" altLang="zh-CN" sz="1600" noProof="1">
                <a:solidFill>
                  <a:srgbClr val="FFC000"/>
                </a:solidFill>
                <a:latin typeface="微软雅黑" panose="020B0503020204020204" charset="-122"/>
                <a:ea typeface="微软雅黑" panose="020B0503020204020204" charset="-122"/>
                <a:cs typeface="微软雅黑" panose="020B0503020204020204" charset="-122"/>
                <a:sym typeface="+mn-lt"/>
              </a:rPr>
              <a:t>1</a:t>
            </a:r>
            <a:r>
              <a:rPr lang="zh-CN" altLang="en-US" sz="1600" noProof="1">
                <a:solidFill>
                  <a:srgbClr val="FFC000"/>
                </a:solidFill>
                <a:latin typeface="微软雅黑" panose="020B0503020204020204" charset="-122"/>
                <a:ea typeface="微软雅黑" panose="020B0503020204020204" charset="-122"/>
                <a:cs typeface="微软雅黑" panose="020B0503020204020204" charset="-122"/>
                <a:sym typeface="+mn-lt"/>
              </a:rPr>
              <a:t>个月加盖单位公章（或财务专用章）</a:t>
            </a:r>
            <a:endParaRPr lang="zh-CN" altLang="en-US" sz="1600" noProof="1">
              <a:solidFill>
                <a:srgbClr val="FFC000"/>
              </a:solidFill>
              <a:latin typeface="微软雅黑" panose="020B0503020204020204" charset="-122"/>
              <a:ea typeface="微软雅黑" panose="020B0503020204020204" charset="-122"/>
              <a:cs typeface="微软雅黑" panose="020B0503020204020204" charset="-122"/>
              <a:sym typeface="+mn-lt"/>
            </a:endParaRPr>
          </a:p>
        </p:txBody>
      </p:sp>
      <p:cxnSp>
        <p:nvCxnSpPr>
          <p:cNvPr id="25" name="直接连接符 24"/>
          <p:cNvCxnSpPr>
            <a:stCxn id="15" idx="3"/>
            <a:endCxn id="26" idx="1"/>
          </p:cNvCxnSpPr>
          <p:nvPr/>
        </p:nvCxnSpPr>
        <p:spPr>
          <a:xfrm>
            <a:off x="6224904" y="2968620"/>
            <a:ext cx="616586" cy="5085"/>
          </a:xfrm>
          <a:prstGeom prst="line">
            <a:avLst/>
          </a:prstGeom>
          <a:solidFill>
            <a:schemeClr val="accent1">
              <a:lumMod val="50000"/>
            </a:schemeClr>
          </a:solidFill>
        </p:spPr>
        <p:style>
          <a:lnRef idx="1">
            <a:schemeClr val="accent1"/>
          </a:lnRef>
          <a:fillRef idx="0">
            <a:schemeClr val="accent1"/>
          </a:fillRef>
          <a:effectRef idx="0">
            <a:schemeClr val="accent1"/>
          </a:effectRef>
          <a:fontRef idx="minor">
            <a:schemeClr val="tx1"/>
          </a:fontRef>
        </p:style>
      </p:cxnSp>
      <p:sp>
        <p:nvSpPr>
          <p:cNvPr id="26" name="圆角矩形 25"/>
          <p:cNvSpPr/>
          <p:nvPr/>
        </p:nvSpPr>
        <p:spPr>
          <a:xfrm>
            <a:off x="6841490" y="2536825"/>
            <a:ext cx="5109210" cy="87376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sz="1600" noProof="1">
                <a:solidFill>
                  <a:prstClr val="white"/>
                </a:solidFill>
                <a:latin typeface="微软雅黑" panose="020B0503020204020204" charset="-122"/>
                <a:ea typeface="微软雅黑" panose="020B0503020204020204" charset="-122"/>
                <a:cs typeface="+mn-ea"/>
                <a:sym typeface="+mn-lt"/>
              </a:rPr>
              <a:t>加盖税务部门</a:t>
            </a:r>
            <a:r>
              <a:rPr lang="zh-CN" altLang="en-US" sz="1600" noProof="1">
                <a:solidFill>
                  <a:srgbClr val="FFC000"/>
                </a:solidFill>
                <a:latin typeface="微软雅黑" panose="020B0503020204020204" charset="-122"/>
                <a:ea typeface="微软雅黑" panose="020B0503020204020204" charset="-122"/>
                <a:cs typeface="+mn-ea"/>
                <a:sym typeface="+mn-lt"/>
              </a:rPr>
              <a:t>和</a:t>
            </a:r>
            <a:r>
              <a:rPr lang="zh-CN" altLang="en-US" sz="1600" noProof="1">
                <a:solidFill>
                  <a:prstClr val="white"/>
                </a:solidFill>
                <a:latin typeface="微软雅黑" panose="020B0503020204020204" charset="-122"/>
                <a:ea typeface="微软雅黑" panose="020B0503020204020204" charset="-122"/>
                <a:cs typeface="+mn-ea"/>
                <a:sym typeface="+mn-lt"/>
              </a:rPr>
              <a:t>单位公章</a:t>
            </a:r>
            <a:endParaRPr lang="zh-CN" altLang="en-US" sz="1600" noProof="1">
              <a:solidFill>
                <a:prstClr val="white"/>
              </a:solidFill>
              <a:latin typeface="微软雅黑" panose="020B0503020204020204" charset="-122"/>
              <a:ea typeface="微软雅黑" panose="020B0503020204020204" charset="-122"/>
              <a:cs typeface="+mn-ea"/>
              <a:sym typeface="+mn-lt"/>
            </a:endParaRPr>
          </a:p>
          <a:p>
            <a:pPr algn="ctr" eaLnBrk="0" hangingPunct="0">
              <a:defRPr/>
            </a:pPr>
            <a:r>
              <a:rPr lang="zh-CN" altLang="en-US" sz="1600" noProof="1">
                <a:solidFill>
                  <a:prstClr val="white"/>
                </a:solidFill>
                <a:latin typeface="微软雅黑" panose="020B0503020204020204" charset="-122"/>
                <a:ea typeface="微软雅黑" panose="020B0503020204020204" charset="-122"/>
                <a:cs typeface="+mn-ea"/>
                <a:sym typeface="+mn-lt"/>
              </a:rPr>
              <a:t>或打印税务网上申报系统查询的</a:t>
            </a:r>
            <a:r>
              <a:rPr lang="zh-CN" altLang="en-US" sz="1600" noProof="1">
                <a:solidFill>
                  <a:srgbClr val="FFC000"/>
                </a:solidFill>
                <a:latin typeface="微软雅黑" panose="020B0503020204020204" charset="-122"/>
                <a:ea typeface="微软雅黑" panose="020B0503020204020204" charset="-122"/>
                <a:cs typeface="+mn-ea"/>
                <a:sym typeface="+mn-lt"/>
              </a:rPr>
              <a:t>整屏截图（带查询页面的完整表），并加盖单位公章</a:t>
            </a:r>
            <a:endParaRPr lang="zh-CN" altLang="en-US" sz="1600" noProof="1">
              <a:solidFill>
                <a:srgbClr val="FFC000"/>
              </a:solidFill>
              <a:latin typeface="微软雅黑" panose="020B0503020204020204" charset="-122"/>
              <a:ea typeface="微软雅黑" panose="020B0503020204020204" charset="-122"/>
              <a:cs typeface="+mn-ea"/>
              <a:sym typeface="+mn-lt"/>
            </a:endParaRPr>
          </a:p>
        </p:txBody>
      </p:sp>
      <p:cxnSp>
        <p:nvCxnSpPr>
          <p:cNvPr id="29" name="直接连接符 28"/>
          <p:cNvCxnSpPr/>
          <p:nvPr/>
        </p:nvCxnSpPr>
        <p:spPr>
          <a:xfrm>
            <a:off x="6200775" y="4506913"/>
            <a:ext cx="641350" cy="0"/>
          </a:xfrm>
          <a:prstGeom prst="line">
            <a:avLst/>
          </a:prstGeom>
          <a:solidFill>
            <a:schemeClr val="accent1">
              <a:lumMod val="50000"/>
            </a:schemeClr>
          </a:solidFill>
        </p:spPr>
        <p:style>
          <a:lnRef idx="1">
            <a:schemeClr val="accent1"/>
          </a:lnRef>
          <a:fillRef idx="0">
            <a:schemeClr val="accent1"/>
          </a:fillRef>
          <a:effectRef idx="0">
            <a:schemeClr val="accent1"/>
          </a:effectRef>
          <a:fontRef idx="minor">
            <a:schemeClr val="tx1"/>
          </a:fontRef>
        </p:style>
      </p:cxnSp>
      <p:sp>
        <p:nvSpPr>
          <p:cNvPr id="30" name="圆角矩形 29"/>
          <p:cNvSpPr/>
          <p:nvPr/>
        </p:nvSpPr>
        <p:spPr>
          <a:xfrm>
            <a:off x="6841490" y="3871590"/>
            <a:ext cx="5109845" cy="838835"/>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sz="1600" noProof="1">
                <a:solidFill>
                  <a:prstClr val="white"/>
                </a:solidFill>
                <a:latin typeface="微软雅黑" panose="020B0503020204020204" charset="-122"/>
                <a:ea typeface="微软雅黑" panose="020B0503020204020204" charset="-122"/>
                <a:cs typeface="+mn-ea"/>
                <a:sym typeface="+mn-lt"/>
              </a:rPr>
              <a:t>企业生产经营场地入口的实地照片</a:t>
            </a:r>
            <a:endParaRPr lang="zh-CN" altLang="en-US" sz="1600" noProof="1">
              <a:solidFill>
                <a:prstClr val="white"/>
              </a:solidFill>
              <a:latin typeface="微软雅黑" panose="020B0503020204020204" charset="-122"/>
              <a:ea typeface="微软雅黑" panose="020B0503020204020204" charset="-122"/>
              <a:cs typeface="+mn-ea"/>
              <a:sym typeface="+mn-lt"/>
            </a:endParaRPr>
          </a:p>
          <a:p>
            <a:pPr algn="ctr" eaLnBrk="0" hangingPunct="0">
              <a:defRPr/>
            </a:pPr>
            <a:r>
              <a:rPr lang="zh-CN" altLang="en-US" sz="1600" noProof="1">
                <a:solidFill>
                  <a:prstClr val="white"/>
                </a:solidFill>
                <a:latin typeface="微软雅黑" panose="020B0503020204020204" charset="-122"/>
                <a:ea typeface="微软雅黑" panose="020B0503020204020204" charset="-122"/>
                <a:cs typeface="+mn-ea"/>
                <a:sym typeface="+mn-lt"/>
              </a:rPr>
              <a:t>（</a:t>
            </a:r>
            <a:r>
              <a:rPr lang="zh-CN" altLang="en-US" sz="1600" noProof="1">
                <a:solidFill>
                  <a:srgbClr val="FED24C"/>
                </a:solidFill>
                <a:latin typeface="微软雅黑" panose="020B0503020204020204" charset="-122"/>
                <a:ea typeface="微软雅黑" panose="020B0503020204020204" charset="-122"/>
                <a:cs typeface="+mn-ea"/>
                <a:sym typeface="+mn-lt"/>
              </a:rPr>
              <a:t>需有企业名称的挂牌</a:t>
            </a:r>
            <a:r>
              <a:rPr lang="zh-CN" altLang="en-US" sz="1600" noProof="1">
                <a:solidFill>
                  <a:prstClr val="white"/>
                </a:solidFill>
                <a:latin typeface="微软雅黑" panose="020B0503020204020204" charset="-122"/>
                <a:ea typeface="微软雅黑" panose="020B0503020204020204" charset="-122"/>
                <a:cs typeface="+mn-ea"/>
                <a:sym typeface="+mn-lt"/>
              </a:rPr>
              <a:t>）</a:t>
            </a:r>
            <a:endParaRPr lang="zh-CN" altLang="en-US" sz="1600" noProof="1">
              <a:solidFill>
                <a:prstClr val="white"/>
              </a:solidFill>
              <a:latin typeface="微软雅黑" panose="020B0503020204020204" charset="-122"/>
              <a:ea typeface="微软雅黑" panose="020B0503020204020204" charset="-122"/>
              <a:cs typeface="+mn-ea"/>
              <a:sym typeface="+mn-lt"/>
            </a:endParaRPr>
          </a:p>
          <a:p>
            <a:pPr algn="ctr" eaLnBrk="0" hangingPunct="0">
              <a:defRPr/>
            </a:pPr>
            <a:r>
              <a:rPr lang="zh-CN" altLang="en-US" sz="1600" noProof="1">
                <a:solidFill>
                  <a:prstClr val="white"/>
                </a:solidFill>
                <a:latin typeface="微软雅黑" panose="020B0503020204020204" charset="-122"/>
                <a:ea typeface="微软雅黑" panose="020B0503020204020204" charset="-122"/>
                <a:cs typeface="+mn-ea"/>
                <a:sym typeface="+mn-lt"/>
              </a:rPr>
              <a:t>生产加工现场的设备照片</a:t>
            </a:r>
            <a:endParaRPr lang="zh-CN" altLang="en-US" sz="1600" noProof="1">
              <a:solidFill>
                <a:prstClr val="white"/>
              </a:solidFill>
              <a:latin typeface="微软雅黑" panose="020B0503020204020204" charset="-122"/>
              <a:ea typeface="微软雅黑" panose="020B0503020204020204" charset="-122"/>
              <a:cs typeface="+mn-ea"/>
              <a:sym typeface="+mn-lt"/>
            </a:endParaRPr>
          </a:p>
        </p:txBody>
      </p:sp>
      <p:cxnSp>
        <p:nvCxnSpPr>
          <p:cNvPr id="31" name="直接连接符 30"/>
          <p:cNvCxnSpPr/>
          <p:nvPr/>
        </p:nvCxnSpPr>
        <p:spPr>
          <a:xfrm>
            <a:off x="6224270" y="5302245"/>
            <a:ext cx="641350" cy="0"/>
          </a:xfrm>
          <a:prstGeom prst="line">
            <a:avLst/>
          </a:prstGeom>
          <a:solidFill>
            <a:schemeClr val="accent1">
              <a:lumMod val="50000"/>
            </a:schemeClr>
          </a:solidFill>
        </p:spPr>
        <p:style>
          <a:lnRef idx="1">
            <a:schemeClr val="accent1"/>
          </a:lnRef>
          <a:fillRef idx="0">
            <a:schemeClr val="accent1"/>
          </a:fillRef>
          <a:effectRef idx="0">
            <a:schemeClr val="accent1"/>
          </a:effectRef>
          <a:fontRef idx="minor">
            <a:schemeClr val="tx1"/>
          </a:fontRef>
        </p:style>
      </p:cxnSp>
      <p:sp>
        <p:nvSpPr>
          <p:cNvPr id="32" name="圆角矩形 31"/>
          <p:cNvSpPr/>
          <p:nvPr/>
        </p:nvSpPr>
        <p:spPr>
          <a:xfrm>
            <a:off x="6865620" y="4794245"/>
            <a:ext cx="5085080" cy="76200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sz="1600" noProof="1">
                <a:solidFill>
                  <a:srgbClr val="FED24C"/>
                </a:solidFill>
                <a:latin typeface="微软雅黑" panose="020B0503020204020204" charset="-122"/>
                <a:ea typeface="微软雅黑" panose="020B0503020204020204" charset="-122"/>
                <a:cs typeface="+mn-ea"/>
                <a:sym typeface="+mn-lt"/>
              </a:rPr>
              <a:t>新开业（投产）单位</a:t>
            </a:r>
            <a:r>
              <a:rPr lang="zh-CN" altLang="en-US" sz="1600" noProof="1">
                <a:solidFill>
                  <a:prstClr val="white"/>
                </a:solidFill>
                <a:latin typeface="微软雅黑" panose="020B0503020204020204" charset="-122"/>
                <a:ea typeface="微软雅黑" panose="020B0503020204020204" charset="-122"/>
                <a:cs typeface="+mn-ea"/>
                <a:sym typeface="+mn-lt"/>
              </a:rPr>
              <a:t>还需提供发展改革委（经信委或工信委）对建设项目的批复（或备案）文件复印件</a:t>
            </a:r>
            <a:endParaRPr lang="zh-CN" altLang="en-US" sz="1600" noProof="1">
              <a:solidFill>
                <a:prstClr val="white"/>
              </a:solidFill>
              <a:latin typeface="微软雅黑" panose="020B0503020204020204" charset="-122"/>
              <a:ea typeface="微软雅黑" panose="020B0503020204020204" charset="-122"/>
              <a:cs typeface="+mn-ea"/>
              <a:sym typeface="+mn-lt"/>
            </a:endParaRPr>
          </a:p>
        </p:txBody>
      </p:sp>
      <p:sp>
        <p:nvSpPr>
          <p:cNvPr id="34" name="文本框 33"/>
          <p:cNvSpPr txBox="1">
            <a:spLocks noChangeArrowheads="1"/>
          </p:cNvSpPr>
          <p:nvPr/>
        </p:nvSpPr>
        <p:spPr bwMode="auto">
          <a:xfrm>
            <a:off x="4117975" y="581025"/>
            <a:ext cx="161131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000" b="1" dirty="0">
                <a:ea typeface="微软雅黑" panose="020B0503020204020204" charset="-122"/>
              </a:rPr>
              <a:t>材料类型</a:t>
            </a:r>
            <a:endParaRPr lang="zh-CN" altLang="en-US" sz="2000" b="1" dirty="0">
              <a:ea typeface="微软雅黑" panose="020B0503020204020204" charset="-122"/>
            </a:endParaRPr>
          </a:p>
        </p:txBody>
      </p:sp>
      <p:sp>
        <p:nvSpPr>
          <p:cNvPr id="35" name="文本框 34"/>
          <p:cNvSpPr txBox="1">
            <a:spLocks noChangeArrowheads="1"/>
          </p:cNvSpPr>
          <p:nvPr/>
        </p:nvSpPr>
        <p:spPr bwMode="auto">
          <a:xfrm>
            <a:off x="8752363" y="517004"/>
            <a:ext cx="1287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000" b="1" dirty="0">
                <a:ea typeface="微软雅黑" panose="020B0503020204020204" charset="-122"/>
              </a:rPr>
              <a:t>报送要求</a:t>
            </a:r>
            <a:endParaRPr lang="zh-CN" altLang="en-US" sz="2000" b="1" dirty="0">
              <a:ea typeface="微软雅黑" panose="020B0503020204020204" charset="-122"/>
            </a:endParaRPr>
          </a:p>
        </p:txBody>
      </p:sp>
      <p:sp>
        <p:nvSpPr>
          <p:cNvPr id="52255" name="灯片编号占位符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09D58DC5-1A98-4EBF-BABE-266263D83520}" type="slidenum">
              <a:rPr altLang="en-US" smtClean="0">
                <a:solidFill>
                  <a:srgbClr val="898989"/>
                </a:solidFill>
                <a:cs typeface="FZHei-B01S"/>
              </a:rPr>
            </a:fld>
            <a:endParaRPr lang="zh-CN" altLang="en-US" smtClean="0">
              <a:solidFill>
                <a:srgbClr val="898989"/>
              </a:solidFill>
              <a:cs typeface="FZHei-B01S"/>
            </a:endParaRPr>
          </a:p>
        </p:txBody>
      </p:sp>
      <p:sp>
        <p:nvSpPr>
          <p:cNvPr id="6" name="矩形 5"/>
          <p:cNvSpPr/>
          <p:nvPr/>
        </p:nvSpPr>
        <p:spPr>
          <a:xfrm>
            <a:off x="5945959" y="3244334"/>
            <a:ext cx="300082" cy="369332"/>
          </a:xfrm>
          <a:prstGeom prst="rect">
            <a:avLst/>
          </a:prstGeom>
        </p:spPr>
        <p:txBody>
          <a:bodyPr wrap="none">
            <a:spAutoFit/>
          </a:bodyPr>
          <a:lstStyle/>
          <a:p>
            <a:pPr lvl="0" algn="ctr"/>
            <a:r>
              <a:rPr lang="en-US" altLang="en-US" dirty="0">
                <a:solidFill>
                  <a:srgbClr val="000000"/>
                </a:solidFill>
                <a:latin typeface="黑体" panose="02010609060101010101" charset="-122"/>
                <a:ea typeface="微软雅黑" panose="020B0503020204020204" charset="-122"/>
              </a:rPr>
              <a:t>-</a:t>
            </a:r>
            <a:endParaRPr lang="en-US" altLang="en-US" dirty="0">
              <a:solidFill>
                <a:srgbClr val="000000"/>
              </a:solidFill>
              <a:latin typeface="黑体" panose="02010609060101010101" charset="-122"/>
              <a:ea typeface="微软雅黑" panose="020B0503020204020204" charset="-122"/>
            </a:endParaRPr>
          </a:p>
        </p:txBody>
      </p:sp>
      <p:sp>
        <p:nvSpPr>
          <p:cNvPr id="36" name="圆角矩形 35"/>
          <p:cNvSpPr/>
          <p:nvPr/>
        </p:nvSpPr>
        <p:spPr>
          <a:xfrm>
            <a:off x="3215955" y="5806561"/>
            <a:ext cx="3006725" cy="76200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noProof="1" smtClean="0">
                <a:solidFill>
                  <a:prstClr val="white"/>
                </a:solidFill>
                <a:latin typeface="微软雅黑" panose="020B0503020204020204" charset="-122"/>
                <a:ea typeface="微软雅黑" panose="020B0503020204020204" charset="-122"/>
                <a:cs typeface="+mn-ea"/>
                <a:sym typeface="+mn-lt"/>
              </a:rPr>
              <a:t>战新产品有关材料</a:t>
            </a:r>
            <a:endParaRPr lang="zh-CN" altLang="en-US" noProof="1">
              <a:solidFill>
                <a:prstClr val="white"/>
              </a:solidFill>
              <a:latin typeface="微软雅黑" panose="020B0503020204020204" charset="-122"/>
              <a:ea typeface="微软雅黑" panose="020B0503020204020204" charset="-122"/>
              <a:cs typeface="+mn-ea"/>
              <a:sym typeface="+mn-lt"/>
            </a:endParaRPr>
          </a:p>
          <a:p>
            <a:pPr algn="ctr" eaLnBrk="0" hangingPunct="0">
              <a:defRPr/>
            </a:pPr>
            <a:r>
              <a:rPr lang="zh-CN" altLang="en-US" sz="1600" noProof="1">
                <a:solidFill>
                  <a:srgbClr val="FED24C"/>
                </a:solidFill>
                <a:latin typeface="微软雅黑" panose="020B0503020204020204" charset="-122"/>
                <a:ea typeface="微软雅黑" panose="020B0503020204020204" charset="-122"/>
                <a:cs typeface="+mn-ea"/>
                <a:sym typeface="+mn-lt"/>
              </a:rPr>
              <a:t>（</a:t>
            </a:r>
            <a:r>
              <a:rPr lang="zh-CN" altLang="en-US" sz="1600" noProof="1" smtClean="0">
                <a:solidFill>
                  <a:srgbClr val="FED24C"/>
                </a:solidFill>
                <a:latin typeface="微软雅黑" panose="020B0503020204020204" charset="-122"/>
                <a:ea typeface="微软雅黑" panose="020B0503020204020204" charset="-122"/>
                <a:cs typeface="+mn-ea"/>
                <a:sym typeface="+mn-lt"/>
              </a:rPr>
              <a:t>限战新工业单位</a:t>
            </a:r>
            <a:r>
              <a:rPr lang="zh-CN" altLang="en-US" sz="1600" noProof="1">
                <a:solidFill>
                  <a:srgbClr val="FED24C"/>
                </a:solidFill>
                <a:latin typeface="微软雅黑" panose="020B0503020204020204" charset="-122"/>
                <a:ea typeface="微软雅黑" panose="020B0503020204020204" charset="-122"/>
                <a:cs typeface="+mn-ea"/>
                <a:sym typeface="+mn-lt"/>
              </a:rPr>
              <a:t>）</a:t>
            </a:r>
            <a:endParaRPr lang="zh-CN" altLang="en-US" sz="1600" noProof="1">
              <a:solidFill>
                <a:srgbClr val="FED24C"/>
              </a:solidFill>
              <a:latin typeface="微软雅黑" panose="020B0503020204020204" charset="-122"/>
              <a:ea typeface="微软雅黑" panose="020B0503020204020204" charset="-122"/>
              <a:cs typeface="+mn-ea"/>
              <a:sym typeface="+mn-lt"/>
            </a:endParaRPr>
          </a:p>
        </p:txBody>
      </p:sp>
      <p:cxnSp>
        <p:nvCxnSpPr>
          <p:cNvPr id="49" name="直接连接符 48"/>
          <p:cNvCxnSpPr>
            <a:stCxn id="4" idx="3"/>
            <a:endCxn id="36" idx="1"/>
          </p:cNvCxnSpPr>
          <p:nvPr/>
        </p:nvCxnSpPr>
        <p:spPr>
          <a:xfrm>
            <a:off x="2416170" y="3794125"/>
            <a:ext cx="799785" cy="2393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6252300" y="6187561"/>
            <a:ext cx="641350" cy="0"/>
          </a:xfrm>
          <a:prstGeom prst="line">
            <a:avLst/>
          </a:prstGeom>
          <a:solidFill>
            <a:schemeClr val="accent1">
              <a:lumMod val="50000"/>
            </a:schemeClr>
          </a:solidFill>
        </p:spPr>
        <p:style>
          <a:lnRef idx="1">
            <a:schemeClr val="accent1"/>
          </a:lnRef>
          <a:fillRef idx="0">
            <a:schemeClr val="accent1"/>
          </a:fillRef>
          <a:effectRef idx="0">
            <a:schemeClr val="accent1"/>
          </a:effectRef>
          <a:fontRef idx="minor">
            <a:schemeClr val="tx1"/>
          </a:fontRef>
        </p:style>
      </p:cxnSp>
      <p:sp>
        <p:nvSpPr>
          <p:cNvPr id="54" name="圆角矩形 53"/>
          <p:cNvSpPr/>
          <p:nvPr/>
        </p:nvSpPr>
        <p:spPr>
          <a:xfrm>
            <a:off x="6865620" y="5721345"/>
            <a:ext cx="5109210" cy="87376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sz="1600" noProof="1">
                <a:solidFill>
                  <a:schemeClr val="bg1"/>
                </a:solidFill>
                <a:latin typeface="微软雅黑" panose="020B0503020204020204" charset="-122"/>
                <a:ea typeface="微软雅黑" panose="020B0503020204020204" charset="-122"/>
                <a:cs typeface="+mn-ea"/>
                <a:sym typeface="+mn-lt"/>
              </a:rPr>
              <a:t>加盖企业和直管统计机构</a:t>
            </a:r>
            <a:r>
              <a:rPr lang="zh-CN" altLang="en-US" sz="1600" noProof="1" smtClean="0">
                <a:solidFill>
                  <a:schemeClr val="bg1"/>
                </a:solidFill>
                <a:latin typeface="微软雅黑" panose="020B0503020204020204" charset="-122"/>
                <a:ea typeface="微软雅黑" panose="020B0503020204020204" charset="-122"/>
                <a:cs typeface="+mn-ea"/>
                <a:sym typeface="+mn-lt"/>
              </a:rPr>
              <a:t>公章的</a:t>
            </a:r>
            <a:r>
              <a:rPr lang="zh-CN" altLang="en-US" sz="1600" noProof="1">
                <a:solidFill>
                  <a:srgbClr val="FFC000"/>
                </a:solidFill>
                <a:latin typeface="微软雅黑" panose="020B0503020204020204" charset="-122"/>
                <a:ea typeface="微软雅黑" panose="020B0503020204020204" charset="-122"/>
                <a:cs typeface="+mn-ea"/>
                <a:sym typeface="+mn-lt"/>
              </a:rPr>
              <a:t>战新产品</a:t>
            </a:r>
            <a:r>
              <a:rPr lang="zh-CN" altLang="en-US" sz="1600" noProof="1" smtClean="0">
                <a:solidFill>
                  <a:srgbClr val="FFC000"/>
                </a:solidFill>
                <a:latin typeface="微软雅黑" panose="020B0503020204020204" charset="-122"/>
                <a:ea typeface="微软雅黑" panose="020B0503020204020204" charset="-122"/>
                <a:cs typeface="+mn-ea"/>
                <a:sym typeface="+mn-lt"/>
              </a:rPr>
              <a:t>照片</a:t>
            </a:r>
            <a:r>
              <a:rPr lang="zh-CN" altLang="en-US" sz="1600" noProof="1" smtClean="0">
                <a:solidFill>
                  <a:schemeClr val="bg1"/>
                </a:solidFill>
                <a:latin typeface="微软雅黑" panose="020B0503020204020204" charset="-122"/>
                <a:ea typeface="微软雅黑" panose="020B0503020204020204" charset="-122"/>
                <a:cs typeface="+mn-ea"/>
                <a:sym typeface="+mn-lt"/>
              </a:rPr>
              <a:t>和</a:t>
            </a:r>
            <a:r>
              <a:rPr lang="zh-CN" altLang="en-US" sz="1600" noProof="1" smtClean="0">
                <a:solidFill>
                  <a:srgbClr val="FFC000"/>
                </a:solidFill>
                <a:latin typeface="微软雅黑" panose="020B0503020204020204" charset="-122"/>
                <a:ea typeface="微软雅黑" panose="020B0503020204020204" charset="-122"/>
                <a:cs typeface="+mn-ea"/>
                <a:sym typeface="+mn-lt"/>
              </a:rPr>
              <a:t>战</a:t>
            </a:r>
            <a:r>
              <a:rPr lang="zh-CN" altLang="en-US" sz="1600" noProof="1">
                <a:solidFill>
                  <a:srgbClr val="FFC000"/>
                </a:solidFill>
                <a:latin typeface="微软雅黑" panose="020B0503020204020204" charset="-122"/>
                <a:ea typeface="微软雅黑" panose="020B0503020204020204" charset="-122"/>
                <a:cs typeface="+mn-ea"/>
                <a:sym typeface="+mn-lt"/>
              </a:rPr>
              <a:t>新产品信息表，</a:t>
            </a:r>
            <a:r>
              <a:rPr lang="zh-CN" altLang="en-US" sz="1600" noProof="1">
                <a:solidFill>
                  <a:schemeClr val="bg1"/>
                </a:solidFill>
                <a:latin typeface="微软雅黑" panose="020B0503020204020204" charset="-122"/>
                <a:ea typeface="微软雅黑" panose="020B0503020204020204" charset="-122"/>
                <a:cs typeface="+mn-ea"/>
                <a:sym typeface="+mn-lt"/>
              </a:rPr>
              <a:t>同时还需提交</a:t>
            </a:r>
            <a:r>
              <a:rPr lang="zh-CN" altLang="en-US" sz="1600" noProof="1">
                <a:solidFill>
                  <a:srgbClr val="FFC000"/>
                </a:solidFill>
                <a:latin typeface="微软雅黑" panose="020B0503020204020204" charset="-122"/>
                <a:ea typeface="微软雅黑" panose="020B0503020204020204" charset="-122"/>
                <a:cs typeface="+mn-ea"/>
                <a:sym typeface="+mn-lt"/>
              </a:rPr>
              <a:t>战新产品信息表（电子表格）</a:t>
            </a:r>
            <a:endParaRPr lang="zh-CN" altLang="en-US" sz="1600" noProof="1">
              <a:solidFill>
                <a:srgbClr val="FFC000"/>
              </a:solidFill>
              <a:latin typeface="微软雅黑" panose="020B0503020204020204" charset="-122"/>
              <a:ea typeface="微软雅黑" panose="020B0503020204020204" charset="-122"/>
              <a:cs typeface="+mn-ea"/>
              <a:sym typeface="+mn-lt"/>
            </a:endParaRPr>
          </a:p>
        </p:txBody>
      </p:sp>
    </p:spTree>
  </p:cSld>
  <p:clrMapOvr>
    <a:masterClrMapping/>
  </p:clrMapOvr>
  <p:transition spd="slow"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500"/>
                                        <p:tgtEl>
                                          <p:spTgt spid="92"/>
                                        </p:tgtEl>
                                      </p:cBhvr>
                                    </p:animEffect>
                                  </p:childTnLst>
                                </p:cTn>
                              </p:par>
                              <p:par>
                                <p:cTn id="11" presetID="63" presetClass="path" presetSubtype="0" accel="50000" decel="50000" fill="hold" nodeType="withEffect">
                                  <p:stCondLst>
                                    <p:cond delay="0"/>
                                  </p:stCondLst>
                                  <p:childTnLst>
                                    <p:animMotion origin="layout" path="M -0.16667 2.59259E-6 L 2.5E-6 2.59259E-6 " pathEditMode="relative" rAng="0" ptsTypes="AA">
                                      <p:cBhvr>
                                        <p:cTn id="12" dur="800" fill="hold"/>
                                        <p:tgtEl>
                                          <p:spTgt spid="91"/>
                                        </p:tgtEl>
                                        <p:attrNameLst>
                                          <p:attrName>ppt_x</p:attrName>
                                          <p:attrName>ppt_y</p:attrName>
                                        </p:attrNameLst>
                                      </p:cBhvr>
                                      <p:rCtr x="8300" y="0"/>
                                    </p:animMotion>
                                  </p:childTnLst>
                                </p:cTn>
                              </p:par>
                              <p:par>
                                <p:cTn id="13" presetID="10" presetClass="entr" presetSubtype="0" fill="hold" grpId="0" nodeType="withEffect">
                                  <p:stCondLst>
                                    <p:cond delay="500"/>
                                  </p:stCondLst>
                                  <p:childTnLst>
                                    <p:set>
                                      <p:cBhvr>
                                        <p:cTn id="14" dur="1" fill="hold">
                                          <p:stCondLst>
                                            <p:cond delay="0"/>
                                          </p:stCondLst>
                                        </p:cTn>
                                        <p:tgtEl>
                                          <p:spTgt spid="93"/>
                                        </p:tgtEl>
                                        <p:attrNameLst>
                                          <p:attrName>style.visibility</p:attrName>
                                        </p:attrNameLst>
                                      </p:cBhvr>
                                      <p:to>
                                        <p:strVal val="visible"/>
                                      </p:to>
                                    </p:set>
                                    <p:animEffect transition="in" filter="fade">
                                      <p:cBhvr>
                                        <p:cTn id="15" dur="500"/>
                                        <p:tgtEl>
                                          <p:spTgt spid="93"/>
                                        </p:tgtEl>
                                      </p:cBhvr>
                                    </p:animEffect>
                                  </p:childTnLst>
                                </p:cTn>
                              </p:par>
                              <p:par>
                                <p:cTn id="16" presetID="63" presetClass="path" presetSubtype="0" accel="50000" decel="50000" fill="hold" grpId="1" nodeType="withEffect">
                                  <p:stCondLst>
                                    <p:cond delay="200"/>
                                  </p:stCondLst>
                                  <p:childTnLst>
                                    <p:animMotion origin="layout" path="M -0.16667 -1.85185E-6 L -2.5E-6 -1.85185E-6 " pathEditMode="relative" rAng="0" ptsTypes="AA">
                                      <p:cBhvr>
                                        <p:cTn id="17" dur="800" fill="hold"/>
                                        <p:tgtEl>
                                          <p:spTgt spid="93"/>
                                        </p:tgtEl>
                                        <p:attrNameLst>
                                          <p:attrName>ppt_x</p:attrName>
                                          <p:attrName>ppt_y</p:attrName>
                                        </p:attrNameLst>
                                      </p:cBhvr>
                                      <p:rCtr x="8800" y="0"/>
                                    </p:animMotion>
                                  </p:childTnLst>
                                </p:cTn>
                              </p:par>
                              <p:par>
                                <p:cTn id="18" presetID="10" presetClass="entr" presetSubtype="0" fill="hold" grpId="0" nodeType="withEffect">
                                  <p:stCondLst>
                                    <p:cond delay="75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1000"/>
                                        <p:tgtEl>
                                          <p:spTgt spid="70"/>
                                        </p:tgtEl>
                                      </p:cBhvr>
                                    </p:animEffect>
                                  </p:childTnLst>
                                </p:cTn>
                              </p:par>
                              <p:par>
                                <p:cTn id="21" presetID="63" presetClass="path" presetSubtype="0" accel="50000" decel="50000" fill="hold" grpId="1" nodeType="withEffect">
                                  <p:stCondLst>
                                    <p:cond delay="0"/>
                                  </p:stCondLst>
                                  <p:childTnLst>
                                    <p:animMotion origin="layout" path="M -0.16666 -3.7037E-7 L -2.5E-6 -3.7037E-7 " pathEditMode="relative" rAng="0" ptsTypes="AA">
                                      <p:cBhvr>
                                        <p:cTn id="22" dur="800" fill="hold"/>
                                        <p:tgtEl>
                                          <p:spTgt spid="70"/>
                                        </p:tgtEl>
                                        <p:attrNameLst>
                                          <p:attrName>ppt_x</p:attrName>
                                          <p:attrName>ppt_y</p:attrName>
                                        </p:attrNameLst>
                                      </p:cBhvr>
                                      <p:rCtr x="8300" y="0"/>
                                    </p:animMotion>
                                  </p:childTnLst>
                                </p:cTn>
                              </p:par>
                              <p:par>
                                <p:cTn id="23" presetID="22" presetClass="entr" presetSubtype="8" fill="hold" grpId="0" nodeType="withEffect">
                                  <p:stCondLst>
                                    <p:cond delay="500"/>
                                  </p:stCondLst>
                                  <p:childTnLst>
                                    <p:set>
                                      <p:cBhvr>
                                        <p:cTn id="24" dur="1" fill="hold">
                                          <p:stCondLst>
                                            <p:cond delay="0"/>
                                          </p:stCondLst>
                                        </p:cTn>
                                        <p:tgtEl>
                                          <p:spTgt spid="71"/>
                                        </p:tgtEl>
                                        <p:attrNameLst>
                                          <p:attrName>style.visibility</p:attrName>
                                        </p:attrNameLst>
                                      </p:cBhvr>
                                      <p:to>
                                        <p:strVal val="visible"/>
                                      </p:to>
                                    </p:set>
                                    <p:animEffect transition="in" filter="wipe(left)">
                                      <p:cBhvr>
                                        <p:cTn id="25" dur="500"/>
                                        <p:tgtEl>
                                          <p:spTgt spid="71"/>
                                        </p:tgtEl>
                                      </p:cBhvr>
                                    </p:animEffect>
                                  </p:childTnLst>
                                </p:cTn>
                              </p:par>
                            </p:childTnLst>
                          </p:cTn>
                        </p:par>
                        <p:par>
                          <p:cTn id="26" fill="hold">
                            <p:stCondLst>
                              <p:cond delay="500"/>
                            </p:stCondLst>
                            <p:childTnLst>
                              <p:par>
                                <p:cTn id="27" presetID="16" presetClass="entr" presetSubtype="21" fill="hold" grpId="0" nodeType="afterEffect">
                                  <p:stCondLst>
                                    <p:cond delay="500"/>
                                  </p:stCondLst>
                                  <p:childTnLst>
                                    <p:set>
                                      <p:cBhvr>
                                        <p:cTn id="28" dur="1" fill="hold">
                                          <p:stCondLst>
                                            <p:cond delay="0"/>
                                          </p:stCondLst>
                                        </p:cTn>
                                        <p:tgtEl>
                                          <p:spTgt spid="34"/>
                                        </p:tgtEl>
                                        <p:attrNameLst>
                                          <p:attrName>style.visibility</p:attrName>
                                        </p:attrNameLst>
                                      </p:cBhvr>
                                      <p:to>
                                        <p:strVal val="visible"/>
                                      </p:to>
                                    </p:set>
                                    <p:animEffect transition="in" filter="barn(inVertical)">
                                      <p:cBhvr>
                                        <p:cTn id="29" dur="500"/>
                                        <p:tgtEl>
                                          <p:spTgt spid="34"/>
                                        </p:tgtEl>
                                      </p:cBhvr>
                                    </p:animEffect>
                                  </p:childTnLst>
                                </p:cTn>
                              </p:par>
                            </p:childTnLst>
                          </p:cTn>
                        </p:par>
                        <p:par>
                          <p:cTn id="30" fill="hold">
                            <p:stCondLst>
                              <p:cond delay="1500"/>
                            </p:stCondLst>
                            <p:childTnLst>
                              <p:par>
                                <p:cTn id="31" presetID="16" presetClass="entr" presetSubtype="21" fill="hold" grpId="0" nodeType="afterEffect">
                                  <p:stCondLst>
                                    <p:cond delay="500"/>
                                  </p:stCondLst>
                                  <p:childTnLst>
                                    <p:set>
                                      <p:cBhvr>
                                        <p:cTn id="32" dur="1" fill="hold">
                                          <p:stCondLst>
                                            <p:cond delay="0"/>
                                          </p:stCondLst>
                                        </p:cTn>
                                        <p:tgtEl>
                                          <p:spTgt spid="35"/>
                                        </p:tgtEl>
                                        <p:attrNameLst>
                                          <p:attrName>style.visibility</p:attrName>
                                        </p:attrNameLst>
                                      </p:cBhvr>
                                      <p:to>
                                        <p:strVal val="visible"/>
                                      </p:to>
                                    </p:set>
                                    <p:animEffect transition="in" filter="barn(inVertical)">
                                      <p:cBhvr>
                                        <p:cTn id="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0" grpId="1" bldLvl="0" animBg="1"/>
      <p:bldP spid="71" grpId="0"/>
      <p:bldP spid="92" grpId="0"/>
      <p:bldP spid="93" grpId="0" bldLvl="0" animBg="1"/>
      <p:bldP spid="93" grpId="1" bldLvl="0" animBg="1"/>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矩形 69"/>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71" name="矩形 70"/>
          <p:cNvSpPr>
            <a:spLocks noChangeArrowheads="1"/>
          </p:cNvSpPr>
          <p:nvPr/>
        </p:nvSpPr>
        <p:spPr bwMode="auto">
          <a:xfrm>
            <a:off x="1755775" y="449263"/>
            <a:ext cx="41608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400">
                <a:solidFill>
                  <a:srgbClr val="18478F"/>
                </a:solidFill>
                <a:latin typeface="方正黑体简体" pitchFamily="2" charset="-122"/>
                <a:ea typeface="方正黑体简体" pitchFamily="2" charset="-122"/>
                <a:sym typeface="FZZhengHeiS-R-GB"/>
              </a:rPr>
              <a:t>申报材料</a:t>
            </a:r>
            <a:r>
              <a:rPr lang="en-US" altLang="zh-CN" sz="2400">
                <a:solidFill>
                  <a:srgbClr val="18478F"/>
                </a:solidFill>
                <a:latin typeface="方正黑体简体" pitchFamily="2" charset="-122"/>
                <a:ea typeface="方正黑体简体" pitchFamily="2" charset="-122"/>
                <a:sym typeface="FZZhengHeiS-R-GB"/>
              </a:rPr>
              <a:t>---</a:t>
            </a:r>
            <a:r>
              <a:rPr lang="zh-CN" altLang="en-US" sz="2400">
                <a:solidFill>
                  <a:srgbClr val="18478F"/>
                </a:solidFill>
                <a:latin typeface="方正黑体简体" pitchFamily="2" charset="-122"/>
                <a:ea typeface="方正黑体简体" pitchFamily="2" charset="-122"/>
                <a:sym typeface="FZZhengHeiS-R-GB"/>
              </a:rPr>
              <a:t>纳入</a:t>
            </a:r>
            <a:endParaRPr lang="zh-CN" altLang="en-US" sz="2400">
              <a:solidFill>
                <a:srgbClr val="18478F"/>
              </a:solidFill>
              <a:latin typeface="方正黑体简体" pitchFamily="2" charset="-122"/>
              <a:ea typeface="方正黑体简体" pitchFamily="2" charset="-122"/>
              <a:sym typeface="FZZhengHeiS-R-GB"/>
            </a:endParaRPr>
          </a:p>
        </p:txBody>
      </p:sp>
      <p:sp>
        <p:nvSpPr>
          <p:cNvPr id="91" name="圆角矩形 90"/>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92" name="矩形 91"/>
          <p:cNvSpPr>
            <a:spLocks noChangeArrowheads="1"/>
          </p:cNvSpPr>
          <p:nvPr/>
        </p:nvSpPr>
        <p:spPr bwMode="auto">
          <a:xfrm>
            <a:off x="417513" y="400050"/>
            <a:ext cx="765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18478F"/>
                </a:solidFill>
                <a:latin typeface="方正黑体简体" pitchFamily="2" charset="-122"/>
                <a:ea typeface="方正黑体简体" pitchFamily="2" charset="-122"/>
                <a:sym typeface="FZZhengHeiS-R-GB"/>
              </a:rPr>
              <a:t>2.5</a:t>
            </a:r>
            <a:endParaRPr lang="zh-CN" altLang="en-US" sz="3200">
              <a:solidFill>
                <a:srgbClr val="18478F"/>
              </a:solidFill>
              <a:latin typeface="方正黑体简体" pitchFamily="2" charset="-122"/>
              <a:ea typeface="方正黑体简体" pitchFamily="2" charset="-122"/>
              <a:sym typeface="FZZhengHeiS-R-GB"/>
            </a:endParaRPr>
          </a:p>
        </p:txBody>
      </p:sp>
      <p:sp>
        <p:nvSpPr>
          <p:cNvPr id="93" name="矩形 92"/>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4" name="圆角矩形 3"/>
          <p:cNvSpPr/>
          <p:nvPr/>
        </p:nvSpPr>
        <p:spPr>
          <a:xfrm>
            <a:off x="535940" y="3096254"/>
            <a:ext cx="1865630" cy="1186815"/>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noProof="1">
                <a:solidFill>
                  <a:prstClr val="white"/>
                </a:solidFill>
                <a:latin typeface="微软雅黑" panose="020B0503020204020204" charset="-122"/>
                <a:ea typeface="微软雅黑" panose="020B0503020204020204" charset="-122"/>
                <a:cs typeface="+mn-ea"/>
                <a:sym typeface="+mn-lt"/>
              </a:rPr>
              <a:t>批发零售业</a:t>
            </a:r>
            <a:endParaRPr lang="zh-CN" altLang="en-US" noProof="1">
              <a:solidFill>
                <a:prstClr val="white"/>
              </a:solidFill>
              <a:latin typeface="微软雅黑" panose="020B0503020204020204" charset="-122"/>
              <a:ea typeface="微软雅黑" panose="020B0503020204020204" charset="-122"/>
              <a:cs typeface="+mn-ea"/>
              <a:sym typeface="+mn-lt"/>
            </a:endParaRPr>
          </a:p>
          <a:p>
            <a:pPr algn="ctr" eaLnBrk="0" hangingPunct="0">
              <a:defRPr/>
            </a:pPr>
            <a:r>
              <a:rPr lang="zh-CN" altLang="en-US" noProof="1">
                <a:solidFill>
                  <a:prstClr val="white"/>
                </a:solidFill>
                <a:latin typeface="微软雅黑" panose="020B0503020204020204" charset="-122"/>
                <a:ea typeface="微软雅黑" panose="020B0503020204020204" charset="-122"/>
                <a:cs typeface="+mn-ea"/>
                <a:sym typeface="+mn-lt"/>
              </a:rPr>
              <a:t>住宿餐饮业</a:t>
            </a:r>
            <a:endParaRPr lang="zh-CN" altLang="en-US" noProof="1">
              <a:solidFill>
                <a:prstClr val="white"/>
              </a:solidFill>
              <a:latin typeface="微软雅黑" panose="020B0503020204020204" charset="-122"/>
              <a:ea typeface="微软雅黑" panose="020B0503020204020204" charset="-122"/>
              <a:cs typeface="+mn-ea"/>
              <a:sym typeface="+mn-lt"/>
            </a:endParaRPr>
          </a:p>
          <a:p>
            <a:pPr algn="ctr" eaLnBrk="0" hangingPunct="0">
              <a:defRPr/>
            </a:pPr>
            <a:r>
              <a:rPr lang="zh-CN" altLang="en-US" noProof="1">
                <a:solidFill>
                  <a:prstClr val="white"/>
                </a:solidFill>
                <a:latin typeface="微软雅黑" panose="020B0503020204020204" charset="-122"/>
                <a:ea typeface="微软雅黑" panose="020B0503020204020204" charset="-122"/>
                <a:cs typeface="+mn-ea"/>
                <a:sym typeface="+mn-lt"/>
              </a:rPr>
              <a:t>法人单位</a:t>
            </a:r>
            <a:endParaRPr lang="zh-CN" altLang="en-US" noProof="1">
              <a:solidFill>
                <a:prstClr val="white"/>
              </a:solidFill>
              <a:latin typeface="微软雅黑" panose="020B0503020204020204" charset="-122"/>
              <a:ea typeface="微软雅黑" panose="020B0503020204020204" charset="-122"/>
              <a:cs typeface="+mn-ea"/>
              <a:sym typeface="+mn-lt"/>
            </a:endParaRPr>
          </a:p>
        </p:txBody>
      </p:sp>
      <p:cxnSp>
        <p:nvCxnSpPr>
          <p:cNvPr id="7" name="直接连接符 6"/>
          <p:cNvCxnSpPr/>
          <p:nvPr/>
        </p:nvCxnSpPr>
        <p:spPr>
          <a:xfrm flipV="1">
            <a:off x="2409825" y="2732088"/>
            <a:ext cx="846138" cy="982662"/>
          </a:xfrm>
          <a:prstGeom prst="line">
            <a:avLst/>
          </a:prstGeom>
          <a:solidFill>
            <a:schemeClr val="accent1">
              <a:lumMod val="50000"/>
            </a:schemeClr>
          </a:solidFill>
        </p:spPr>
        <p:style>
          <a:lnRef idx="1">
            <a:schemeClr val="accent1"/>
          </a:lnRef>
          <a:fillRef idx="0">
            <a:schemeClr val="accent1"/>
          </a:fillRef>
          <a:effectRef idx="0">
            <a:schemeClr val="accent1"/>
          </a:effectRef>
          <a:fontRef idx="minor">
            <a:schemeClr val="tx1"/>
          </a:fontRef>
        </p:style>
      </p:cxnSp>
      <p:sp>
        <p:nvSpPr>
          <p:cNvPr id="8" name="圆角矩形 7"/>
          <p:cNvSpPr/>
          <p:nvPr/>
        </p:nvSpPr>
        <p:spPr>
          <a:xfrm>
            <a:off x="3216909" y="1120140"/>
            <a:ext cx="3007995" cy="76200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noProof="1">
                <a:solidFill>
                  <a:prstClr val="white"/>
                </a:solidFill>
                <a:latin typeface="微软雅黑" panose="020B0503020204020204" charset="-122"/>
                <a:ea typeface="微软雅黑" panose="020B0503020204020204" charset="-122"/>
                <a:cs typeface="+mn-ea"/>
                <a:sym typeface="+mn-lt"/>
              </a:rPr>
              <a:t>共性材料</a:t>
            </a:r>
            <a:endParaRPr lang="zh-CN" altLang="en-US" noProof="1">
              <a:solidFill>
                <a:prstClr val="white"/>
              </a:solidFill>
              <a:latin typeface="微软雅黑" panose="020B0503020204020204" charset="-122"/>
              <a:ea typeface="微软雅黑" panose="020B0503020204020204" charset="-122"/>
              <a:cs typeface="+mn-ea"/>
              <a:sym typeface="+mn-lt"/>
            </a:endParaRPr>
          </a:p>
        </p:txBody>
      </p:sp>
      <p:cxnSp>
        <p:nvCxnSpPr>
          <p:cNvPr id="2" name="直接连接符 1"/>
          <p:cNvCxnSpPr>
            <a:stCxn id="8" idx="3"/>
            <a:endCxn id="3" idx="1"/>
          </p:cNvCxnSpPr>
          <p:nvPr/>
        </p:nvCxnSpPr>
        <p:spPr>
          <a:xfrm>
            <a:off x="6224588" y="1501775"/>
            <a:ext cx="641350" cy="0"/>
          </a:xfrm>
          <a:prstGeom prst="line">
            <a:avLst/>
          </a:prstGeom>
          <a:solidFill>
            <a:schemeClr val="accent1">
              <a:lumMod val="50000"/>
            </a:schemeClr>
          </a:solidFill>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6865620" y="1120140"/>
            <a:ext cx="5128895" cy="76200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sz="1600" noProof="1">
                <a:solidFill>
                  <a:prstClr val="white"/>
                </a:solidFill>
                <a:latin typeface="微软雅黑" panose="020B0503020204020204" charset="-122"/>
                <a:ea typeface="微软雅黑" panose="020B0503020204020204" charset="-122"/>
                <a:cs typeface="微软雅黑" panose="020B0503020204020204" charset="-122"/>
                <a:sym typeface="+mn-lt"/>
              </a:rPr>
              <a:t>调查单位</a:t>
            </a:r>
            <a:r>
              <a:rPr lang="zh-CN" altLang="en-US" sz="1600" noProof="1">
                <a:solidFill>
                  <a:srgbClr val="FFC000"/>
                </a:solidFill>
                <a:latin typeface="微软雅黑" panose="020B0503020204020204" charset="-122"/>
                <a:ea typeface="微软雅黑" panose="020B0503020204020204" charset="-122"/>
                <a:cs typeface="微软雅黑" panose="020B0503020204020204" charset="-122"/>
                <a:sym typeface="+mn-lt"/>
              </a:rPr>
              <a:t>年度</a:t>
            </a:r>
            <a:r>
              <a:rPr lang="en-US" altLang="zh-CN" sz="1600" noProof="1">
                <a:solidFill>
                  <a:srgbClr val="FFC000"/>
                </a:solidFill>
                <a:latin typeface="微软雅黑" panose="020B0503020204020204" charset="-122"/>
                <a:ea typeface="微软雅黑" panose="020B0503020204020204" charset="-122"/>
                <a:cs typeface="微软雅黑" panose="020B0503020204020204" charset="-122"/>
                <a:sym typeface="+mn-lt"/>
              </a:rPr>
              <a:t>/</a:t>
            </a:r>
            <a:r>
              <a:rPr lang="zh-CN" altLang="en-US" sz="1600" noProof="1">
                <a:solidFill>
                  <a:srgbClr val="FFC000"/>
                </a:solidFill>
                <a:latin typeface="微软雅黑" panose="020B0503020204020204" charset="-122"/>
                <a:ea typeface="微软雅黑" panose="020B0503020204020204" charset="-122"/>
                <a:cs typeface="微软雅黑" panose="020B0503020204020204" charset="-122"/>
                <a:sym typeface="+mn-lt"/>
              </a:rPr>
              <a:t>月度</a:t>
            </a:r>
            <a:r>
              <a:rPr lang="zh-CN" altLang="en-US" sz="1600" noProof="1">
                <a:solidFill>
                  <a:prstClr val="white"/>
                </a:solidFill>
                <a:latin typeface="微软雅黑" panose="020B0503020204020204" charset="-122"/>
                <a:ea typeface="微软雅黑" panose="020B0503020204020204" charset="-122"/>
                <a:cs typeface="微软雅黑" panose="020B0503020204020204" charset="-122"/>
                <a:sym typeface="+mn-lt"/>
              </a:rPr>
              <a:t>审核登记表（一）</a:t>
            </a:r>
            <a:endParaRPr lang="zh-CN" altLang="en-US" sz="1600" noProof="1">
              <a:solidFill>
                <a:prstClr val="white"/>
              </a:solidFill>
              <a:latin typeface="微软雅黑" panose="020B0503020204020204" charset="-122"/>
              <a:ea typeface="微软雅黑" panose="020B0503020204020204" charset="-122"/>
              <a:cs typeface="微软雅黑" panose="020B0503020204020204" charset="-122"/>
              <a:sym typeface="+mn-lt"/>
            </a:endParaRPr>
          </a:p>
          <a:p>
            <a:pPr algn="ctr" eaLnBrk="0" hangingPunct="0">
              <a:defRPr/>
            </a:pPr>
            <a:r>
              <a:rPr lang="zh-CN" altLang="en-US" sz="1600" noProof="1">
                <a:solidFill>
                  <a:prstClr val="white"/>
                </a:solidFill>
                <a:latin typeface="微软雅黑" panose="020B0503020204020204" charset="-122"/>
                <a:ea typeface="微软雅黑" panose="020B0503020204020204" charset="-122"/>
                <a:cs typeface="微软雅黑" panose="020B0503020204020204" charset="-122"/>
                <a:sym typeface="+mn-lt"/>
              </a:rPr>
              <a:t>营业执照（证书）复印件</a:t>
            </a:r>
            <a:endParaRPr lang="zh-CN" altLang="en-US" sz="1600" noProof="1">
              <a:solidFill>
                <a:prstClr val="white"/>
              </a:solidFill>
              <a:latin typeface="微软雅黑" panose="020B0503020204020204" charset="-122"/>
              <a:ea typeface="微软雅黑" panose="020B0503020204020204" charset="-122"/>
              <a:cs typeface="微软雅黑" panose="020B0503020204020204" charset="-122"/>
              <a:sym typeface="+mn-lt"/>
            </a:endParaRPr>
          </a:p>
        </p:txBody>
      </p:sp>
      <p:sp>
        <p:nvSpPr>
          <p:cNvPr id="10" name="圆角矩形 9"/>
          <p:cNvSpPr/>
          <p:nvPr/>
        </p:nvSpPr>
        <p:spPr>
          <a:xfrm>
            <a:off x="3255645" y="2334255"/>
            <a:ext cx="3007360" cy="76200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noProof="1">
                <a:solidFill>
                  <a:prstClr val="white"/>
                </a:solidFill>
                <a:latin typeface="微软雅黑" panose="020B0503020204020204" charset="-122"/>
                <a:ea typeface="微软雅黑" panose="020B0503020204020204" charset="-122"/>
                <a:cs typeface="+mn-ea"/>
                <a:sym typeface="+mn-lt"/>
              </a:rPr>
              <a:t>利润表复印件</a:t>
            </a:r>
            <a:endParaRPr lang="zh-CN" altLang="en-US" noProof="1">
              <a:solidFill>
                <a:prstClr val="white"/>
              </a:solidFill>
              <a:latin typeface="微软雅黑" panose="020B0503020204020204" charset="-122"/>
              <a:ea typeface="微软雅黑" panose="020B0503020204020204" charset="-122"/>
              <a:cs typeface="+mn-ea"/>
              <a:sym typeface="+mn-lt"/>
            </a:endParaRPr>
          </a:p>
        </p:txBody>
      </p:sp>
      <p:sp>
        <p:nvSpPr>
          <p:cNvPr id="17" name="圆角矩形 16"/>
          <p:cNvSpPr/>
          <p:nvPr/>
        </p:nvSpPr>
        <p:spPr>
          <a:xfrm>
            <a:off x="3256275" y="3580765"/>
            <a:ext cx="3006725" cy="76200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noProof="1">
                <a:solidFill>
                  <a:prstClr val="white"/>
                </a:solidFill>
                <a:latin typeface="微软雅黑" panose="020B0503020204020204" charset="-122"/>
                <a:ea typeface="微软雅黑" panose="020B0503020204020204" charset="-122"/>
                <a:cs typeface="+mn-ea"/>
                <a:sym typeface="+mn-lt"/>
              </a:rPr>
              <a:t>《增值税纳税申报表》</a:t>
            </a:r>
            <a:endParaRPr lang="zh-CN" altLang="en-US" noProof="1">
              <a:solidFill>
                <a:prstClr val="white"/>
              </a:solidFill>
              <a:latin typeface="微软雅黑" panose="020B0503020204020204" charset="-122"/>
              <a:ea typeface="微软雅黑" panose="020B0503020204020204" charset="-122"/>
              <a:cs typeface="+mn-ea"/>
              <a:sym typeface="+mn-lt"/>
            </a:endParaRPr>
          </a:p>
        </p:txBody>
      </p:sp>
      <p:sp>
        <p:nvSpPr>
          <p:cNvPr id="18" name="圆角矩形 17"/>
          <p:cNvSpPr/>
          <p:nvPr/>
        </p:nvSpPr>
        <p:spPr>
          <a:xfrm>
            <a:off x="3216909" y="5135880"/>
            <a:ext cx="3006725" cy="76200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sz="1600" noProof="1">
                <a:solidFill>
                  <a:srgbClr val="FED24C"/>
                </a:solidFill>
                <a:latin typeface="微软雅黑" panose="020B0503020204020204" charset="-122"/>
                <a:ea typeface="微软雅黑" panose="020B0503020204020204" charset="-122"/>
                <a:cs typeface="+mn-ea"/>
                <a:sym typeface="+mn-lt"/>
              </a:rPr>
              <a:t>补充说明</a:t>
            </a:r>
            <a:endParaRPr lang="zh-CN" altLang="en-US" sz="1600" noProof="1">
              <a:solidFill>
                <a:srgbClr val="FED24C"/>
              </a:solidFill>
              <a:latin typeface="微软雅黑" panose="020B0503020204020204" charset="-122"/>
              <a:ea typeface="微软雅黑" panose="020B0503020204020204" charset="-122"/>
              <a:cs typeface="+mn-ea"/>
              <a:sym typeface="+mn-lt"/>
            </a:endParaRPr>
          </a:p>
        </p:txBody>
      </p:sp>
      <p:cxnSp>
        <p:nvCxnSpPr>
          <p:cNvPr id="19" name="直接连接符 18"/>
          <p:cNvCxnSpPr>
            <a:stCxn id="8" idx="3"/>
            <a:endCxn id="8" idx="1"/>
          </p:cNvCxnSpPr>
          <p:nvPr/>
        </p:nvCxnSpPr>
        <p:spPr>
          <a:xfrm flipV="1">
            <a:off x="2401888" y="1501775"/>
            <a:ext cx="814387" cy="2203450"/>
          </a:xfrm>
          <a:prstGeom prst="line">
            <a:avLst/>
          </a:prstGeom>
          <a:solidFill>
            <a:schemeClr val="accent1">
              <a:lumMod val="50000"/>
            </a:schemeClr>
          </a:solidFill>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8" idx="3"/>
            <a:endCxn id="17" idx="1"/>
          </p:cNvCxnSpPr>
          <p:nvPr/>
        </p:nvCxnSpPr>
        <p:spPr>
          <a:xfrm>
            <a:off x="2384425" y="3714750"/>
            <a:ext cx="871538" cy="247650"/>
          </a:xfrm>
          <a:prstGeom prst="line">
            <a:avLst/>
          </a:prstGeom>
          <a:solidFill>
            <a:schemeClr val="accent1">
              <a:lumMod val="50000"/>
            </a:schemeClr>
          </a:solidFill>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8" idx="3"/>
            <a:endCxn id="18" idx="1"/>
          </p:cNvCxnSpPr>
          <p:nvPr/>
        </p:nvCxnSpPr>
        <p:spPr>
          <a:xfrm>
            <a:off x="2376488" y="3705225"/>
            <a:ext cx="839787" cy="1811338"/>
          </a:xfrm>
          <a:prstGeom prst="line">
            <a:avLst/>
          </a:prstGeom>
          <a:solidFill>
            <a:schemeClr val="accent1">
              <a:lumMod val="50000"/>
            </a:schemeClr>
          </a:solidFill>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8" idx="3"/>
            <a:endCxn id="24" idx="1"/>
          </p:cNvCxnSpPr>
          <p:nvPr/>
        </p:nvCxnSpPr>
        <p:spPr>
          <a:xfrm>
            <a:off x="6249988" y="2714625"/>
            <a:ext cx="641350" cy="0"/>
          </a:xfrm>
          <a:prstGeom prst="line">
            <a:avLst/>
          </a:prstGeom>
          <a:solidFill>
            <a:schemeClr val="accent1">
              <a:lumMod val="50000"/>
            </a:schemeClr>
          </a:solidFill>
        </p:spPr>
        <p:style>
          <a:lnRef idx="1">
            <a:schemeClr val="accent1"/>
          </a:lnRef>
          <a:fillRef idx="0">
            <a:schemeClr val="accent1"/>
          </a:fillRef>
          <a:effectRef idx="0">
            <a:schemeClr val="accent1"/>
          </a:effectRef>
          <a:fontRef idx="minor">
            <a:schemeClr val="tx1"/>
          </a:fontRef>
        </p:style>
      </p:cxnSp>
      <p:sp>
        <p:nvSpPr>
          <p:cNvPr id="24" name="圆角矩形 23"/>
          <p:cNvSpPr/>
          <p:nvPr/>
        </p:nvSpPr>
        <p:spPr>
          <a:xfrm>
            <a:off x="6891015" y="2334255"/>
            <a:ext cx="5078095" cy="76200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sz="1600" noProof="1">
                <a:solidFill>
                  <a:prstClr val="white"/>
                </a:solidFill>
                <a:latin typeface="微软雅黑" panose="020B0503020204020204" charset="-122"/>
                <a:ea typeface="微软雅黑" panose="020B0503020204020204" charset="-122"/>
                <a:cs typeface="微软雅黑" panose="020B0503020204020204" charset="-122"/>
                <a:sym typeface="+mn-lt"/>
              </a:rPr>
              <a:t>截至申报期</a:t>
            </a:r>
            <a:r>
              <a:rPr lang="zh-CN" altLang="en-US" sz="1600" noProof="1">
                <a:solidFill>
                  <a:srgbClr val="FFC000"/>
                </a:solidFill>
                <a:latin typeface="微软雅黑" panose="020B0503020204020204" charset="-122"/>
                <a:ea typeface="微软雅黑" panose="020B0503020204020204" charset="-122"/>
                <a:cs typeface="微软雅黑" panose="020B0503020204020204" charset="-122"/>
                <a:sym typeface="+mn-lt"/>
              </a:rPr>
              <a:t>最近</a:t>
            </a:r>
            <a:r>
              <a:rPr lang="en-US" altLang="zh-CN" sz="1600" noProof="1">
                <a:solidFill>
                  <a:srgbClr val="FFC000"/>
                </a:solidFill>
                <a:latin typeface="微软雅黑" panose="020B0503020204020204" charset="-122"/>
                <a:ea typeface="微软雅黑" panose="020B0503020204020204" charset="-122"/>
                <a:cs typeface="微软雅黑" panose="020B0503020204020204" charset="-122"/>
                <a:sym typeface="+mn-lt"/>
              </a:rPr>
              <a:t>1</a:t>
            </a:r>
            <a:r>
              <a:rPr lang="zh-CN" altLang="en-US" sz="1600" noProof="1">
                <a:solidFill>
                  <a:srgbClr val="FFC000"/>
                </a:solidFill>
                <a:latin typeface="微软雅黑" panose="020B0503020204020204" charset="-122"/>
                <a:ea typeface="微软雅黑" panose="020B0503020204020204" charset="-122"/>
                <a:cs typeface="微软雅黑" panose="020B0503020204020204" charset="-122"/>
                <a:sym typeface="+mn-lt"/>
              </a:rPr>
              <a:t>个月加盖单位公章（或财务专用章）（若无月度表，则提供最近</a:t>
            </a:r>
            <a:r>
              <a:rPr lang="en-US" altLang="zh-CN" sz="1600" noProof="1">
                <a:solidFill>
                  <a:srgbClr val="FFC000"/>
                </a:solidFill>
                <a:latin typeface="微软雅黑" panose="020B0503020204020204" charset="-122"/>
                <a:ea typeface="微软雅黑" panose="020B0503020204020204" charset="-122"/>
                <a:cs typeface="微软雅黑" panose="020B0503020204020204" charset="-122"/>
                <a:sym typeface="+mn-lt"/>
              </a:rPr>
              <a:t>1</a:t>
            </a:r>
            <a:r>
              <a:rPr lang="zh-CN" altLang="en-US" sz="1600" noProof="1">
                <a:solidFill>
                  <a:srgbClr val="FFC000"/>
                </a:solidFill>
                <a:latin typeface="微软雅黑" panose="020B0503020204020204" charset="-122"/>
                <a:ea typeface="微软雅黑" panose="020B0503020204020204" charset="-122"/>
                <a:cs typeface="微软雅黑" panose="020B0503020204020204" charset="-122"/>
                <a:sym typeface="+mn-lt"/>
              </a:rPr>
              <a:t>个季度的报表复印件）</a:t>
            </a:r>
            <a:endParaRPr lang="zh-CN" altLang="en-US" sz="1600" noProof="1">
              <a:solidFill>
                <a:srgbClr val="FFC000"/>
              </a:solidFill>
              <a:latin typeface="微软雅黑" panose="020B0503020204020204" charset="-122"/>
              <a:ea typeface="微软雅黑" panose="020B0503020204020204" charset="-122"/>
              <a:cs typeface="微软雅黑" panose="020B0503020204020204" charset="-122"/>
              <a:sym typeface="+mn-lt"/>
            </a:endParaRPr>
          </a:p>
        </p:txBody>
      </p:sp>
      <p:cxnSp>
        <p:nvCxnSpPr>
          <p:cNvPr id="29" name="直接连接符 28"/>
          <p:cNvCxnSpPr>
            <a:stCxn id="8" idx="3"/>
            <a:endCxn id="30" idx="1"/>
          </p:cNvCxnSpPr>
          <p:nvPr/>
        </p:nvCxnSpPr>
        <p:spPr>
          <a:xfrm>
            <a:off x="6224588" y="3957638"/>
            <a:ext cx="641350" cy="0"/>
          </a:xfrm>
          <a:prstGeom prst="line">
            <a:avLst/>
          </a:prstGeom>
          <a:solidFill>
            <a:schemeClr val="accent1">
              <a:lumMod val="50000"/>
            </a:schemeClr>
          </a:solidFill>
        </p:spPr>
        <p:style>
          <a:lnRef idx="1">
            <a:schemeClr val="accent1"/>
          </a:lnRef>
          <a:fillRef idx="0">
            <a:schemeClr val="accent1"/>
          </a:fillRef>
          <a:effectRef idx="0">
            <a:schemeClr val="accent1"/>
          </a:effectRef>
          <a:fontRef idx="minor">
            <a:schemeClr val="tx1"/>
          </a:fontRef>
        </p:style>
      </p:cxnSp>
      <p:sp>
        <p:nvSpPr>
          <p:cNvPr id="30" name="圆角矩形 29"/>
          <p:cNvSpPr/>
          <p:nvPr/>
        </p:nvSpPr>
        <p:spPr>
          <a:xfrm>
            <a:off x="6865620" y="3521075"/>
            <a:ext cx="5103495" cy="87249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sz="1600" noProof="1">
                <a:solidFill>
                  <a:prstClr val="white"/>
                </a:solidFill>
                <a:latin typeface="微软雅黑" panose="020B0503020204020204" charset="-122"/>
                <a:ea typeface="微软雅黑" panose="020B0503020204020204" charset="-122"/>
                <a:cs typeface="+mn-ea"/>
                <a:sym typeface="+mn-lt"/>
              </a:rPr>
              <a:t>加盖税务部门</a:t>
            </a:r>
            <a:r>
              <a:rPr lang="zh-CN" altLang="en-US" sz="1600" noProof="1">
                <a:solidFill>
                  <a:srgbClr val="FFC000"/>
                </a:solidFill>
                <a:latin typeface="微软雅黑" panose="020B0503020204020204" charset="-122"/>
                <a:ea typeface="微软雅黑" panose="020B0503020204020204" charset="-122"/>
                <a:cs typeface="+mn-ea"/>
                <a:sym typeface="+mn-lt"/>
              </a:rPr>
              <a:t>和</a:t>
            </a:r>
            <a:r>
              <a:rPr lang="zh-CN" altLang="en-US" sz="1600" noProof="1">
                <a:solidFill>
                  <a:prstClr val="white"/>
                </a:solidFill>
                <a:latin typeface="微软雅黑" panose="020B0503020204020204" charset="-122"/>
                <a:ea typeface="微软雅黑" panose="020B0503020204020204" charset="-122"/>
                <a:cs typeface="+mn-ea"/>
                <a:sym typeface="+mn-lt"/>
              </a:rPr>
              <a:t>单位公章</a:t>
            </a:r>
            <a:endParaRPr lang="zh-CN" altLang="en-US" sz="1600" noProof="1">
              <a:solidFill>
                <a:prstClr val="white"/>
              </a:solidFill>
              <a:latin typeface="微软雅黑" panose="020B0503020204020204" charset="-122"/>
              <a:ea typeface="微软雅黑" panose="020B0503020204020204" charset="-122"/>
              <a:cs typeface="+mn-ea"/>
              <a:sym typeface="+mn-lt"/>
            </a:endParaRPr>
          </a:p>
          <a:p>
            <a:pPr algn="ctr" eaLnBrk="0" hangingPunct="0">
              <a:defRPr/>
            </a:pPr>
            <a:r>
              <a:rPr lang="zh-CN" altLang="en-US" sz="1600" noProof="1">
                <a:solidFill>
                  <a:prstClr val="white"/>
                </a:solidFill>
                <a:latin typeface="微软雅黑" panose="020B0503020204020204" charset="-122"/>
                <a:ea typeface="微软雅黑" panose="020B0503020204020204" charset="-122"/>
                <a:cs typeface="+mn-ea"/>
                <a:sym typeface="+mn-lt"/>
              </a:rPr>
              <a:t>或打印税务网上申报系统查询的</a:t>
            </a:r>
            <a:r>
              <a:rPr lang="zh-CN" altLang="en-US" sz="1600" noProof="1">
                <a:solidFill>
                  <a:srgbClr val="FFC000"/>
                </a:solidFill>
                <a:latin typeface="微软雅黑" panose="020B0503020204020204" charset="-122"/>
                <a:ea typeface="微软雅黑" panose="020B0503020204020204" charset="-122"/>
                <a:cs typeface="+mn-ea"/>
                <a:sym typeface="+mn-lt"/>
              </a:rPr>
              <a:t>整屏截图（带查询页面的完整表），并加盖单位公章</a:t>
            </a:r>
            <a:endParaRPr lang="zh-CN" altLang="en-US" sz="1600" noProof="1">
              <a:solidFill>
                <a:prstClr val="white"/>
              </a:solidFill>
              <a:latin typeface="微软雅黑" panose="020B0503020204020204" charset="-122"/>
              <a:ea typeface="微软雅黑" panose="020B0503020204020204" charset="-122"/>
              <a:cs typeface="+mn-ea"/>
              <a:sym typeface="+mn-lt"/>
            </a:endParaRPr>
          </a:p>
        </p:txBody>
      </p:sp>
      <p:cxnSp>
        <p:nvCxnSpPr>
          <p:cNvPr id="31" name="直接连接符 30"/>
          <p:cNvCxnSpPr>
            <a:stCxn id="8" idx="3"/>
            <a:endCxn id="32" idx="1"/>
          </p:cNvCxnSpPr>
          <p:nvPr/>
        </p:nvCxnSpPr>
        <p:spPr>
          <a:xfrm>
            <a:off x="6224588" y="5518150"/>
            <a:ext cx="641350" cy="0"/>
          </a:xfrm>
          <a:prstGeom prst="line">
            <a:avLst/>
          </a:prstGeom>
          <a:solidFill>
            <a:schemeClr val="accent1">
              <a:lumMod val="50000"/>
            </a:schemeClr>
          </a:solidFill>
        </p:spPr>
        <p:style>
          <a:lnRef idx="1">
            <a:schemeClr val="accent1"/>
          </a:lnRef>
          <a:fillRef idx="0">
            <a:schemeClr val="accent1"/>
          </a:fillRef>
          <a:effectRef idx="0">
            <a:schemeClr val="accent1"/>
          </a:effectRef>
          <a:fontRef idx="minor">
            <a:schemeClr val="tx1"/>
          </a:fontRef>
        </p:style>
      </p:cxnSp>
      <p:sp>
        <p:nvSpPr>
          <p:cNvPr id="32" name="圆角矩形 31"/>
          <p:cNvSpPr/>
          <p:nvPr/>
        </p:nvSpPr>
        <p:spPr>
          <a:xfrm>
            <a:off x="6865620" y="5046980"/>
            <a:ext cx="5111750" cy="940435"/>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sz="1600" noProof="1">
                <a:solidFill>
                  <a:prstClr val="white"/>
                </a:solidFill>
                <a:latin typeface="微软雅黑" panose="020B0503020204020204" charset="-122"/>
                <a:ea typeface="微软雅黑" panose="020B0503020204020204" charset="-122"/>
                <a:cs typeface="+mn-ea"/>
                <a:sym typeface="+mn-lt"/>
              </a:rPr>
              <a:t>因未缴纳增值税而缺少《增值税纳税申报表》或《增值税纳税申报表》无法反映实际经营情况的企业，可按专业要求提供补充材料。</a:t>
            </a:r>
            <a:endParaRPr lang="zh-CN" altLang="en-US" sz="1600" noProof="1">
              <a:solidFill>
                <a:prstClr val="white"/>
              </a:solidFill>
              <a:latin typeface="微软雅黑" panose="020B0503020204020204" charset="-122"/>
              <a:ea typeface="微软雅黑" panose="020B0503020204020204" charset="-122"/>
              <a:cs typeface="+mn-ea"/>
              <a:sym typeface="+mn-lt"/>
            </a:endParaRPr>
          </a:p>
        </p:txBody>
      </p:sp>
      <p:sp>
        <p:nvSpPr>
          <p:cNvPr id="34" name="文本框 33"/>
          <p:cNvSpPr txBox="1">
            <a:spLocks noChangeArrowheads="1"/>
          </p:cNvSpPr>
          <p:nvPr/>
        </p:nvSpPr>
        <p:spPr bwMode="auto">
          <a:xfrm>
            <a:off x="4168775" y="677863"/>
            <a:ext cx="161131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000" b="1">
                <a:ea typeface="微软雅黑" panose="020B0503020204020204" charset="-122"/>
              </a:rPr>
              <a:t>材料类型</a:t>
            </a:r>
            <a:endParaRPr lang="zh-CN" altLang="en-US" sz="2000" b="1">
              <a:ea typeface="微软雅黑" panose="020B0503020204020204" charset="-122"/>
            </a:endParaRPr>
          </a:p>
        </p:txBody>
      </p:sp>
      <p:sp>
        <p:nvSpPr>
          <p:cNvPr id="35" name="文本框 34"/>
          <p:cNvSpPr txBox="1">
            <a:spLocks noChangeArrowheads="1"/>
          </p:cNvSpPr>
          <p:nvPr/>
        </p:nvSpPr>
        <p:spPr bwMode="auto">
          <a:xfrm>
            <a:off x="8769475" y="677863"/>
            <a:ext cx="1287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000" b="1" dirty="0">
                <a:ea typeface="微软雅黑" panose="020B0503020204020204" charset="-122"/>
              </a:rPr>
              <a:t>报送要求</a:t>
            </a:r>
            <a:endParaRPr lang="zh-CN" altLang="en-US" sz="2000" b="1" dirty="0">
              <a:ea typeface="微软雅黑" panose="020B0503020204020204" charset="-122"/>
            </a:endParaRPr>
          </a:p>
        </p:txBody>
      </p:sp>
      <p:sp>
        <p:nvSpPr>
          <p:cNvPr id="54297" name="灯片编号占位符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9A41EA63-A1CA-493F-B137-0F4F5521A608}" type="slidenum">
              <a:rPr altLang="en-US" smtClean="0">
                <a:solidFill>
                  <a:srgbClr val="898989"/>
                </a:solidFill>
                <a:cs typeface="FZHei-B01S"/>
              </a:rPr>
            </a:fld>
            <a:endParaRPr lang="zh-CN" altLang="en-US" smtClean="0">
              <a:solidFill>
                <a:srgbClr val="898989"/>
              </a:solidFill>
              <a:cs typeface="FZHei-B01S"/>
            </a:endParaRPr>
          </a:p>
        </p:txBody>
      </p:sp>
    </p:spTree>
  </p:cSld>
  <p:clrMapOvr>
    <a:masterClrMapping/>
  </p:clrMapOvr>
  <p:transition spd="slow"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500"/>
                                        <p:tgtEl>
                                          <p:spTgt spid="92"/>
                                        </p:tgtEl>
                                      </p:cBhvr>
                                    </p:animEffect>
                                  </p:childTnLst>
                                </p:cTn>
                              </p:par>
                              <p:par>
                                <p:cTn id="11" presetID="63" presetClass="path" presetSubtype="0" accel="50000" decel="50000" fill="hold" nodeType="withEffect">
                                  <p:stCondLst>
                                    <p:cond delay="0"/>
                                  </p:stCondLst>
                                  <p:childTnLst>
                                    <p:animMotion origin="layout" path="M -0.16667 2.59259E-6 L 2.5E-6 2.59259E-6 " pathEditMode="relative" rAng="0" ptsTypes="AA">
                                      <p:cBhvr>
                                        <p:cTn id="12" dur="800" fill="hold"/>
                                        <p:tgtEl>
                                          <p:spTgt spid="91"/>
                                        </p:tgtEl>
                                        <p:attrNameLst>
                                          <p:attrName>ppt_x</p:attrName>
                                          <p:attrName>ppt_y</p:attrName>
                                        </p:attrNameLst>
                                      </p:cBhvr>
                                      <p:rCtr x="8300" y="0"/>
                                    </p:animMotion>
                                  </p:childTnLst>
                                </p:cTn>
                              </p:par>
                              <p:par>
                                <p:cTn id="13" presetID="10" presetClass="entr" presetSubtype="0" fill="hold" grpId="0" nodeType="withEffect">
                                  <p:stCondLst>
                                    <p:cond delay="500"/>
                                  </p:stCondLst>
                                  <p:childTnLst>
                                    <p:set>
                                      <p:cBhvr>
                                        <p:cTn id="14" dur="1" fill="hold">
                                          <p:stCondLst>
                                            <p:cond delay="0"/>
                                          </p:stCondLst>
                                        </p:cTn>
                                        <p:tgtEl>
                                          <p:spTgt spid="93"/>
                                        </p:tgtEl>
                                        <p:attrNameLst>
                                          <p:attrName>style.visibility</p:attrName>
                                        </p:attrNameLst>
                                      </p:cBhvr>
                                      <p:to>
                                        <p:strVal val="visible"/>
                                      </p:to>
                                    </p:set>
                                    <p:animEffect transition="in" filter="fade">
                                      <p:cBhvr>
                                        <p:cTn id="15" dur="500"/>
                                        <p:tgtEl>
                                          <p:spTgt spid="93"/>
                                        </p:tgtEl>
                                      </p:cBhvr>
                                    </p:animEffect>
                                  </p:childTnLst>
                                </p:cTn>
                              </p:par>
                              <p:par>
                                <p:cTn id="16" presetID="63" presetClass="path" presetSubtype="0" accel="50000" decel="50000" fill="hold" grpId="1" nodeType="withEffect">
                                  <p:stCondLst>
                                    <p:cond delay="200"/>
                                  </p:stCondLst>
                                  <p:childTnLst>
                                    <p:animMotion origin="layout" path="M -0.16667 -1.85185E-6 L -2.5E-6 -1.85185E-6 " pathEditMode="relative" rAng="0" ptsTypes="AA">
                                      <p:cBhvr>
                                        <p:cTn id="17" dur="800" fill="hold"/>
                                        <p:tgtEl>
                                          <p:spTgt spid="93"/>
                                        </p:tgtEl>
                                        <p:attrNameLst>
                                          <p:attrName>ppt_x</p:attrName>
                                          <p:attrName>ppt_y</p:attrName>
                                        </p:attrNameLst>
                                      </p:cBhvr>
                                      <p:rCtr x="8800" y="0"/>
                                    </p:animMotion>
                                  </p:childTnLst>
                                </p:cTn>
                              </p:par>
                              <p:par>
                                <p:cTn id="18" presetID="10" presetClass="entr" presetSubtype="0" fill="hold" grpId="0" nodeType="withEffect">
                                  <p:stCondLst>
                                    <p:cond delay="75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1000"/>
                                        <p:tgtEl>
                                          <p:spTgt spid="70"/>
                                        </p:tgtEl>
                                      </p:cBhvr>
                                    </p:animEffect>
                                  </p:childTnLst>
                                </p:cTn>
                              </p:par>
                              <p:par>
                                <p:cTn id="21" presetID="63" presetClass="path" presetSubtype="0" accel="50000" decel="50000" fill="hold" grpId="1" nodeType="withEffect">
                                  <p:stCondLst>
                                    <p:cond delay="0"/>
                                  </p:stCondLst>
                                  <p:childTnLst>
                                    <p:animMotion origin="layout" path="M -0.16666 -3.7037E-7 L -2.5E-6 -3.7037E-7 " pathEditMode="relative" rAng="0" ptsTypes="AA">
                                      <p:cBhvr>
                                        <p:cTn id="22" dur="800" fill="hold"/>
                                        <p:tgtEl>
                                          <p:spTgt spid="70"/>
                                        </p:tgtEl>
                                        <p:attrNameLst>
                                          <p:attrName>ppt_x</p:attrName>
                                          <p:attrName>ppt_y</p:attrName>
                                        </p:attrNameLst>
                                      </p:cBhvr>
                                      <p:rCtr x="8300" y="0"/>
                                    </p:animMotion>
                                  </p:childTnLst>
                                </p:cTn>
                              </p:par>
                              <p:par>
                                <p:cTn id="23" presetID="22" presetClass="entr" presetSubtype="8" fill="hold" grpId="0" nodeType="withEffect">
                                  <p:stCondLst>
                                    <p:cond delay="500"/>
                                  </p:stCondLst>
                                  <p:childTnLst>
                                    <p:set>
                                      <p:cBhvr>
                                        <p:cTn id="24" dur="1" fill="hold">
                                          <p:stCondLst>
                                            <p:cond delay="0"/>
                                          </p:stCondLst>
                                        </p:cTn>
                                        <p:tgtEl>
                                          <p:spTgt spid="71"/>
                                        </p:tgtEl>
                                        <p:attrNameLst>
                                          <p:attrName>style.visibility</p:attrName>
                                        </p:attrNameLst>
                                      </p:cBhvr>
                                      <p:to>
                                        <p:strVal val="visible"/>
                                      </p:to>
                                    </p:set>
                                    <p:animEffect transition="in" filter="wipe(left)">
                                      <p:cBhvr>
                                        <p:cTn id="25" dur="500"/>
                                        <p:tgtEl>
                                          <p:spTgt spid="71"/>
                                        </p:tgtEl>
                                      </p:cBhvr>
                                    </p:animEffect>
                                  </p:childTnLst>
                                </p:cTn>
                              </p:par>
                            </p:childTnLst>
                          </p:cTn>
                        </p:par>
                        <p:par>
                          <p:cTn id="26" fill="hold">
                            <p:stCondLst>
                              <p:cond delay="500"/>
                            </p:stCondLst>
                            <p:childTnLst>
                              <p:par>
                                <p:cTn id="27" presetID="16" presetClass="entr" presetSubtype="21" fill="hold" grpId="0" nodeType="afterEffect">
                                  <p:stCondLst>
                                    <p:cond delay="500"/>
                                  </p:stCondLst>
                                  <p:childTnLst>
                                    <p:set>
                                      <p:cBhvr>
                                        <p:cTn id="28" dur="1" fill="hold">
                                          <p:stCondLst>
                                            <p:cond delay="0"/>
                                          </p:stCondLst>
                                        </p:cTn>
                                        <p:tgtEl>
                                          <p:spTgt spid="34"/>
                                        </p:tgtEl>
                                        <p:attrNameLst>
                                          <p:attrName>style.visibility</p:attrName>
                                        </p:attrNameLst>
                                      </p:cBhvr>
                                      <p:to>
                                        <p:strVal val="visible"/>
                                      </p:to>
                                    </p:set>
                                    <p:animEffect transition="in" filter="barn(inVertical)">
                                      <p:cBhvr>
                                        <p:cTn id="29" dur="500"/>
                                        <p:tgtEl>
                                          <p:spTgt spid="34"/>
                                        </p:tgtEl>
                                      </p:cBhvr>
                                    </p:animEffect>
                                  </p:childTnLst>
                                </p:cTn>
                              </p:par>
                            </p:childTnLst>
                          </p:cTn>
                        </p:par>
                        <p:par>
                          <p:cTn id="30" fill="hold">
                            <p:stCondLst>
                              <p:cond delay="1500"/>
                            </p:stCondLst>
                            <p:childTnLst>
                              <p:par>
                                <p:cTn id="31" presetID="16" presetClass="entr" presetSubtype="21" fill="hold" grpId="0" nodeType="afterEffect">
                                  <p:stCondLst>
                                    <p:cond delay="500"/>
                                  </p:stCondLst>
                                  <p:childTnLst>
                                    <p:set>
                                      <p:cBhvr>
                                        <p:cTn id="32" dur="1" fill="hold">
                                          <p:stCondLst>
                                            <p:cond delay="0"/>
                                          </p:stCondLst>
                                        </p:cTn>
                                        <p:tgtEl>
                                          <p:spTgt spid="35"/>
                                        </p:tgtEl>
                                        <p:attrNameLst>
                                          <p:attrName>style.visibility</p:attrName>
                                        </p:attrNameLst>
                                      </p:cBhvr>
                                      <p:to>
                                        <p:strVal val="visible"/>
                                      </p:to>
                                    </p:set>
                                    <p:animEffect transition="in" filter="barn(inVertical)">
                                      <p:cBhvr>
                                        <p:cTn id="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0" grpId="1" bldLvl="0" animBg="1"/>
      <p:bldP spid="71" grpId="0"/>
      <p:bldP spid="92" grpId="0"/>
      <p:bldP spid="93" grpId="0" bldLvl="0" animBg="1"/>
      <p:bldP spid="93" grpId="1" bldLvl="0" animBg="1"/>
      <p:bldP spid="34" grpId="0"/>
      <p:bldP spid="3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A8BDBBB7-F755-40F2-B029-83B816EC4119}" type="slidenum">
              <a:rPr lang="zh-CN" altLang="en-US"/>
            </a:fld>
            <a:endParaRPr lang="zh-CN" altLang="en-US"/>
          </a:p>
        </p:txBody>
      </p:sp>
      <p:sp>
        <p:nvSpPr>
          <p:cNvPr id="70" name="矩形 69"/>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prstClr val="white"/>
              </a:solidFill>
              <a:latin typeface="方正黑体简体" pitchFamily="2" charset="-122"/>
              <a:ea typeface="方正黑体简体" pitchFamily="2" charset="-122"/>
              <a:cs typeface="+mn-ea"/>
              <a:sym typeface="+mn-lt"/>
            </a:endParaRPr>
          </a:p>
        </p:txBody>
      </p:sp>
      <p:sp>
        <p:nvSpPr>
          <p:cNvPr id="71" name="矩形 70"/>
          <p:cNvSpPr/>
          <p:nvPr/>
        </p:nvSpPr>
        <p:spPr bwMode="auto">
          <a:xfrm>
            <a:off x="1755775" y="449263"/>
            <a:ext cx="4160838" cy="460375"/>
          </a:xfrm>
          <a:prstGeom prst="rect">
            <a:avLst/>
          </a:prstGeom>
        </p:spPr>
        <p:txBody>
          <a:bodyPr>
            <a:spAutoFit/>
          </a:bodyPr>
          <a:lstStyle/>
          <a:p>
            <a:pPr eaLnBrk="1" fontAlgn="auto" hangingPunct="1">
              <a:spcBef>
                <a:spcPts val="0"/>
              </a:spcBef>
              <a:spcAft>
                <a:spcPts val="0"/>
              </a:spcAft>
              <a:defRPr/>
            </a:pPr>
            <a:r>
              <a:rPr lang="zh-CN" sz="2400" dirty="0">
                <a:solidFill>
                  <a:srgbClr val="18478F"/>
                </a:solidFill>
                <a:latin typeface="方正黑体简体" pitchFamily="2" charset="-122"/>
                <a:ea typeface="方正黑体简体" pitchFamily="2" charset="-122"/>
                <a:cs typeface="+mn-ea"/>
                <a:sym typeface="+mn-lt"/>
              </a:rPr>
              <a:t>申报材料</a:t>
            </a:r>
            <a:r>
              <a:rPr lang="en-US" altLang="zh-CN" sz="2400" dirty="0">
                <a:solidFill>
                  <a:srgbClr val="18478F"/>
                </a:solidFill>
                <a:latin typeface="方正黑体简体" pitchFamily="2" charset="-122"/>
                <a:ea typeface="方正黑体简体" pitchFamily="2" charset="-122"/>
                <a:cs typeface="+mn-ea"/>
                <a:sym typeface="+mn-lt"/>
              </a:rPr>
              <a:t>---</a:t>
            </a:r>
            <a:r>
              <a:rPr lang="zh-CN" altLang="en-US" sz="2400" dirty="0">
                <a:solidFill>
                  <a:srgbClr val="18478F"/>
                </a:solidFill>
                <a:latin typeface="方正黑体简体" pitchFamily="2" charset="-122"/>
                <a:ea typeface="方正黑体简体" pitchFamily="2" charset="-122"/>
                <a:cs typeface="+mn-ea"/>
                <a:sym typeface="+mn-lt"/>
              </a:rPr>
              <a:t>纳入</a:t>
            </a:r>
            <a:endParaRPr lang="zh-CN" altLang="en-US" sz="2400" dirty="0">
              <a:solidFill>
                <a:srgbClr val="18478F"/>
              </a:solidFill>
              <a:latin typeface="方正黑体简体" pitchFamily="2" charset="-122"/>
              <a:ea typeface="方正黑体简体" pitchFamily="2" charset="-122"/>
              <a:cs typeface="+mn-ea"/>
              <a:sym typeface="+mn-lt"/>
            </a:endParaRPr>
          </a:p>
        </p:txBody>
      </p:sp>
      <p:sp>
        <p:nvSpPr>
          <p:cNvPr id="91" name="圆角矩形 90"/>
          <p:cNvSpPr/>
          <p:nvPr/>
        </p:nvSpPr>
        <p:spPr>
          <a:xfrm rot="2700000">
            <a:off x="467906"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prstClr val="white"/>
              </a:solidFill>
              <a:latin typeface="方正黑体简体" pitchFamily="2" charset="-122"/>
              <a:ea typeface="方正黑体简体" pitchFamily="2" charset="-122"/>
              <a:cs typeface="+mn-ea"/>
              <a:sym typeface="+mn-lt"/>
            </a:endParaRPr>
          </a:p>
        </p:txBody>
      </p:sp>
      <p:sp>
        <p:nvSpPr>
          <p:cNvPr id="92" name="矩形 91"/>
          <p:cNvSpPr/>
          <p:nvPr/>
        </p:nvSpPr>
        <p:spPr>
          <a:xfrm>
            <a:off x="417496" y="400050"/>
            <a:ext cx="764953" cy="584775"/>
          </a:xfrm>
          <a:prstGeom prst="rect">
            <a:avLst/>
          </a:prstGeom>
        </p:spPr>
        <p:txBody>
          <a:bodyPr wrap="none">
            <a:spAutoFit/>
          </a:bodyPr>
          <a:lstStyle/>
          <a:p>
            <a:pPr eaLnBrk="1" fontAlgn="auto" hangingPunct="1">
              <a:spcBef>
                <a:spcPts val="0"/>
              </a:spcBef>
              <a:spcAft>
                <a:spcPts val="0"/>
              </a:spcAft>
              <a:defRPr/>
            </a:pPr>
            <a:r>
              <a:rPr lang="en-US" altLang="zh-CN" sz="3200" dirty="0">
                <a:solidFill>
                  <a:srgbClr val="18478F"/>
                </a:solidFill>
                <a:latin typeface="方正黑体简体" pitchFamily="2" charset="-122"/>
                <a:ea typeface="方正黑体简体" pitchFamily="2" charset="-122"/>
                <a:cs typeface="+mn-ea"/>
                <a:sym typeface="+mn-lt"/>
              </a:rPr>
              <a:t>2.5</a:t>
            </a:r>
            <a:endParaRPr lang="zh-CN" altLang="en-US" sz="3200" dirty="0">
              <a:solidFill>
                <a:srgbClr val="18478F"/>
              </a:solidFill>
              <a:latin typeface="方正黑体简体" pitchFamily="2" charset="-122"/>
              <a:ea typeface="方正黑体简体" pitchFamily="2" charset="-122"/>
              <a:cs typeface="+mn-ea"/>
              <a:sym typeface="+mn-lt"/>
            </a:endParaRPr>
          </a:p>
        </p:txBody>
      </p:sp>
      <p:sp>
        <p:nvSpPr>
          <p:cNvPr id="93" name="矩形 92"/>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prstClr val="white"/>
              </a:solidFill>
              <a:latin typeface="方正黑体简体" pitchFamily="2" charset="-122"/>
              <a:ea typeface="方正黑体简体" pitchFamily="2" charset="-122"/>
              <a:cs typeface="+mn-ea"/>
              <a:sym typeface="+mn-lt"/>
            </a:endParaRPr>
          </a:p>
        </p:txBody>
      </p:sp>
      <p:grpSp>
        <p:nvGrpSpPr>
          <p:cNvPr id="9" name="组合 8"/>
          <p:cNvGrpSpPr/>
          <p:nvPr/>
        </p:nvGrpSpPr>
        <p:grpSpPr>
          <a:xfrm>
            <a:off x="589915" y="2065655"/>
            <a:ext cx="10997565" cy="1567180"/>
            <a:chOff x="657" y="4165"/>
            <a:chExt cx="17319" cy="2468"/>
          </a:xfrm>
          <a:solidFill>
            <a:schemeClr val="accent1">
              <a:lumMod val="50000"/>
            </a:schemeClr>
          </a:solidFill>
        </p:grpSpPr>
        <p:sp>
          <p:nvSpPr>
            <p:cNvPr id="4" name="圆角矩形 3"/>
            <p:cNvSpPr/>
            <p:nvPr/>
          </p:nvSpPr>
          <p:spPr>
            <a:xfrm>
              <a:off x="657" y="4165"/>
              <a:ext cx="4592" cy="2469"/>
            </a:xfrm>
            <a:prstGeom prst="roundRect">
              <a:avLst/>
            </a:prstGeom>
            <a:grp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anose="020B0503020204020204" charset="-122"/>
                  <a:ea typeface="微软雅黑" panose="020B0503020204020204" charset="-122"/>
                  <a:cs typeface="+mn-ea"/>
                  <a:sym typeface="+mn-lt"/>
                </a:rPr>
                <a:t>批发和零售业</a:t>
              </a:r>
              <a:endParaRPr lang="zh-CN" altLang="en-US" dirty="0">
                <a:solidFill>
                  <a:prstClr val="white"/>
                </a:solidFill>
                <a:latin typeface="微软雅黑" panose="020B0503020204020204" charset="-122"/>
                <a:ea typeface="微软雅黑" panose="020B0503020204020204" charset="-122"/>
                <a:cs typeface="+mn-ea"/>
                <a:sym typeface="+mn-lt"/>
              </a:endParaRPr>
            </a:p>
            <a:p>
              <a:pPr algn="ctr"/>
              <a:r>
                <a:rPr lang="zh-CN" altLang="en-US" dirty="0">
                  <a:solidFill>
                    <a:prstClr val="white"/>
                  </a:solidFill>
                  <a:latin typeface="微软雅黑" panose="020B0503020204020204" charset="-122"/>
                  <a:ea typeface="微软雅黑" panose="020B0503020204020204" charset="-122"/>
                  <a:cs typeface="+mn-ea"/>
                  <a:sym typeface="+mn-lt"/>
                </a:rPr>
                <a:t>产业活动单位</a:t>
              </a:r>
              <a:endParaRPr lang="zh-CN" altLang="en-US" dirty="0">
                <a:solidFill>
                  <a:prstClr val="white"/>
                </a:solidFill>
                <a:latin typeface="微软雅黑" panose="020B0503020204020204" charset="-122"/>
                <a:ea typeface="微软雅黑" panose="020B0503020204020204" charset="-122"/>
                <a:cs typeface="+mn-ea"/>
                <a:sym typeface="+mn-lt"/>
              </a:endParaRPr>
            </a:p>
            <a:p>
              <a:pPr algn="ctr"/>
              <a:r>
                <a:rPr lang="zh-CN" altLang="en-US" sz="1400" dirty="0">
                  <a:solidFill>
                    <a:srgbClr val="FDD14A"/>
                  </a:solidFill>
                  <a:latin typeface="微软雅黑" panose="020B0503020204020204" charset="-122"/>
                  <a:ea typeface="微软雅黑" panose="020B0503020204020204" charset="-122"/>
                  <a:cs typeface="+mn-ea"/>
                  <a:sym typeface="+mn-lt"/>
                </a:rPr>
                <a:t>非批发和零售业法人单位附营的限额以上批发和零售业产业活动单位</a:t>
              </a:r>
              <a:endParaRPr lang="zh-CN" altLang="en-US" sz="1400" dirty="0">
                <a:solidFill>
                  <a:srgbClr val="FDD14A"/>
                </a:solidFill>
                <a:latin typeface="微软雅黑" panose="020B0503020204020204" charset="-122"/>
                <a:ea typeface="微软雅黑" panose="020B0503020204020204" charset="-122"/>
                <a:cs typeface="+mn-ea"/>
                <a:sym typeface="+mn-lt"/>
              </a:endParaRPr>
            </a:p>
          </p:txBody>
        </p:sp>
        <p:sp>
          <p:nvSpPr>
            <p:cNvPr id="17" name="圆角矩形 16"/>
            <p:cNvSpPr/>
            <p:nvPr/>
          </p:nvSpPr>
          <p:spPr>
            <a:xfrm>
              <a:off x="6292" y="4524"/>
              <a:ext cx="6429" cy="1751"/>
            </a:xfrm>
            <a:prstGeom prst="roundRect">
              <a:avLst/>
            </a:prstGeom>
            <a:grp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anose="020B0503020204020204" charset="-122"/>
                  <a:ea typeface="微软雅黑" panose="020B0503020204020204" charset="-122"/>
                  <a:cs typeface="微软雅黑" panose="020B0503020204020204" charset="-122"/>
                  <a:sym typeface="+mn-lt"/>
                </a:rPr>
                <a:t>《批发和零售业产业活动单位（个体经营户）商品销售和库存》</a:t>
              </a:r>
              <a:endParaRPr lang="zh-CN" altLang="en-US" dirty="0">
                <a:solidFill>
                  <a:prstClr val="white"/>
                </a:solidFill>
                <a:latin typeface="微软雅黑" panose="020B0503020204020204" charset="-122"/>
                <a:ea typeface="微软雅黑" panose="020B0503020204020204" charset="-122"/>
                <a:cs typeface="微软雅黑" panose="020B0503020204020204" charset="-122"/>
                <a:sym typeface="+mn-lt"/>
              </a:endParaRPr>
            </a:p>
            <a:p>
              <a:pPr algn="ctr"/>
              <a:r>
                <a:rPr lang="zh-CN" altLang="en-US" dirty="0">
                  <a:solidFill>
                    <a:srgbClr val="FDD14A"/>
                  </a:solidFill>
                  <a:latin typeface="微软雅黑" panose="020B0503020204020204" charset="-122"/>
                  <a:ea typeface="微软雅黑" panose="020B0503020204020204" charset="-122"/>
                  <a:cs typeface="微软雅黑" panose="020B0503020204020204" charset="-122"/>
                  <a:sym typeface="+mn-lt"/>
                </a:rPr>
                <a:t>（</a:t>
              </a:r>
              <a:r>
                <a:rPr lang="en-US" altLang="zh-CN" dirty="0">
                  <a:solidFill>
                    <a:srgbClr val="FDD14A"/>
                  </a:solidFill>
                  <a:latin typeface="微软雅黑" panose="020B0503020204020204" charset="-122"/>
                  <a:ea typeface="微软雅黑" panose="020B0503020204020204" charset="-122"/>
                  <a:cs typeface="微软雅黑" panose="020B0503020204020204" charset="-122"/>
                  <a:sym typeface="+mn-lt"/>
                </a:rPr>
                <a:t>E204-3</a:t>
              </a:r>
              <a:r>
                <a:rPr lang="zh-CN" altLang="en-US" dirty="0">
                  <a:solidFill>
                    <a:srgbClr val="FDD14A"/>
                  </a:solidFill>
                  <a:latin typeface="微软雅黑" panose="020B0503020204020204" charset="-122"/>
                  <a:ea typeface="微软雅黑" panose="020B0503020204020204" charset="-122"/>
                  <a:cs typeface="微软雅黑" panose="020B0503020204020204" charset="-122"/>
                  <a:sym typeface="+mn-lt"/>
                </a:rPr>
                <a:t>表）</a:t>
              </a:r>
              <a:endParaRPr lang="zh-CN" altLang="en-US" dirty="0">
                <a:solidFill>
                  <a:srgbClr val="FDD14A"/>
                </a:solidFill>
                <a:latin typeface="微软雅黑" panose="020B0503020204020204" charset="-122"/>
                <a:ea typeface="微软雅黑" panose="020B0503020204020204" charset="-122"/>
                <a:cs typeface="微软雅黑" panose="020B0503020204020204" charset="-122"/>
                <a:sym typeface="+mn-lt"/>
              </a:endParaRPr>
            </a:p>
          </p:txBody>
        </p:sp>
        <p:cxnSp>
          <p:nvCxnSpPr>
            <p:cNvPr id="20" name="直接连接符 19"/>
            <p:cNvCxnSpPr>
              <a:stCxn id="4" idx="3"/>
              <a:endCxn id="17" idx="1"/>
            </p:cNvCxnSpPr>
            <p:nvPr/>
          </p:nvCxnSpPr>
          <p:spPr>
            <a:xfrm>
              <a:off x="5249" y="5400"/>
              <a:ext cx="1043"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29" name="直接连接符 28"/>
            <p:cNvCxnSpPr>
              <a:endCxn id="30" idx="1"/>
            </p:cNvCxnSpPr>
            <p:nvPr/>
          </p:nvCxnSpPr>
          <p:spPr>
            <a:xfrm>
              <a:off x="12721" y="5400"/>
              <a:ext cx="1009" cy="0"/>
            </a:xfrm>
            <a:prstGeom prst="line">
              <a:avLst/>
            </a:prstGeom>
            <a:grpFill/>
          </p:spPr>
          <p:style>
            <a:lnRef idx="1">
              <a:schemeClr val="accent1"/>
            </a:lnRef>
            <a:fillRef idx="0">
              <a:schemeClr val="accent1"/>
            </a:fillRef>
            <a:effectRef idx="0">
              <a:schemeClr val="accent1"/>
            </a:effectRef>
            <a:fontRef idx="minor">
              <a:schemeClr val="tx1"/>
            </a:fontRef>
          </p:style>
        </p:cxnSp>
        <p:sp>
          <p:nvSpPr>
            <p:cNvPr id="30" name="圆角矩形 29"/>
            <p:cNvSpPr/>
            <p:nvPr/>
          </p:nvSpPr>
          <p:spPr>
            <a:xfrm>
              <a:off x="13730" y="4800"/>
              <a:ext cx="4246" cy="1200"/>
            </a:xfrm>
            <a:prstGeom prst="roundRect">
              <a:avLst/>
            </a:prstGeom>
            <a:grp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prstClr val="white"/>
                  </a:solidFill>
                  <a:latin typeface="微软雅黑" panose="020B0503020204020204" charset="-122"/>
                  <a:ea typeface="微软雅黑" panose="020B0503020204020204" charset="-122"/>
                  <a:cs typeface="微软雅黑" panose="020B0503020204020204" charset="-122"/>
                  <a:sym typeface="+mn-lt"/>
                </a:rPr>
                <a:t>最近</a:t>
              </a:r>
              <a:r>
                <a:rPr lang="zh-CN" altLang="en-US" sz="1600" dirty="0">
                  <a:solidFill>
                    <a:srgbClr val="FDD14A"/>
                  </a:solidFill>
                  <a:latin typeface="微软雅黑" panose="020B0503020204020204" charset="-122"/>
                  <a:ea typeface="微软雅黑" panose="020B0503020204020204" charset="-122"/>
                  <a:cs typeface="微软雅黑" panose="020B0503020204020204" charset="-122"/>
                  <a:sym typeface="+mn-lt"/>
                </a:rPr>
                <a:t>连续</a:t>
              </a:r>
              <a:r>
                <a:rPr lang="en-US" altLang="zh-CN" sz="1600" dirty="0">
                  <a:solidFill>
                    <a:srgbClr val="FDD14A"/>
                  </a:solidFill>
                  <a:latin typeface="微软雅黑" panose="020B0503020204020204" charset="-122"/>
                  <a:ea typeface="微软雅黑" panose="020B0503020204020204" charset="-122"/>
                  <a:cs typeface="微软雅黑" panose="020B0503020204020204" charset="-122"/>
                  <a:sym typeface="+mn-lt"/>
                </a:rPr>
                <a:t>3</a:t>
              </a:r>
              <a:r>
                <a:rPr lang="zh-CN" altLang="en-US" sz="1600" dirty="0">
                  <a:solidFill>
                    <a:srgbClr val="FDD14A"/>
                  </a:solidFill>
                  <a:latin typeface="微软雅黑" panose="020B0503020204020204" charset="-122"/>
                  <a:ea typeface="微软雅黑" panose="020B0503020204020204" charset="-122"/>
                  <a:cs typeface="微软雅黑" panose="020B0503020204020204" charset="-122"/>
                  <a:sym typeface="+mn-lt"/>
                </a:rPr>
                <a:t>个月</a:t>
              </a:r>
              <a:endParaRPr lang="zh-CN" altLang="en-US" sz="1600" dirty="0">
                <a:solidFill>
                  <a:srgbClr val="FDD14A"/>
                </a:solidFill>
                <a:latin typeface="微软雅黑" panose="020B0503020204020204" charset="-122"/>
                <a:ea typeface="微软雅黑" panose="020B0503020204020204" charset="-122"/>
                <a:cs typeface="微软雅黑" panose="020B0503020204020204" charset="-122"/>
                <a:sym typeface="+mn-lt"/>
              </a:endParaRPr>
            </a:p>
          </p:txBody>
        </p:sp>
      </p:grpSp>
      <p:sp>
        <p:nvSpPr>
          <p:cNvPr id="34" name="文本框 33"/>
          <p:cNvSpPr txBox="1"/>
          <p:nvPr/>
        </p:nvSpPr>
        <p:spPr>
          <a:xfrm>
            <a:off x="5494655" y="1189990"/>
            <a:ext cx="1670685" cy="398780"/>
          </a:xfrm>
          <a:prstGeom prst="rect">
            <a:avLst/>
          </a:prstGeom>
          <a:noFill/>
        </p:spPr>
        <p:txBody>
          <a:bodyPr wrap="square" rtlCol="0">
            <a:spAutoFit/>
          </a:bodyPr>
          <a:lstStyle/>
          <a:p>
            <a:r>
              <a:rPr lang="zh-CN" altLang="en-US" sz="2000" b="1" dirty="0">
                <a:solidFill>
                  <a:schemeClr val="tx1"/>
                </a:solidFill>
                <a:ea typeface="微软雅黑" panose="020B0503020204020204" charset="-122"/>
              </a:rPr>
              <a:t>材料类型</a:t>
            </a:r>
            <a:endParaRPr lang="zh-CN" altLang="en-US" sz="2000" b="1" dirty="0">
              <a:solidFill>
                <a:schemeClr val="tx1"/>
              </a:solidFill>
              <a:ea typeface="微软雅黑" panose="020B0503020204020204" charset="-122"/>
            </a:endParaRPr>
          </a:p>
        </p:txBody>
      </p:sp>
      <p:sp>
        <p:nvSpPr>
          <p:cNvPr id="35" name="文本框 34"/>
          <p:cNvSpPr txBox="1"/>
          <p:nvPr/>
        </p:nvSpPr>
        <p:spPr>
          <a:xfrm>
            <a:off x="9436100" y="1190625"/>
            <a:ext cx="1239520" cy="398780"/>
          </a:xfrm>
          <a:prstGeom prst="rect">
            <a:avLst/>
          </a:prstGeom>
          <a:noFill/>
        </p:spPr>
        <p:txBody>
          <a:bodyPr wrap="square" rtlCol="0">
            <a:spAutoFit/>
          </a:bodyPr>
          <a:lstStyle/>
          <a:p>
            <a:r>
              <a:rPr lang="zh-CN" altLang="en-US" sz="2000" b="1" dirty="0">
                <a:solidFill>
                  <a:schemeClr val="tx1"/>
                </a:solidFill>
                <a:ea typeface="微软雅黑" panose="020B0503020204020204" charset="-122"/>
              </a:rPr>
              <a:t>报送要求</a:t>
            </a:r>
            <a:endParaRPr lang="zh-CN" altLang="en-US" sz="2000" b="1" dirty="0">
              <a:solidFill>
                <a:schemeClr val="tx1"/>
              </a:solidFill>
              <a:ea typeface="微软雅黑" panose="020B0503020204020204" charset="-122"/>
            </a:endParaRPr>
          </a:p>
        </p:txBody>
      </p:sp>
      <p:grpSp>
        <p:nvGrpSpPr>
          <p:cNvPr id="8" name="组合 7"/>
          <p:cNvGrpSpPr/>
          <p:nvPr/>
        </p:nvGrpSpPr>
        <p:grpSpPr>
          <a:xfrm>
            <a:off x="589915" y="4333875"/>
            <a:ext cx="10997565" cy="1567180"/>
            <a:chOff x="657" y="4165"/>
            <a:chExt cx="17319" cy="2468"/>
          </a:xfrm>
          <a:solidFill>
            <a:schemeClr val="accent1">
              <a:lumMod val="50000"/>
            </a:schemeClr>
          </a:solidFill>
        </p:grpSpPr>
        <p:sp>
          <p:nvSpPr>
            <p:cNvPr id="3" name="圆角矩形 2"/>
            <p:cNvSpPr/>
            <p:nvPr/>
          </p:nvSpPr>
          <p:spPr>
            <a:xfrm>
              <a:off x="657" y="4165"/>
              <a:ext cx="4592" cy="2469"/>
            </a:xfrm>
            <a:prstGeom prst="roundRect">
              <a:avLst/>
            </a:prstGeom>
            <a:grp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anose="020B0503020204020204" charset="-122"/>
                  <a:ea typeface="微软雅黑" panose="020B0503020204020204" charset="-122"/>
                  <a:cs typeface="+mn-ea"/>
                  <a:sym typeface="+mn-lt"/>
                </a:rPr>
                <a:t>住宿和餐饮业</a:t>
              </a:r>
              <a:endParaRPr lang="zh-CN" altLang="en-US" dirty="0">
                <a:solidFill>
                  <a:prstClr val="white"/>
                </a:solidFill>
                <a:latin typeface="微软雅黑" panose="020B0503020204020204" charset="-122"/>
                <a:ea typeface="微软雅黑" panose="020B0503020204020204" charset="-122"/>
                <a:cs typeface="+mn-ea"/>
                <a:sym typeface="+mn-lt"/>
              </a:endParaRPr>
            </a:p>
            <a:p>
              <a:pPr algn="ctr"/>
              <a:r>
                <a:rPr lang="zh-CN" altLang="en-US" dirty="0">
                  <a:solidFill>
                    <a:prstClr val="white"/>
                  </a:solidFill>
                  <a:latin typeface="微软雅黑" panose="020B0503020204020204" charset="-122"/>
                  <a:ea typeface="微软雅黑" panose="020B0503020204020204" charset="-122"/>
                  <a:cs typeface="+mn-ea"/>
                  <a:sym typeface="+mn-lt"/>
                </a:rPr>
                <a:t>产业活动单位</a:t>
              </a:r>
              <a:endParaRPr lang="zh-CN" altLang="en-US" dirty="0">
                <a:solidFill>
                  <a:prstClr val="white"/>
                </a:solidFill>
                <a:latin typeface="微软雅黑" panose="020B0503020204020204" charset="-122"/>
                <a:ea typeface="微软雅黑" panose="020B0503020204020204" charset="-122"/>
                <a:cs typeface="+mn-ea"/>
                <a:sym typeface="+mn-lt"/>
              </a:endParaRPr>
            </a:p>
            <a:p>
              <a:pPr algn="ctr"/>
              <a:r>
                <a:rPr lang="zh-CN" altLang="en-US" sz="1400" dirty="0">
                  <a:solidFill>
                    <a:srgbClr val="FDD14A"/>
                  </a:solidFill>
                  <a:latin typeface="微软雅黑" panose="020B0503020204020204" charset="-122"/>
                  <a:ea typeface="微软雅黑" panose="020B0503020204020204" charset="-122"/>
                  <a:cs typeface="+mn-ea"/>
                  <a:sym typeface="+mn-lt"/>
                </a:rPr>
                <a:t>非住宿和餐饮业法人单位附营的限额以上批发和零售业产业活动单位</a:t>
              </a:r>
              <a:endParaRPr lang="zh-CN" altLang="en-US" sz="1400" dirty="0">
                <a:solidFill>
                  <a:srgbClr val="FDD14A"/>
                </a:solidFill>
                <a:latin typeface="微软雅黑" panose="020B0503020204020204" charset="-122"/>
                <a:ea typeface="微软雅黑" panose="020B0503020204020204" charset="-122"/>
                <a:cs typeface="+mn-ea"/>
                <a:sym typeface="+mn-lt"/>
              </a:endParaRPr>
            </a:p>
          </p:txBody>
        </p:sp>
        <p:sp>
          <p:nvSpPr>
            <p:cNvPr id="5" name="圆角矩形 4"/>
            <p:cNvSpPr/>
            <p:nvPr/>
          </p:nvSpPr>
          <p:spPr>
            <a:xfrm>
              <a:off x="6292" y="4524"/>
              <a:ext cx="6429" cy="1751"/>
            </a:xfrm>
            <a:prstGeom prst="roundRect">
              <a:avLst/>
            </a:prstGeom>
            <a:grp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anose="020B0503020204020204" charset="-122"/>
                  <a:ea typeface="微软雅黑" panose="020B0503020204020204" charset="-122"/>
                  <a:cs typeface="微软雅黑" panose="020B0503020204020204" charset="-122"/>
                  <a:sym typeface="+mn-lt"/>
                </a:rPr>
                <a:t>《住宿和餐饮业产业活动单位（个体经营户）经营情况》</a:t>
              </a:r>
              <a:endParaRPr lang="zh-CN" altLang="en-US" dirty="0">
                <a:solidFill>
                  <a:prstClr val="white"/>
                </a:solidFill>
                <a:latin typeface="微软雅黑" panose="020B0503020204020204" charset="-122"/>
                <a:ea typeface="微软雅黑" panose="020B0503020204020204" charset="-122"/>
                <a:cs typeface="微软雅黑" panose="020B0503020204020204" charset="-122"/>
                <a:sym typeface="+mn-lt"/>
              </a:endParaRPr>
            </a:p>
            <a:p>
              <a:pPr algn="ctr"/>
              <a:r>
                <a:rPr lang="zh-CN" altLang="en-US" dirty="0">
                  <a:solidFill>
                    <a:srgbClr val="FDD14A"/>
                  </a:solidFill>
                  <a:latin typeface="微软雅黑" panose="020B0503020204020204" charset="-122"/>
                  <a:ea typeface="微软雅黑" panose="020B0503020204020204" charset="-122"/>
                  <a:cs typeface="微软雅黑" panose="020B0503020204020204" charset="-122"/>
                  <a:sym typeface="+mn-lt"/>
                </a:rPr>
                <a:t>（</a:t>
              </a:r>
              <a:r>
                <a:rPr lang="en-US" altLang="zh-CN" dirty="0">
                  <a:solidFill>
                    <a:srgbClr val="FDD14A"/>
                  </a:solidFill>
                  <a:latin typeface="微软雅黑" panose="020B0503020204020204" charset="-122"/>
                  <a:ea typeface="微软雅黑" panose="020B0503020204020204" charset="-122"/>
                  <a:cs typeface="微软雅黑" panose="020B0503020204020204" charset="-122"/>
                  <a:sym typeface="+mn-lt"/>
                </a:rPr>
                <a:t>S204-3</a:t>
              </a:r>
              <a:r>
                <a:rPr lang="zh-CN" altLang="en-US" dirty="0">
                  <a:solidFill>
                    <a:srgbClr val="FDD14A"/>
                  </a:solidFill>
                  <a:latin typeface="微软雅黑" panose="020B0503020204020204" charset="-122"/>
                  <a:ea typeface="微软雅黑" panose="020B0503020204020204" charset="-122"/>
                  <a:cs typeface="微软雅黑" panose="020B0503020204020204" charset="-122"/>
                  <a:sym typeface="+mn-lt"/>
                </a:rPr>
                <a:t>表）</a:t>
              </a:r>
              <a:endParaRPr lang="zh-CN" altLang="en-US" dirty="0">
                <a:solidFill>
                  <a:srgbClr val="FDD14A"/>
                </a:solidFill>
                <a:latin typeface="微软雅黑" panose="020B0503020204020204" charset="-122"/>
                <a:ea typeface="微软雅黑" panose="020B0503020204020204" charset="-122"/>
                <a:cs typeface="微软雅黑" panose="020B0503020204020204" charset="-122"/>
                <a:sym typeface="+mn-lt"/>
              </a:endParaRPr>
            </a:p>
          </p:txBody>
        </p:sp>
        <p:cxnSp>
          <p:nvCxnSpPr>
            <p:cNvPr id="6" name="直接连接符 5"/>
            <p:cNvCxnSpPr>
              <a:stCxn id="3" idx="3"/>
              <a:endCxn id="5" idx="1"/>
            </p:cNvCxnSpPr>
            <p:nvPr/>
          </p:nvCxnSpPr>
          <p:spPr>
            <a:xfrm>
              <a:off x="5249" y="5400"/>
              <a:ext cx="1043"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7" name="直接连接符 6"/>
            <p:cNvCxnSpPr>
              <a:endCxn id="10" idx="1"/>
            </p:cNvCxnSpPr>
            <p:nvPr/>
          </p:nvCxnSpPr>
          <p:spPr>
            <a:xfrm>
              <a:off x="12721" y="5400"/>
              <a:ext cx="1009" cy="0"/>
            </a:xfrm>
            <a:prstGeom prst="line">
              <a:avLst/>
            </a:prstGeom>
            <a:grpFill/>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3730" y="4800"/>
              <a:ext cx="4246" cy="1200"/>
            </a:xfrm>
            <a:prstGeom prst="roundRect">
              <a:avLst/>
            </a:prstGeom>
            <a:grp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prstClr val="white"/>
                  </a:solidFill>
                  <a:latin typeface="微软雅黑" panose="020B0503020204020204" charset="-122"/>
                  <a:ea typeface="微软雅黑" panose="020B0503020204020204" charset="-122"/>
                  <a:cs typeface="微软雅黑" panose="020B0503020204020204" charset="-122"/>
                  <a:sym typeface="+mn-lt"/>
                </a:rPr>
                <a:t>最近</a:t>
              </a:r>
              <a:r>
                <a:rPr lang="zh-CN" altLang="en-US" sz="1600" dirty="0">
                  <a:solidFill>
                    <a:srgbClr val="FDD14A"/>
                  </a:solidFill>
                  <a:latin typeface="微软雅黑" panose="020B0503020204020204" charset="-122"/>
                  <a:ea typeface="微软雅黑" panose="020B0503020204020204" charset="-122"/>
                  <a:cs typeface="微软雅黑" panose="020B0503020204020204" charset="-122"/>
                  <a:sym typeface="+mn-lt"/>
                </a:rPr>
                <a:t>连续</a:t>
              </a:r>
              <a:r>
                <a:rPr lang="en-US" altLang="zh-CN" sz="1600" dirty="0">
                  <a:solidFill>
                    <a:srgbClr val="FDD14A"/>
                  </a:solidFill>
                  <a:latin typeface="微软雅黑" panose="020B0503020204020204" charset="-122"/>
                  <a:ea typeface="微软雅黑" panose="020B0503020204020204" charset="-122"/>
                  <a:cs typeface="微软雅黑" panose="020B0503020204020204" charset="-122"/>
                  <a:sym typeface="+mn-lt"/>
                </a:rPr>
                <a:t>3</a:t>
              </a:r>
              <a:r>
                <a:rPr lang="zh-CN" altLang="en-US" sz="1600" dirty="0">
                  <a:solidFill>
                    <a:srgbClr val="FDD14A"/>
                  </a:solidFill>
                  <a:latin typeface="微软雅黑" panose="020B0503020204020204" charset="-122"/>
                  <a:ea typeface="微软雅黑" panose="020B0503020204020204" charset="-122"/>
                  <a:cs typeface="微软雅黑" panose="020B0503020204020204" charset="-122"/>
                  <a:sym typeface="+mn-lt"/>
                </a:rPr>
                <a:t>个月</a:t>
              </a:r>
              <a:endParaRPr lang="zh-CN" altLang="en-US" sz="1600" dirty="0">
                <a:solidFill>
                  <a:srgbClr val="FDD14A"/>
                </a:solidFill>
                <a:latin typeface="微软雅黑" panose="020B0503020204020204" charset="-122"/>
                <a:ea typeface="微软雅黑" panose="020B0503020204020204" charset="-122"/>
                <a:cs typeface="微软雅黑" panose="020B0503020204020204" charset="-122"/>
                <a:sym typeface="+mn-lt"/>
              </a:endParaRPr>
            </a:p>
          </p:txBody>
        </p:sp>
      </p:grpSp>
    </p:spTree>
  </p:cSld>
  <p:clrMapOvr>
    <a:masterClrMapping/>
  </p:clrMapOvr>
  <p:transition spd="slow" advTm="3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500"/>
                                        <p:tgtEl>
                                          <p:spTgt spid="92"/>
                                        </p:tgtEl>
                                      </p:cBhvr>
                                    </p:animEffect>
                                  </p:childTnLst>
                                </p:cTn>
                              </p:par>
                              <p:par>
                                <p:cTn id="11" presetID="63" presetClass="path" presetSubtype="0" accel="50000" decel="50000" fill="hold" nodeType="withEffect">
                                  <p:stCondLst>
                                    <p:cond delay="0"/>
                                  </p:stCondLst>
                                  <p:childTnLst>
                                    <p:animMotion origin="layout" path="M -0.16667 2.59259E-6 L 2.5E-6 2.59259E-6 " pathEditMode="relative" rAng="0" ptsTypes="AA">
                                      <p:cBhvr>
                                        <p:cTn id="12" dur="800" fill="hold"/>
                                        <p:tgtEl>
                                          <p:spTgt spid="91"/>
                                        </p:tgtEl>
                                        <p:attrNameLst>
                                          <p:attrName>ppt_x</p:attrName>
                                          <p:attrName>ppt_y</p:attrName>
                                        </p:attrNameLst>
                                      </p:cBhvr>
                                      <p:rCtr x="8333" y="0"/>
                                    </p:animMotion>
                                  </p:childTnLst>
                                </p:cTn>
                              </p:par>
                              <p:par>
                                <p:cTn id="13" presetID="10" presetClass="entr" presetSubtype="0" fill="hold" grpId="0" nodeType="withEffect">
                                  <p:stCondLst>
                                    <p:cond delay="500"/>
                                  </p:stCondLst>
                                  <p:childTnLst>
                                    <p:set>
                                      <p:cBhvr>
                                        <p:cTn id="14" dur="1" fill="hold">
                                          <p:stCondLst>
                                            <p:cond delay="0"/>
                                          </p:stCondLst>
                                        </p:cTn>
                                        <p:tgtEl>
                                          <p:spTgt spid="93"/>
                                        </p:tgtEl>
                                        <p:attrNameLst>
                                          <p:attrName>style.visibility</p:attrName>
                                        </p:attrNameLst>
                                      </p:cBhvr>
                                      <p:to>
                                        <p:strVal val="visible"/>
                                      </p:to>
                                    </p:set>
                                    <p:animEffect transition="in" filter="fade">
                                      <p:cBhvr>
                                        <p:cTn id="15" dur="500"/>
                                        <p:tgtEl>
                                          <p:spTgt spid="93"/>
                                        </p:tgtEl>
                                      </p:cBhvr>
                                    </p:animEffect>
                                  </p:childTnLst>
                                </p:cTn>
                              </p:par>
                              <p:par>
                                <p:cTn id="16" presetID="63" presetClass="path" presetSubtype="0" accel="50000" decel="50000" fill="hold" grpId="1" nodeType="withEffect">
                                  <p:stCondLst>
                                    <p:cond delay="200"/>
                                  </p:stCondLst>
                                  <p:childTnLst>
                                    <p:animMotion origin="layout" path="M -0.16667 -1.85185E-6 L -2.5E-6 -1.85185E-6 " pathEditMode="relative" rAng="0" ptsTypes="AA">
                                      <p:cBhvr>
                                        <p:cTn id="17" dur="800" fill="hold"/>
                                        <p:tgtEl>
                                          <p:spTgt spid="93"/>
                                        </p:tgtEl>
                                        <p:attrNameLst>
                                          <p:attrName>ppt_x</p:attrName>
                                          <p:attrName>ppt_y</p:attrName>
                                        </p:attrNameLst>
                                      </p:cBhvr>
                                      <p:rCtr x="8880" y="0"/>
                                    </p:animMotion>
                                  </p:childTnLst>
                                </p:cTn>
                              </p:par>
                              <p:par>
                                <p:cTn id="18" presetID="10" presetClass="entr" presetSubtype="0" fill="hold" grpId="0" nodeType="withEffect">
                                  <p:stCondLst>
                                    <p:cond delay="75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1000"/>
                                        <p:tgtEl>
                                          <p:spTgt spid="70"/>
                                        </p:tgtEl>
                                      </p:cBhvr>
                                    </p:animEffect>
                                  </p:childTnLst>
                                </p:cTn>
                              </p:par>
                              <p:par>
                                <p:cTn id="21" presetID="63" presetClass="path" presetSubtype="0" accel="50000" decel="50000" fill="hold" grpId="1" nodeType="withEffect">
                                  <p:stCondLst>
                                    <p:cond delay="0"/>
                                  </p:stCondLst>
                                  <p:childTnLst>
                                    <p:animMotion origin="layout" path="M -0.16666 -3.7037E-7 L -2.5E-6 -3.7037E-7 " pathEditMode="relative" rAng="0" ptsTypes="AA">
                                      <p:cBhvr>
                                        <p:cTn id="22" dur="800" fill="hold"/>
                                        <p:tgtEl>
                                          <p:spTgt spid="70"/>
                                        </p:tgtEl>
                                        <p:attrNameLst>
                                          <p:attrName>ppt_x</p:attrName>
                                          <p:attrName>ppt_y</p:attrName>
                                        </p:attrNameLst>
                                      </p:cBhvr>
                                      <p:rCtr x="8333" y="0"/>
                                    </p:animMotion>
                                  </p:childTnLst>
                                </p:cTn>
                              </p:par>
                              <p:par>
                                <p:cTn id="23" presetID="22" presetClass="entr" presetSubtype="8" fill="hold" grpId="0" nodeType="withEffect">
                                  <p:stCondLst>
                                    <p:cond delay="500"/>
                                  </p:stCondLst>
                                  <p:childTnLst>
                                    <p:set>
                                      <p:cBhvr>
                                        <p:cTn id="24" dur="1" fill="hold">
                                          <p:stCondLst>
                                            <p:cond delay="0"/>
                                          </p:stCondLst>
                                        </p:cTn>
                                        <p:tgtEl>
                                          <p:spTgt spid="71"/>
                                        </p:tgtEl>
                                        <p:attrNameLst>
                                          <p:attrName>style.visibility</p:attrName>
                                        </p:attrNameLst>
                                      </p:cBhvr>
                                      <p:to>
                                        <p:strVal val="visible"/>
                                      </p:to>
                                    </p:set>
                                    <p:animEffect transition="in" filter="wipe(left)">
                                      <p:cBhvr>
                                        <p:cTn id="25" dur="500"/>
                                        <p:tgtEl>
                                          <p:spTgt spid="71"/>
                                        </p:tgtEl>
                                      </p:cBhvr>
                                    </p:animEffect>
                                  </p:childTnLst>
                                </p:cTn>
                              </p:par>
                            </p:childTnLst>
                          </p:cTn>
                        </p:par>
                        <p:par>
                          <p:cTn id="26" fill="hold">
                            <p:stCondLst>
                              <p:cond delay="500"/>
                            </p:stCondLst>
                            <p:childTnLst>
                              <p:par>
                                <p:cTn id="27" presetID="16" presetClass="entr" presetSubtype="21" fill="hold" grpId="0" nodeType="afterEffect">
                                  <p:stCondLst>
                                    <p:cond delay="500"/>
                                  </p:stCondLst>
                                  <p:childTnLst>
                                    <p:set>
                                      <p:cBhvr>
                                        <p:cTn id="28" dur="1" fill="hold">
                                          <p:stCondLst>
                                            <p:cond delay="0"/>
                                          </p:stCondLst>
                                        </p:cTn>
                                        <p:tgtEl>
                                          <p:spTgt spid="34"/>
                                        </p:tgtEl>
                                        <p:attrNameLst>
                                          <p:attrName>style.visibility</p:attrName>
                                        </p:attrNameLst>
                                      </p:cBhvr>
                                      <p:to>
                                        <p:strVal val="visible"/>
                                      </p:to>
                                    </p:set>
                                    <p:animEffect transition="in" filter="barn(inVertical)">
                                      <p:cBhvr>
                                        <p:cTn id="29" dur="500"/>
                                        <p:tgtEl>
                                          <p:spTgt spid="34"/>
                                        </p:tgtEl>
                                      </p:cBhvr>
                                    </p:animEffect>
                                  </p:childTnLst>
                                </p:cTn>
                              </p:par>
                            </p:childTnLst>
                          </p:cTn>
                        </p:par>
                        <p:par>
                          <p:cTn id="30" fill="hold">
                            <p:stCondLst>
                              <p:cond delay="1500"/>
                            </p:stCondLst>
                            <p:childTnLst>
                              <p:par>
                                <p:cTn id="31" presetID="16" presetClass="entr" presetSubtype="21" fill="hold" grpId="0" nodeType="afterEffect">
                                  <p:stCondLst>
                                    <p:cond delay="500"/>
                                  </p:stCondLst>
                                  <p:childTnLst>
                                    <p:set>
                                      <p:cBhvr>
                                        <p:cTn id="32" dur="1" fill="hold">
                                          <p:stCondLst>
                                            <p:cond delay="0"/>
                                          </p:stCondLst>
                                        </p:cTn>
                                        <p:tgtEl>
                                          <p:spTgt spid="35"/>
                                        </p:tgtEl>
                                        <p:attrNameLst>
                                          <p:attrName>style.visibility</p:attrName>
                                        </p:attrNameLst>
                                      </p:cBhvr>
                                      <p:to>
                                        <p:strVal val="visible"/>
                                      </p:to>
                                    </p:set>
                                    <p:animEffect transition="in" filter="barn(inVertical)">
                                      <p:cBhvr>
                                        <p:cTn id="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0" grpId="1" bldLvl="0" animBg="1"/>
      <p:bldP spid="71" grpId="0"/>
      <p:bldP spid="92" grpId="0"/>
      <p:bldP spid="93" grpId="0" bldLvl="0" animBg="1"/>
      <p:bldP spid="93" grpId="1" bldLvl="0" animBg="1"/>
      <p:bldP spid="34" grpId="0"/>
      <p:bldP spid="3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矩形 69"/>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71" name="矩形 70"/>
          <p:cNvSpPr>
            <a:spLocks noChangeArrowheads="1"/>
          </p:cNvSpPr>
          <p:nvPr/>
        </p:nvSpPr>
        <p:spPr bwMode="auto">
          <a:xfrm>
            <a:off x="1755775" y="449263"/>
            <a:ext cx="41608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400">
                <a:solidFill>
                  <a:srgbClr val="18478F"/>
                </a:solidFill>
                <a:latin typeface="方正黑体简体" pitchFamily="2" charset="-122"/>
                <a:ea typeface="方正黑体简体" pitchFamily="2" charset="-122"/>
                <a:sym typeface="FZZhengHeiS-R-GB"/>
              </a:rPr>
              <a:t>申报材料</a:t>
            </a:r>
            <a:r>
              <a:rPr lang="en-US" altLang="zh-CN" sz="2400">
                <a:solidFill>
                  <a:srgbClr val="18478F"/>
                </a:solidFill>
                <a:latin typeface="方正黑体简体" pitchFamily="2" charset="-122"/>
                <a:ea typeface="方正黑体简体" pitchFamily="2" charset="-122"/>
                <a:sym typeface="FZZhengHeiS-R-GB"/>
              </a:rPr>
              <a:t>---</a:t>
            </a:r>
            <a:r>
              <a:rPr lang="zh-CN" altLang="en-US" sz="2400">
                <a:solidFill>
                  <a:srgbClr val="18478F"/>
                </a:solidFill>
                <a:latin typeface="方正黑体简体" pitchFamily="2" charset="-122"/>
                <a:ea typeface="方正黑体简体" pitchFamily="2" charset="-122"/>
                <a:sym typeface="FZZhengHeiS-R-GB"/>
              </a:rPr>
              <a:t>纳入</a:t>
            </a:r>
            <a:endParaRPr lang="zh-CN" altLang="en-US" sz="2400">
              <a:solidFill>
                <a:srgbClr val="18478F"/>
              </a:solidFill>
              <a:latin typeface="方正黑体简体" pitchFamily="2" charset="-122"/>
              <a:ea typeface="方正黑体简体" pitchFamily="2" charset="-122"/>
              <a:sym typeface="FZZhengHeiS-R-GB"/>
            </a:endParaRPr>
          </a:p>
        </p:txBody>
      </p:sp>
      <p:sp>
        <p:nvSpPr>
          <p:cNvPr id="91" name="圆角矩形 90"/>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92" name="矩形 91"/>
          <p:cNvSpPr>
            <a:spLocks noChangeArrowheads="1"/>
          </p:cNvSpPr>
          <p:nvPr/>
        </p:nvSpPr>
        <p:spPr bwMode="auto">
          <a:xfrm>
            <a:off x="417513" y="400050"/>
            <a:ext cx="765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18478F"/>
                </a:solidFill>
                <a:latin typeface="方正黑体简体" pitchFamily="2" charset="-122"/>
                <a:ea typeface="方正黑体简体" pitchFamily="2" charset="-122"/>
                <a:sym typeface="FZZhengHeiS-R-GB"/>
              </a:rPr>
              <a:t>2.5</a:t>
            </a:r>
            <a:endParaRPr lang="zh-CN" altLang="en-US" sz="3200">
              <a:solidFill>
                <a:srgbClr val="18478F"/>
              </a:solidFill>
              <a:latin typeface="方正黑体简体" pitchFamily="2" charset="-122"/>
              <a:ea typeface="方正黑体简体" pitchFamily="2" charset="-122"/>
              <a:sym typeface="FZZhengHeiS-R-GB"/>
            </a:endParaRPr>
          </a:p>
        </p:txBody>
      </p:sp>
      <p:sp>
        <p:nvSpPr>
          <p:cNvPr id="93" name="矩形 92"/>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4" name="圆角矩形 3"/>
          <p:cNvSpPr/>
          <p:nvPr/>
        </p:nvSpPr>
        <p:spPr>
          <a:xfrm>
            <a:off x="550540" y="3383280"/>
            <a:ext cx="1865630" cy="82169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noProof="1">
                <a:solidFill>
                  <a:prstClr val="white"/>
                </a:solidFill>
                <a:latin typeface="微软雅黑" panose="020B0503020204020204" charset="-122"/>
                <a:ea typeface="微软雅黑" panose="020B0503020204020204" charset="-122"/>
                <a:cs typeface="+mn-ea"/>
                <a:sym typeface="+mn-lt"/>
              </a:rPr>
              <a:t>服务业</a:t>
            </a:r>
            <a:endParaRPr lang="zh-CN" altLang="en-US" noProof="1">
              <a:solidFill>
                <a:prstClr val="white"/>
              </a:solidFill>
              <a:latin typeface="微软雅黑" panose="020B0503020204020204" charset="-122"/>
              <a:ea typeface="微软雅黑" panose="020B0503020204020204" charset="-122"/>
              <a:cs typeface="+mn-ea"/>
              <a:sym typeface="+mn-lt"/>
            </a:endParaRPr>
          </a:p>
        </p:txBody>
      </p:sp>
      <p:cxnSp>
        <p:nvCxnSpPr>
          <p:cNvPr id="5" name="直接连接符 4"/>
          <p:cNvCxnSpPr>
            <a:endCxn id="15" idx="1"/>
          </p:cNvCxnSpPr>
          <p:nvPr/>
        </p:nvCxnSpPr>
        <p:spPr>
          <a:xfrm flipV="1">
            <a:off x="2401888" y="3602038"/>
            <a:ext cx="806450" cy="198437"/>
          </a:xfrm>
          <a:prstGeom prst="line">
            <a:avLst/>
          </a:prstGeom>
          <a:solidFill>
            <a:schemeClr val="accent1">
              <a:lumMod val="50000"/>
            </a:schemeClr>
          </a:solidFill>
        </p:spPr>
        <p:style>
          <a:lnRef idx="1">
            <a:schemeClr val="accent1"/>
          </a:lnRef>
          <a:fillRef idx="0">
            <a:schemeClr val="accent1"/>
          </a:fillRef>
          <a:effectRef idx="0">
            <a:schemeClr val="accent1"/>
          </a:effectRef>
          <a:fontRef idx="minor">
            <a:schemeClr val="tx1"/>
          </a:fontRef>
        </p:style>
      </p:cxnSp>
      <p:cxnSp>
        <p:nvCxnSpPr>
          <p:cNvPr id="7" name="直接连接符 6"/>
          <p:cNvCxnSpPr>
            <a:stCxn id="4" idx="3"/>
            <a:endCxn id="10" idx="1"/>
          </p:cNvCxnSpPr>
          <p:nvPr/>
        </p:nvCxnSpPr>
        <p:spPr>
          <a:xfrm flipV="1">
            <a:off x="2416175" y="2447925"/>
            <a:ext cx="804863" cy="1346200"/>
          </a:xfrm>
          <a:prstGeom prst="line">
            <a:avLst/>
          </a:prstGeom>
          <a:solidFill>
            <a:schemeClr val="accent1">
              <a:lumMod val="50000"/>
            </a:schemeClr>
          </a:solidFill>
        </p:spPr>
        <p:style>
          <a:lnRef idx="1">
            <a:schemeClr val="accent1"/>
          </a:lnRef>
          <a:fillRef idx="0">
            <a:schemeClr val="accent1"/>
          </a:fillRef>
          <a:effectRef idx="0">
            <a:schemeClr val="accent1"/>
          </a:effectRef>
          <a:fontRef idx="minor">
            <a:schemeClr val="tx1"/>
          </a:fontRef>
        </p:style>
      </p:cxnSp>
      <p:sp>
        <p:nvSpPr>
          <p:cNvPr id="8" name="圆角矩形 7"/>
          <p:cNvSpPr/>
          <p:nvPr/>
        </p:nvSpPr>
        <p:spPr>
          <a:xfrm>
            <a:off x="3216909" y="983615"/>
            <a:ext cx="3007995" cy="76200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noProof="1">
                <a:solidFill>
                  <a:prstClr val="white"/>
                </a:solidFill>
                <a:latin typeface="微软雅黑" panose="020B0503020204020204" charset="-122"/>
                <a:ea typeface="微软雅黑" panose="020B0503020204020204" charset="-122"/>
                <a:cs typeface="+mn-ea"/>
                <a:sym typeface="+mn-lt"/>
              </a:rPr>
              <a:t>共性材料</a:t>
            </a:r>
            <a:endParaRPr lang="zh-CN" altLang="en-US" noProof="1">
              <a:solidFill>
                <a:prstClr val="white"/>
              </a:solidFill>
              <a:latin typeface="微软雅黑" panose="020B0503020204020204" charset="-122"/>
              <a:ea typeface="微软雅黑" panose="020B0503020204020204" charset="-122"/>
              <a:cs typeface="+mn-ea"/>
              <a:sym typeface="+mn-lt"/>
            </a:endParaRPr>
          </a:p>
        </p:txBody>
      </p:sp>
      <p:cxnSp>
        <p:nvCxnSpPr>
          <p:cNvPr id="2" name="直接连接符 1"/>
          <p:cNvCxnSpPr>
            <a:stCxn id="8" idx="3"/>
            <a:endCxn id="3" idx="1"/>
          </p:cNvCxnSpPr>
          <p:nvPr/>
        </p:nvCxnSpPr>
        <p:spPr>
          <a:xfrm>
            <a:off x="6224588" y="1365250"/>
            <a:ext cx="641350" cy="0"/>
          </a:xfrm>
          <a:prstGeom prst="line">
            <a:avLst/>
          </a:prstGeom>
          <a:solidFill>
            <a:schemeClr val="accent1">
              <a:lumMod val="50000"/>
            </a:schemeClr>
          </a:solidFill>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6865620" y="983615"/>
            <a:ext cx="5059680" cy="76200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sz="1600" noProof="1">
                <a:solidFill>
                  <a:prstClr val="white"/>
                </a:solidFill>
                <a:latin typeface="微软雅黑" panose="020B0503020204020204" charset="-122"/>
                <a:ea typeface="微软雅黑" panose="020B0503020204020204" charset="-122"/>
                <a:cs typeface="微软雅黑" panose="020B0503020204020204" charset="-122"/>
                <a:sym typeface="+mn-lt"/>
              </a:rPr>
              <a:t>调查单位</a:t>
            </a:r>
            <a:r>
              <a:rPr lang="zh-CN" altLang="en-US" sz="1600" noProof="1">
                <a:solidFill>
                  <a:srgbClr val="FFC000"/>
                </a:solidFill>
                <a:latin typeface="微软雅黑" panose="020B0503020204020204" charset="-122"/>
                <a:ea typeface="微软雅黑" panose="020B0503020204020204" charset="-122"/>
                <a:cs typeface="微软雅黑" panose="020B0503020204020204" charset="-122"/>
                <a:sym typeface="+mn-lt"/>
              </a:rPr>
              <a:t>年度</a:t>
            </a:r>
            <a:r>
              <a:rPr lang="en-US" altLang="zh-CN" sz="1600" noProof="1">
                <a:solidFill>
                  <a:srgbClr val="FFC000"/>
                </a:solidFill>
                <a:latin typeface="微软雅黑" panose="020B0503020204020204" charset="-122"/>
                <a:ea typeface="微软雅黑" panose="020B0503020204020204" charset="-122"/>
                <a:cs typeface="微软雅黑" panose="020B0503020204020204" charset="-122"/>
                <a:sym typeface="+mn-lt"/>
              </a:rPr>
              <a:t>/</a:t>
            </a:r>
            <a:r>
              <a:rPr lang="zh-CN" altLang="en-US" sz="1600" noProof="1">
                <a:solidFill>
                  <a:srgbClr val="FFC000"/>
                </a:solidFill>
                <a:latin typeface="微软雅黑" panose="020B0503020204020204" charset="-122"/>
                <a:ea typeface="微软雅黑" panose="020B0503020204020204" charset="-122"/>
                <a:cs typeface="微软雅黑" panose="020B0503020204020204" charset="-122"/>
                <a:sym typeface="+mn-lt"/>
              </a:rPr>
              <a:t>月度</a:t>
            </a:r>
            <a:r>
              <a:rPr lang="zh-CN" altLang="en-US" sz="1600" noProof="1">
                <a:solidFill>
                  <a:prstClr val="white"/>
                </a:solidFill>
                <a:latin typeface="微软雅黑" panose="020B0503020204020204" charset="-122"/>
                <a:ea typeface="微软雅黑" panose="020B0503020204020204" charset="-122"/>
                <a:cs typeface="微软雅黑" panose="020B0503020204020204" charset="-122"/>
                <a:sym typeface="+mn-lt"/>
              </a:rPr>
              <a:t>审核登记表（一）</a:t>
            </a:r>
            <a:endParaRPr lang="zh-CN" altLang="en-US" sz="1600" noProof="1">
              <a:solidFill>
                <a:prstClr val="white"/>
              </a:solidFill>
              <a:latin typeface="微软雅黑" panose="020B0503020204020204" charset="-122"/>
              <a:ea typeface="微软雅黑" panose="020B0503020204020204" charset="-122"/>
              <a:cs typeface="微软雅黑" panose="020B0503020204020204" charset="-122"/>
              <a:sym typeface="+mn-lt"/>
            </a:endParaRPr>
          </a:p>
          <a:p>
            <a:pPr algn="ctr" eaLnBrk="0" hangingPunct="0">
              <a:defRPr/>
            </a:pPr>
            <a:r>
              <a:rPr lang="zh-CN" altLang="en-US" sz="1600" noProof="1">
                <a:solidFill>
                  <a:prstClr val="white"/>
                </a:solidFill>
                <a:latin typeface="微软雅黑" panose="020B0503020204020204" charset="-122"/>
                <a:ea typeface="微软雅黑" panose="020B0503020204020204" charset="-122"/>
                <a:cs typeface="微软雅黑" panose="020B0503020204020204" charset="-122"/>
                <a:sym typeface="+mn-lt"/>
              </a:rPr>
              <a:t>营业执照（证书）复印件</a:t>
            </a:r>
            <a:endParaRPr lang="zh-CN" altLang="en-US" sz="1600" noProof="1">
              <a:solidFill>
                <a:prstClr val="white"/>
              </a:solidFill>
              <a:latin typeface="微软雅黑" panose="020B0503020204020204" charset="-122"/>
              <a:ea typeface="微软雅黑" panose="020B0503020204020204" charset="-122"/>
              <a:cs typeface="微软雅黑" panose="020B0503020204020204" charset="-122"/>
              <a:sym typeface="+mn-lt"/>
            </a:endParaRPr>
          </a:p>
        </p:txBody>
      </p:sp>
      <p:sp>
        <p:nvSpPr>
          <p:cNvPr id="10" name="圆角矩形 9"/>
          <p:cNvSpPr/>
          <p:nvPr/>
        </p:nvSpPr>
        <p:spPr>
          <a:xfrm>
            <a:off x="3220719" y="2067555"/>
            <a:ext cx="3007360" cy="76200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noProof="1">
                <a:solidFill>
                  <a:prstClr val="white"/>
                </a:solidFill>
                <a:latin typeface="微软雅黑" panose="020B0503020204020204" charset="-122"/>
                <a:ea typeface="微软雅黑" panose="020B0503020204020204" charset="-122"/>
                <a:cs typeface="+mn-ea"/>
                <a:sym typeface="+mn-lt"/>
              </a:rPr>
              <a:t>利润表复印件</a:t>
            </a:r>
            <a:endParaRPr lang="zh-CN" altLang="en-US" noProof="1">
              <a:solidFill>
                <a:prstClr val="white"/>
              </a:solidFill>
              <a:latin typeface="微软雅黑" panose="020B0503020204020204" charset="-122"/>
              <a:ea typeface="微软雅黑" panose="020B0503020204020204" charset="-122"/>
              <a:cs typeface="+mn-ea"/>
              <a:sym typeface="+mn-lt"/>
            </a:endParaRPr>
          </a:p>
        </p:txBody>
      </p:sp>
      <p:sp>
        <p:nvSpPr>
          <p:cNvPr id="15" name="圆角矩形 14"/>
          <p:cNvSpPr/>
          <p:nvPr/>
        </p:nvSpPr>
        <p:spPr>
          <a:xfrm>
            <a:off x="3208655" y="3221355"/>
            <a:ext cx="3007995" cy="76200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noProof="1">
                <a:solidFill>
                  <a:prstClr val="white"/>
                </a:solidFill>
                <a:latin typeface="微软雅黑" panose="020B0503020204020204" charset="-122"/>
                <a:ea typeface="微软雅黑" panose="020B0503020204020204" charset="-122"/>
                <a:cs typeface="+mn-ea"/>
                <a:sym typeface="+mn-lt"/>
              </a:rPr>
              <a:t>《增值税纳税申报表》</a:t>
            </a:r>
            <a:endParaRPr lang="zh-CN" altLang="en-US" noProof="1">
              <a:solidFill>
                <a:prstClr val="white"/>
              </a:solidFill>
              <a:latin typeface="微软雅黑" panose="020B0503020204020204" charset="-122"/>
              <a:ea typeface="微软雅黑" panose="020B0503020204020204" charset="-122"/>
              <a:cs typeface="+mn-ea"/>
              <a:sym typeface="+mn-lt"/>
            </a:endParaRPr>
          </a:p>
        </p:txBody>
      </p:sp>
      <p:sp>
        <p:nvSpPr>
          <p:cNvPr id="16" name="圆角矩形 15"/>
          <p:cNvSpPr/>
          <p:nvPr/>
        </p:nvSpPr>
        <p:spPr>
          <a:xfrm>
            <a:off x="3219449" y="4342130"/>
            <a:ext cx="3007995" cy="870585"/>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noProof="1">
                <a:solidFill>
                  <a:prstClr val="white"/>
                </a:solidFill>
                <a:latin typeface="微软雅黑" panose="020B0503020204020204" charset="-122"/>
                <a:ea typeface="微软雅黑" panose="020B0503020204020204" charset="-122"/>
                <a:cs typeface="+mn-ea"/>
                <a:sym typeface="+mn-lt"/>
              </a:rPr>
              <a:t>《增值税纳税申报表附列资料（表一）》</a:t>
            </a:r>
            <a:endParaRPr lang="zh-CN" altLang="en-US" noProof="1">
              <a:solidFill>
                <a:prstClr val="white"/>
              </a:solidFill>
              <a:latin typeface="微软雅黑" panose="020B0503020204020204" charset="-122"/>
              <a:ea typeface="微软雅黑" panose="020B0503020204020204" charset="-122"/>
              <a:cs typeface="+mn-ea"/>
              <a:sym typeface="+mn-lt"/>
            </a:endParaRPr>
          </a:p>
          <a:p>
            <a:pPr algn="ctr" eaLnBrk="0" hangingPunct="0">
              <a:defRPr/>
            </a:pPr>
            <a:r>
              <a:rPr lang="zh-CN" altLang="en-US" sz="1600" noProof="1">
                <a:solidFill>
                  <a:srgbClr val="FDD14A"/>
                </a:solidFill>
                <a:latin typeface="微软雅黑" panose="020B0503020204020204" charset="-122"/>
                <a:ea typeface="微软雅黑" panose="020B0503020204020204" charset="-122"/>
                <a:cs typeface="+mn-ea"/>
                <a:sym typeface="+mn-lt"/>
              </a:rPr>
              <a:t>（小规模纳税人免此项）</a:t>
            </a:r>
            <a:endParaRPr lang="zh-CN" altLang="en-US" sz="1600" noProof="1">
              <a:solidFill>
                <a:srgbClr val="FDD14A"/>
              </a:solidFill>
              <a:latin typeface="微软雅黑" panose="020B0503020204020204" charset="-122"/>
              <a:ea typeface="微软雅黑" panose="020B0503020204020204" charset="-122"/>
              <a:cs typeface="+mn-ea"/>
              <a:sym typeface="+mn-lt"/>
            </a:endParaRPr>
          </a:p>
        </p:txBody>
      </p:sp>
      <p:sp>
        <p:nvSpPr>
          <p:cNvPr id="17" name="圆角矩形 16"/>
          <p:cNvSpPr/>
          <p:nvPr/>
        </p:nvSpPr>
        <p:spPr>
          <a:xfrm>
            <a:off x="3220719" y="5528305"/>
            <a:ext cx="3006725" cy="76200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noProof="1">
                <a:solidFill>
                  <a:srgbClr val="FDD14A"/>
                </a:solidFill>
                <a:latin typeface="微软雅黑" panose="020B0503020204020204" charset="-122"/>
                <a:ea typeface="微软雅黑" panose="020B0503020204020204" charset="-122"/>
                <a:cs typeface="+mn-ea"/>
                <a:sym typeface="+mn-lt"/>
              </a:rPr>
              <a:t>说明材料</a:t>
            </a:r>
            <a:endParaRPr lang="zh-CN" altLang="en-US" noProof="1">
              <a:solidFill>
                <a:srgbClr val="FDD14A"/>
              </a:solidFill>
              <a:latin typeface="微软雅黑" panose="020B0503020204020204" charset="-122"/>
              <a:ea typeface="微软雅黑" panose="020B0503020204020204" charset="-122"/>
              <a:cs typeface="+mn-ea"/>
              <a:sym typeface="+mn-lt"/>
            </a:endParaRPr>
          </a:p>
        </p:txBody>
      </p:sp>
      <p:cxnSp>
        <p:nvCxnSpPr>
          <p:cNvPr id="19" name="直接连接符 18"/>
          <p:cNvCxnSpPr>
            <a:stCxn id="8" idx="3"/>
            <a:endCxn id="8" idx="1"/>
          </p:cNvCxnSpPr>
          <p:nvPr/>
        </p:nvCxnSpPr>
        <p:spPr>
          <a:xfrm flipV="1">
            <a:off x="2409825" y="1365250"/>
            <a:ext cx="806450" cy="2417763"/>
          </a:xfrm>
          <a:prstGeom prst="line">
            <a:avLst/>
          </a:prstGeom>
          <a:solidFill>
            <a:schemeClr val="accent1">
              <a:lumMod val="50000"/>
            </a:schemeClr>
          </a:solidFill>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4" idx="3"/>
            <a:endCxn id="16" idx="1"/>
          </p:cNvCxnSpPr>
          <p:nvPr/>
        </p:nvCxnSpPr>
        <p:spPr>
          <a:xfrm>
            <a:off x="2416175" y="3794125"/>
            <a:ext cx="803275" cy="984250"/>
          </a:xfrm>
          <a:prstGeom prst="line">
            <a:avLst/>
          </a:prstGeom>
          <a:solidFill>
            <a:schemeClr val="accent1">
              <a:lumMod val="50000"/>
            </a:schemeClr>
          </a:solidFill>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4" idx="3"/>
            <a:endCxn id="16" idx="1"/>
          </p:cNvCxnSpPr>
          <p:nvPr/>
        </p:nvCxnSpPr>
        <p:spPr>
          <a:xfrm>
            <a:off x="2416175" y="3794125"/>
            <a:ext cx="804863" cy="2114550"/>
          </a:xfrm>
          <a:prstGeom prst="line">
            <a:avLst/>
          </a:prstGeom>
          <a:solidFill>
            <a:schemeClr val="accent1">
              <a:lumMod val="50000"/>
            </a:schemeClr>
          </a:solidFill>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4" idx="3"/>
            <a:endCxn id="24" idx="1"/>
          </p:cNvCxnSpPr>
          <p:nvPr/>
        </p:nvCxnSpPr>
        <p:spPr>
          <a:xfrm>
            <a:off x="6224588" y="2447925"/>
            <a:ext cx="641350" cy="0"/>
          </a:xfrm>
          <a:prstGeom prst="line">
            <a:avLst/>
          </a:prstGeom>
          <a:solidFill>
            <a:schemeClr val="accent1">
              <a:lumMod val="50000"/>
            </a:schemeClr>
          </a:solidFill>
        </p:spPr>
        <p:style>
          <a:lnRef idx="1">
            <a:schemeClr val="accent1"/>
          </a:lnRef>
          <a:fillRef idx="0">
            <a:schemeClr val="accent1"/>
          </a:fillRef>
          <a:effectRef idx="0">
            <a:schemeClr val="accent1"/>
          </a:effectRef>
          <a:fontRef idx="minor">
            <a:schemeClr val="tx1"/>
          </a:fontRef>
        </p:style>
      </p:cxnSp>
      <p:sp>
        <p:nvSpPr>
          <p:cNvPr id="24" name="圆角矩形 23"/>
          <p:cNvSpPr/>
          <p:nvPr/>
        </p:nvSpPr>
        <p:spPr>
          <a:xfrm>
            <a:off x="6865620" y="2067555"/>
            <a:ext cx="5060315" cy="76200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sz="1600" noProof="1">
                <a:solidFill>
                  <a:prstClr val="white"/>
                </a:solidFill>
                <a:latin typeface="微软雅黑" panose="020B0503020204020204" charset="-122"/>
                <a:ea typeface="微软雅黑" panose="020B0503020204020204" charset="-122"/>
                <a:cs typeface="微软雅黑" panose="020B0503020204020204" charset="-122"/>
                <a:sym typeface="+mn-lt"/>
              </a:rPr>
              <a:t>截至申报期</a:t>
            </a:r>
            <a:r>
              <a:rPr lang="zh-CN" altLang="en-US" sz="1600" noProof="1">
                <a:solidFill>
                  <a:srgbClr val="FFC000"/>
                </a:solidFill>
                <a:latin typeface="微软雅黑" panose="020B0503020204020204" charset="-122"/>
                <a:ea typeface="微软雅黑" panose="020B0503020204020204" charset="-122"/>
                <a:cs typeface="微软雅黑" panose="020B0503020204020204" charset="-122"/>
                <a:sym typeface="+mn-lt"/>
              </a:rPr>
              <a:t>最近</a:t>
            </a:r>
            <a:r>
              <a:rPr lang="en-US" altLang="zh-CN" sz="1600" noProof="1">
                <a:solidFill>
                  <a:srgbClr val="FFC000"/>
                </a:solidFill>
                <a:latin typeface="微软雅黑" panose="020B0503020204020204" charset="-122"/>
                <a:ea typeface="微软雅黑" panose="020B0503020204020204" charset="-122"/>
                <a:cs typeface="微软雅黑" panose="020B0503020204020204" charset="-122"/>
                <a:sym typeface="+mn-lt"/>
              </a:rPr>
              <a:t>1</a:t>
            </a:r>
            <a:r>
              <a:rPr lang="zh-CN" altLang="en-US" sz="1600" noProof="1">
                <a:solidFill>
                  <a:srgbClr val="FFC000"/>
                </a:solidFill>
                <a:latin typeface="微软雅黑" panose="020B0503020204020204" charset="-122"/>
                <a:ea typeface="微软雅黑" panose="020B0503020204020204" charset="-122"/>
                <a:cs typeface="微软雅黑" panose="020B0503020204020204" charset="-122"/>
                <a:sym typeface="+mn-lt"/>
              </a:rPr>
              <a:t>个月加盖单位公章（或财务专用章）</a:t>
            </a:r>
            <a:endParaRPr lang="zh-CN" altLang="en-US" sz="1600" noProof="1">
              <a:solidFill>
                <a:srgbClr val="FFC000"/>
              </a:solidFill>
              <a:latin typeface="微软雅黑" panose="020B0503020204020204" charset="-122"/>
              <a:ea typeface="微软雅黑" panose="020B0503020204020204" charset="-122"/>
              <a:cs typeface="微软雅黑" panose="020B0503020204020204" charset="-122"/>
              <a:sym typeface="+mn-lt"/>
            </a:endParaRPr>
          </a:p>
        </p:txBody>
      </p:sp>
      <p:cxnSp>
        <p:nvCxnSpPr>
          <p:cNvPr id="25" name="直接连接符 24"/>
          <p:cNvCxnSpPr>
            <a:stCxn id="4" idx="3"/>
            <a:endCxn id="26" idx="1"/>
          </p:cNvCxnSpPr>
          <p:nvPr/>
        </p:nvCxnSpPr>
        <p:spPr>
          <a:xfrm>
            <a:off x="6200775" y="3603625"/>
            <a:ext cx="641350" cy="0"/>
          </a:xfrm>
          <a:prstGeom prst="line">
            <a:avLst/>
          </a:prstGeom>
          <a:solidFill>
            <a:schemeClr val="accent1">
              <a:lumMod val="50000"/>
            </a:schemeClr>
          </a:solidFill>
        </p:spPr>
        <p:style>
          <a:lnRef idx="1">
            <a:schemeClr val="accent1"/>
          </a:lnRef>
          <a:fillRef idx="0">
            <a:schemeClr val="accent1"/>
          </a:fillRef>
          <a:effectRef idx="0">
            <a:schemeClr val="accent1"/>
          </a:effectRef>
          <a:fontRef idx="minor">
            <a:schemeClr val="tx1"/>
          </a:fontRef>
        </p:style>
      </p:cxnSp>
      <p:sp>
        <p:nvSpPr>
          <p:cNvPr id="26" name="圆角矩形 25"/>
          <p:cNvSpPr/>
          <p:nvPr/>
        </p:nvSpPr>
        <p:spPr>
          <a:xfrm>
            <a:off x="6841485" y="3183250"/>
            <a:ext cx="5085080" cy="838835"/>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sz="1600" noProof="1">
                <a:solidFill>
                  <a:prstClr val="white"/>
                </a:solidFill>
                <a:latin typeface="微软雅黑" panose="020B0503020204020204" charset="-122"/>
                <a:ea typeface="微软雅黑" panose="020B0503020204020204" charset="-122"/>
                <a:cs typeface="+mn-ea"/>
                <a:sym typeface="+mn-lt"/>
              </a:rPr>
              <a:t>加盖税务部门</a:t>
            </a:r>
            <a:r>
              <a:rPr lang="zh-CN" altLang="en-US" sz="1600" noProof="1">
                <a:solidFill>
                  <a:srgbClr val="FFC000"/>
                </a:solidFill>
                <a:latin typeface="微软雅黑" panose="020B0503020204020204" charset="-122"/>
                <a:ea typeface="微软雅黑" panose="020B0503020204020204" charset="-122"/>
                <a:cs typeface="+mn-ea"/>
                <a:sym typeface="+mn-lt"/>
              </a:rPr>
              <a:t>和</a:t>
            </a:r>
            <a:r>
              <a:rPr lang="zh-CN" altLang="en-US" sz="1600" noProof="1">
                <a:solidFill>
                  <a:prstClr val="white"/>
                </a:solidFill>
                <a:latin typeface="微软雅黑" panose="020B0503020204020204" charset="-122"/>
                <a:ea typeface="微软雅黑" panose="020B0503020204020204" charset="-122"/>
                <a:cs typeface="+mn-ea"/>
                <a:sym typeface="+mn-lt"/>
              </a:rPr>
              <a:t>单位公章</a:t>
            </a:r>
            <a:endParaRPr lang="zh-CN" altLang="en-US" sz="1600" noProof="1">
              <a:solidFill>
                <a:prstClr val="white"/>
              </a:solidFill>
              <a:latin typeface="微软雅黑" panose="020B0503020204020204" charset="-122"/>
              <a:ea typeface="微软雅黑" panose="020B0503020204020204" charset="-122"/>
              <a:cs typeface="+mn-ea"/>
              <a:sym typeface="+mn-lt"/>
            </a:endParaRPr>
          </a:p>
          <a:p>
            <a:pPr algn="ctr" eaLnBrk="0" hangingPunct="0">
              <a:defRPr/>
            </a:pPr>
            <a:r>
              <a:rPr lang="zh-CN" altLang="en-US" sz="1600" noProof="1">
                <a:solidFill>
                  <a:prstClr val="white"/>
                </a:solidFill>
                <a:latin typeface="微软雅黑" panose="020B0503020204020204" charset="-122"/>
                <a:ea typeface="微软雅黑" panose="020B0503020204020204" charset="-122"/>
                <a:cs typeface="+mn-ea"/>
                <a:sym typeface="+mn-lt"/>
              </a:rPr>
              <a:t>或打印税务网上申报系统查询的</a:t>
            </a:r>
            <a:r>
              <a:rPr lang="zh-CN" altLang="en-US" sz="1600" noProof="1">
                <a:solidFill>
                  <a:srgbClr val="FFC000"/>
                </a:solidFill>
                <a:latin typeface="微软雅黑" panose="020B0503020204020204" charset="-122"/>
                <a:ea typeface="微软雅黑" panose="020B0503020204020204" charset="-122"/>
                <a:cs typeface="+mn-ea"/>
                <a:sym typeface="+mn-lt"/>
              </a:rPr>
              <a:t>整屏截图（带查询页面的完整表），并加盖单位公章</a:t>
            </a:r>
            <a:endParaRPr lang="zh-CN" altLang="en-US" sz="1600" noProof="1">
              <a:solidFill>
                <a:srgbClr val="FFC000"/>
              </a:solidFill>
              <a:latin typeface="微软雅黑" panose="020B0503020204020204" charset="-122"/>
              <a:ea typeface="微软雅黑" panose="020B0503020204020204" charset="-122"/>
              <a:cs typeface="+mn-ea"/>
              <a:sym typeface="+mn-lt"/>
            </a:endParaRPr>
          </a:p>
        </p:txBody>
      </p:sp>
      <p:cxnSp>
        <p:nvCxnSpPr>
          <p:cNvPr id="29" name="直接连接符 28"/>
          <p:cNvCxnSpPr>
            <a:stCxn id="4" idx="3"/>
            <a:endCxn id="30" idx="1"/>
          </p:cNvCxnSpPr>
          <p:nvPr/>
        </p:nvCxnSpPr>
        <p:spPr>
          <a:xfrm>
            <a:off x="6216650" y="4776788"/>
            <a:ext cx="641350" cy="0"/>
          </a:xfrm>
          <a:prstGeom prst="line">
            <a:avLst/>
          </a:prstGeom>
          <a:solidFill>
            <a:schemeClr val="accent1">
              <a:lumMod val="50000"/>
            </a:schemeClr>
          </a:solidFill>
        </p:spPr>
        <p:style>
          <a:lnRef idx="1">
            <a:schemeClr val="accent1"/>
          </a:lnRef>
          <a:fillRef idx="0">
            <a:schemeClr val="accent1"/>
          </a:fillRef>
          <a:effectRef idx="0">
            <a:schemeClr val="accent1"/>
          </a:effectRef>
          <a:fontRef idx="minor">
            <a:schemeClr val="tx1"/>
          </a:fontRef>
        </p:style>
      </p:cxnSp>
      <p:sp>
        <p:nvSpPr>
          <p:cNvPr id="30" name="圆角矩形 29"/>
          <p:cNvSpPr/>
          <p:nvPr/>
        </p:nvSpPr>
        <p:spPr>
          <a:xfrm>
            <a:off x="6857365" y="4396105"/>
            <a:ext cx="5068570" cy="76200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sz="1600" noProof="1">
                <a:solidFill>
                  <a:prstClr val="white"/>
                </a:solidFill>
                <a:latin typeface="微软雅黑" panose="020B0503020204020204" charset="-122"/>
                <a:ea typeface="微软雅黑" panose="020B0503020204020204" charset="-122"/>
                <a:cs typeface="+mn-ea"/>
                <a:sym typeface="+mn-lt"/>
              </a:rPr>
              <a:t>加盖单位公章，</a:t>
            </a:r>
            <a:r>
              <a:rPr lang="zh-CN" altLang="en-US" sz="1600" noProof="1">
                <a:solidFill>
                  <a:srgbClr val="FDD14A"/>
                </a:solidFill>
                <a:latin typeface="微软雅黑" panose="020B0503020204020204" charset="-122"/>
                <a:ea typeface="微软雅黑" panose="020B0503020204020204" charset="-122"/>
                <a:cs typeface="+mn-ea"/>
                <a:sym typeface="+mn-lt"/>
              </a:rPr>
              <a:t>没有的需附证明材料</a:t>
            </a:r>
            <a:endParaRPr lang="zh-CN" altLang="en-US" sz="1600" noProof="1">
              <a:solidFill>
                <a:srgbClr val="FDD14A"/>
              </a:solidFill>
              <a:latin typeface="微软雅黑" panose="020B0503020204020204" charset="-122"/>
              <a:ea typeface="微软雅黑" panose="020B0503020204020204" charset="-122"/>
              <a:cs typeface="+mn-ea"/>
              <a:sym typeface="+mn-lt"/>
            </a:endParaRPr>
          </a:p>
        </p:txBody>
      </p:sp>
      <p:cxnSp>
        <p:nvCxnSpPr>
          <p:cNvPr id="31" name="直接连接符 30"/>
          <p:cNvCxnSpPr>
            <a:stCxn id="4" idx="3"/>
            <a:endCxn id="32" idx="1"/>
          </p:cNvCxnSpPr>
          <p:nvPr/>
        </p:nvCxnSpPr>
        <p:spPr>
          <a:xfrm>
            <a:off x="6200775" y="5908675"/>
            <a:ext cx="641350" cy="0"/>
          </a:xfrm>
          <a:prstGeom prst="line">
            <a:avLst/>
          </a:prstGeom>
          <a:solidFill>
            <a:schemeClr val="accent1">
              <a:lumMod val="50000"/>
            </a:schemeClr>
          </a:solidFill>
        </p:spPr>
        <p:style>
          <a:lnRef idx="1">
            <a:schemeClr val="accent1"/>
          </a:lnRef>
          <a:fillRef idx="0">
            <a:schemeClr val="accent1"/>
          </a:fillRef>
          <a:effectRef idx="0">
            <a:schemeClr val="accent1"/>
          </a:effectRef>
          <a:fontRef idx="minor">
            <a:schemeClr val="tx1"/>
          </a:fontRef>
        </p:style>
      </p:cxnSp>
      <p:sp>
        <p:nvSpPr>
          <p:cNvPr id="32" name="圆角矩形 31"/>
          <p:cNvSpPr/>
          <p:nvPr/>
        </p:nvSpPr>
        <p:spPr>
          <a:xfrm>
            <a:off x="6841490" y="5528305"/>
            <a:ext cx="5083810" cy="76200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sz="1600" noProof="1">
                <a:solidFill>
                  <a:srgbClr val="FDD14A"/>
                </a:solidFill>
                <a:latin typeface="微软雅黑" panose="020B0503020204020204" charset="-122"/>
                <a:ea typeface="微软雅黑" panose="020B0503020204020204" charset="-122"/>
                <a:cs typeface="+mn-ea"/>
                <a:sym typeface="+mn-lt"/>
              </a:rPr>
              <a:t>利润表和纳税申报表中营业收入不一致</a:t>
            </a:r>
            <a:r>
              <a:rPr lang="zh-CN" altLang="en-US" sz="1600" noProof="1">
                <a:solidFill>
                  <a:prstClr val="white"/>
                </a:solidFill>
                <a:latin typeface="微软雅黑" panose="020B0503020204020204" charset="-122"/>
                <a:ea typeface="微软雅黑" panose="020B0503020204020204" charset="-122"/>
                <a:cs typeface="+mn-ea"/>
                <a:sym typeface="+mn-lt"/>
              </a:rPr>
              <a:t>需要提供说明材料并加盖单位公章（或财务专用章）。</a:t>
            </a:r>
            <a:endParaRPr lang="zh-CN" altLang="en-US" sz="1600" noProof="1">
              <a:solidFill>
                <a:prstClr val="white"/>
              </a:solidFill>
              <a:latin typeface="微软雅黑" panose="020B0503020204020204" charset="-122"/>
              <a:ea typeface="微软雅黑" panose="020B0503020204020204" charset="-122"/>
              <a:cs typeface="+mn-ea"/>
              <a:sym typeface="+mn-lt"/>
            </a:endParaRPr>
          </a:p>
        </p:txBody>
      </p:sp>
      <p:sp>
        <p:nvSpPr>
          <p:cNvPr id="34" name="文本框 33"/>
          <p:cNvSpPr txBox="1">
            <a:spLocks noChangeArrowheads="1"/>
          </p:cNvSpPr>
          <p:nvPr/>
        </p:nvSpPr>
        <p:spPr bwMode="auto">
          <a:xfrm>
            <a:off x="4184650" y="593725"/>
            <a:ext cx="161131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000" b="1">
                <a:ea typeface="微软雅黑" panose="020B0503020204020204" charset="-122"/>
              </a:rPr>
              <a:t>材料类型</a:t>
            </a:r>
            <a:endParaRPr lang="zh-CN" altLang="en-US" sz="2000" b="1">
              <a:ea typeface="微软雅黑" panose="020B0503020204020204" charset="-122"/>
            </a:endParaRPr>
          </a:p>
        </p:txBody>
      </p:sp>
      <p:sp>
        <p:nvSpPr>
          <p:cNvPr id="35" name="文本框 34"/>
          <p:cNvSpPr txBox="1">
            <a:spLocks noChangeArrowheads="1"/>
          </p:cNvSpPr>
          <p:nvPr/>
        </p:nvSpPr>
        <p:spPr bwMode="auto">
          <a:xfrm>
            <a:off x="8718550" y="573088"/>
            <a:ext cx="1287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000" b="1">
                <a:ea typeface="微软雅黑" panose="020B0503020204020204" charset="-122"/>
              </a:rPr>
              <a:t>报送要求</a:t>
            </a:r>
            <a:endParaRPr lang="zh-CN" altLang="en-US" sz="2000" b="1">
              <a:ea typeface="微软雅黑" panose="020B0503020204020204" charset="-122"/>
            </a:endParaRPr>
          </a:p>
        </p:txBody>
      </p:sp>
      <p:sp>
        <p:nvSpPr>
          <p:cNvPr id="58397" name="灯片编号占位符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53516E8E-1332-49C5-B615-C725E5328415}" type="slidenum">
              <a:rPr altLang="en-US" smtClean="0">
                <a:solidFill>
                  <a:srgbClr val="898989"/>
                </a:solidFill>
                <a:cs typeface="FZHei-B01S"/>
              </a:rPr>
            </a:fld>
            <a:endParaRPr lang="zh-CN" altLang="en-US" smtClean="0">
              <a:solidFill>
                <a:srgbClr val="898989"/>
              </a:solidFill>
              <a:cs typeface="FZHei-B01S"/>
            </a:endParaRPr>
          </a:p>
        </p:txBody>
      </p:sp>
    </p:spTree>
  </p:cSld>
  <p:clrMapOvr>
    <a:masterClrMapping/>
  </p:clrMapOvr>
  <p:transition spd="slow"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500"/>
                                        <p:tgtEl>
                                          <p:spTgt spid="92"/>
                                        </p:tgtEl>
                                      </p:cBhvr>
                                    </p:animEffect>
                                  </p:childTnLst>
                                </p:cTn>
                              </p:par>
                              <p:par>
                                <p:cTn id="11" presetID="63" presetClass="path" presetSubtype="0" accel="50000" decel="50000" fill="hold" nodeType="withEffect">
                                  <p:stCondLst>
                                    <p:cond delay="0"/>
                                  </p:stCondLst>
                                  <p:childTnLst>
                                    <p:animMotion origin="layout" path="M -0.16667 2.59259E-6 L 2.5E-6 2.59259E-6 " pathEditMode="relative" rAng="0" ptsTypes="AA">
                                      <p:cBhvr>
                                        <p:cTn id="12" dur="800" fill="hold"/>
                                        <p:tgtEl>
                                          <p:spTgt spid="91"/>
                                        </p:tgtEl>
                                        <p:attrNameLst>
                                          <p:attrName>ppt_x</p:attrName>
                                          <p:attrName>ppt_y</p:attrName>
                                        </p:attrNameLst>
                                      </p:cBhvr>
                                      <p:rCtr x="8300" y="0"/>
                                    </p:animMotion>
                                  </p:childTnLst>
                                </p:cTn>
                              </p:par>
                              <p:par>
                                <p:cTn id="13" presetID="10" presetClass="entr" presetSubtype="0" fill="hold" grpId="0" nodeType="withEffect">
                                  <p:stCondLst>
                                    <p:cond delay="500"/>
                                  </p:stCondLst>
                                  <p:childTnLst>
                                    <p:set>
                                      <p:cBhvr>
                                        <p:cTn id="14" dur="1" fill="hold">
                                          <p:stCondLst>
                                            <p:cond delay="0"/>
                                          </p:stCondLst>
                                        </p:cTn>
                                        <p:tgtEl>
                                          <p:spTgt spid="93"/>
                                        </p:tgtEl>
                                        <p:attrNameLst>
                                          <p:attrName>style.visibility</p:attrName>
                                        </p:attrNameLst>
                                      </p:cBhvr>
                                      <p:to>
                                        <p:strVal val="visible"/>
                                      </p:to>
                                    </p:set>
                                    <p:animEffect transition="in" filter="fade">
                                      <p:cBhvr>
                                        <p:cTn id="15" dur="500"/>
                                        <p:tgtEl>
                                          <p:spTgt spid="93"/>
                                        </p:tgtEl>
                                      </p:cBhvr>
                                    </p:animEffect>
                                  </p:childTnLst>
                                </p:cTn>
                              </p:par>
                              <p:par>
                                <p:cTn id="16" presetID="63" presetClass="path" presetSubtype="0" accel="50000" decel="50000" fill="hold" grpId="1" nodeType="withEffect">
                                  <p:stCondLst>
                                    <p:cond delay="200"/>
                                  </p:stCondLst>
                                  <p:childTnLst>
                                    <p:animMotion origin="layout" path="M -0.16667 -1.85185E-6 L -2.5E-6 -1.85185E-6 " pathEditMode="relative" rAng="0" ptsTypes="AA">
                                      <p:cBhvr>
                                        <p:cTn id="17" dur="800" fill="hold"/>
                                        <p:tgtEl>
                                          <p:spTgt spid="93"/>
                                        </p:tgtEl>
                                        <p:attrNameLst>
                                          <p:attrName>ppt_x</p:attrName>
                                          <p:attrName>ppt_y</p:attrName>
                                        </p:attrNameLst>
                                      </p:cBhvr>
                                      <p:rCtr x="8800" y="0"/>
                                    </p:animMotion>
                                  </p:childTnLst>
                                </p:cTn>
                              </p:par>
                              <p:par>
                                <p:cTn id="18" presetID="10" presetClass="entr" presetSubtype="0" fill="hold" grpId="0" nodeType="withEffect">
                                  <p:stCondLst>
                                    <p:cond delay="75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1000"/>
                                        <p:tgtEl>
                                          <p:spTgt spid="70"/>
                                        </p:tgtEl>
                                      </p:cBhvr>
                                    </p:animEffect>
                                  </p:childTnLst>
                                </p:cTn>
                              </p:par>
                              <p:par>
                                <p:cTn id="21" presetID="63" presetClass="path" presetSubtype="0" accel="50000" decel="50000" fill="hold" grpId="1" nodeType="withEffect">
                                  <p:stCondLst>
                                    <p:cond delay="0"/>
                                  </p:stCondLst>
                                  <p:childTnLst>
                                    <p:animMotion origin="layout" path="M -0.16666 -3.7037E-7 L -2.5E-6 -3.7037E-7 " pathEditMode="relative" rAng="0" ptsTypes="AA">
                                      <p:cBhvr>
                                        <p:cTn id="22" dur="800" fill="hold"/>
                                        <p:tgtEl>
                                          <p:spTgt spid="70"/>
                                        </p:tgtEl>
                                        <p:attrNameLst>
                                          <p:attrName>ppt_x</p:attrName>
                                          <p:attrName>ppt_y</p:attrName>
                                        </p:attrNameLst>
                                      </p:cBhvr>
                                      <p:rCtr x="8300" y="0"/>
                                    </p:animMotion>
                                  </p:childTnLst>
                                </p:cTn>
                              </p:par>
                              <p:par>
                                <p:cTn id="23" presetID="22" presetClass="entr" presetSubtype="8" fill="hold" grpId="0" nodeType="withEffect">
                                  <p:stCondLst>
                                    <p:cond delay="500"/>
                                  </p:stCondLst>
                                  <p:childTnLst>
                                    <p:set>
                                      <p:cBhvr>
                                        <p:cTn id="24" dur="1" fill="hold">
                                          <p:stCondLst>
                                            <p:cond delay="0"/>
                                          </p:stCondLst>
                                        </p:cTn>
                                        <p:tgtEl>
                                          <p:spTgt spid="71"/>
                                        </p:tgtEl>
                                        <p:attrNameLst>
                                          <p:attrName>style.visibility</p:attrName>
                                        </p:attrNameLst>
                                      </p:cBhvr>
                                      <p:to>
                                        <p:strVal val="visible"/>
                                      </p:to>
                                    </p:set>
                                    <p:animEffect transition="in" filter="wipe(left)">
                                      <p:cBhvr>
                                        <p:cTn id="25" dur="500"/>
                                        <p:tgtEl>
                                          <p:spTgt spid="71"/>
                                        </p:tgtEl>
                                      </p:cBhvr>
                                    </p:animEffect>
                                  </p:childTnLst>
                                </p:cTn>
                              </p:par>
                            </p:childTnLst>
                          </p:cTn>
                        </p:par>
                        <p:par>
                          <p:cTn id="26" fill="hold">
                            <p:stCondLst>
                              <p:cond delay="500"/>
                            </p:stCondLst>
                            <p:childTnLst>
                              <p:par>
                                <p:cTn id="27" presetID="16" presetClass="entr" presetSubtype="21" fill="hold" grpId="0" nodeType="afterEffect">
                                  <p:stCondLst>
                                    <p:cond delay="500"/>
                                  </p:stCondLst>
                                  <p:childTnLst>
                                    <p:set>
                                      <p:cBhvr>
                                        <p:cTn id="28" dur="1" fill="hold">
                                          <p:stCondLst>
                                            <p:cond delay="0"/>
                                          </p:stCondLst>
                                        </p:cTn>
                                        <p:tgtEl>
                                          <p:spTgt spid="34"/>
                                        </p:tgtEl>
                                        <p:attrNameLst>
                                          <p:attrName>style.visibility</p:attrName>
                                        </p:attrNameLst>
                                      </p:cBhvr>
                                      <p:to>
                                        <p:strVal val="visible"/>
                                      </p:to>
                                    </p:set>
                                    <p:animEffect transition="in" filter="barn(inVertical)">
                                      <p:cBhvr>
                                        <p:cTn id="29" dur="500"/>
                                        <p:tgtEl>
                                          <p:spTgt spid="34"/>
                                        </p:tgtEl>
                                      </p:cBhvr>
                                    </p:animEffect>
                                  </p:childTnLst>
                                </p:cTn>
                              </p:par>
                            </p:childTnLst>
                          </p:cTn>
                        </p:par>
                        <p:par>
                          <p:cTn id="30" fill="hold">
                            <p:stCondLst>
                              <p:cond delay="1500"/>
                            </p:stCondLst>
                            <p:childTnLst>
                              <p:par>
                                <p:cTn id="31" presetID="16" presetClass="entr" presetSubtype="21" fill="hold" grpId="0" nodeType="afterEffect">
                                  <p:stCondLst>
                                    <p:cond delay="500"/>
                                  </p:stCondLst>
                                  <p:childTnLst>
                                    <p:set>
                                      <p:cBhvr>
                                        <p:cTn id="32" dur="1" fill="hold">
                                          <p:stCondLst>
                                            <p:cond delay="0"/>
                                          </p:stCondLst>
                                        </p:cTn>
                                        <p:tgtEl>
                                          <p:spTgt spid="35"/>
                                        </p:tgtEl>
                                        <p:attrNameLst>
                                          <p:attrName>style.visibility</p:attrName>
                                        </p:attrNameLst>
                                      </p:cBhvr>
                                      <p:to>
                                        <p:strVal val="visible"/>
                                      </p:to>
                                    </p:set>
                                    <p:animEffect transition="in" filter="barn(inVertical)">
                                      <p:cBhvr>
                                        <p:cTn id="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0" grpId="1" bldLvl="0" animBg="1"/>
      <p:bldP spid="71" grpId="0"/>
      <p:bldP spid="92" grpId="0"/>
      <p:bldP spid="93" grpId="0" bldLvl="0" animBg="1"/>
      <p:bldP spid="93" grpId="1" bldLvl="0" animBg="1"/>
      <p:bldP spid="34" grpId="0"/>
      <p:bldP spid="3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矩形 69"/>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71" name="矩形 70"/>
          <p:cNvSpPr>
            <a:spLocks noChangeArrowheads="1"/>
          </p:cNvSpPr>
          <p:nvPr/>
        </p:nvSpPr>
        <p:spPr bwMode="auto">
          <a:xfrm>
            <a:off x="1755775" y="449263"/>
            <a:ext cx="41608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400">
                <a:solidFill>
                  <a:srgbClr val="18478F"/>
                </a:solidFill>
                <a:latin typeface="方正黑体简体" pitchFamily="2" charset="-122"/>
                <a:ea typeface="方正黑体简体" pitchFamily="2" charset="-122"/>
                <a:sym typeface="FZZhengHeiS-R-GB"/>
              </a:rPr>
              <a:t>申报材料</a:t>
            </a:r>
            <a:r>
              <a:rPr lang="en-US" altLang="zh-CN" sz="2400">
                <a:solidFill>
                  <a:srgbClr val="18478F"/>
                </a:solidFill>
                <a:latin typeface="方正黑体简体" pitchFamily="2" charset="-122"/>
                <a:ea typeface="方正黑体简体" pitchFamily="2" charset="-122"/>
                <a:sym typeface="FZZhengHeiS-R-GB"/>
              </a:rPr>
              <a:t>---</a:t>
            </a:r>
            <a:r>
              <a:rPr lang="zh-CN" altLang="en-US" sz="2400">
                <a:solidFill>
                  <a:srgbClr val="18478F"/>
                </a:solidFill>
                <a:latin typeface="方正黑体简体" pitchFamily="2" charset="-122"/>
                <a:ea typeface="方正黑体简体" pitchFamily="2" charset="-122"/>
                <a:sym typeface="FZZhengHeiS-R-GB"/>
              </a:rPr>
              <a:t>纳入</a:t>
            </a:r>
            <a:endParaRPr lang="zh-CN" altLang="en-US" sz="2400">
              <a:solidFill>
                <a:srgbClr val="18478F"/>
              </a:solidFill>
              <a:latin typeface="方正黑体简体" pitchFamily="2" charset="-122"/>
              <a:ea typeface="方正黑体简体" pitchFamily="2" charset="-122"/>
              <a:sym typeface="FZZhengHeiS-R-GB"/>
            </a:endParaRPr>
          </a:p>
        </p:txBody>
      </p:sp>
      <p:sp>
        <p:nvSpPr>
          <p:cNvPr id="91" name="圆角矩形 90"/>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92" name="矩形 91"/>
          <p:cNvSpPr>
            <a:spLocks noChangeArrowheads="1"/>
          </p:cNvSpPr>
          <p:nvPr/>
        </p:nvSpPr>
        <p:spPr bwMode="auto">
          <a:xfrm>
            <a:off x="417513" y="400050"/>
            <a:ext cx="765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18478F"/>
                </a:solidFill>
                <a:latin typeface="方正黑体简体" pitchFamily="2" charset="-122"/>
                <a:ea typeface="方正黑体简体" pitchFamily="2" charset="-122"/>
                <a:sym typeface="FZZhengHeiS-R-GB"/>
              </a:rPr>
              <a:t>2.5</a:t>
            </a:r>
            <a:endParaRPr lang="zh-CN" altLang="en-US" sz="3200">
              <a:solidFill>
                <a:srgbClr val="18478F"/>
              </a:solidFill>
              <a:latin typeface="方正黑体简体" pitchFamily="2" charset="-122"/>
              <a:ea typeface="方正黑体简体" pitchFamily="2" charset="-122"/>
              <a:sym typeface="FZZhengHeiS-R-GB"/>
            </a:endParaRPr>
          </a:p>
        </p:txBody>
      </p:sp>
      <p:sp>
        <p:nvSpPr>
          <p:cNvPr id="93" name="矩形 92"/>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4" name="圆角矩形 3"/>
          <p:cNvSpPr/>
          <p:nvPr/>
        </p:nvSpPr>
        <p:spPr>
          <a:xfrm>
            <a:off x="402748" y="3096259"/>
            <a:ext cx="2453339" cy="1485265"/>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sz="2000" noProof="1">
                <a:solidFill>
                  <a:prstClr val="white"/>
                </a:solidFill>
                <a:latin typeface="微软雅黑" panose="020B0503020204020204" charset="-122"/>
                <a:ea typeface="微软雅黑" panose="020B0503020204020204" charset="-122"/>
                <a:cs typeface="+mn-ea"/>
                <a:sym typeface="+mn-lt"/>
              </a:rPr>
              <a:t>建筑业</a:t>
            </a:r>
            <a:endParaRPr lang="zh-CN" altLang="en-US" sz="2000" noProof="1">
              <a:solidFill>
                <a:prstClr val="white"/>
              </a:solidFill>
              <a:latin typeface="微软雅黑" panose="020B0503020204020204" charset="-122"/>
              <a:ea typeface="微软雅黑" panose="020B0503020204020204" charset="-122"/>
              <a:cs typeface="+mn-ea"/>
              <a:sym typeface="+mn-lt"/>
            </a:endParaRPr>
          </a:p>
          <a:p>
            <a:pPr algn="ctr" eaLnBrk="0" hangingPunct="0">
              <a:defRPr/>
            </a:pPr>
            <a:r>
              <a:rPr lang="zh-CN" altLang="en-US" sz="2000" noProof="1">
                <a:solidFill>
                  <a:prstClr val="white"/>
                </a:solidFill>
                <a:latin typeface="微软雅黑" panose="020B0503020204020204" charset="-122"/>
                <a:ea typeface="微软雅黑" panose="020B0503020204020204" charset="-122"/>
                <a:cs typeface="+mn-ea"/>
                <a:sym typeface="+mn-lt"/>
              </a:rPr>
              <a:t>房地产开发经营业</a:t>
            </a:r>
            <a:endParaRPr lang="zh-CN" altLang="en-US" sz="2000" noProof="1">
              <a:solidFill>
                <a:prstClr val="white"/>
              </a:solidFill>
              <a:latin typeface="微软雅黑" panose="020B0503020204020204" charset="-122"/>
              <a:ea typeface="微软雅黑" panose="020B0503020204020204" charset="-122"/>
              <a:cs typeface="+mn-ea"/>
              <a:sym typeface="+mn-lt"/>
            </a:endParaRPr>
          </a:p>
          <a:p>
            <a:pPr algn="ctr" eaLnBrk="0" hangingPunct="0">
              <a:defRPr/>
            </a:pPr>
            <a:r>
              <a:rPr lang="zh-CN" altLang="en-US" sz="2000" noProof="1">
                <a:solidFill>
                  <a:srgbClr val="FED24C"/>
                </a:solidFill>
                <a:latin typeface="微软雅黑" panose="020B0503020204020204" charset="-122"/>
                <a:ea typeface="微软雅黑" panose="020B0503020204020204" charset="-122"/>
                <a:cs typeface="+mn-ea"/>
                <a:sym typeface="+mn-lt"/>
              </a:rPr>
              <a:t>（仅月度可申报）</a:t>
            </a:r>
            <a:endParaRPr lang="zh-CN" altLang="en-US" sz="2000" noProof="1">
              <a:solidFill>
                <a:srgbClr val="FED24C"/>
              </a:solidFill>
              <a:latin typeface="微软雅黑" panose="020B0503020204020204" charset="-122"/>
              <a:ea typeface="微软雅黑" panose="020B0503020204020204" charset="-122"/>
              <a:cs typeface="+mn-ea"/>
              <a:sym typeface="+mn-lt"/>
            </a:endParaRPr>
          </a:p>
        </p:txBody>
      </p:sp>
      <p:sp>
        <p:nvSpPr>
          <p:cNvPr id="8" name="圆角矩形 7"/>
          <p:cNvSpPr/>
          <p:nvPr/>
        </p:nvSpPr>
        <p:spPr>
          <a:xfrm>
            <a:off x="3610610" y="2273295"/>
            <a:ext cx="2538730" cy="76200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sz="2400" noProof="1">
                <a:solidFill>
                  <a:prstClr val="white"/>
                </a:solidFill>
                <a:latin typeface="微软雅黑" panose="020B0503020204020204" charset="-122"/>
                <a:ea typeface="微软雅黑" panose="020B0503020204020204" charset="-122"/>
                <a:cs typeface="+mn-ea"/>
                <a:sym typeface="+mn-lt"/>
              </a:rPr>
              <a:t>共性材料</a:t>
            </a:r>
            <a:endParaRPr lang="zh-CN" altLang="en-US" sz="2400" noProof="1">
              <a:solidFill>
                <a:prstClr val="white"/>
              </a:solidFill>
              <a:latin typeface="微软雅黑" panose="020B0503020204020204" charset="-122"/>
              <a:ea typeface="微软雅黑" panose="020B0503020204020204" charset="-122"/>
              <a:cs typeface="+mn-ea"/>
              <a:sym typeface="+mn-lt"/>
            </a:endParaRPr>
          </a:p>
        </p:txBody>
      </p:sp>
      <p:cxnSp>
        <p:nvCxnSpPr>
          <p:cNvPr id="2" name="直接连接符 1"/>
          <p:cNvCxnSpPr>
            <a:stCxn id="8" idx="3"/>
            <a:endCxn id="3" idx="1"/>
          </p:cNvCxnSpPr>
          <p:nvPr/>
        </p:nvCxnSpPr>
        <p:spPr>
          <a:xfrm>
            <a:off x="6149975" y="2654300"/>
            <a:ext cx="642938" cy="0"/>
          </a:xfrm>
          <a:prstGeom prst="line">
            <a:avLst/>
          </a:prstGeom>
          <a:solidFill>
            <a:schemeClr val="accent1">
              <a:lumMod val="50000"/>
            </a:schemeClr>
          </a:solidFill>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6792595" y="2092960"/>
            <a:ext cx="5128895" cy="1123315"/>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r>
              <a:rPr lang="zh-CN" altLang="en-US" sz="2000" noProof="1">
                <a:solidFill>
                  <a:prstClr val="white"/>
                </a:solidFill>
                <a:latin typeface="微软雅黑" panose="020B0503020204020204" charset="-122"/>
                <a:ea typeface="微软雅黑" panose="020B0503020204020204" charset="-122"/>
                <a:cs typeface="+mn-ea"/>
                <a:sym typeface="+mn-lt"/>
              </a:rPr>
              <a:t>调查单位</a:t>
            </a:r>
            <a:r>
              <a:rPr lang="zh-CN" altLang="en-US" sz="2000" noProof="1">
                <a:solidFill>
                  <a:srgbClr val="FFC000"/>
                </a:solidFill>
                <a:latin typeface="微软雅黑" panose="020B0503020204020204" charset="-122"/>
                <a:ea typeface="微软雅黑" panose="020B0503020204020204" charset="-122"/>
                <a:cs typeface="+mn-ea"/>
                <a:sym typeface="+mn-lt"/>
              </a:rPr>
              <a:t>月度</a:t>
            </a:r>
            <a:r>
              <a:rPr lang="zh-CN" altLang="en-US" sz="2000" noProof="1">
                <a:solidFill>
                  <a:prstClr val="white"/>
                </a:solidFill>
                <a:latin typeface="微软雅黑" panose="020B0503020204020204" charset="-122"/>
                <a:ea typeface="微软雅黑" panose="020B0503020204020204" charset="-122"/>
                <a:cs typeface="+mn-ea"/>
                <a:sym typeface="+mn-lt"/>
              </a:rPr>
              <a:t>审核登记表（一）</a:t>
            </a:r>
            <a:endParaRPr lang="zh-CN" altLang="en-US" sz="2000" noProof="1">
              <a:solidFill>
                <a:prstClr val="white"/>
              </a:solidFill>
              <a:latin typeface="微软雅黑" panose="020B0503020204020204" charset="-122"/>
              <a:ea typeface="微软雅黑" panose="020B0503020204020204" charset="-122"/>
              <a:cs typeface="+mn-ea"/>
              <a:sym typeface="+mn-lt"/>
            </a:endParaRPr>
          </a:p>
          <a:p>
            <a:pPr algn="ctr" eaLnBrk="0" hangingPunct="0">
              <a:lnSpc>
                <a:spcPct val="150000"/>
              </a:lnSpc>
              <a:defRPr/>
            </a:pPr>
            <a:r>
              <a:rPr lang="zh-CN" altLang="en-US" sz="2000" noProof="1">
                <a:solidFill>
                  <a:prstClr val="white"/>
                </a:solidFill>
                <a:latin typeface="微软雅黑" panose="020B0503020204020204" charset="-122"/>
                <a:ea typeface="微软雅黑" panose="020B0503020204020204" charset="-122"/>
                <a:cs typeface="+mn-ea"/>
                <a:sym typeface="+mn-lt"/>
              </a:rPr>
              <a:t>营业执照（证书）复印件</a:t>
            </a:r>
            <a:endParaRPr lang="zh-CN" altLang="en-US" sz="2000" noProof="1">
              <a:solidFill>
                <a:prstClr val="white"/>
              </a:solidFill>
              <a:latin typeface="微软雅黑" panose="020B0503020204020204" charset="-122"/>
              <a:ea typeface="微软雅黑" panose="020B0503020204020204" charset="-122"/>
              <a:cs typeface="+mn-ea"/>
              <a:sym typeface="+mn-lt"/>
            </a:endParaRPr>
          </a:p>
        </p:txBody>
      </p:sp>
      <p:sp>
        <p:nvSpPr>
          <p:cNvPr id="10" name="圆角矩形 9"/>
          <p:cNvSpPr/>
          <p:nvPr/>
        </p:nvSpPr>
        <p:spPr>
          <a:xfrm>
            <a:off x="3610610" y="4200520"/>
            <a:ext cx="2614295" cy="76200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sz="2400" noProof="1">
                <a:solidFill>
                  <a:prstClr val="white"/>
                </a:solidFill>
                <a:latin typeface="微软雅黑" panose="020B0503020204020204" charset="-122"/>
                <a:ea typeface="微软雅黑" panose="020B0503020204020204" charset="-122"/>
                <a:cs typeface="+mn-ea"/>
                <a:sym typeface="+mn-lt"/>
              </a:rPr>
              <a:t>资质证书复印件</a:t>
            </a:r>
            <a:endParaRPr lang="zh-CN" altLang="en-US" sz="2400" noProof="1">
              <a:solidFill>
                <a:prstClr val="white"/>
              </a:solidFill>
              <a:latin typeface="微软雅黑" panose="020B0503020204020204" charset="-122"/>
              <a:ea typeface="微软雅黑" panose="020B0503020204020204" charset="-122"/>
              <a:cs typeface="+mn-ea"/>
              <a:sym typeface="+mn-lt"/>
            </a:endParaRPr>
          </a:p>
        </p:txBody>
      </p:sp>
      <p:cxnSp>
        <p:nvCxnSpPr>
          <p:cNvPr id="19" name="直接连接符 18"/>
          <p:cNvCxnSpPr>
            <a:stCxn id="8" idx="3"/>
            <a:endCxn id="8" idx="1"/>
          </p:cNvCxnSpPr>
          <p:nvPr/>
        </p:nvCxnSpPr>
        <p:spPr>
          <a:xfrm flipV="1">
            <a:off x="2870200" y="2654300"/>
            <a:ext cx="739775" cy="1035050"/>
          </a:xfrm>
          <a:prstGeom prst="line">
            <a:avLst/>
          </a:prstGeom>
          <a:solidFill>
            <a:schemeClr val="accent1">
              <a:lumMod val="50000"/>
            </a:schemeClr>
          </a:solidFill>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8" idx="3"/>
            <a:endCxn id="10" idx="1"/>
          </p:cNvCxnSpPr>
          <p:nvPr/>
        </p:nvCxnSpPr>
        <p:spPr>
          <a:xfrm>
            <a:off x="2870200" y="3994150"/>
            <a:ext cx="739775" cy="587375"/>
          </a:xfrm>
          <a:prstGeom prst="line">
            <a:avLst/>
          </a:prstGeom>
          <a:solidFill>
            <a:schemeClr val="accent1">
              <a:lumMod val="50000"/>
            </a:schemeClr>
          </a:solidFill>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8" idx="3"/>
            <a:endCxn id="10" idx="1"/>
          </p:cNvCxnSpPr>
          <p:nvPr/>
        </p:nvCxnSpPr>
        <p:spPr>
          <a:xfrm>
            <a:off x="6194425" y="4581525"/>
            <a:ext cx="641350" cy="0"/>
          </a:xfrm>
          <a:prstGeom prst="line">
            <a:avLst/>
          </a:prstGeom>
          <a:solidFill>
            <a:schemeClr val="accent1">
              <a:lumMod val="50000"/>
            </a:schemeClr>
          </a:solidFill>
        </p:spPr>
        <p:style>
          <a:lnRef idx="1">
            <a:schemeClr val="accent1"/>
          </a:lnRef>
          <a:fillRef idx="0">
            <a:schemeClr val="accent1"/>
          </a:fillRef>
          <a:effectRef idx="0">
            <a:schemeClr val="accent1"/>
          </a:effectRef>
          <a:fontRef idx="minor">
            <a:schemeClr val="tx1"/>
          </a:fontRef>
        </p:style>
      </p:cxnSp>
      <p:sp>
        <p:nvSpPr>
          <p:cNvPr id="24" name="圆角矩形 23"/>
          <p:cNvSpPr/>
          <p:nvPr/>
        </p:nvSpPr>
        <p:spPr>
          <a:xfrm>
            <a:off x="6769734" y="3432174"/>
            <a:ext cx="5252720" cy="229870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sz="2000" noProof="1" smtClean="0">
                <a:solidFill>
                  <a:prstClr val="white"/>
                </a:solidFill>
                <a:latin typeface="微软雅黑" panose="020B0503020204020204" charset="-122"/>
                <a:ea typeface="微软雅黑" panose="020B0503020204020204" charset="-122"/>
                <a:cs typeface="微软雅黑" panose="020B0503020204020204" charset="-122"/>
                <a:sym typeface="+mn-lt"/>
              </a:rPr>
              <a:t>建筑业：</a:t>
            </a:r>
            <a:r>
              <a:rPr lang="zh-CN" sz="2000" noProof="1" smtClean="0">
                <a:solidFill>
                  <a:prstClr val="white"/>
                </a:solidFill>
                <a:latin typeface="微软雅黑" panose="020B0503020204020204" charset="-122"/>
                <a:ea typeface="微软雅黑" panose="020B0503020204020204" charset="-122"/>
                <a:cs typeface="微软雅黑" panose="020B0503020204020204" charset="-122"/>
                <a:sym typeface="+mn-lt"/>
              </a:rPr>
              <a:t>带有</a:t>
            </a:r>
            <a:r>
              <a:rPr lang="zh-CN" sz="2000" noProof="1">
                <a:solidFill>
                  <a:prstClr val="white"/>
                </a:solidFill>
                <a:latin typeface="微软雅黑" panose="020B0503020204020204" charset="-122"/>
                <a:ea typeface="微软雅黑" panose="020B0503020204020204" charset="-122"/>
                <a:cs typeface="微软雅黑" panose="020B0503020204020204" charset="-122"/>
                <a:sym typeface="+mn-lt"/>
              </a:rPr>
              <a:t>“建筑业企业资质证书”字样和住建部门公章页面的建筑业企业资质证书复印件</a:t>
            </a:r>
            <a:endParaRPr lang="zh-CN" sz="2000" noProof="1">
              <a:solidFill>
                <a:prstClr val="white"/>
              </a:solidFill>
              <a:latin typeface="微软雅黑" panose="020B0503020204020204" charset="-122"/>
              <a:ea typeface="微软雅黑" panose="020B0503020204020204" charset="-122"/>
              <a:cs typeface="微软雅黑" panose="020B0503020204020204" charset="-122"/>
              <a:sym typeface="+mn-lt"/>
            </a:endParaRPr>
          </a:p>
          <a:p>
            <a:pPr algn="ctr" eaLnBrk="0" hangingPunct="0">
              <a:defRPr/>
            </a:pPr>
            <a:endParaRPr lang="zh-CN" sz="2000" noProof="1">
              <a:solidFill>
                <a:prstClr val="white"/>
              </a:solidFill>
              <a:latin typeface="微软雅黑" panose="020B0503020204020204" charset="-122"/>
              <a:ea typeface="微软雅黑" panose="020B0503020204020204" charset="-122"/>
              <a:cs typeface="微软雅黑" panose="020B0503020204020204" charset="-122"/>
              <a:sym typeface="+mn-lt"/>
            </a:endParaRPr>
          </a:p>
          <a:p>
            <a:pPr algn="ctr" eaLnBrk="0" hangingPunct="0">
              <a:defRPr/>
            </a:pPr>
            <a:r>
              <a:rPr lang="zh-CN" sz="2000" noProof="1" smtClean="0">
                <a:solidFill>
                  <a:schemeClr val="bg1"/>
                </a:solidFill>
                <a:latin typeface="微软雅黑" panose="020B0503020204020204" charset="-122"/>
                <a:ea typeface="微软雅黑" panose="020B0503020204020204" charset="-122"/>
                <a:cs typeface="微软雅黑" panose="020B0503020204020204" charset="-122"/>
                <a:sym typeface="+mn-lt"/>
              </a:rPr>
              <a:t>房地产</a:t>
            </a:r>
            <a:r>
              <a:rPr lang="zh-CN" sz="2000" noProof="1">
                <a:solidFill>
                  <a:schemeClr val="bg1"/>
                </a:solidFill>
                <a:latin typeface="微软雅黑" panose="020B0503020204020204" charset="-122"/>
                <a:ea typeface="微软雅黑" panose="020B0503020204020204" charset="-122"/>
                <a:cs typeface="微软雅黑" panose="020B0503020204020204" charset="-122"/>
                <a:sym typeface="+mn-lt"/>
              </a:rPr>
              <a:t>开发经</a:t>
            </a:r>
            <a:r>
              <a:rPr lang="zh-CN" sz="2000" noProof="1" smtClean="0">
                <a:solidFill>
                  <a:schemeClr val="bg1"/>
                </a:solidFill>
                <a:latin typeface="微软雅黑" panose="020B0503020204020204" charset="-122"/>
                <a:ea typeface="微软雅黑" panose="020B0503020204020204" charset="-122"/>
                <a:cs typeface="微软雅黑" panose="020B0503020204020204" charset="-122"/>
                <a:sym typeface="+mn-lt"/>
              </a:rPr>
              <a:t>营业</a:t>
            </a:r>
            <a:r>
              <a:rPr lang="zh-CN" altLang="en-US" sz="2000" noProof="1" smtClean="0">
                <a:solidFill>
                  <a:schemeClr val="bg1"/>
                </a:solidFill>
                <a:latin typeface="微软雅黑" panose="020B0503020204020204" charset="-122"/>
                <a:ea typeface="微软雅黑" panose="020B0503020204020204" charset="-122"/>
                <a:cs typeface="微软雅黑" panose="020B0503020204020204" charset="-122"/>
                <a:sym typeface="+mn-lt"/>
              </a:rPr>
              <a:t>：有资质证书的，</a:t>
            </a:r>
            <a:r>
              <a:rPr lang="zh-CN" sz="2000" noProof="1" smtClean="0">
                <a:solidFill>
                  <a:schemeClr val="bg1"/>
                </a:solidFill>
                <a:latin typeface="微软雅黑" panose="020B0503020204020204" charset="-122"/>
                <a:ea typeface="微软雅黑" panose="020B0503020204020204" charset="-122"/>
                <a:cs typeface="微软雅黑" panose="020B0503020204020204" charset="-122"/>
                <a:sym typeface="+mn-lt"/>
              </a:rPr>
              <a:t>还</a:t>
            </a:r>
            <a:r>
              <a:rPr lang="zh-CN" sz="2000" noProof="1">
                <a:solidFill>
                  <a:schemeClr val="bg1"/>
                </a:solidFill>
                <a:latin typeface="微软雅黑" panose="020B0503020204020204" charset="-122"/>
                <a:ea typeface="微软雅黑" panose="020B0503020204020204" charset="-122"/>
                <a:cs typeface="微软雅黑" panose="020B0503020204020204" charset="-122"/>
                <a:sym typeface="+mn-lt"/>
              </a:rPr>
              <a:t>需提供房地产开发经营业资质证书复印件</a:t>
            </a:r>
            <a:endParaRPr lang="zh-CN" sz="2000" noProof="1">
              <a:solidFill>
                <a:schemeClr val="bg1"/>
              </a:solidFill>
              <a:latin typeface="微软雅黑" panose="020B0503020204020204" charset="-122"/>
              <a:ea typeface="微软雅黑" panose="020B0503020204020204" charset="-122"/>
              <a:cs typeface="微软雅黑" panose="020B0503020204020204" charset="-122"/>
              <a:sym typeface="+mn-lt"/>
            </a:endParaRPr>
          </a:p>
        </p:txBody>
      </p:sp>
      <p:sp>
        <p:nvSpPr>
          <p:cNvPr id="34" name="文本框 33"/>
          <p:cNvSpPr txBox="1">
            <a:spLocks noChangeArrowheads="1"/>
          </p:cNvSpPr>
          <p:nvPr/>
        </p:nvSpPr>
        <p:spPr bwMode="auto">
          <a:xfrm>
            <a:off x="4270375" y="1254125"/>
            <a:ext cx="1219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000" b="1">
                <a:ea typeface="微软雅黑" panose="020B0503020204020204" charset="-122"/>
              </a:rPr>
              <a:t>材料类型</a:t>
            </a:r>
            <a:endParaRPr lang="zh-CN" altLang="en-US" sz="2000" b="1">
              <a:ea typeface="微软雅黑" panose="020B0503020204020204" charset="-122"/>
            </a:endParaRPr>
          </a:p>
        </p:txBody>
      </p:sp>
      <p:sp>
        <p:nvSpPr>
          <p:cNvPr id="35" name="文本框 34"/>
          <p:cNvSpPr txBox="1">
            <a:spLocks noChangeArrowheads="1"/>
          </p:cNvSpPr>
          <p:nvPr/>
        </p:nvSpPr>
        <p:spPr bwMode="auto">
          <a:xfrm>
            <a:off x="8812213" y="1254125"/>
            <a:ext cx="1287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000" b="1">
                <a:ea typeface="微软雅黑" panose="020B0503020204020204" charset="-122"/>
              </a:rPr>
              <a:t>报送要求</a:t>
            </a:r>
            <a:endParaRPr lang="zh-CN" altLang="en-US" sz="2000" b="1">
              <a:ea typeface="微软雅黑" panose="020B0503020204020204" charset="-122"/>
            </a:endParaRPr>
          </a:p>
        </p:txBody>
      </p:sp>
      <p:sp>
        <p:nvSpPr>
          <p:cNvPr id="60433" name="灯片编号占位符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FA680A99-97A3-4F9C-AC73-76A4BF811ED9}" type="slidenum">
              <a:rPr altLang="en-US" smtClean="0">
                <a:solidFill>
                  <a:srgbClr val="898989"/>
                </a:solidFill>
                <a:cs typeface="FZHei-B01S"/>
              </a:rPr>
            </a:fld>
            <a:endParaRPr lang="zh-CN" altLang="en-US" smtClean="0">
              <a:solidFill>
                <a:srgbClr val="898989"/>
              </a:solidFill>
              <a:cs typeface="FZHei-B01S"/>
            </a:endParaRPr>
          </a:p>
        </p:txBody>
      </p:sp>
    </p:spTree>
  </p:cSld>
  <p:clrMapOvr>
    <a:masterClrMapping/>
  </p:clrMapOvr>
  <p:transition spd="slow"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500"/>
                                        <p:tgtEl>
                                          <p:spTgt spid="92"/>
                                        </p:tgtEl>
                                      </p:cBhvr>
                                    </p:animEffect>
                                  </p:childTnLst>
                                </p:cTn>
                              </p:par>
                              <p:par>
                                <p:cTn id="11" presetID="63" presetClass="path" presetSubtype="0" accel="50000" decel="50000" fill="hold" nodeType="withEffect">
                                  <p:stCondLst>
                                    <p:cond delay="0"/>
                                  </p:stCondLst>
                                  <p:childTnLst>
                                    <p:animMotion origin="layout" path="M -0.16667 2.59259E-6 L 2.5E-6 2.59259E-6 " pathEditMode="relative" rAng="0" ptsTypes="AA">
                                      <p:cBhvr>
                                        <p:cTn id="12" dur="800" fill="hold"/>
                                        <p:tgtEl>
                                          <p:spTgt spid="91"/>
                                        </p:tgtEl>
                                        <p:attrNameLst>
                                          <p:attrName>ppt_x</p:attrName>
                                          <p:attrName>ppt_y</p:attrName>
                                        </p:attrNameLst>
                                      </p:cBhvr>
                                      <p:rCtr x="8300" y="0"/>
                                    </p:animMotion>
                                  </p:childTnLst>
                                </p:cTn>
                              </p:par>
                              <p:par>
                                <p:cTn id="13" presetID="10" presetClass="entr" presetSubtype="0" fill="hold" grpId="0" nodeType="withEffect">
                                  <p:stCondLst>
                                    <p:cond delay="500"/>
                                  </p:stCondLst>
                                  <p:childTnLst>
                                    <p:set>
                                      <p:cBhvr>
                                        <p:cTn id="14" dur="1" fill="hold">
                                          <p:stCondLst>
                                            <p:cond delay="0"/>
                                          </p:stCondLst>
                                        </p:cTn>
                                        <p:tgtEl>
                                          <p:spTgt spid="93"/>
                                        </p:tgtEl>
                                        <p:attrNameLst>
                                          <p:attrName>style.visibility</p:attrName>
                                        </p:attrNameLst>
                                      </p:cBhvr>
                                      <p:to>
                                        <p:strVal val="visible"/>
                                      </p:to>
                                    </p:set>
                                    <p:animEffect transition="in" filter="fade">
                                      <p:cBhvr>
                                        <p:cTn id="15" dur="500"/>
                                        <p:tgtEl>
                                          <p:spTgt spid="93"/>
                                        </p:tgtEl>
                                      </p:cBhvr>
                                    </p:animEffect>
                                  </p:childTnLst>
                                </p:cTn>
                              </p:par>
                              <p:par>
                                <p:cTn id="16" presetID="63" presetClass="path" presetSubtype="0" accel="50000" decel="50000" fill="hold" grpId="1" nodeType="withEffect">
                                  <p:stCondLst>
                                    <p:cond delay="200"/>
                                  </p:stCondLst>
                                  <p:childTnLst>
                                    <p:animMotion origin="layout" path="M -0.16667 -1.85185E-6 L -2.5E-6 -1.85185E-6 " pathEditMode="relative" rAng="0" ptsTypes="AA">
                                      <p:cBhvr>
                                        <p:cTn id="17" dur="800" fill="hold"/>
                                        <p:tgtEl>
                                          <p:spTgt spid="93"/>
                                        </p:tgtEl>
                                        <p:attrNameLst>
                                          <p:attrName>ppt_x</p:attrName>
                                          <p:attrName>ppt_y</p:attrName>
                                        </p:attrNameLst>
                                      </p:cBhvr>
                                      <p:rCtr x="8800" y="0"/>
                                    </p:animMotion>
                                  </p:childTnLst>
                                </p:cTn>
                              </p:par>
                              <p:par>
                                <p:cTn id="18" presetID="10" presetClass="entr" presetSubtype="0" fill="hold" grpId="0" nodeType="withEffect">
                                  <p:stCondLst>
                                    <p:cond delay="75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1000"/>
                                        <p:tgtEl>
                                          <p:spTgt spid="70"/>
                                        </p:tgtEl>
                                      </p:cBhvr>
                                    </p:animEffect>
                                  </p:childTnLst>
                                </p:cTn>
                              </p:par>
                              <p:par>
                                <p:cTn id="21" presetID="63" presetClass="path" presetSubtype="0" accel="50000" decel="50000" fill="hold" grpId="1" nodeType="withEffect">
                                  <p:stCondLst>
                                    <p:cond delay="0"/>
                                  </p:stCondLst>
                                  <p:childTnLst>
                                    <p:animMotion origin="layout" path="M -0.16666 -3.7037E-7 L -2.5E-6 -3.7037E-7 " pathEditMode="relative" rAng="0" ptsTypes="AA">
                                      <p:cBhvr>
                                        <p:cTn id="22" dur="800" fill="hold"/>
                                        <p:tgtEl>
                                          <p:spTgt spid="70"/>
                                        </p:tgtEl>
                                        <p:attrNameLst>
                                          <p:attrName>ppt_x</p:attrName>
                                          <p:attrName>ppt_y</p:attrName>
                                        </p:attrNameLst>
                                      </p:cBhvr>
                                      <p:rCtr x="8300" y="0"/>
                                    </p:animMotion>
                                  </p:childTnLst>
                                </p:cTn>
                              </p:par>
                              <p:par>
                                <p:cTn id="23" presetID="22" presetClass="entr" presetSubtype="8" fill="hold" grpId="0" nodeType="withEffect">
                                  <p:stCondLst>
                                    <p:cond delay="500"/>
                                  </p:stCondLst>
                                  <p:childTnLst>
                                    <p:set>
                                      <p:cBhvr>
                                        <p:cTn id="24" dur="1" fill="hold">
                                          <p:stCondLst>
                                            <p:cond delay="0"/>
                                          </p:stCondLst>
                                        </p:cTn>
                                        <p:tgtEl>
                                          <p:spTgt spid="71"/>
                                        </p:tgtEl>
                                        <p:attrNameLst>
                                          <p:attrName>style.visibility</p:attrName>
                                        </p:attrNameLst>
                                      </p:cBhvr>
                                      <p:to>
                                        <p:strVal val="visible"/>
                                      </p:to>
                                    </p:set>
                                    <p:animEffect transition="in" filter="wipe(left)">
                                      <p:cBhvr>
                                        <p:cTn id="25" dur="500"/>
                                        <p:tgtEl>
                                          <p:spTgt spid="71"/>
                                        </p:tgtEl>
                                      </p:cBhvr>
                                    </p:animEffect>
                                  </p:childTnLst>
                                </p:cTn>
                              </p:par>
                            </p:childTnLst>
                          </p:cTn>
                        </p:par>
                        <p:par>
                          <p:cTn id="26" fill="hold">
                            <p:stCondLst>
                              <p:cond delay="500"/>
                            </p:stCondLst>
                            <p:childTnLst>
                              <p:par>
                                <p:cTn id="27" presetID="16" presetClass="entr" presetSubtype="21" fill="hold" grpId="0" nodeType="afterEffect">
                                  <p:stCondLst>
                                    <p:cond delay="500"/>
                                  </p:stCondLst>
                                  <p:childTnLst>
                                    <p:set>
                                      <p:cBhvr>
                                        <p:cTn id="28" dur="1" fill="hold">
                                          <p:stCondLst>
                                            <p:cond delay="0"/>
                                          </p:stCondLst>
                                        </p:cTn>
                                        <p:tgtEl>
                                          <p:spTgt spid="34"/>
                                        </p:tgtEl>
                                        <p:attrNameLst>
                                          <p:attrName>style.visibility</p:attrName>
                                        </p:attrNameLst>
                                      </p:cBhvr>
                                      <p:to>
                                        <p:strVal val="visible"/>
                                      </p:to>
                                    </p:set>
                                    <p:animEffect transition="in" filter="barn(inVertical)">
                                      <p:cBhvr>
                                        <p:cTn id="29" dur="500"/>
                                        <p:tgtEl>
                                          <p:spTgt spid="34"/>
                                        </p:tgtEl>
                                      </p:cBhvr>
                                    </p:animEffect>
                                  </p:childTnLst>
                                </p:cTn>
                              </p:par>
                            </p:childTnLst>
                          </p:cTn>
                        </p:par>
                        <p:par>
                          <p:cTn id="30" fill="hold">
                            <p:stCondLst>
                              <p:cond delay="1500"/>
                            </p:stCondLst>
                            <p:childTnLst>
                              <p:par>
                                <p:cTn id="31" presetID="16" presetClass="entr" presetSubtype="21" fill="hold" grpId="0" nodeType="afterEffect">
                                  <p:stCondLst>
                                    <p:cond delay="500"/>
                                  </p:stCondLst>
                                  <p:childTnLst>
                                    <p:set>
                                      <p:cBhvr>
                                        <p:cTn id="32" dur="1" fill="hold">
                                          <p:stCondLst>
                                            <p:cond delay="0"/>
                                          </p:stCondLst>
                                        </p:cTn>
                                        <p:tgtEl>
                                          <p:spTgt spid="35"/>
                                        </p:tgtEl>
                                        <p:attrNameLst>
                                          <p:attrName>style.visibility</p:attrName>
                                        </p:attrNameLst>
                                      </p:cBhvr>
                                      <p:to>
                                        <p:strVal val="visible"/>
                                      </p:to>
                                    </p:set>
                                    <p:animEffect transition="in" filter="barn(inVertical)">
                                      <p:cBhvr>
                                        <p:cTn id="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0" grpId="1" bldLvl="0" animBg="1"/>
      <p:bldP spid="71" grpId="0"/>
      <p:bldP spid="92" grpId="0"/>
      <p:bldP spid="93" grpId="0" bldLvl="0" animBg="1"/>
      <p:bldP spid="93" grpId="1" bldLvl="0" animBg="1"/>
      <p:bldP spid="34" grpId="0"/>
      <p:bldP spid="3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矩形 69"/>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71" name="矩形 70"/>
          <p:cNvSpPr>
            <a:spLocks noChangeArrowheads="1"/>
          </p:cNvSpPr>
          <p:nvPr/>
        </p:nvSpPr>
        <p:spPr bwMode="auto">
          <a:xfrm>
            <a:off x="1755775" y="449263"/>
            <a:ext cx="41608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400">
                <a:solidFill>
                  <a:srgbClr val="18478F"/>
                </a:solidFill>
                <a:latin typeface="方正黑体简体" pitchFamily="2" charset="-122"/>
                <a:ea typeface="方正黑体简体" pitchFamily="2" charset="-122"/>
                <a:sym typeface="FZZhengHeiS-R-GB"/>
              </a:rPr>
              <a:t>申报材料</a:t>
            </a:r>
            <a:r>
              <a:rPr lang="en-US" altLang="zh-CN" sz="2400">
                <a:solidFill>
                  <a:srgbClr val="18478F"/>
                </a:solidFill>
                <a:latin typeface="方正黑体简体" pitchFamily="2" charset="-122"/>
                <a:ea typeface="方正黑体简体" pitchFamily="2" charset="-122"/>
                <a:sym typeface="FZZhengHeiS-R-GB"/>
              </a:rPr>
              <a:t>---</a:t>
            </a:r>
            <a:r>
              <a:rPr lang="zh-CN" altLang="en-US" sz="2400">
                <a:solidFill>
                  <a:srgbClr val="18478F"/>
                </a:solidFill>
                <a:latin typeface="方正黑体简体" pitchFamily="2" charset="-122"/>
                <a:ea typeface="方正黑体简体" pitchFamily="2" charset="-122"/>
                <a:sym typeface="FZZhengHeiS-R-GB"/>
              </a:rPr>
              <a:t>纳入</a:t>
            </a:r>
            <a:endParaRPr lang="zh-CN" altLang="en-US" sz="2400">
              <a:solidFill>
                <a:srgbClr val="18478F"/>
              </a:solidFill>
              <a:latin typeface="方正黑体简体" pitchFamily="2" charset="-122"/>
              <a:ea typeface="方正黑体简体" pitchFamily="2" charset="-122"/>
              <a:sym typeface="FZZhengHeiS-R-GB"/>
            </a:endParaRPr>
          </a:p>
        </p:txBody>
      </p:sp>
      <p:sp>
        <p:nvSpPr>
          <p:cNvPr id="91" name="圆角矩形 90"/>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92" name="矩形 91"/>
          <p:cNvSpPr>
            <a:spLocks noChangeArrowheads="1"/>
          </p:cNvSpPr>
          <p:nvPr/>
        </p:nvSpPr>
        <p:spPr bwMode="auto">
          <a:xfrm>
            <a:off x="417513" y="400050"/>
            <a:ext cx="765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18478F"/>
                </a:solidFill>
                <a:latin typeface="方正黑体简体" pitchFamily="2" charset="-122"/>
                <a:ea typeface="方正黑体简体" pitchFamily="2" charset="-122"/>
                <a:sym typeface="FZZhengHeiS-R-GB"/>
              </a:rPr>
              <a:t>2.5</a:t>
            </a:r>
            <a:endParaRPr lang="zh-CN" altLang="en-US" sz="3200">
              <a:solidFill>
                <a:srgbClr val="18478F"/>
              </a:solidFill>
              <a:latin typeface="方正黑体简体" pitchFamily="2" charset="-122"/>
              <a:ea typeface="方正黑体简体" pitchFamily="2" charset="-122"/>
              <a:sym typeface="FZZhengHeiS-R-GB"/>
            </a:endParaRPr>
          </a:p>
        </p:txBody>
      </p:sp>
      <p:sp>
        <p:nvSpPr>
          <p:cNvPr id="93" name="矩形 92"/>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4" name="圆角矩形 3"/>
          <p:cNvSpPr/>
          <p:nvPr/>
        </p:nvSpPr>
        <p:spPr>
          <a:xfrm>
            <a:off x="417195" y="3096254"/>
            <a:ext cx="2453640" cy="1186815"/>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noProof="1">
                <a:solidFill>
                  <a:prstClr val="white"/>
                </a:solidFill>
                <a:latin typeface="微软雅黑" panose="020B0503020204020204" charset="-122"/>
                <a:ea typeface="微软雅黑" panose="020B0503020204020204" charset="-122"/>
                <a:cs typeface="微软雅黑" panose="020B0503020204020204" charset="-122"/>
                <a:sym typeface="+mn-lt"/>
              </a:rPr>
              <a:t>其他有</a:t>
            </a:r>
            <a:r>
              <a:rPr lang="en-US" altLang="zh-CN" noProof="1">
                <a:solidFill>
                  <a:prstClr val="white"/>
                </a:solidFill>
                <a:latin typeface="微软雅黑" panose="020B0503020204020204" charset="-122"/>
                <a:ea typeface="微软雅黑" panose="020B0503020204020204" charset="-122"/>
                <a:cs typeface="微软雅黑" panose="020B0503020204020204" charset="-122"/>
                <a:sym typeface="+mn-lt"/>
              </a:rPr>
              <a:t>5000</a:t>
            </a:r>
            <a:r>
              <a:rPr lang="zh-CN" altLang="en-US" noProof="1">
                <a:solidFill>
                  <a:prstClr val="white"/>
                </a:solidFill>
                <a:latin typeface="微软雅黑" panose="020B0503020204020204" charset="-122"/>
                <a:ea typeface="微软雅黑" panose="020B0503020204020204" charset="-122"/>
                <a:cs typeface="微软雅黑" panose="020B0503020204020204" charset="-122"/>
                <a:sym typeface="+mn-lt"/>
              </a:rPr>
              <a:t>万元及以上在建项目法人单位</a:t>
            </a:r>
            <a:endParaRPr lang="zh-CN" altLang="en-US" noProof="1">
              <a:solidFill>
                <a:prstClr val="white"/>
              </a:solidFill>
              <a:latin typeface="微软雅黑" panose="020B0503020204020204" charset="-122"/>
              <a:ea typeface="微软雅黑" panose="020B0503020204020204" charset="-122"/>
              <a:cs typeface="微软雅黑" panose="020B0503020204020204" charset="-122"/>
              <a:sym typeface="+mn-lt"/>
            </a:endParaRPr>
          </a:p>
          <a:p>
            <a:pPr algn="ctr" eaLnBrk="0" hangingPunct="0">
              <a:defRPr/>
            </a:pPr>
            <a:r>
              <a:rPr lang="zh-CN" altLang="en-US" noProof="1">
                <a:solidFill>
                  <a:srgbClr val="FED24C"/>
                </a:solidFill>
                <a:latin typeface="微软雅黑" panose="020B0503020204020204" charset="-122"/>
                <a:ea typeface="微软雅黑" panose="020B0503020204020204" charset="-122"/>
                <a:cs typeface="微软雅黑" panose="020B0503020204020204" charset="-122"/>
                <a:sym typeface="+mn-lt"/>
              </a:rPr>
              <a:t>（仅月度可申报）</a:t>
            </a:r>
            <a:endParaRPr lang="zh-CN" altLang="en-US" noProof="1">
              <a:solidFill>
                <a:srgbClr val="FED24C"/>
              </a:solidFill>
              <a:latin typeface="微软雅黑" panose="020B0503020204020204" charset="-122"/>
              <a:ea typeface="微软雅黑" panose="020B0503020204020204" charset="-122"/>
              <a:cs typeface="微软雅黑" panose="020B0503020204020204" charset="-122"/>
              <a:sym typeface="+mn-lt"/>
            </a:endParaRPr>
          </a:p>
        </p:txBody>
      </p:sp>
      <p:sp>
        <p:nvSpPr>
          <p:cNvPr id="8" name="圆角矩形 7"/>
          <p:cNvSpPr/>
          <p:nvPr/>
        </p:nvSpPr>
        <p:spPr>
          <a:xfrm>
            <a:off x="3580765" y="1811655"/>
            <a:ext cx="2538730" cy="76200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noProof="1">
                <a:solidFill>
                  <a:prstClr val="white"/>
                </a:solidFill>
                <a:latin typeface="微软雅黑" panose="020B0503020204020204" charset="-122"/>
                <a:ea typeface="微软雅黑" panose="020B0503020204020204" charset="-122"/>
                <a:cs typeface="+mn-ea"/>
                <a:sym typeface="+mn-lt"/>
              </a:rPr>
              <a:t>共性材料</a:t>
            </a:r>
            <a:endParaRPr lang="zh-CN" altLang="en-US" noProof="1">
              <a:solidFill>
                <a:prstClr val="white"/>
              </a:solidFill>
              <a:latin typeface="微软雅黑" panose="020B0503020204020204" charset="-122"/>
              <a:ea typeface="微软雅黑" panose="020B0503020204020204" charset="-122"/>
              <a:cs typeface="+mn-ea"/>
              <a:sym typeface="+mn-lt"/>
            </a:endParaRPr>
          </a:p>
        </p:txBody>
      </p:sp>
      <p:cxnSp>
        <p:nvCxnSpPr>
          <p:cNvPr id="2" name="直接连接符 1"/>
          <p:cNvCxnSpPr>
            <a:stCxn id="8" idx="3"/>
            <a:endCxn id="3" idx="1"/>
          </p:cNvCxnSpPr>
          <p:nvPr/>
        </p:nvCxnSpPr>
        <p:spPr>
          <a:xfrm>
            <a:off x="6119813" y="2192338"/>
            <a:ext cx="758825" cy="0"/>
          </a:xfrm>
          <a:prstGeom prst="line">
            <a:avLst/>
          </a:prstGeom>
          <a:solidFill>
            <a:schemeClr val="accent1">
              <a:lumMod val="50000"/>
            </a:schemeClr>
          </a:solidFill>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6878320" y="1811655"/>
            <a:ext cx="5128895" cy="76200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noProof="1">
                <a:solidFill>
                  <a:prstClr val="white"/>
                </a:solidFill>
                <a:latin typeface="微软雅黑" panose="020B0503020204020204" charset="-122"/>
                <a:ea typeface="微软雅黑" panose="020B0503020204020204" charset="-122"/>
                <a:cs typeface="+mn-ea"/>
                <a:sym typeface="+mn-lt"/>
              </a:rPr>
              <a:t>调查单位</a:t>
            </a:r>
            <a:r>
              <a:rPr lang="zh-CN" altLang="en-US" noProof="1">
                <a:solidFill>
                  <a:srgbClr val="FFC000"/>
                </a:solidFill>
                <a:latin typeface="微软雅黑" panose="020B0503020204020204" charset="-122"/>
                <a:ea typeface="微软雅黑" panose="020B0503020204020204" charset="-122"/>
                <a:cs typeface="+mn-ea"/>
                <a:sym typeface="+mn-lt"/>
              </a:rPr>
              <a:t>月度</a:t>
            </a:r>
            <a:r>
              <a:rPr lang="zh-CN" altLang="en-US" noProof="1">
                <a:solidFill>
                  <a:prstClr val="white"/>
                </a:solidFill>
                <a:latin typeface="微软雅黑" panose="020B0503020204020204" charset="-122"/>
                <a:ea typeface="微软雅黑" panose="020B0503020204020204" charset="-122"/>
                <a:cs typeface="+mn-ea"/>
                <a:sym typeface="+mn-lt"/>
              </a:rPr>
              <a:t>审核登记表（一）</a:t>
            </a:r>
            <a:endParaRPr lang="zh-CN" altLang="en-US" noProof="1">
              <a:solidFill>
                <a:prstClr val="white"/>
              </a:solidFill>
              <a:latin typeface="微软雅黑" panose="020B0503020204020204" charset="-122"/>
              <a:ea typeface="微软雅黑" panose="020B0503020204020204" charset="-122"/>
              <a:cs typeface="+mn-ea"/>
              <a:sym typeface="+mn-lt"/>
            </a:endParaRPr>
          </a:p>
          <a:p>
            <a:pPr algn="ctr" eaLnBrk="0" hangingPunct="0">
              <a:defRPr/>
            </a:pPr>
            <a:r>
              <a:rPr lang="zh-CN" altLang="en-US" noProof="1">
                <a:solidFill>
                  <a:prstClr val="white"/>
                </a:solidFill>
                <a:latin typeface="微软雅黑" panose="020B0503020204020204" charset="-122"/>
                <a:ea typeface="微软雅黑" panose="020B0503020204020204" charset="-122"/>
                <a:cs typeface="+mn-ea"/>
                <a:sym typeface="+mn-lt"/>
              </a:rPr>
              <a:t>营业执照（证书）复印件</a:t>
            </a:r>
            <a:endParaRPr lang="zh-CN" altLang="en-US" noProof="1">
              <a:solidFill>
                <a:prstClr val="white"/>
              </a:solidFill>
              <a:latin typeface="微软雅黑" panose="020B0503020204020204" charset="-122"/>
              <a:ea typeface="微软雅黑" panose="020B0503020204020204" charset="-122"/>
              <a:cs typeface="+mn-ea"/>
              <a:sym typeface="+mn-lt"/>
            </a:endParaRPr>
          </a:p>
        </p:txBody>
      </p:sp>
      <p:sp>
        <p:nvSpPr>
          <p:cNvPr id="10" name="圆角矩形 9"/>
          <p:cNvSpPr/>
          <p:nvPr/>
        </p:nvSpPr>
        <p:spPr>
          <a:xfrm>
            <a:off x="3580765" y="3521070"/>
            <a:ext cx="2538730" cy="76200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noProof="1">
                <a:solidFill>
                  <a:prstClr val="white"/>
                </a:solidFill>
                <a:latin typeface="微软雅黑" panose="020B0503020204020204" charset="-122"/>
                <a:ea typeface="微软雅黑" panose="020B0503020204020204" charset="-122"/>
                <a:cs typeface="+mn-ea"/>
                <a:sym typeface="+mn-lt"/>
              </a:rPr>
              <a:t>证明项目计划总投资的材料</a:t>
            </a:r>
            <a:endParaRPr lang="zh-CN" altLang="en-US" noProof="1">
              <a:solidFill>
                <a:prstClr val="white"/>
              </a:solidFill>
              <a:latin typeface="微软雅黑" panose="020B0503020204020204" charset="-122"/>
              <a:ea typeface="微软雅黑" panose="020B0503020204020204" charset="-122"/>
              <a:cs typeface="+mn-ea"/>
              <a:sym typeface="+mn-lt"/>
            </a:endParaRPr>
          </a:p>
        </p:txBody>
      </p:sp>
      <p:cxnSp>
        <p:nvCxnSpPr>
          <p:cNvPr id="19" name="直接连接符 18"/>
          <p:cNvCxnSpPr>
            <a:stCxn id="8" idx="3"/>
            <a:endCxn id="8" idx="1"/>
          </p:cNvCxnSpPr>
          <p:nvPr/>
        </p:nvCxnSpPr>
        <p:spPr>
          <a:xfrm flipV="1">
            <a:off x="2870200" y="2192338"/>
            <a:ext cx="711200" cy="1497012"/>
          </a:xfrm>
          <a:prstGeom prst="line">
            <a:avLst/>
          </a:prstGeom>
          <a:solidFill>
            <a:schemeClr val="accent1">
              <a:lumMod val="50000"/>
            </a:schemeClr>
          </a:solidFill>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8" idx="3"/>
            <a:endCxn id="10" idx="1"/>
          </p:cNvCxnSpPr>
          <p:nvPr/>
        </p:nvCxnSpPr>
        <p:spPr>
          <a:xfrm>
            <a:off x="2870200" y="3689350"/>
            <a:ext cx="711200" cy="212725"/>
          </a:xfrm>
          <a:prstGeom prst="line">
            <a:avLst/>
          </a:prstGeom>
          <a:solidFill>
            <a:schemeClr val="accent1">
              <a:lumMod val="50000"/>
            </a:schemeClr>
          </a:solidFill>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10" idx="3"/>
            <a:endCxn id="24" idx="1"/>
          </p:cNvCxnSpPr>
          <p:nvPr/>
        </p:nvCxnSpPr>
        <p:spPr>
          <a:xfrm>
            <a:off x="6119813" y="3902075"/>
            <a:ext cx="715962" cy="0"/>
          </a:xfrm>
          <a:prstGeom prst="line">
            <a:avLst/>
          </a:prstGeom>
          <a:solidFill>
            <a:schemeClr val="accent1">
              <a:lumMod val="50000"/>
            </a:schemeClr>
          </a:solidFill>
        </p:spPr>
        <p:style>
          <a:lnRef idx="1">
            <a:schemeClr val="accent1"/>
          </a:lnRef>
          <a:fillRef idx="0">
            <a:schemeClr val="accent1"/>
          </a:fillRef>
          <a:effectRef idx="0">
            <a:schemeClr val="accent1"/>
          </a:effectRef>
          <a:fontRef idx="minor">
            <a:schemeClr val="tx1"/>
          </a:fontRef>
        </p:style>
      </p:cxnSp>
      <p:sp>
        <p:nvSpPr>
          <p:cNvPr id="24" name="圆角矩形 23"/>
          <p:cNvSpPr/>
          <p:nvPr/>
        </p:nvSpPr>
        <p:spPr>
          <a:xfrm>
            <a:off x="6835774" y="3476625"/>
            <a:ext cx="5154930" cy="85090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noProof="1">
                <a:solidFill>
                  <a:schemeClr val="bg1"/>
                </a:solidFill>
                <a:latin typeface="微软雅黑" panose="020B0503020204020204" charset="-122"/>
                <a:ea typeface="微软雅黑" panose="020B0503020204020204" charset="-122"/>
                <a:cs typeface="+mn-ea"/>
                <a:sym typeface="+mn-lt"/>
              </a:rPr>
              <a:t>审批核准备案文件</a:t>
            </a:r>
            <a:r>
              <a:rPr lang="zh-CN" noProof="1" smtClean="0">
                <a:solidFill>
                  <a:schemeClr val="bg1"/>
                </a:solidFill>
                <a:latin typeface="微软雅黑" panose="020B0503020204020204" charset="-122"/>
                <a:ea typeface="微软雅黑" panose="020B0503020204020204" charset="-122"/>
                <a:cs typeface="+mn-ea"/>
                <a:sym typeface="+mn-lt"/>
              </a:rPr>
              <a:t>、</a:t>
            </a:r>
            <a:endParaRPr lang="en-US" altLang="zh-CN" noProof="1" smtClean="0">
              <a:solidFill>
                <a:schemeClr val="bg1"/>
              </a:solidFill>
              <a:latin typeface="微软雅黑" panose="020B0503020204020204" charset="-122"/>
              <a:ea typeface="微软雅黑" panose="020B0503020204020204" charset="-122"/>
              <a:cs typeface="+mn-ea"/>
              <a:sym typeface="+mn-lt"/>
            </a:endParaRPr>
          </a:p>
          <a:p>
            <a:pPr algn="ctr" eaLnBrk="0" hangingPunct="0">
              <a:defRPr/>
            </a:pPr>
            <a:r>
              <a:rPr lang="zh-CN" noProof="1" smtClean="0">
                <a:solidFill>
                  <a:schemeClr val="bg1"/>
                </a:solidFill>
                <a:latin typeface="微软雅黑" panose="020B0503020204020204" charset="-122"/>
                <a:ea typeface="微软雅黑" panose="020B0503020204020204" charset="-122"/>
                <a:cs typeface="+mn-ea"/>
                <a:sym typeface="+mn-lt"/>
              </a:rPr>
              <a:t>或</a:t>
            </a:r>
            <a:r>
              <a:rPr lang="zh-CN" noProof="1">
                <a:solidFill>
                  <a:schemeClr val="bg1"/>
                </a:solidFill>
                <a:latin typeface="微软雅黑" panose="020B0503020204020204" charset="-122"/>
                <a:ea typeface="微软雅黑" panose="020B0503020204020204" charset="-122"/>
                <a:cs typeface="+mn-ea"/>
                <a:sym typeface="+mn-lt"/>
              </a:rPr>
              <a:t>购置合同、或其他证明材料</a:t>
            </a:r>
            <a:endParaRPr lang="zh-CN" noProof="1">
              <a:solidFill>
                <a:schemeClr val="bg1"/>
              </a:solidFill>
              <a:latin typeface="微软雅黑" panose="020B0503020204020204" charset="-122"/>
              <a:ea typeface="微软雅黑" panose="020B0503020204020204" charset="-122"/>
              <a:cs typeface="+mn-ea"/>
              <a:sym typeface="+mn-lt"/>
            </a:endParaRPr>
          </a:p>
        </p:txBody>
      </p:sp>
      <p:sp>
        <p:nvSpPr>
          <p:cNvPr id="34" name="文本框 33"/>
          <p:cNvSpPr txBox="1">
            <a:spLocks noChangeArrowheads="1"/>
          </p:cNvSpPr>
          <p:nvPr/>
        </p:nvSpPr>
        <p:spPr bwMode="auto">
          <a:xfrm>
            <a:off x="4273550" y="1047750"/>
            <a:ext cx="1230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000" b="1">
                <a:ea typeface="微软雅黑" panose="020B0503020204020204" charset="-122"/>
              </a:rPr>
              <a:t>材料类型</a:t>
            </a:r>
            <a:endParaRPr lang="zh-CN" altLang="en-US" sz="2000" b="1">
              <a:ea typeface="微软雅黑" panose="020B0503020204020204" charset="-122"/>
            </a:endParaRPr>
          </a:p>
        </p:txBody>
      </p:sp>
      <p:sp>
        <p:nvSpPr>
          <p:cNvPr id="35" name="文本框 34"/>
          <p:cNvSpPr txBox="1">
            <a:spLocks noChangeArrowheads="1"/>
          </p:cNvSpPr>
          <p:nvPr/>
        </p:nvSpPr>
        <p:spPr bwMode="auto">
          <a:xfrm>
            <a:off x="8799513" y="1047750"/>
            <a:ext cx="1287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000" b="1">
                <a:ea typeface="微软雅黑" panose="020B0503020204020204" charset="-122"/>
              </a:rPr>
              <a:t>报送要求</a:t>
            </a:r>
            <a:endParaRPr lang="zh-CN" altLang="en-US" sz="2000" b="1">
              <a:ea typeface="微软雅黑" panose="020B0503020204020204" charset="-122"/>
            </a:endParaRPr>
          </a:p>
        </p:txBody>
      </p:sp>
      <p:sp>
        <p:nvSpPr>
          <p:cNvPr id="5" name="圆角矩形 4"/>
          <p:cNvSpPr/>
          <p:nvPr/>
        </p:nvSpPr>
        <p:spPr>
          <a:xfrm>
            <a:off x="3580760" y="5123815"/>
            <a:ext cx="2614295" cy="76200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noProof="1">
                <a:solidFill>
                  <a:prstClr val="white"/>
                </a:solidFill>
                <a:latin typeface="微软雅黑" panose="020B0503020204020204" charset="-122"/>
                <a:ea typeface="微软雅黑" panose="020B0503020204020204" charset="-122"/>
                <a:cs typeface="+mn-ea"/>
                <a:sym typeface="+mn-lt"/>
              </a:rPr>
              <a:t>证明项目开工的材料</a:t>
            </a:r>
            <a:endParaRPr lang="zh-CN" altLang="en-US" noProof="1">
              <a:solidFill>
                <a:prstClr val="white"/>
              </a:solidFill>
              <a:latin typeface="微软雅黑" panose="020B0503020204020204" charset="-122"/>
              <a:ea typeface="微软雅黑" panose="020B0503020204020204" charset="-122"/>
              <a:cs typeface="+mn-ea"/>
              <a:sym typeface="+mn-lt"/>
            </a:endParaRPr>
          </a:p>
        </p:txBody>
      </p:sp>
      <p:cxnSp>
        <p:nvCxnSpPr>
          <p:cNvPr id="6" name="直接连接符 5"/>
          <p:cNvCxnSpPr>
            <a:stCxn id="10" idx="3"/>
            <a:endCxn id="5" idx="1"/>
          </p:cNvCxnSpPr>
          <p:nvPr/>
        </p:nvCxnSpPr>
        <p:spPr>
          <a:xfrm>
            <a:off x="2863850" y="3705225"/>
            <a:ext cx="717550" cy="1800225"/>
          </a:xfrm>
          <a:prstGeom prst="line">
            <a:avLst/>
          </a:prstGeom>
          <a:solidFill>
            <a:schemeClr val="accent1">
              <a:lumMod val="50000"/>
            </a:schemeClr>
          </a:solidFill>
        </p:spPr>
        <p:style>
          <a:lnRef idx="1">
            <a:schemeClr val="accent1"/>
          </a:lnRef>
          <a:fillRef idx="0">
            <a:schemeClr val="accent1"/>
          </a:fillRef>
          <a:effectRef idx="0">
            <a:schemeClr val="accent1"/>
          </a:effectRef>
          <a:fontRef idx="minor">
            <a:schemeClr val="tx1"/>
          </a:fontRef>
        </p:style>
      </p:cxnSp>
      <p:sp>
        <p:nvSpPr>
          <p:cNvPr id="7" name="圆角矩形 6"/>
          <p:cNvSpPr/>
          <p:nvPr/>
        </p:nvSpPr>
        <p:spPr>
          <a:xfrm>
            <a:off x="6891649" y="5123815"/>
            <a:ext cx="5099050" cy="788035"/>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noProof="1">
                <a:solidFill>
                  <a:prstClr val="white"/>
                </a:solidFill>
                <a:latin typeface="微软雅黑" panose="020B0503020204020204" charset="-122"/>
                <a:ea typeface="微软雅黑" panose="020B0503020204020204" charset="-122"/>
                <a:cs typeface="+mn-ea"/>
                <a:sym typeface="+mn-lt"/>
              </a:rPr>
              <a:t>施工合同、或开工照片、或购置证明材料</a:t>
            </a:r>
            <a:endParaRPr lang="zh-CN" noProof="1">
              <a:solidFill>
                <a:prstClr val="white"/>
              </a:solidFill>
              <a:latin typeface="微软雅黑" panose="020B0503020204020204" charset="-122"/>
              <a:ea typeface="微软雅黑" panose="020B0503020204020204" charset="-122"/>
              <a:cs typeface="+mn-ea"/>
              <a:sym typeface="+mn-lt"/>
            </a:endParaRPr>
          </a:p>
        </p:txBody>
      </p:sp>
      <p:cxnSp>
        <p:nvCxnSpPr>
          <p:cNvPr id="9" name="直接连接符 8"/>
          <p:cNvCxnSpPr>
            <a:stCxn id="10" idx="3"/>
            <a:endCxn id="5" idx="1"/>
          </p:cNvCxnSpPr>
          <p:nvPr/>
        </p:nvCxnSpPr>
        <p:spPr>
          <a:xfrm>
            <a:off x="6237288" y="5518150"/>
            <a:ext cx="641350" cy="0"/>
          </a:xfrm>
          <a:prstGeom prst="line">
            <a:avLst/>
          </a:prstGeom>
          <a:solidFill>
            <a:schemeClr val="accent1">
              <a:lumMod val="50000"/>
            </a:schemeClr>
          </a:solidFill>
        </p:spPr>
        <p:style>
          <a:lnRef idx="1">
            <a:schemeClr val="accent1"/>
          </a:lnRef>
          <a:fillRef idx="0">
            <a:schemeClr val="accent1"/>
          </a:fillRef>
          <a:effectRef idx="0">
            <a:schemeClr val="accent1"/>
          </a:effectRef>
          <a:fontRef idx="minor">
            <a:schemeClr val="tx1"/>
          </a:fontRef>
        </p:style>
      </p:cxnSp>
      <p:sp>
        <p:nvSpPr>
          <p:cNvPr id="62485" name="灯片编号占位符 10"/>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D4775283-5ACD-4A86-9203-2FDCF02B3DD2}" type="slidenum">
              <a:rPr altLang="en-US" smtClean="0">
                <a:solidFill>
                  <a:srgbClr val="898989"/>
                </a:solidFill>
                <a:cs typeface="FZHei-B01S"/>
              </a:rPr>
            </a:fld>
            <a:endParaRPr lang="zh-CN" altLang="en-US" smtClean="0">
              <a:solidFill>
                <a:srgbClr val="898989"/>
              </a:solidFill>
              <a:cs typeface="FZHei-B01S"/>
            </a:endParaRPr>
          </a:p>
        </p:txBody>
      </p:sp>
    </p:spTree>
  </p:cSld>
  <p:clrMapOvr>
    <a:masterClrMapping/>
  </p:clrMapOvr>
  <p:transition spd="slow"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500"/>
                                        <p:tgtEl>
                                          <p:spTgt spid="92"/>
                                        </p:tgtEl>
                                      </p:cBhvr>
                                    </p:animEffect>
                                  </p:childTnLst>
                                </p:cTn>
                              </p:par>
                              <p:par>
                                <p:cTn id="11" presetID="63" presetClass="path" presetSubtype="0" accel="50000" decel="50000" fill="hold" nodeType="withEffect">
                                  <p:stCondLst>
                                    <p:cond delay="0"/>
                                  </p:stCondLst>
                                  <p:childTnLst>
                                    <p:animMotion origin="layout" path="M -0.16667 2.59259E-6 L 2.5E-6 2.59259E-6 " pathEditMode="relative" rAng="0" ptsTypes="AA">
                                      <p:cBhvr>
                                        <p:cTn id="12" dur="800" fill="hold"/>
                                        <p:tgtEl>
                                          <p:spTgt spid="91"/>
                                        </p:tgtEl>
                                        <p:attrNameLst>
                                          <p:attrName>ppt_x</p:attrName>
                                          <p:attrName>ppt_y</p:attrName>
                                        </p:attrNameLst>
                                      </p:cBhvr>
                                      <p:rCtr x="8300" y="0"/>
                                    </p:animMotion>
                                  </p:childTnLst>
                                </p:cTn>
                              </p:par>
                              <p:par>
                                <p:cTn id="13" presetID="10" presetClass="entr" presetSubtype="0" fill="hold" grpId="0" nodeType="withEffect">
                                  <p:stCondLst>
                                    <p:cond delay="500"/>
                                  </p:stCondLst>
                                  <p:childTnLst>
                                    <p:set>
                                      <p:cBhvr>
                                        <p:cTn id="14" dur="1" fill="hold">
                                          <p:stCondLst>
                                            <p:cond delay="0"/>
                                          </p:stCondLst>
                                        </p:cTn>
                                        <p:tgtEl>
                                          <p:spTgt spid="93"/>
                                        </p:tgtEl>
                                        <p:attrNameLst>
                                          <p:attrName>style.visibility</p:attrName>
                                        </p:attrNameLst>
                                      </p:cBhvr>
                                      <p:to>
                                        <p:strVal val="visible"/>
                                      </p:to>
                                    </p:set>
                                    <p:animEffect transition="in" filter="fade">
                                      <p:cBhvr>
                                        <p:cTn id="15" dur="500"/>
                                        <p:tgtEl>
                                          <p:spTgt spid="93"/>
                                        </p:tgtEl>
                                      </p:cBhvr>
                                    </p:animEffect>
                                  </p:childTnLst>
                                </p:cTn>
                              </p:par>
                              <p:par>
                                <p:cTn id="16" presetID="63" presetClass="path" presetSubtype="0" accel="50000" decel="50000" fill="hold" grpId="1" nodeType="withEffect">
                                  <p:stCondLst>
                                    <p:cond delay="200"/>
                                  </p:stCondLst>
                                  <p:childTnLst>
                                    <p:animMotion origin="layout" path="M -0.16667 -1.85185E-6 L -2.5E-6 -1.85185E-6 " pathEditMode="relative" rAng="0" ptsTypes="AA">
                                      <p:cBhvr>
                                        <p:cTn id="17" dur="800" fill="hold"/>
                                        <p:tgtEl>
                                          <p:spTgt spid="93"/>
                                        </p:tgtEl>
                                        <p:attrNameLst>
                                          <p:attrName>ppt_x</p:attrName>
                                          <p:attrName>ppt_y</p:attrName>
                                        </p:attrNameLst>
                                      </p:cBhvr>
                                      <p:rCtr x="8800" y="0"/>
                                    </p:animMotion>
                                  </p:childTnLst>
                                </p:cTn>
                              </p:par>
                              <p:par>
                                <p:cTn id="18" presetID="10" presetClass="entr" presetSubtype="0" fill="hold" grpId="0" nodeType="withEffect">
                                  <p:stCondLst>
                                    <p:cond delay="75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1000"/>
                                        <p:tgtEl>
                                          <p:spTgt spid="70"/>
                                        </p:tgtEl>
                                      </p:cBhvr>
                                    </p:animEffect>
                                  </p:childTnLst>
                                </p:cTn>
                              </p:par>
                              <p:par>
                                <p:cTn id="21" presetID="63" presetClass="path" presetSubtype="0" accel="50000" decel="50000" fill="hold" grpId="1" nodeType="withEffect">
                                  <p:stCondLst>
                                    <p:cond delay="0"/>
                                  </p:stCondLst>
                                  <p:childTnLst>
                                    <p:animMotion origin="layout" path="M -0.16666 -3.7037E-7 L -2.5E-6 -3.7037E-7 " pathEditMode="relative" rAng="0" ptsTypes="AA">
                                      <p:cBhvr>
                                        <p:cTn id="22" dur="800" fill="hold"/>
                                        <p:tgtEl>
                                          <p:spTgt spid="70"/>
                                        </p:tgtEl>
                                        <p:attrNameLst>
                                          <p:attrName>ppt_x</p:attrName>
                                          <p:attrName>ppt_y</p:attrName>
                                        </p:attrNameLst>
                                      </p:cBhvr>
                                      <p:rCtr x="8300" y="0"/>
                                    </p:animMotion>
                                  </p:childTnLst>
                                </p:cTn>
                              </p:par>
                              <p:par>
                                <p:cTn id="23" presetID="22" presetClass="entr" presetSubtype="8" fill="hold" grpId="0" nodeType="withEffect">
                                  <p:stCondLst>
                                    <p:cond delay="500"/>
                                  </p:stCondLst>
                                  <p:childTnLst>
                                    <p:set>
                                      <p:cBhvr>
                                        <p:cTn id="24" dur="1" fill="hold">
                                          <p:stCondLst>
                                            <p:cond delay="0"/>
                                          </p:stCondLst>
                                        </p:cTn>
                                        <p:tgtEl>
                                          <p:spTgt spid="71"/>
                                        </p:tgtEl>
                                        <p:attrNameLst>
                                          <p:attrName>style.visibility</p:attrName>
                                        </p:attrNameLst>
                                      </p:cBhvr>
                                      <p:to>
                                        <p:strVal val="visible"/>
                                      </p:to>
                                    </p:set>
                                    <p:animEffect transition="in" filter="wipe(left)">
                                      <p:cBhvr>
                                        <p:cTn id="25" dur="500"/>
                                        <p:tgtEl>
                                          <p:spTgt spid="71"/>
                                        </p:tgtEl>
                                      </p:cBhvr>
                                    </p:animEffect>
                                  </p:childTnLst>
                                </p:cTn>
                              </p:par>
                            </p:childTnLst>
                          </p:cTn>
                        </p:par>
                        <p:par>
                          <p:cTn id="26" fill="hold">
                            <p:stCondLst>
                              <p:cond delay="500"/>
                            </p:stCondLst>
                            <p:childTnLst>
                              <p:par>
                                <p:cTn id="27" presetID="16" presetClass="entr" presetSubtype="21" fill="hold" grpId="0" nodeType="afterEffect">
                                  <p:stCondLst>
                                    <p:cond delay="500"/>
                                  </p:stCondLst>
                                  <p:childTnLst>
                                    <p:set>
                                      <p:cBhvr>
                                        <p:cTn id="28" dur="1" fill="hold">
                                          <p:stCondLst>
                                            <p:cond delay="0"/>
                                          </p:stCondLst>
                                        </p:cTn>
                                        <p:tgtEl>
                                          <p:spTgt spid="34"/>
                                        </p:tgtEl>
                                        <p:attrNameLst>
                                          <p:attrName>style.visibility</p:attrName>
                                        </p:attrNameLst>
                                      </p:cBhvr>
                                      <p:to>
                                        <p:strVal val="visible"/>
                                      </p:to>
                                    </p:set>
                                    <p:animEffect transition="in" filter="barn(inVertical)">
                                      <p:cBhvr>
                                        <p:cTn id="29" dur="500"/>
                                        <p:tgtEl>
                                          <p:spTgt spid="34"/>
                                        </p:tgtEl>
                                      </p:cBhvr>
                                    </p:animEffect>
                                  </p:childTnLst>
                                </p:cTn>
                              </p:par>
                            </p:childTnLst>
                          </p:cTn>
                        </p:par>
                        <p:par>
                          <p:cTn id="30" fill="hold">
                            <p:stCondLst>
                              <p:cond delay="1500"/>
                            </p:stCondLst>
                            <p:childTnLst>
                              <p:par>
                                <p:cTn id="31" presetID="16" presetClass="entr" presetSubtype="21" fill="hold" grpId="0" nodeType="afterEffect">
                                  <p:stCondLst>
                                    <p:cond delay="500"/>
                                  </p:stCondLst>
                                  <p:childTnLst>
                                    <p:set>
                                      <p:cBhvr>
                                        <p:cTn id="32" dur="1" fill="hold">
                                          <p:stCondLst>
                                            <p:cond delay="0"/>
                                          </p:stCondLst>
                                        </p:cTn>
                                        <p:tgtEl>
                                          <p:spTgt spid="35"/>
                                        </p:tgtEl>
                                        <p:attrNameLst>
                                          <p:attrName>style.visibility</p:attrName>
                                        </p:attrNameLst>
                                      </p:cBhvr>
                                      <p:to>
                                        <p:strVal val="visible"/>
                                      </p:to>
                                    </p:set>
                                    <p:animEffect transition="in" filter="barn(inVertical)">
                                      <p:cBhvr>
                                        <p:cTn id="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0" grpId="1" bldLvl="0" animBg="1"/>
      <p:bldP spid="71" grpId="0"/>
      <p:bldP spid="92" grpId="0"/>
      <p:bldP spid="93" grpId="0" bldLvl="0" animBg="1"/>
      <p:bldP spid="93" grpId="1" bldLvl="0" animBg="1"/>
      <p:bldP spid="34" grpId="0"/>
      <p:bldP spid="3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矩形 69"/>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71" name="矩形 70"/>
          <p:cNvSpPr>
            <a:spLocks noChangeArrowheads="1"/>
          </p:cNvSpPr>
          <p:nvPr/>
        </p:nvSpPr>
        <p:spPr bwMode="auto">
          <a:xfrm>
            <a:off x="1755775" y="449580"/>
            <a:ext cx="593915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zh-CN" sz="2400">
                <a:solidFill>
                  <a:srgbClr val="18478F"/>
                </a:solidFill>
                <a:latin typeface="方正黑体简体" pitchFamily="2" charset="-122"/>
                <a:ea typeface="方正黑体简体" pitchFamily="2" charset="-122"/>
                <a:sym typeface="FZZhengHeiS-R-GB"/>
              </a:rPr>
              <a:t>申报材料</a:t>
            </a:r>
            <a:r>
              <a:rPr lang="en-US" altLang="zh-CN" sz="2400">
                <a:solidFill>
                  <a:srgbClr val="18478F"/>
                </a:solidFill>
                <a:latin typeface="方正黑体简体" pitchFamily="2" charset="-122"/>
                <a:ea typeface="方正黑体简体" pitchFamily="2" charset="-122"/>
                <a:sym typeface="FZZhengHeiS-R-GB"/>
              </a:rPr>
              <a:t>---</a:t>
            </a:r>
            <a:r>
              <a:rPr lang="zh-CN" altLang="en-US" sz="2400">
                <a:solidFill>
                  <a:srgbClr val="18478F"/>
                </a:solidFill>
                <a:latin typeface="方正黑体简体" pitchFamily="2" charset="-122"/>
                <a:ea typeface="方正黑体简体" pitchFamily="2" charset="-122"/>
                <a:sym typeface="FZZhengHeiS-R-GB"/>
              </a:rPr>
              <a:t>纳入</a:t>
            </a:r>
            <a:endParaRPr lang="en-US" altLang="zh-CN" sz="2400">
              <a:solidFill>
                <a:srgbClr val="18478F"/>
              </a:solidFill>
              <a:latin typeface="方正黑体简体" pitchFamily="2" charset="-122"/>
              <a:ea typeface="方正黑体简体" pitchFamily="2" charset="-122"/>
              <a:sym typeface="FZZhengHeiS-R-GB"/>
            </a:endParaRPr>
          </a:p>
        </p:txBody>
      </p:sp>
      <p:sp>
        <p:nvSpPr>
          <p:cNvPr id="91" name="圆角矩形 90"/>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92" name="矩形 91"/>
          <p:cNvSpPr>
            <a:spLocks noChangeArrowheads="1"/>
          </p:cNvSpPr>
          <p:nvPr/>
        </p:nvSpPr>
        <p:spPr bwMode="auto">
          <a:xfrm>
            <a:off x="417513" y="400050"/>
            <a:ext cx="765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18478F"/>
                </a:solidFill>
                <a:latin typeface="方正黑体简体" pitchFamily="2" charset="-122"/>
                <a:ea typeface="方正黑体简体" pitchFamily="2" charset="-122"/>
                <a:sym typeface="FZZhengHeiS-R-GB"/>
              </a:rPr>
              <a:t>2.5</a:t>
            </a:r>
            <a:endParaRPr lang="zh-CN" altLang="en-US" sz="3200">
              <a:solidFill>
                <a:srgbClr val="18478F"/>
              </a:solidFill>
              <a:latin typeface="方正黑体简体" pitchFamily="2" charset="-122"/>
              <a:ea typeface="方正黑体简体" pitchFamily="2" charset="-122"/>
              <a:sym typeface="FZZhengHeiS-R-GB"/>
            </a:endParaRPr>
          </a:p>
        </p:txBody>
      </p:sp>
      <p:sp>
        <p:nvSpPr>
          <p:cNvPr id="93" name="矩形 92"/>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8" name="圆角矩形 7"/>
          <p:cNvSpPr/>
          <p:nvPr/>
        </p:nvSpPr>
        <p:spPr>
          <a:xfrm>
            <a:off x="1047750" y="2444750"/>
            <a:ext cx="3268345" cy="98044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sz="2400" noProof="1">
                <a:solidFill>
                  <a:prstClr val="white"/>
                </a:solidFill>
                <a:latin typeface="微软雅黑" panose="020B0503020204020204" charset="-122"/>
                <a:ea typeface="微软雅黑" panose="020B0503020204020204" charset="-122"/>
                <a:cs typeface="+mn-ea"/>
                <a:sym typeface="+mn-lt"/>
              </a:rPr>
              <a:t>停歇业恢复运营单位</a:t>
            </a:r>
            <a:endParaRPr lang="zh-CN" altLang="en-US" sz="2400" noProof="1">
              <a:solidFill>
                <a:prstClr val="white"/>
              </a:solidFill>
              <a:latin typeface="微软雅黑" panose="020B0503020204020204" charset="-122"/>
              <a:ea typeface="微软雅黑" panose="020B0503020204020204" charset="-122"/>
              <a:cs typeface="+mn-ea"/>
              <a:sym typeface="+mn-lt"/>
            </a:endParaRPr>
          </a:p>
        </p:txBody>
      </p:sp>
      <p:sp>
        <p:nvSpPr>
          <p:cNvPr id="9" name="圆角矩形 8"/>
          <p:cNvSpPr/>
          <p:nvPr/>
        </p:nvSpPr>
        <p:spPr>
          <a:xfrm>
            <a:off x="6323330" y="1876425"/>
            <a:ext cx="4549775" cy="78867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noProof="1">
                <a:solidFill>
                  <a:schemeClr val="bg1"/>
                </a:solidFill>
                <a:latin typeface="微软雅黑" panose="020B0503020204020204" charset="-122"/>
                <a:ea typeface="微软雅黑" panose="020B0503020204020204" charset="-122"/>
                <a:cs typeface="微软雅黑" panose="020B0503020204020204" charset="-122"/>
                <a:sym typeface="+mn-lt"/>
              </a:rPr>
              <a:t>《调查单位</a:t>
            </a:r>
            <a:r>
              <a:rPr lang="zh-CN" altLang="en-US" noProof="1">
                <a:solidFill>
                  <a:srgbClr val="FDD14A"/>
                </a:solidFill>
                <a:latin typeface="微软雅黑" panose="020B0503020204020204" charset="-122"/>
                <a:ea typeface="微软雅黑" panose="020B0503020204020204" charset="-122"/>
                <a:cs typeface="微软雅黑" panose="020B0503020204020204" charset="-122"/>
                <a:sym typeface="+mn-lt"/>
              </a:rPr>
              <a:t>年度</a:t>
            </a:r>
            <a:r>
              <a:rPr lang="en-US" altLang="zh-CN" noProof="1">
                <a:solidFill>
                  <a:srgbClr val="FDD14A"/>
                </a:solidFill>
                <a:latin typeface="微软雅黑" panose="020B0503020204020204" charset="-122"/>
                <a:ea typeface="微软雅黑" panose="020B0503020204020204" charset="-122"/>
                <a:cs typeface="微软雅黑" panose="020B0503020204020204" charset="-122"/>
                <a:sym typeface="+mn-lt"/>
              </a:rPr>
              <a:t>/</a:t>
            </a:r>
            <a:r>
              <a:rPr lang="zh-CN" altLang="en-US" noProof="1">
                <a:solidFill>
                  <a:srgbClr val="FDD14A"/>
                </a:solidFill>
                <a:latin typeface="微软雅黑" panose="020B0503020204020204" charset="-122"/>
                <a:ea typeface="微软雅黑" panose="020B0503020204020204" charset="-122"/>
                <a:cs typeface="微软雅黑" panose="020B0503020204020204" charset="-122"/>
                <a:sym typeface="+mn-lt"/>
              </a:rPr>
              <a:t>月度</a:t>
            </a:r>
            <a:r>
              <a:rPr lang="zh-CN" altLang="en-US" noProof="1">
                <a:solidFill>
                  <a:schemeClr val="bg1"/>
                </a:solidFill>
                <a:latin typeface="微软雅黑" panose="020B0503020204020204" charset="-122"/>
                <a:ea typeface="微软雅黑" panose="020B0503020204020204" charset="-122"/>
                <a:cs typeface="微软雅黑" panose="020B0503020204020204" charset="-122"/>
                <a:sym typeface="+mn-lt"/>
              </a:rPr>
              <a:t>审核登记表（一）》</a:t>
            </a:r>
            <a:endParaRPr lang="zh-CN" altLang="en-US" noProof="1">
              <a:solidFill>
                <a:schemeClr val="bg1"/>
              </a:solidFill>
              <a:latin typeface="微软雅黑" panose="020B0503020204020204" charset="-122"/>
              <a:ea typeface="微软雅黑" panose="020B0503020204020204" charset="-122"/>
              <a:cs typeface="微软雅黑" panose="020B0503020204020204" charset="-122"/>
              <a:sym typeface="+mn-lt"/>
            </a:endParaRPr>
          </a:p>
          <a:p>
            <a:pPr algn="ctr" eaLnBrk="0" hangingPunct="0">
              <a:defRPr/>
            </a:pPr>
            <a:r>
              <a:rPr lang="zh-CN" altLang="en-US" dirty="0">
                <a:solidFill>
                  <a:prstClr val="white"/>
                </a:solidFill>
                <a:latin typeface="微软雅黑" panose="020B0503020204020204" charset="-122"/>
                <a:ea typeface="微软雅黑" panose="020B0503020204020204" charset="-122"/>
                <a:cs typeface="+mn-ea"/>
                <a:sym typeface="+mn-lt"/>
              </a:rPr>
              <a:t>营业执照（证书）复印件</a:t>
            </a:r>
            <a:endParaRPr lang="zh-CN" altLang="en-US" noProof="1">
              <a:solidFill>
                <a:schemeClr val="bg1"/>
              </a:solidFill>
              <a:latin typeface="微软雅黑" panose="020B0503020204020204" charset="-122"/>
              <a:ea typeface="微软雅黑" panose="020B0503020204020204" charset="-122"/>
              <a:cs typeface="微软雅黑" panose="020B0503020204020204" charset="-122"/>
              <a:sym typeface="+mn-lt"/>
            </a:endParaRPr>
          </a:p>
        </p:txBody>
      </p:sp>
      <p:cxnSp>
        <p:nvCxnSpPr>
          <p:cNvPr id="10" name="直接连接符 9"/>
          <p:cNvCxnSpPr>
            <a:stCxn id="8" idx="3"/>
          </p:cNvCxnSpPr>
          <p:nvPr/>
        </p:nvCxnSpPr>
        <p:spPr>
          <a:xfrm flipV="1">
            <a:off x="4316095" y="2245360"/>
            <a:ext cx="2030730" cy="689610"/>
          </a:xfrm>
          <a:prstGeom prst="line">
            <a:avLst/>
          </a:prstGeom>
          <a:solidFill>
            <a:schemeClr val="accent1">
              <a:lumMod val="50000"/>
            </a:schemeClr>
          </a:solidFill>
        </p:spPr>
        <p:style>
          <a:lnRef idx="1">
            <a:schemeClr val="accent1"/>
          </a:lnRef>
          <a:fillRef idx="0">
            <a:schemeClr val="accent1"/>
          </a:fillRef>
          <a:effectRef idx="0">
            <a:schemeClr val="accent1"/>
          </a:effectRef>
          <a:fontRef idx="minor">
            <a:schemeClr val="tx1"/>
          </a:fontRef>
        </p:style>
      </p:cxnSp>
      <p:sp>
        <p:nvSpPr>
          <p:cNvPr id="11" name="圆角矩形 10"/>
          <p:cNvSpPr/>
          <p:nvPr/>
        </p:nvSpPr>
        <p:spPr>
          <a:xfrm>
            <a:off x="6323965" y="3302000"/>
            <a:ext cx="4549140" cy="780415"/>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noProof="1">
                <a:solidFill>
                  <a:prstClr val="white"/>
                </a:solidFill>
                <a:latin typeface="微软雅黑" panose="020B0503020204020204" charset="-122"/>
                <a:ea typeface="微软雅黑" panose="020B0503020204020204" charset="-122"/>
                <a:cs typeface="+mn-ea"/>
                <a:sym typeface="+mn-lt"/>
              </a:rPr>
              <a:t>加盖单位和直管统计机构公章的</a:t>
            </a:r>
            <a:endParaRPr lang="zh-CN" altLang="en-US" noProof="1">
              <a:solidFill>
                <a:prstClr val="white"/>
              </a:solidFill>
              <a:latin typeface="微软雅黑" panose="020B0503020204020204" charset="-122"/>
              <a:ea typeface="微软雅黑" panose="020B0503020204020204" charset="-122"/>
              <a:cs typeface="+mn-ea"/>
              <a:sym typeface="+mn-lt"/>
            </a:endParaRPr>
          </a:p>
          <a:p>
            <a:pPr algn="ctr" eaLnBrk="0" hangingPunct="0">
              <a:defRPr/>
            </a:pPr>
            <a:r>
              <a:rPr lang="zh-CN" altLang="en-US" noProof="1">
                <a:solidFill>
                  <a:prstClr val="white"/>
                </a:solidFill>
                <a:latin typeface="微软雅黑" panose="020B0503020204020204" charset="-122"/>
                <a:ea typeface="微软雅黑" panose="020B0503020204020204" charset="-122"/>
                <a:cs typeface="+mn-ea"/>
                <a:sym typeface="+mn-lt"/>
              </a:rPr>
              <a:t>复产证明材料</a:t>
            </a:r>
            <a:endParaRPr lang="zh-CN" altLang="en-US" noProof="1">
              <a:solidFill>
                <a:prstClr val="white"/>
              </a:solidFill>
              <a:latin typeface="微软雅黑" panose="020B0503020204020204" charset="-122"/>
              <a:ea typeface="微软雅黑" panose="020B0503020204020204" charset="-122"/>
              <a:cs typeface="+mn-ea"/>
              <a:sym typeface="+mn-lt"/>
            </a:endParaRPr>
          </a:p>
        </p:txBody>
      </p:sp>
      <p:cxnSp>
        <p:nvCxnSpPr>
          <p:cNvPr id="12" name="直接连接符 11"/>
          <p:cNvCxnSpPr>
            <a:stCxn id="8" idx="3"/>
            <a:endCxn id="11" idx="1"/>
          </p:cNvCxnSpPr>
          <p:nvPr/>
        </p:nvCxnSpPr>
        <p:spPr>
          <a:xfrm>
            <a:off x="4316413" y="2935288"/>
            <a:ext cx="2008187" cy="757237"/>
          </a:xfrm>
          <a:prstGeom prst="line">
            <a:avLst/>
          </a:prstGeom>
          <a:solidFill>
            <a:schemeClr val="accent1">
              <a:lumMod val="50000"/>
            </a:schemeClr>
          </a:solidFill>
        </p:spPr>
        <p:style>
          <a:lnRef idx="1">
            <a:schemeClr val="accent1"/>
          </a:lnRef>
          <a:fillRef idx="0">
            <a:schemeClr val="accent1"/>
          </a:fillRef>
          <a:effectRef idx="0">
            <a:schemeClr val="accent1"/>
          </a:effectRef>
          <a:fontRef idx="minor">
            <a:schemeClr val="tx1"/>
          </a:fontRef>
        </p:style>
      </p:cxnSp>
      <p:sp>
        <p:nvSpPr>
          <p:cNvPr id="6452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FB3996B4-7AA8-4B04-B119-C4BEF60F01C7}" type="slidenum">
              <a:rPr altLang="en-US" smtClean="0">
                <a:solidFill>
                  <a:srgbClr val="898989"/>
                </a:solidFill>
                <a:cs typeface="FZHei-B01S"/>
              </a:rPr>
            </a:fld>
            <a:endParaRPr lang="zh-CN" altLang="en-US" smtClean="0">
              <a:solidFill>
                <a:srgbClr val="898989"/>
              </a:solidFill>
              <a:cs typeface="FZHei-B01S"/>
            </a:endParaRPr>
          </a:p>
        </p:txBody>
      </p:sp>
    </p:spTree>
  </p:cSld>
  <p:clrMapOvr>
    <a:masterClrMapping/>
  </p:clrMapOvr>
  <p:transition spd="slow"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500"/>
                                        <p:tgtEl>
                                          <p:spTgt spid="92"/>
                                        </p:tgtEl>
                                      </p:cBhvr>
                                    </p:animEffect>
                                  </p:childTnLst>
                                </p:cTn>
                              </p:par>
                              <p:par>
                                <p:cTn id="11" presetID="63" presetClass="path" presetSubtype="0" accel="50000" decel="50000" fill="hold" nodeType="withEffect">
                                  <p:stCondLst>
                                    <p:cond delay="0"/>
                                  </p:stCondLst>
                                  <p:childTnLst>
                                    <p:animMotion origin="layout" path="M -0.16667 2.59259E-6 L 2.5E-6 2.59259E-6 " pathEditMode="relative" rAng="0" ptsTypes="AA">
                                      <p:cBhvr>
                                        <p:cTn id="12" dur="800" fill="hold"/>
                                        <p:tgtEl>
                                          <p:spTgt spid="91"/>
                                        </p:tgtEl>
                                        <p:attrNameLst>
                                          <p:attrName>ppt_x</p:attrName>
                                          <p:attrName>ppt_y</p:attrName>
                                        </p:attrNameLst>
                                      </p:cBhvr>
                                      <p:rCtr x="8300" y="0"/>
                                    </p:animMotion>
                                  </p:childTnLst>
                                </p:cTn>
                              </p:par>
                              <p:par>
                                <p:cTn id="13" presetID="10" presetClass="entr" presetSubtype="0" fill="hold" grpId="0" nodeType="withEffect">
                                  <p:stCondLst>
                                    <p:cond delay="500"/>
                                  </p:stCondLst>
                                  <p:childTnLst>
                                    <p:set>
                                      <p:cBhvr>
                                        <p:cTn id="14" dur="1" fill="hold">
                                          <p:stCondLst>
                                            <p:cond delay="0"/>
                                          </p:stCondLst>
                                        </p:cTn>
                                        <p:tgtEl>
                                          <p:spTgt spid="93"/>
                                        </p:tgtEl>
                                        <p:attrNameLst>
                                          <p:attrName>style.visibility</p:attrName>
                                        </p:attrNameLst>
                                      </p:cBhvr>
                                      <p:to>
                                        <p:strVal val="visible"/>
                                      </p:to>
                                    </p:set>
                                    <p:animEffect transition="in" filter="fade">
                                      <p:cBhvr>
                                        <p:cTn id="15" dur="500"/>
                                        <p:tgtEl>
                                          <p:spTgt spid="93"/>
                                        </p:tgtEl>
                                      </p:cBhvr>
                                    </p:animEffect>
                                  </p:childTnLst>
                                </p:cTn>
                              </p:par>
                              <p:par>
                                <p:cTn id="16" presetID="63" presetClass="path" presetSubtype="0" accel="50000" decel="50000" fill="hold" grpId="1" nodeType="withEffect">
                                  <p:stCondLst>
                                    <p:cond delay="200"/>
                                  </p:stCondLst>
                                  <p:childTnLst>
                                    <p:animMotion origin="layout" path="M -0.16667 -1.85185E-6 L -2.5E-6 -1.85185E-6 " pathEditMode="relative" rAng="0" ptsTypes="AA">
                                      <p:cBhvr>
                                        <p:cTn id="17" dur="800" fill="hold"/>
                                        <p:tgtEl>
                                          <p:spTgt spid="93"/>
                                        </p:tgtEl>
                                        <p:attrNameLst>
                                          <p:attrName>ppt_x</p:attrName>
                                          <p:attrName>ppt_y</p:attrName>
                                        </p:attrNameLst>
                                      </p:cBhvr>
                                      <p:rCtr x="8800" y="0"/>
                                    </p:animMotion>
                                  </p:childTnLst>
                                </p:cTn>
                              </p:par>
                              <p:par>
                                <p:cTn id="18" presetID="10" presetClass="entr" presetSubtype="0" fill="hold" grpId="0" nodeType="withEffect">
                                  <p:stCondLst>
                                    <p:cond delay="75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1000"/>
                                        <p:tgtEl>
                                          <p:spTgt spid="70"/>
                                        </p:tgtEl>
                                      </p:cBhvr>
                                    </p:animEffect>
                                  </p:childTnLst>
                                </p:cTn>
                              </p:par>
                              <p:par>
                                <p:cTn id="21" presetID="63" presetClass="path" presetSubtype="0" accel="50000" decel="50000" fill="hold" grpId="1" nodeType="withEffect">
                                  <p:stCondLst>
                                    <p:cond delay="0"/>
                                  </p:stCondLst>
                                  <p:childTnLst>
                                    <p:animMotion origin="layout" path="M -0.16666 -3.7037E-7 L -2.5E-6 -3.7037E-7 " pathEditMode="relative" rAng="0" ptsTypes="AA">
                                      <p:cBhvr>
                                        <p:cTn id="22" dur="800" fill="hold"/>
                                        <p:tgtEl>
                                          <p:spTgt spid="70"/>
                                        </p:tgtEl>
                                        <p:attrNameLst>
                                          <p:attrName>ppt_x</p:attrName>
                                          <p:attrName>ppt_y</p:attrName>
                                        </p:attrNameLst>
                                      </p:cBhvr>
                                      <p:rCtr x="8300" y="0"/>
                                    </p:animMotion>
                                  </p:childTnLst>
                                </p:cTn>
                              </p:par>
                              <p:par>
                                <p:cTn id="23" presetID="22" presetClass="entr" presetSubtype="8" fill="hold" grpId="0" nodeType="withEffect">
                                  <p:stCondLst>
                                    <p:cond delay="500"/>
                                  </p:stCondLst>
                                  <p:childTnLst>
                                    <p:set>
                                      <p:cBhvr>
                                        <p:cTn id="24" dur="1" fill="hold">
                                          <p:stCondLst>
                                            <p:cond delay="0"/>
                                          </p:stCondLst>
                                        </p:cTn>
                                        <p:tgtEl>
                                          <p:spTgt spid="71"/>
                                        </p:tgtEl>
                                        <p:attrNameLst>
                                          <p:attrName>style.visibility</p:attrName>
                                        </p:attrNameLst>
                                      </p:cBhvr>
                                      <p:to>
                                        <p:strVal val="visible"/>
                                      </p:to>
                                    </p:set>
                                    <p:animEffect transition="in" filter="wipe(left)">
                                      <p:cBhvr>
                                        <p:cTn id="25" dur="500"/>
                                        <p:tgtEl>
                                          <p:spTgt spid="71"/>
                                        </p:tgtEl>
                                      </p:cBhvr>
                                    </p:animEffect>
                                  </p:childTnLst>
                                </p:cTn>
                              </p:par>
                            </p:childTnLst>
                          </p:cTn>
                        </p:par>
                        <p:par>
                          <p:cTn id="26" fill="hold">
                            <p:stCondLst>
                              <p:cond delay="500"/>
                            </p:stCondLst>
                            <p:childTnLst>
                              <p:par>
                                <p:cTn id="27" presetID="2" presetClass="entr" presetSubtype="4"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ppt_x</p:attrName>
                                        </p:attrNameLst>
                                      </p:cBhvr>
                                      <p:tavLst>
                                        <p:tav tm="0">
                                          <p:val>
                                            <p:strVal val="#ppt_x"/>
                                          </p:val>
                                        </p:tav>
                                        <p:tav tm="100000">
                                          <p:val>
                                            <p:strVal val="#ppt_x"/>
                                          </p:val>
                                        </p:tav>
                                      </p:tavLst>
                                    </p:anim>
                                    <p:anim calcmode="lin" valueType="num">
                                      <p:cBhvr>
                                        <p:cTn id="30" dur="500" fill="hold"/>
                                        <p:tgtEl>
                                          <p:spTgt spid="8"/>
                                        </p:tgtEl>
                                        <p:attrNameLst>
                                          <p:attrName>ppt_y</p:attrName>
                                        </p:attrNameLst>
                                      </p:cBhvr>
                                      <p:tavLst>
                                        <p:tav tm="0">
                                          <p:val>
                                            <p:strVal val="1+#ppt_h/2"/>
                                          </p:val>
                                        </p:tav>
                                        <p:tav tm="100000">
                                          <p:val>
                                            <p:strVal val="#ppt_y"/>
                                          </p:val>
                                        </p:tav>
                                      </p:tavLst>
                                    </p:anim>
                                  </p:childTnLst>
                                </p:cTn>
                              </p:par>
                            </p:childTnLst>
                          </p:cTn>
                        </p:par>
                        <p:par>
                          <p:cTn id="31" fill="hold">
                            <p:stCondLst>
                              <p:cond delay="1000"/>
                            </p:stCondLst>
                            <p:childTnLst>
                              <p:par>
                                <p:cTn id="32" presetID="2" presetClass="entr" presetSubtype="4"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ppt_x</p:attrName>
                                        </p:attrNameLst>
                                      </p:cBhvr>
                                      <p:tavLst>
                                        <p:tav tm="0">
                                          <p:val>
                                            <p:strVal val="#ppt_x"/>
                                          </p:val>
                                        </p:tav>
                                        <p:tav tm="100000">
                                          <p:val>
                                            <p:strVal val="#ppt_x"/>
                                          </p:val>
                                        </p:tav>
                                      </p:tavLst>
                                    </p:anim>
                                    <p:anim calcmode="lin" valueType="num">
                                      <p:cBhvr>
                                        <p:cTn id="35" dur="500" fill="hold"/>
                                        <p:tgtEl>
                                          <p:spTgt spid="9"/>
                                        </p:tgtEl>
                                        <p:attrNameLst>
                                          <p:attrName>ppt_y</p:attrName>
                                        </p:attrNameLst>
                                      </p:cBhvr>
                                      <p:tavLst>
                                        <p:tav tm="0">
                                          <p:val>
                                            <p:strVal val="1+#ppt_h/2"/>
                                          </p:val>
                                        </p:tav>
                                        <p:tav tm="100000">
                                          <p:val>
                                            <p:strVal val="#ppt_y"/>
                                          </p:val>
                                        </p:tav>
                                      </p:tavLst>
                                    </p:anim>
                                  </p:childTnLst>
                                </p:cTn>
                              </p:par>
                            </p:childTnLst>
                          </p:cTn>
                        </p:par>
                        <p:par>
                          <p:cTn id="36" fill="hold">
                            <p:stCondLst>
                              <p:cond delay="1500"/>
                            </p:stCondLst>
                            <p:childTnLst>
                              <p:par>
                                <p:cTn id="37" presetID="2" presetClass="entr" presetSubtype="4"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ppt_x</p:attrName>
                                        </p:attrNameLst>
                                      </p:cBhvr>
                                      <p:tavLst>
                                        <p:tav tm="0">
                                          <p:val>
                                            <p:strVal val="#ppt_x"/>
                                          </p:val>
                                        </p:tav>
                                        <p:tav tm="100000">
                                          <p:val>
                                            <p:strVal val="#ppt_x"/>
                                          </p:val>
                                        </p:tav>
                                      </p:tavLst>
                                    </p:anim>
                                    <p:anim calcmode="lin" valueType="num">
                                      <p:cBhvr>
                                        <p:cTn id="40" dur="500" fill="hold"/>
                                        <p:tgtEl>
                                          <p:spTgt spid="10"/>
                                        </p:tgtEl>
                                        <p:attrNameLst>
                                          <p:attrName>ppt_y</p:attrName>
                                        </p:attrNameLst>
                                      </p:cBhvr>
                                      <p:tavLst>
                                        <p:tav tm="0">
                                          <p:val>
                                            <p:strVal val="1+#ppt_h/2"/>
                                          </p:val>
                                        </p:tav>
                                        <p:tav tm="100000">
                                          <p:val>
                                            <p:strVal val="#ppt_y"/>
                                          </p:val>
                                        </p:tav>
                                      </p:tavLst>
                                    </p:anim>
                                  </p:childTnLst>
                                </p:cTn>
                              </p:par>
                            </p:childTnLst>
                          </p:cTn>
                        </p:par>
                        <p:par>
                          <p:cTn id="41" fill="hold">
                            <p:stCondLst>
                              <p:cond delay="20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ppt_x</p:attrName>
                                        </p:attrNameLst>
                                      </p:cBhvr>
                                      <p:tavLst>
                                        <p:tav tm="0">
                                          <p:val>
                                            <p:strVal val="#ppt_x"/>
                                          </p:val>
                                        </p:tav>
                                        <p:tav tm="100000">
                                          <p:val>
                                            <p:strVal val="#ppt_x"/>
                                          </p:val>
                                        </p:tav>
                                      </p:tavLst>
                                    </p:anim>
                                    <p:anim calcmode="lin" valueType="num">
                                      <p:cBhvr>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2500"/>
                            </p:stCondLst>
                            <p:childTnLst>
                              <p:par>
                                <p:cTn id="47" presetID="2" presetClass="entr" presetSubtype="4"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ppt_x</p:attrName>
                                        </p:attrNameLst>
                                      </p:cBhvr>
                                      <p:tavLst>
                                        <p:tav tm="0">
                                          <p:val>
                                            <p:strVal val="#ppt_x"/>
                                          </p:val>
                                        </p:tav>
                                        <p:tav tm="100000">
                                          <p:val>
                                            <p:strVal val="#ppt_x"/>
                                          </p:val>
                                        </p:tav>
                                      </p:tavLst>
                                    </p:anim>
                                    <p:anim calcmode="lin" valueType="num">
                                      <p:cBhvr>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0" grpId="1" bldLvl="0" animBg="1"/>
      <p:bldP spid="71" grpId="0"/>
      <p:bldP spid="92" grpId="0"/>
      <p:bldP spid="93" grpId="0" bldLvl="0" animBg="1"/>
      <p:bldP spid="93" grpId="1"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矩形 69"/>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71" name="矩形 70"/>
          <p:cNvSpPr>
            <a:spLocks noChangeArrowheads="1"/>
          </p:cNvSpPr>
          <p:nvPr/>
        </p:nvSpPr>
        <p:spPr bwMode="auto">
          <a:xfrm>
            <a:off x="1755775" y="420688"/>
            <a:ext cx="97186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400">
                <a:solidFill>
                  <a:srgbClr val="18478F"/>
                </a:solidFill>
                <a:latin typeface="方正黑体简体" pitchFamily="2" charset="-122"/>
                <a:ea typeface="方正黑体简体" pitchFamily="2" charset="-122"/>
                <a:sym typeface="FZZhengHeiS-R-GB"/>
              </a:rPr>
              <a:t>申报材料---纳入</a:t>
            </a:r>
            <a:endParaRPr lang="zh-CN" altLang="en-US" sz="2400">
              <a:solidFill>
                <a:srgbClr val="18478F"/>
              </a:solidFill>
              <a:latin typeface="方正小标宋_GBK" panose="02000000000000000000" pitchFamily="65" charset="-122"/>
              <a:ea typeface="方正小标宋_GBK" panose="02000000000000000000" pitchFamily="65" charset="-122"/>
              <a:sym typeface="FZZhengHeiS-R-GB"/>
            </a:endParaRPr>
          </a:p>
        </p:txBody>
      </p:sp>
      <p:sp>
        <p:nvSpPr>
          <p:cNvPr id="91" name="圆角矩形 90"/>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92" name="矩形 91"/>
          <p:cNvSpPr>
            <a:spLocks noChangeArrowheads="1"/>
          </p:cNvSpPr>
          <p:nvPr/>
        </p:nvSpPr>
        <p:spPr bwMode="auto">
          <a:xfrm>
            <a:off x="417513" y="400050"/>
            <a:ext cx="765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18478F"/>
                </a:solidFill>
                <a:latin typeface="方正黑体简体" pitchFamily="2" charset="-122"/>
                <a:ea typeface="方正黑体简体" pitchFamily="2" charset="-122"/>
                <a:sym typeface="FZZhengHeiS-R-GB"/>
              </a:rPr>
              <a:t>2.5</a:t>
            </a:r>
            <a:endParaRPr lang="zh-CN" altLang="en-US" sz="3200">
              <a:solidFill>
                <a:srgbClr val="18478F"/>
              </a:solidFill>
              <a:latin typeface="方正黑体简体" pitchFamily="2" charset="-122"/>
              <a:ea typeface="方正黑体简体" pitchFamily="2" charset="-122"/>
              <a:sym typeface="FZZhengHeiS-R-GB"/>
            </a:endParaRPr>
          </a:p>
        </p:txBody>
      </p:sp>
      <p:sp>
        <p:nvSpPr>
          <p:cNvPr id="93" name="矩形 92"/>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4" name="圆角矩形 3"/>
          <p:cNvSpPr/>
          <p:nvPr/>
        </p:nvSpPr>
        <p:spPr>
          <a:xfrm>
            <a:off x="527050" y="3079745"/>
            <a:ext cx="2334895" cy="115316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noProof="1">
                <a:solidFill>
                  <a:prstClr val="white"/>
                </a:solidFill>
                <a:latin typeface="微软雅黑" panose="020B0503020204020204" charset="-122"/>
                <a:ea typeface="微软雅黑" panose="020B0503020204020204" charset="-122"/>
                <a:cs typeface="+mn-ea"/>
                <a:sym typeface="+mn-lt"/>
              </a:rPr>
              <a:t>因改制、重新注册、合并或拆分纳入</a:t>
            </a:r>
            <a:endParaRPr lang="zh-CN" altLang="en-US" noProof="1">
              <a:solidFill>
                <a:prstClr val="white"/>
              </a:solidFill>
              <a:latin typeface="微软雅黑" panose="020B0503020204020204" charset="-122"/>
              <a:ea typeface="微软雅黑" panose="020B0503020204020204" charset="-122"/>
              <a:cs typeface="+mn-ea"/>
              <a:sym typeface="+mn-lt"/>
            </a:endParaRPr>
          </a:p>
          <a:p>
            <a:pPr algn="ctr" eaLnBrk="0" hangingPunct="0">
              <a:defRPr/>
            </a:pPr>
            <a:r>
              <a:rPr lang="zh-CN" altLang="en-US" noProof="1">
                <a:solidFill>
                  <a:srgbClr val="FED24C"/>
                </a:solidFill>
                <a:latin typeface="微软雅黑" panose="020B0503020204020204" charset="-122"/>
                <a:ea typeface="微软雅黑" panose="020B0503020204020204" charset="-122"/>
                <a:cs typeface="+mn-ea"/>
                <a:sym typeface="+mn-lt"/>
              </a:rPr>
              <a:t>（月度申报）</a:t>
            </a:r>
            <a:endParaRPr lang="zh-CN" altLang="en-US" noProof="1">
              <a:solidFill>
                <a:srgbClr val="FED24C"/>
              </a:solidFill>
              <a:latin typeface="微软雅黑" panose="020B0503020204020204" charset="-122"/>
              <a:ea typeface="微软雅黑" panose="020B0503020204020204" charset="-122"/>
              <a:cs typeface="+mn-ea"/>
              <a:sym typeface="+mn-lt"/>
            </a:endParaRPr>
          </a:p>
        </p:txBody>
      </p:sp>
      <p:sp>
        <p:nvSpPr>
          <p:cNvPr id="8" name="圆角矩形 7"/>
          <p:cNvSpPr/>
          <p:nvPr/>
        </p:nvSpPr>
        <p:spPr>
          <a:xfrm>
            <a:off x="3610610" y="1401445"/>
            <a:ext cx="2538730" cy="76200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noProof="1">
                <a:solidFill>
                  <a:prstClr val="white"/>
                </a:solidFill>
                <a:latin typeface="微软雅黑" panose="020B0503020204020204" charset="-122"/>
                <a:ea typeface="微软雅黑" panose="020B0503020204020204" charset="-122"/>
                <a:cs typeface="+mn-ea"/>
                <a:sym typeface="+mn-lt"/>
              </a:rPr>
              <a:t>共性材料</a:t>
            </a:r>
            <a:endParaRPr lang="zh-CN" altLang="en-US" noProof="1">
              <a:solidFill>
                <a:prstClr val="white"/>
              </a:solidFill>
              <a:latin typeface="微软雅黑" panose="020B0503020204020204" charset="-122"/>
              <a:ea typeface="微软雅黑" panose="020B0503020204020204" charset="-122"/>
              <a:cs typeface="+mn-ea"/>
              <a:sym typeface="+mn-lt"/>
            </a:endParaRPr>
          </a:p>
        </p:txBody>
      </p:sp>
      <p:cxnSp>
        <p:nvCxnSpPr>
          <p:cNvPr id="2" name="直接连接符 1"/>
          <p:cNvCxnSpPr>
            <a:endCxn id="3" idx="1"/>
          </p:cNvCxnSpPr>
          <p:nvPr/>
        </p:nvCxnSpPr>
        <p:spPr>
          <a:xfrm>
            <a:off x="6149975" y="1782763"/>
            <a:ext cx="717550" cy="0"/>
          </a:xfrm>
          <a:prstGeom prst="line">
            <a:avLst/>
          </a:prstGeom>
          <a:solidFill>
            <a:schemeClr val="accent1">
              <a:lumMod val="50000"/>
            </a:schemeClr>
          </a:solidFill>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6867525" y="1401445"/>
            <a:ext cx="5087620" cy="76200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noProof="1">
                <a:solidFill>
                  <a:prstClr val="white"/>
                </a:solidFill>
                <a:latin typeface="微软雅黑" panose="020B0503020204020204" charset="-122"/>
                <a:ea typeface="微软雅黑" panose="020B0503020204020204" charset="-122"/>
                <a:cs typeface="+mn-ea"/>
                <a:sym typeface="+mn-lt"/>
              </a:rPr>
              <a:t>调查单位</a:t>
            </a:r>
            <a:r>
              <a:rPr lang="zh-CN" altLang="en-US" noProof="1">
                <a:solidFill>
                  <a:srgbClr val="FFC000"/>
                </a:solidFill>
                <a:latin typeface="微软雅黑" panose="020B0503020204020204" charset="-122"/>
                <a:ea typeface="微软雅黑" panose="020B0503020204020204" charset="-122"/>
                <a:cs typeface="+mn-ea"/>
                <a:sym typeface="+mn-lt"/>
              </a:rPr>
              <a:t>月度</a:t>
            </a:r>
            <a:r>
              <a:rPr lang="zh-CN" altLang="en-US" noProof="1">
                <a:solidFill>
                  <a:prstClr val="white"/>
                </a:solidFill>
                <a:latin typeface="微软雅黑" panose="020B0503020204020204" charset="-122"/>
                <a:ea typeface="微软雅黑" panose="020B0503020204020204" charset="-122"/>
                <a:cs typeface="+mn-ea"/>
                <a:sym typeface="+mn-lt"/>
              </a:rPr>
              <a:t>审核登记表（一</a:t>
            </a:r>
            <a:r>
              <a:rPr lang="zh-CN" altLang="en-US" noProof="1" smtClean="0">
                <a:solidFill>
                  <a:prstClr val="white"/>
                </a:solidFill>
                <a:latin typeface="微软雅黑" panose="020B0503020204020204" charset="-122"/>
                <a:ea typeface="微软雅黑" panose="020B0503020204020204" charset="-122"/>
                <a:cs typeface="+mn-ea"/>
                <a:sym typeface="+mn-lt"/>
              </a:rPr>
              <a:t>）</a:t>
            </a:r>
            <a:endParaRPr lang="zh-CN" altLang="en-US" noProof="1">
              <a:solidFill>
                <a:prstClr val="white"/>
              </a:solidFill>
              <a:latin typeface="微软雅黑" panose="020B0503020204020204" charset="-122"/>
              <a:ea typeface="微软雅黑" panose="020B0503020204020204" charset="-122"/>
              <a:cs typeface="+mn-ea"/>
              <a:sym typeface="+mn-lt"/>
            </a:endParaRPr>
          </a:p>
        </p:txBody>
      </p:sp>
      <p:sp>
        <p:nvSpPr>
          <p:cNvPr id="10" name="圆角矩形 9"/>
          <p:cNvSpPr/>
          <p:nvPr/>
        </p:nvSpPr>
        <p:spPr>
          <a:xfrm>
            <a:off x="3602355" y="3076570"/>
            <a:ext cx="2614295" cy="76200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noProof="1">
                <a:solidFill>
                  <a:prstClr val="white"/>
                </a:solidFill>
                <a:latin typeface="微软雅黑" panose="020B0503020204020204" charset="-122"/>
                <a:ea typeface="微软雅黑" panose="020B0503020204020204" charset="-122"/>
                <a:cs typeface="+mn-ea"/>
                <a:sym typeface="+mn-lt"/>
              </a:rPr>
              <a:t>证明单位变动材料</a:t>
            </a:r>
            <a:endParaRPr lang="zh-CN" altLang="en-US" noProof="1">
              <a:solidFill>
                <a:prstClr val="white"/>
              </a:solidFill>
              <a:latin typeface="微软雅黑" panose="020B0503020204020204" charset="-122"/>
              <a:ea typeface="微软雅黑" panose="020B0503020204020204" charset="-122"/>
              <a:cs typeface="+mn-ea"/>
              <a:sym typeface="+mn-lt"/>
            </a:endParaRPr>
          </a:p>
        </p:txBody>
      </p:sp>
      <p:cxnSp>
        <p:nvCxnSpPr>
          <p:cNvPr id="19" name="直接连接符 18"/>
          <p:cNvCxnSpPr>
            <a:endCxn id="8" idx="1"/>
          </p:cNvCxnSpPr>
          <p:nvPr/>
        </p:nvCxnSpPr>
        <p:spPr>
          <a:xfrm flipV="1">
            <a:off x="2863850" y="1782763"/>
            <a:ext cx="746125" cy="1881187"/>
          </a:xfrm>
          <a:prstGeom prst="line">
            <a:avLst/>
          </a:prstGeom>
          <a:solidFill>
            <a:schemeClr val="accent1">
              <a:lumMod val="50000"/>
            </a:schemeClr>
          </a:solidFill>
        </p:spPr>
        <p:style>
          <a:lnRef idx="1">
            <a:schemeClr val="accent1"/>
          </a:lnRef>
          <a:fillRef idx="0">
            <a:schemeClr val="accent1"/>
          </a:fillRef>
          <a:effectRef idx="0">
            <a:schemeClr val="accent1"/>
          </a:effectRef>
          <a:fontRef idx="minor">
            <a:schemeClr val="tx1"/>
          </a:fontRef>
        </p:style>
      </p:cxnSp>
      <p:cxnSp>
        <p:nvCxnSpPr>
          <p:cNvPr id="22" name="直接连接符 21"/>
          <p:cNvCxnSpPr>
            <a:endCxn id="10" idx="1"/>
          </p:cNvCxnSpPr>
          <p:nvPr/>
        </p:nvCxnSpPr>
        <p:spPr>
          <a:xfrm flipV="1">
            <a:off x="2879725" y="3457575"/>
            <a:ext cx="722313" cy="214313"/>
          </a:xfrm>
          <a:prstGeom prst="line">
            <a:avLst/>
          </a:prstGeom>
          <a:solidFill>
            <a:schemeClr val="accent1">
              <a:lumMod val="50000"/>
            </a:schemeClr>
          </a:solidFill>
        </p:spPr>
        <p:style>
          <a:lnRef idx="1">
            <a:schemeClr val="accent1"/>
          </a:lnRef>
          <a:fillRef idx="0">
            <a:schemeClr val="accent1"/>
          </a:fillRef>
          <a:effectRef idx="0">
            <a:schemeClr val="accent1"/>
          </a:effectRef>
          <a:fontRef idx="minor">
            <a:schemeClr val="tx1"/>
          </a:fontRef>
        </p:style>
      </p:cxnSp>
      <p:cxnSp>
        <p:nvCxnSpPr>
          <p:cNvPr id="23" name="直接连接符 22"/>
          <p:cNvCxnSpPr>
            <a:endCxn id="24" idx="1"/>
          </p:cNvCxnSpPr>
          <p:nvPr/>
        </p:nvCxnSpPr>
        <p:spPr>
          <a:xfrm>
            <a:off x="6226175" y="3359150"/>
            <a:ext cx="641350" cy="0"/>
          </a:xfrm>
          <a:prstGeom prst="line">
            <a:avLst/>
          </a:prstGeom>
          <a:solidFill>
            <a:schemeClr val="accent1">
              <a:lumMod val="50000"/>
            </a:schemeClr>
          </a:solidFill>
        </p:spPr>
        <p:style>
          <a:lnRef idx="1">
            <a:schemeClr val="accent1"/>
          </a:lnRef>
          <a:fillRef idx="0">
            <a:schemeClr val="accent1"/>
          </a:fillRef>
          <a:effectRef idx="0">
            <a:schemeClr val="accent1"/>
          </a:effectRef>
          <a:fontRef idx="minor">
            <a:schemeClr val="tx1"/>
          </a:fontRef>
        </p:style>
      </p:cxnSp>
      <p:sp>
        <p:nvSpPr>
          <p:cNvPr id="24" name="圆角矩形 23"/>
          <p:cNvSpPr/>
          <p:nvPr/>
        </p:nvSpPr>
        <p:spPr>
          <a:xfrm>
            <a:off x="6868160" y="2846070"/>
            <a:ext cx="5086985" cy="1025525"/>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noProof="1">
                <a:solidFill>
                  <a:prstClr val="white"/>
                </a:solidFill>
                <a:latin typeface="微软雅黑" panose="020B0503020204020204" charset="-122"/>
                <a:ea typeface="微软雅黑" panose="020B0503020204020204" charset="-122"/>
                <a:cs typeface="+mn-ea"/>
                <a:sym typeface="+mn-lt"/>
              </a:rPr>
              <a:t>证明单位变动的有关文件复印件</a:t>
            </a:r>
            <a:endParaRPr lang="zh-CN" noProof="1">
              <a:solidFill>
                <a:prstClr val="white"/>
              </a:solidFill>
              <a:latin typeface="微软雅黑" panose="020B0503020204020204" charset="-122"/>
              <a:ea typeface="微软雅黑" panose="020B0503020204020204" charset="-122"/>
              <a:cs typeface="+mn-ea"/>
              <a:sym typeface="+mn-lt"/>
            </a:endParaRPr>
          </a:p>
          <a:p>
            <a:pPr algn="ctr" eaLnBrk="0" hangingPunct="0">
              <a:defRPr/>
            </a:pPr>
            <a:r>
              <a:rPr lang="zh-CN" noProof="1">
                <a:solidFill>
                  <a:schemeClr val="bg1"/>
                </a:solidFill>
                <a:latin typeface="微软雅黑" panose="020B0503020204020204" charset="-122"/>
                <a:ea typeface="微软雅黑" panose="020B0503020204020204" charset="-122"/>
                <a:cs typeface="+mn-ea"/>
                <a:sym typeface="+mn-lt"/>
              </a:rPr>
              <a:t>新单位与原单位的对应关系</a:t>
            </a:r>
            <a:endParaRPr lang="zh-CN" noProof="1">
              <a:solidFill>
                <a:schemeClr val="bg1"/>
              </a:solidFill>
              <a:latin typeface="微软雅黑" panose="020B0503020204020204" charset="-122"/>
              <a:ea typeface="微软雅黑" panose="020B0503020204020204" charset="-122"/>
              <a:cs typeface="+mn-ea"/>
              <a:sym typeface="+mn-lt"/>
            </a:endParaRPr>
          </a:p>
          <a:p>
            <a:pPr algn="ctr" eaLnBrk="0" hangingPunct="0">
              <a:defRPr/>
            </a:pPr>
            <a:r>
              <a:rPr lang="zh-CN" noProof="1">
                <a:solidFill>
                  <a:schemeClr val="bg1"/>
                </a:solidFill>
                <a:latin typeface="微软雅黑" panose="020B0503020204020204" charset="-122"/>
                <a:ea typeface="微软雅黑" panose="020B0503020204020204" charset="-122"/>
                <a:cs typeface="+mn-ea"/>
                <a:sym typeface="+mn-lt"/>
              </a:rPr>
              <a:t>原单位同期数如何处理的相关说明</a:t>
            </a:r>
            <a:endParaRPr lang="zh-CN" noProof="1">
              <a:solidFill>
                <a:schemeClr val="bg1"/>
              </a:solidFill>
              <a:latin typeface="微软雅黑" panose="020B0503020204020204" charset="-122"/>
              <a:ea typeface="微软雅黑" panose="020B0503020204020204" charset="-122"/>
              <a:cs typeface="+mn-ea"/>
              <a:sym typeface="+mn-lt"/>
            </a:endParaRPr>
          </a:p>
        </p:txBody>
      </p:sp>
      <p:sp>
        <p:nvSpPr>
          <p:cNvPr id="34" name="文本框 33"/>
          <p:cNvSpPr txBox="1">
            <a:spLocks noChangeArrowheads="1"/>
          </p:cNvSpPr>
          <p:nvPr/>
        </p:nvSpPr>
        <p:spPr bwMode="auto">
          <a:xfrm>
            <a:off x="4298950" y="896938"/>
            <a:ext cx="123825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000" b="1">
                <a:ea typeface="微软雅黑" panose="020B0503020204020204" charset="-122"/>
              </a:rPr>
              <a:t>材料类型</a:t>
            </a:r>
            <a:endParaRPr lang="zh-CN" altLang="en-US" sz="2000" b="1">
              <a:ea typeface="微软雅黑" panose="020B0503020204020204" charset="-122"/>
            </a:endParaRPr>
          </a:p>
        </p:txBody>
      </p:sp>
      <p:sp>
        <p:nvSpPr>
          <p:cNvPr id="35" name="文本框 34"/>
          <p:cNvSpPr txBox="1">
            <a:spLocks noChangeArrowheads="1"/>
          </p:cNvSpPr>
          <p:nvPr/>
        </p:nvSpPr>
        <p:spPr bwMode="auto">
          <a:xfrm>
            <a:off x="8767763" y="904875"/>
            <a:ext cx="1287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000" b="1">
                <a:ea typeface="微软雅黑" panose="020B0503020204020204" charset="-122"/>
              </a:rPr>
              <a:t>报送要求</a:t>
            </a:r>
            <a:endParaRPr lang="zh-CN" altLang="en-US" sz="2000" b="1">
              <a:ea typeface="微软雅黑" panose="020B0503020204020204" charset="-122"/>
            </a:endParaRPr>
          </a:p>
        </p:txBody>
      </p:sp>
      <p:sp>
        <p:nvSpPr>
          <p:cNvPr id="5" name="圆角矩形 4"/>
          <p:cNvSpPr/>
          <p:nvPr/>
        </p:nvSpPr>
        <p:spPr>
          <a:xfrm>
            <a:off x="3610610" y="4784720"/>
            <a:ext cx="2614295" cy="76200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noProof="1">
                <a:solidFill>
                  <a:prstClr val="white"/>
                </a:solidFill>
                <a:latin typeface="微软雅黑" panose="020B0503020204020204" charset="-122"/>
                <a:ea typeface="微软雅黑" panose="020B0503020204020204" charset="-122"/>
                <a:cs typeface="+mn-ea"/>
                <a:sym typeface="+mn-lt"/>
              </a:rPr>
              <a:t>改制等产生的新单位的材料</a:t>
            </a:r>
            <a:endParaRPr lang="zh-CN" altLang="en-US" noProof="1">
              <a:solidFill>
                <a:prstClr val="white"/>
              </a:solidFill>
              <a:latin typeface="微软雅黑" panose="020B0503020204020204" charset="-122"/>
              <a:ea typeface="微软雅黑" panose="020B0503020204020204" charset="-122"/>
              <a:cs typeface="+mn-ea"/>
              <a:sym typeface="+mn-lt"/>
            </a:endParaRPr>
          </a:p>
        </p:txBody>
      </p:sp>
      <p:sp>
        <p:nvSpPr>
          <p:cNvPr id="6" name="圆角矩形 5"/>
          <p:cNvSpPr/>
          <p:nvPr/>
        </p:nvSpPr>
        <p:spPr>
          <a:xfrm>
            <a:off x="6926580" y="4409440"/>
            <a:ext cx="5265420" cy="151384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noProof="1">
                <a:solidFill>
                  <a:schemeClr val="bg1"/>
                </a:solidFill>
                <a:latin typeface="微软雅黑" panose="020B0503020204020204" charset="-122"/>
                <a:ea typeface="微软雅黑" panose="020B0503020204020204" charset="-122"/>
                <a:cs typeface="微软雅黑" panose="020B0503020204020204" charset="-122"/>
                <a:sym typeface="+mn-lt"/>
              </a:rPr>
              <a:t>改制等变化产生的新单位的营业执照（证书）</a:t>
            </a:r>
            <a:endParaRPr lang="zh-CN" noProof="1">
              <a:solidFill>
                <a:schemeClr val="bg1"/>
              </a:solidFill>
              <a:latin typeface="微软雅黑" panose="020B0503020204020204" charset="-122"/>
              <a:ea typeface="微软雅黑" panose="020B0503020204020204" charset="-122"/>
              <a:cs typeface="微软雅黑" panose="020B0503020204020204" charset="-122"/>
              <a:sym typeface="+mn-lt"/>
            </a:endParaRPr>
          </a:p>
          <a:p>
            <a:pPr algn="ctr" eaLnBrk="0" hangingPunct="0">
              <a:defRPr/>
            </a:pPr>
            <a:r>
              <a:rPr lang="zh-CN" noProof="1">
                <a:solidFill>
                  <a:schemeClr val="bg1"/>
                </a:solidFill>
                <a:latin typeface="微软雅黑" panose="020B0503020204020204" charset="-122"/>
                <a:ea typeface="微软雅黑" panose="020B0503020204020204" charset="-122"/>
                <a:cs typeface="微软雅黑" panose="020B0503020204020204" charset="-122"/>
                <a:sym typeface="+mn-lt"/>
              </a:rPr>
              <a:t>复印件</a:t>
            </a:r>
            <a:endParaRPr lang="zh-CN" noProof="1">
              <a:solidFill>
                <a:schemeClr val="bg1"/>
              </a:solidFill>
              <a:latin typeface="微软雅黑" panose="020B0503020204020204" charset="-122"/>
              <a:ea typeface="微软雅黑" panose="020B0503020204020204" charset="-122"/>
              <a:cs typeface="微软雅黑" panose="020B0503020204020204" charset="-122"/>
              <a:sym typeface="+mn-lt"/>
            </a:endParaRPr>
          </a:p>
          <a:p>
            <a:pPr algn="ctr" eaLnBrk="0" hangingPunct="0">
              <a:defRPr/>
            </a:pPr>
            <a:r>
              <a:rPr lang="zh-CN" noProof="1" smtClean="0">
                <a:solidFill>
                  <a:schemeClr val="bg1"/>
                </a:solidFill>
                <a:latin typeface="微软雅黑" panose="020B0503020204020204" charset="-122"/>
                <a:ea typeface="微软雅黑" panose="020B0503020204020204" charset="-122"/>
                <a:cs typeface="微软雅黑" panose="020B0503020204020204" charset="-122"/>
                <a:sym typeface="+mn-lt"/>
              </a:rPr>
              <a:t>相应</a:t>
            </a:r>
            <a:r>
              <a:rPr lang="zh-CN" noProof="1">
                <a:solidFill>
                  <a:schemeClr val="bg1"/>
                </a:solidFill>
                <a:latin typeface="微软雅黑" panose="020B0503020204020204" charset="-122"/>
                <a:ea typeface="微软雅黑" panose="020B0503020204020204" charset="-122"/>
                <a:cs typeface="微软雅黑" panose="020B0503020204020204" charset="-122"/>
                <a:sym typeface="+mn-lt"/>
              </a:rPr>
              <a:t>的资质证书或财务资料，具体要求与</a:t>
            </a:r>
            <a:endParaRPr lang="zh-CN" noProof="1">
              <a:solidFill>
                <a:schemeClr val="bg1"/>
              </a:solidFill>
              <a:latin typeface="微软雅黑" panose="020B0503020204020204" charset="-122"/>
              <a:ea typeface="微软雅黑" panose="020B0503020204020204" charset="-122"/>
              <a:cs typeface="微软雅黑" panose="020B0503020204020204" charset="-122"/>
              <a:sym typeface="+mn-lt"/>
            </a:endParaRPr>
          </a:p>
          <a:p>
            <a:pPr algn="ctr" eaLnBrk="0" hangingPunct="0">
              <a:defRPr/>
            </a:pPr>
            <a:r>
              <a:rPr lang="zh-CN" noProof="1">
                <a:solidFill>
                  <a:schemeClr val="bg1"/>
                </a:solidFill>
                <a:latin typeface="微软雅黑" panose="020B0503020204020204" charset="-122"/>
                <a:ea typeface="微软雅黑" panose="020B0503020204020204" charset="-122"/>
                <a:cs typeface="微软雅黑" panose="020B0503020204020204" charset="-122"/>
                <a:sym typeface="+mn-lt"/>
              </a:rPr>
              <a:t>“</a:t>
            </a:r>
            <a:r>
              <a:rPr lang="zh-CN" noProof="1">
                <a:solidFill>
                  <a:srgbClr val="FDD14A"/>
                </a:solidFill>
                <a:latin typeface="微软雅黑" panose="020B0503020204020204" charset="-122"/>
                <a:ea typeface="微软雅黑" panose="020B0503020204020204" charset="-122"/>
                <a:cs typeface="微软雅黑" panose="020B0503020204020204" charset="-122"/>
                <a:sym typeface="+mn-lt"/>
              </a:rPr>
              <a:t>规下升规上</a:t>
            </a:r>
            <a:r>
              <a:rPr lang="zh-CN" noProof="1">
                <a:solidFill>
                  <a:schemeClr val="bg1"/>
                </a:solidFill>
                <a:latin typeface="微软雅黑" panose="020B0503020204020204" charset="-122"/>
                <a:ea typeface="微软雅黑" panose="020B0503020204020204" charset="-122"/>
                <a:cs typeface="微软雅黑" panose="020B0503020204020204" charset="-122"/>
                <a:sym typeface="+mn-lt"/>
              </a:rPr>
              <a:t>”单位要求一致</a:t>
            </a:r>
            <a:endParaRPr lang="zh-CN" noProof="1">
              <a:solidFill>
                <a:schemeClr val="bg1"/>
              </a:solidFill>
              <a:latin typeface="微软雅黑" panose="020B0503020204020204" charset="-122"/>
              <a:ea typeface="微软雅黑" panose="020B0503020204020204" charset="-122"/>
              <a:cs typeface="微软雅黑" panose="020B0503020204020204" charset="-122"/>
              <a:sym typeface="+mn-lt"/>
            </a:endParaRPr>
          </a:p>
        </p:txBody>
      </p:sp>
      <p:cxnSp>
        <p:nvCxnSpPr>
          <p:cNvPr id="7" name="直接连接符 6"/>
          <p:cNvCxnSpPr>
            <a:endCxn id="24" idx="1"/>
          </p:cNvCxnSpPr>
          <p:nvPr/>
        </p:nvCxnSpPr>
        <p:spPr>
          <a:xfrm>
            <a:off x="2862263" y="3663950"/>
            <a:ext cx="739775" cy="1482725"/>
          </a:xfrm>
          <a:prstGeom prst="line">
            <a:avLst/>
          </a:prstGeom>
          <a:solidFill>
            <a:schemeClr val="accent1">
              <a:lumMod val="50000"/>
            </a:schemeClr>
          </a:solidFill>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5" idx="3"/>
            <a:endCxn id="6" idx="1"/>
          </p:cNvCxnSpPr>
          <p:nvPr/>
        </p:nvCxnSpPr>
        <p:spPr>
          <a:xfrm>
            <a:off x="6224905" y="5165725"/>
            <a:ext cx="701675" cy="635"/>
          </a:xfrm>
          <a:prstGeom prst="line">
            <a:avLst/>
          </a:prstGeom>
          <a:solidFill>
            <a:schemeClr val="accent1">
              <a:lumMod val="50000"/>
            </a:schemeClr>
          </a:solidFill>
        </p:spPr>
        <p:style>
          <a:lnRef idx="1">
            <a:schemeClr val="accent1"/>
          </a:lnRef>
          <a:fillRef idx="0">
            <a:schemeClr val="accent1"/>
          </a:fillRef>
          <a:effectRef idx="0">
            <a:schemeClr val="accent1"/>
          </a:effectRef>
          <a:fontRef idx="minor">
            <a:schemeClr val="tx1"/>
          </a:fontRef>
        </p:style>
      </p:cxnSp>
      <p:sp>
        <p:nvSpPr>
          <p:cNvPr id="75797" name="灯片编号占位符 10"/>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9660B94A-401F-4827-B5F3-B4363EF6A04A}" type="slidenum">
              <a:rPr altLang="en-US" smtClean="0">
                <a:solidFill>
                  <a:srgbClr val="898989"/>
                </a:solidFill>
                <a:cs typeface="FZHei-B01S"/>
              </a:rPr>
            </a:fld>
            <a:endParaRPr lang="zh-CN" altLang="en-US" smtClean="0">
              <a:solidFill>
                <a:srgbClr val="898989"/>
              </a:solidFill>
              <a:cs typeface="FZHei-B01S"/>
            </a:endParaRPr>
          </a:p>
        </p:txBody>
      </p:sp>
    </p:spTree>
  </p:cSld>
  <p:clrMapOvr>
    <a:masterClrMapping/>
  </p:clrMapOvr>
  <p:transition spd="slow"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500"/>
                                        <p:tgtEl>
                                          <p:spTgt spid="92"/>
                                        </p:tgtEl>
                                      </p:cBhvr>
                                    </p:animEffect>
                                  </p:childTnLst>
                                </p:cTn>
                              </p:par>
                              <p:par>
                                <p:cTn id="11" presetID="63" presetClass="path" presetSubtype="0" accel="50000" decel="50000" fill="hold" nodeType="withEffect">
                                  <p:stCondLst>
                                    <p:cond delay="0"/>
                                  </p:stCondLst>
                                  <p:childTnLst>
                                    <p:animMotion origin="layout" path="M -0.16667 2.59259E-6 L 2.5E-6 2.59259E-6 " pathEditMode="relative" rAng="0" ptsTypes="AA">
                                      <p:cBhvr>
                                        <p:cTn id="12" dur="800" fill="hold"/>
                                        <p:tgtEl>
                                          <p:spTgt spid="91"/>
                                        </p:tgtEl>
                                        <p:attrNameLst>
                                          <p:attrName>ppt_x</p:attrName>
                                          <p:attrName>ppt_y</p:attrName>
                                        </p:attrNameLst>
                                      </p:cBhvr>
                                      <p:rCtr x="8300" y="0"/>
                                    </p:animMotion>
                                  </p:childTnLst>
                                </p:cTn>
                              </p:par>
                              <p:par>
                                <p:cTn id="13" presetID="10" presetClass="entr" presetSubtype="0" fill="hold" grpId="0" nodeType="withEffect">
                                  <p:stCondLst>
                                    <p:cond delay="500"/>
                                  </p:stCondLst>
                                  <p:childTnLst>
                                    <p:set>
                                      <p:cBhvr>
                                        <p:cTn id="14" dur="1" fill="hold">
                                          <p:stCondLst>
                                            <p:cond delay="0"/>
                                          </p:stCondLst>
                                        </p:cTn>
                                        <p:tgtEl>
                                          <p:spTgt spid="93"/>
                                        </p:tgtEl>
                                        <p:attrNameLst>
                                          <p:attrName>style.visibility</p:attrName>
                                        </p:attrNameLst>
                                      </p:cBhvr>
                                      <p:to>
                                        <p:strVal val="visible"/>
                                      </p:to>
                                    </p:set>
                                    <p:animEffect transition="in" filter="fade">
                                      <p:cBhvr>
                                        <p:cTn id="15" dur="500"/>
                                        <p:tgtEl>
                                          <p:spTgt spid="93"/>
                                        </p:tgtEl>
                                      </p:cBhvr>
                                    </p:animEffect>
                                  </p:childTnLst>
                                </p:cTn>
                              </p:par>
                              <p:par>
                                <p:cTn id="16" presetID="63" presetClass="path" presetSubtype="0" accel="50000" decel="50000" fill="hold" grpId="1" nodeType="withEffect">
                                  <p:stCondLst>
                                    <p:cond delay="200"/>
                                  </p:stCondLst>
                                  <p:childTnLst>
                                    <p:animMotion origin="layout" path="M -0.16667 -1.85185E-6 L -2.5E-6 -1.85185E-6 " pathEditMode="relative" rAng="0" ptsTypes="AA">
                                      <p:cBhvr>
                                        <p:cTn id="17" dur="800" fill="hold"/>
                                        <p:tgtEl>
                                          <p:spTgt spid="93"/>
                                        </p:tgtEl>
                                        <p:attrNameLst>
                                          <p:attrName>ppt_x</p:attrName>
                                          <p:attrName>ppt_y</p:attrName>
                                        </p:attrNameLst>
                                      </p:cBhvr>
                                      <p:rCtr x="8800" y="0"/>
                                    </p:animMotion>
                                  </p:childTnLst>
                                </p:cTn>
                              </p:par>
                              <p:par>
                                <p:cTn id="18" presetID="10" presetClass="entr" presetSubtype="0" fill="hold" grpId="0" nodeType="withEffect">
                                  <p:stCondLst>
                                    <p:cond delay="75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1000"/>
                                        <p:tgtEl>
                                          <p:spTgt spid="70"/>
                                        </p:tgtEl>
                                      </p:cBhvr>
                                    </p:animEffect>
                                  </p:childTnLst>
                                </p:cTn>
                              </p:par>
                              <p:par>
                                <p:cTn id="21" presetID="63" presetClass="path" presetSubtype="0" accel="50000" decel="50000" fill="hold" grpId="1" nodeType="withEffect">
                                  <p:stCondLst>
                                    <p:cond delay="0"/>
                                  </p:stCondLst>
                                  <p:childTnLst>
                                    <p:animMotion origin="layout" path="M -0.16666 -3.7037E-7 L -2.5E-6 -3.7037E-7 " pathEditMode="relative" rAng="0" ptsTypes="AA">
                                      <p:cBhvr>
                                        <p:cTn id="22" dur="800" fill="hold"/>
                                        <p:tgtEl>
                                          <p:spTgt spid="70"/>
                                        </p:tgtEl>
                                        <p:attrNameLst>
                                          <p:attrName>ppt_x</p:attrName>
                                          <p:attrName>ppt_y</p:attrName>
                                        </p:attrNameLst>
                                      </p:cBhvr>
                                      <p:rCtr x="8300" y="0"/>
                                    </p:animMotion>
                                  </p:childTnLst>
                                </p:cTn>
                              </p:par>
                              <p:par>
                                <p:cTn id="23" presetID="22" presetClass="entr" presetSubtype="8" fill="hold" grpId="0" nodeType="withEffect">
                                  <p:stCondLst>
                                    <p:cond delay="500"/>
                                  </p:stCondLst>
                                  <p:childTnLst>
                                    <p:set>
                                      <p:cBhvr>
                                        <p:cTn id="24" dur="1" fill="hold">
                                          <p:stCondLst>
                                            <p:cond delay="0"/>
                                          </p:stCondLst>
                                        </p:cTn>
                                        <p:tgtEl>
                                          <p:spTgt spid="71"/>
                                        </p:tgtEl>
                                        <p:attrNameLst>
                                          <p:attrName>style.visibility</p:attrName>
                                        </p:attrNameLst>
                                      </p:cBhvr>
                                      <p:to>
                                        <p:strVal val="visible"/>
                                      </p:to>
                                    </p:set>
                                    <p:animEffect transition="in" filter="wipe(left)">
                                      <p:cBhvr>
                                        <p:cTn id="25" dur="500"/>
                                        <p:tgtEl>
                                          <p:spTgt spid="71"/>
                                        </p:tgtEl>
                                      </p:cBhvr>
                                    </p:animEffect>
                                  </p:childTnLst>
                                </p:cTn>
                              </p:par>
                            </p:childTnLst>
                          </p:cTn>
                        </p:par>
                        <p:par>
                          <p:cTn id="26" fill="hold">
                            <p:stCondLst>
                              <p:cond delay="500"/>
                            </p:stCondLst>
                            <p:childTnLst>
                              <p:par>
                                <p:cTn id="27" presetID="16" presetClass="entr" presetSubtype="21" fill="hold" grpId="0" nodeType="afterEffect">
                                  <p:stCondLst>
                                    <p:cond delay="500"/>
                                  </p:stCondLst>
                                  <p:childTnLst>
                                    <p:set>
                                      <p:cBhvr>
                                        <p:cTn id="28" dur="1" fill="hold">
                                          <p:stCondLst>
                                            <p:cond delay="0"/>
                                          </p:stCondLst>
                                        </p:cTn>
                                        <p:tgtEl>
                                          <p:spTgt spid="34"/>
                                        </p:tgtEl>
                                        <p:attrNameLst>
                                          <p:attrName>style.visibility</p:attrName>
                                        </p:attrNameLst>
                                      </p:cBhvr>
                                      <p:to>
                                        <p:strVal val="visible"/>
                                      </p:to>
                                    </p:set>
                                    <p:animEffect transition="in" filter="barn(inVertical)">
                                      <p:cBhvr>
                                        <p:cTn id="29" dur="500"/>
                                        <p:tgtEl>
                                          <p:spTgt spid="34"/>
                                        </p:tgtEl>
                                      </p:cBhvr>
                                    </p:animEffect>
                                  </p:childTnLst>
                                </p:cTn>
                              </p:par>
                            </p:childTnLst>
                          </p:cTn>
                        </p:par>
                        <p:par>
                          <p:cTn id="30" fill="hold">
                            <p:stCondLst>
                              <p:cond delay="1500"/>
                            </p:stCondLst>
                            <p:childTnLst>
                              <p:par>
                                <p:cTn id="31" presetID="16" presetClass="entr" presetSubtype="21" fill="hold" grpId="0" nodeType="afterEffect">
                                  <p:stCondLst>
                                    <p:cond delay="500"/>
                                  </p:stCondLst>
                                  <p:childTnLst>
                                    <p:set>
                                      <p:cBhvr>
                                        <p:cTn id="32" dur="1" fill="hold">
                                          <p:stCondLst>
                                            <p:cond delay="0"/>
                                          </p:stCondLst>
                                        </p:cTn>
                                        <p:tgtEl>
                                          <p:spTgt spid="35"/>
                                        </p:tgtEl>
                                        <p:attrNameLst>
                                          <p:attrName>style.visibility</p:attrName>
                                        </p:attrNameLst>
                                      </p:cBhvr>
                                      <p:to>
                                        <p:strVal val="visible"/>
                                      </p:to>
                                    </p:set>
                                    <p:animEffect transition="in" filter="barn(inVertical)">
                                      <p:cBhvr>
                                        <p:cTn id="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0" grpId="1" bldLvl="0" animBg="1"/>
      <p:bldP spid="71" grpId="0"/>
      <p:bldP spid="92" grpId="0"/>
      <p:bldP spid="93" grpId="0" bldLvl="0" animBg="1"/>
      <p:bldP spid="93" grpId="1" bldLvl="0" animBg="1"/>
      <p:bldP spid="34" grpId="0"/>
      <p:bldP spid="3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矩形 69"/>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71" name="矩形 70"/>
          <p:cNvSpPr>
            <a:spLocks noChangeArrowheads="1"/>
          </p:cNvSpPr>
          <p:nvPr/>
        </p:nvSpPr>
        <p:spPr bwMode="auto">
          <a:xfrm>
            <a:off x="1755775" y="449263"/>
            <a:ext cx="41608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400" dirty="0">
                <a:solidFill>
                  <a:srgbClr val="18478F"/>
                </a:solidFill>
                <a:latin typeface="方正黑体简体" pitchFamily="2" charset="-122"/>
                <a:ea typeface="方正黑体简体" pitchFamily="2" charset="-122"/>
                <a:sym typeface="FZZhengHeiS-R-GB"/>
              </a:rPr>
              <a:t>申报材料</a:t>
            </a:r>
            <a:r>
              <a:rPr lang="en-US" altLang="zh-CN" sz="2400" dirty="0">
                <a:solidFill>
                  <a:srgbClr val="18478F"/>
                </a:solidFill>
                <a:latin typeface="方正黑体简体" pitchFamily="2" charset="-122"/>
                <a:ea typeface="方正黑体简体" pitchFamily="2" charset="-122"/>
                <a:sym typeface="FZZhengHeiS-R-GB"/>
              </a:rPr>
              <a:t>---</a:t>
            </a:r>
            <a:r>
              <a:rPr lang="zh-CN" altLang="en-US" sz="2400" dirty="0">
                <a:solidFill>
                  <a:srgbClr val="18478F"/>
                </a:solidFill>
                <a:latin typeface="方正黑体简体" pitchFamily="2" charset="-122"/>
                <a:ea typeface="方正黑体简体" pitchFamily="2" charset="-122"/>
                <a:sym typeface="FZZhengHeiS-R-GB"/>
              </a:rPr>
              <a:t>变更</a:t>
            </a:r>
            <a:endParaRPr lang="zh-CN" altLang="en-US" sz="2400" dirty="0">
              <a:solidFill>
                <a:srgbClr val="18478F"/>
              </a:solidFill>
              <a:latin typeface="方正黑体简体" pitchFamily="2" charset="-122"/>
              <a:ea typeface="方正黑体简体" pitchFamily="2" charset="-122"/>
              <a:sym typeface="FZZhengHeiS-R-GB"/>
            </a:endParaRPr>
          </a:p>
        </p:txBody>
      </p:sp>
      <p:sp>
        <p:nvSpPr>
          <p:cNvPr id="91" name="圆角矩形 90"/>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92" name="矩形 91"/>
          <p:cNvSpPr>
            <a:spLocks noChangeArrowheads="1"/>
          </p:cNvSpPr>
          <p:nvPr/>
        </p:nvSpPr>
        <p:spPr bwMode="auto">
          <a:xfrm>
            <a:off x="417513" y="400050"/>
            <a:ext cx="765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18478F"/>
                </a:solidFill>
                <a:latin typeface="方正黑体简体" pitchFamily="2" charset="-122"/>
                <a:ea typeface="方正黑体简体" pitchFamily="2" charset="-122"/>
                <a:sym typeface="FZZhengHeiS-R-GB"/>
              </a:rPr>
              <a:t>2.5</a:t>
            </a:r>
            <a:endParaRPr lang="zh-CN" altLang="en-US" sz="3200">
              <a:solidFill>
                <a:srgbClr val="18478F"/>
              </a:solidFill>
              <a:latin typeface="方正黑体简体" pitchFamily="2" charset="-122"/>
              <a:ea typeface="方正黑体简体" pitchFamily="2" charset="-122"/>
              <a:sym typeface="FZZhengHeiS-R-GB"/>
            </a:endParaRPr>
          </a:p>
        </p:txBody>
      </p:sp>
      <p:sp>
        <p:nvSpPr>
          <p:cNvPr id="93" name="矩形 92"/>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pic>
        <p:nvPicPr>
          <p:cNvPr id="66566" name="图片 2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6988" y="652463"/>
            <a:ext cx="12241212"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p:cNvSpPr txBox="1"/>
          <p:nvPr/>
        </p:nvSpPr>
        <p:spPr>
          <a:xfrm>
            <a:off x="4167841" y="1464943"/>
            <a:ext cx="2954655" cy="461665"/>
          </a:xfrm>
          <a:prstGeom prst="rect">
            <a:avLst/>
          </a:prstGeom>
          <a:noFill/>
        </p:spPr>
        <p:txBody>
          <a:bodyPr wrap="none">
            <a:spAutoFit/>
            <a:scene3d>
              <a:camera prst="orthographicFront"/>
              <a:lightRig rig="threePt" dir="t"/>
            </a:scene3d>
          </a:bodyPr>
          <a:lstStyle/>
          <a:p>
            <a:pPr eaLnBrk="0" hangingPunct="0">
              <a:defRPr/>
            </a:pPr>
            <a:r>
              <a:rPr lang="zh-CN" altLang="en-US" sz="2400" noProof="1">
                <a:effectLst>
                  <a:outerShdw blurRad="38100" dist="19050" dir="2700000" algn="tl" rotWithShape="0">
                    <a:schemeClr val="dk1">
                      <a:alpha val="40000"/>
                    </a:schemeClr>
                  </a:outerShdw>
                </a:effectLst>
                <a:latin typeface="黑体" panose="02010609060101010101" charset="-122"/>
                <a:ea typeface="黑体" panose="02010609060101010101" charset="-122"/>
              </a:rPr>
              <a:t>申报</a:t>
            </a:r>
            <a:r>
              <a:rPr lang="zh-CN" altLang="en-US" sz="2400" noProof="1" smtClean="0">
                <a:effectLst>
                  <a:outerShdw blurRad="38100" dist="19050" dir="2700000" algn="tl" rotWithShape="0">
                    <a:schemeClr val="dk1">
                      <a:alpha val="40000"/>
                    </a:schemeClr>
                  </a:outerShdw>
                </a:effectLst>
                <a:latin typeface="黑体" panose="02010609060101010101" charset="-122"/>
                <a:ea typeface="黑体" panose="02010609060101010101" charset="-122"/>
              </a:rPr>
              <a:t>辖区变更</a:t>
            </a:r>
            <a:r>
              <a:rPr lang="zh-CN" altLang="en-US" sz="2400" noProof="1">
                <a:effectLst>
                  <a:outerShdw blurRad="38100" dist="19050" dir="2700000" algn="tl" rotWithShape="0">
                    <a:schemeClr val="dk1">
                      <a:alpha val="40000"/>
                    </a:schemeClr>
                  </a:outerShdw>
                </a:effectLst>
                <a:latin typeface="黑体" panose="02010609060101010101" charset="-122"/>
                <a:ea typeface="黑体" panose="02010609060101010101" charset="-122"/>
              </a:rPr>
              <a:t>的单位</a:t>
            </a:r>
            <a:endParaRPr lang="zh-CN" altLang="en-US" sz="2400" noProof="1">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sp>
        <p:nvSpPr>
          <p:cNvPr id="66569"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4BF2DE58-7FAC-428A-9EEE-182DCBF80EC2}" type="slidenum">
              <a:rPr altLang="en-US" smtClean="0">
                <a:solidFill>
                  <a:srgbClr val="898989"/>
                </a:solidFill>
                <a:cs typeface="FZHei-B01S"/>
              </a:rPr>
            </a:fld>
            <a:endParaRPr lang="zh-CN" altLang="en-US" smtClean="0">
              <a:solidFill>
                <a:srgbClr val="898989"/>
              </a:solidFill>
              <a:cs typeface="FZHei-B01S"/>
            </a:endParaRPr>
          </a:p>
        </p:txBody>
      </p:sp>
      <p:sp>
        <p:nvSpPr>
          <p:cNvPr id="2" name="双波形 1"/>
          <p:cNvSpPr/>
          <p:nvPr/>
        </p:nvSpPr>
        <p:spPr>
          <a:xfrm>
            <a:off x="1844516" y="2628900"/>
            <a:ext cx="3217702" cy="698500"/>
          </a:xfrm>
          <a:prstGeom prst="doubleWave">
            <a:avLst/>
          </a:prstGeom>
          <a:solidFill>
            <a:srgbClr val="C00000"/>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prstClr val="white"/>
                </a:solidFill>
                <a:latin typeface="微软雅黑" panose="020B0503020204020204" charset="-122"/>
                <a:ea typeface="微软雅黑" panose="020B0503020204020204" charset="-122"/>
                <a:cs typeface="+mn-ea"/>
                <a:sym typeface="+mn-lt"/>
              </a:rPr>
              <a:t>辖区变更</a:t>
            </a:r>
            <a:r>
              <a:rPr lang="zh-CN" altLang="en-US" b="1" dirty="0">
                <a:solidFill>
                  <a:prstClr val="white"/>
                </a:solidFill>
                <a:latin typeface="微软雅黑" panose="020B0503020204020204" charset="-122"/>
                <a:ea typeface="微软雅黑" panose="020B0503020204020204" charset="-122"/>
                <a:cs typeface="+mn-ea"/>
                <a:sym typeface="+mn-lt"/>
              </a:rPr>
              <a:t>（跨省）纳入</a:t>
            </a:r>
            <a:endParaRPr lang="zh-CN" altLang="en-US" b="1" dirty="0">
              <a:solidFill>
                <a:prstClr val="white"/>
              </a:solidFill>
              <a:latin typeface="微软雅黑" panose="020B0503020204020204" charset="-122"/>
              <a:ea typeface="微软雅黑" panose="020B0503020204020204" charset="-122"/>
              <a:cs typeface="+mn-ea"/>
              <a:sym typeface="+mn-lt"/>
            </a:endParaRPr>
          </a:p>
        </p:txBody>
      </p:sp>
      <p:sp>
        <p:nvSpPr>
          <p:cNvPr id="12" name="双波形 11"/>
          <p:cNvSpPr/>
          <p:nvPr/>
        </p:nvSpPr>
        <p:spPr>
          <a:xfrm>
            <a:off x="7214407" y="2628900"/>
            <a:ext cx="3217702" cy="698500"/>
          </a:xfrm>
          <a:prstGeom prst="doubleWave">
            <a:avLst/>
          </a:prstGeom>
          <a:solidFill>
            <a:srgbClr val="C00000"/>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prstClr val="white"/>
                </a:solidFill>
                <a:latin typeface="微软雅黑" panose="020B0503020204020204" charset="-122"/>
                <a:ea typeface="微软雅黑" panose="020B0503020204020204" charset="-122"/>
                <a:cs typeface="+mn-ea"/>
                <a:sym typeface="+mn-lt"/>
              </a:rPr>
              <a:t>辖区变更（跨省</a:t>
            </a:r>
            <a:r>
              <a:rPr lang="zh-CN" altLang="en-US" b="1" dirty="0" smtClean="0">
                <a:solidFill>
                  <a:prstClr val="white"/>
                </a:solidFill>
                <a:latin typeface="微软雅黑" panose="020B0503020204020204" charset="-122"/>
                <a:ea typeface="微软雅黑" panose="020B0503020204020204" charset="-122"/>
                <a:cs typeface="+mn-ea"/>
                <a:sym typeface="+mn-lt"/>
              </a:rPr>
              <a:t>）退出</a:t>
            </a:r>
            <a:endParaRPr lang="zh-CN" altLang="en-US" b="1" dirty="0">
              <a:solidFill>
                <a:prstClr val="white"/>
              </a:solidFill>
              <a:latin typeface="微软雅黑" panose="020B0503020204020204" charset="-122"/>
              <a:ea typeface="微软雅黑" panose="020B0503020204020204" charset="-122"/>
              <a:cs typeface="+mn-ea"/>
              <a:sym typeface="+mn-lt"/>
            </a:endParaRPr>
          </a:p>
        </p:txBody>
      </p:sp>
      <p:sp>
        <p:nvSpPr>
          <p:cNvPr id="3" name="上箭头标注 2"/>
          <p:cNvSpPr/>
          <p:nvPr/>
        </p:nvSpPr>
        <p:spPr>
          <a:xfrm>
            <a:off x="1277534" y="3327400"/>
            <a:ext cx="4600699" cy="2765972"/>
          </a:xfrm>
          <a:prstGeom prst="upArrowCallou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ct val="35000"/>
              </a:spcAft>
            </a:pPr>
            <a:r>
              <a:rPr lang="zh-CN" altLang="en-US" noProof="1" smtClean="0">
                <a:solidFill>
                  <a:schemeClr val="bg1"/>
                </a:solidFill>
                <a:latin typeface="微软雅黑" panose="020B0503020204020204" charset="-122"/>
                <a:ea typeface="微软雅黑" panose="020B0503020204020204" charset="-122"/>
                <a:cs typeface="微软雅黑" panose="020B0503020204020204" charset="-122"/>
                <a:sym typeface="+mn-lt"/>
              </a:rPr>
              <a:t>《</a:t>
            </a:r>
            <a:r>
              <a:rPr lang="zh-CN" altLang="en-US" noProof="1">
                <a:solidFill>
                  <a:schemeClr val="bg1"/>
                </a:solidFill>
                <a:latin typeface="微软雅黑" panose="020B0503020204020204" charset="-122"/>
                <a:ea typeface="微软雅黑" panose="020B0503020204020204" charset="-122"/>
                <a:cs typeface="微软雅黑" panose="020B0503020204020204" charset="-122"/>
                <a:sym typeface="+mn-lt"/>
              </a:rPr>
              <a:t>调查单位</a:t>
            </a:r>
            <a:r>
              <a:rPr lang="zh-CN" altLang="en-US" noProof="1">
                <a:solidFill>
                  <a:srgbClr val="FDD14A"/>
                </a:solidFill>
                <a:latin typeface="微软雅黑" panose="020B0503020204020204" charset="-122"/>
                <a:ea typeface="微软雅黑" panose="020B0503020204020204" charset="-122"/>
                <a:cs typeface="微软雅黑" panose="020B0503020204020204" charset="-122"/>
                <a:sym typeface="+mn-lt"/>
              </a:rPr>
              <a:t>年度</a:t>
            </a:r>
            <a:r>
              <a:rPr lang="en-US" altLang="zh-CN" noProof="1">
                <a:solidFill>
                  <a:srgbClr val="FDD14A"/>
                </a:solidFill>
                <a:latin typeface="微软雅黑" panose="020B0503020204020204" charset="-122"/>
                <a:ea typeface="微软雅黑" panose="020B0503020204020204" charset="-122"/>
                <a:cs typeface="微软雅黑" panose="020B0503020204020204" charset="-122"/>
                <a:sym typeface="+mn-lt"/>
              </a:rPr>
              <a:t>/</a:t>
            </a:r>
            <a:r>
              <a:rPr lang="zh-CN" altLang="en-US" noProof="1">
                <a:solidFill>
                  <a:srgbClr val="FDD14A"/>
                </a:solidFill>
                <a:latin typeface="微软雅黑" panose="020B0503020204020204" charset="-122"/>
                <a:ea typeface="微软雅黑" panose="020B0503020204020204" charset="-122"/>
                <a:cs typeface="微软雅黑" panose="020B0503020204020204" charset="-122"/>
                <a:sym typeface="+mn-lt"/>
              </a:rPr>
              <a:t>月度</a:t>
            </a:r>
            <a:r>
              <a:rPr lang="zh-CN" altLang="en-US" noProof="1">
                <a:solidFill>
                  <a:schemeClr val="bg1"/>
                </a:solidFill>
                <a:latin typeface="微软雅黑" panose="020B0503020204020204" charset="-122"/>
                <a:ea typeface="微软雅黑" panose="020B0503020204020204" charset="-122"/>
                <a:cs typeface="微软雅黑" panose="020B0503020204020204" charset="-122"/>
                <a:sym typeface="+mn-lt"/>
              </a:rPr>
              <a:t>审核</a:t>
            </a:r>
            <a:r>
              <a:rPr lang="zh-CN" altLang="en-US" noProof="1" smtClean="0">
                <a:solidFill>
                  <a:schemeClr val="bg1"/>
                </a:solidFill>
                <a:latin typeface="微软雅黑" panose="020B0503020204020204" charset="-122"/>
                <a:ea typeface="微软雅黑" panose="020B0503020204020204" charset="-122"/>
                <a:cs typeface="微软雅黑" panose="020B0503020204020204" charset="-122"/>
                <a:sym typeface="+mn-lt"/>
              </a:rPr>
              <a:t>登记表（</a:t>
            </a:r>
            <a:r>
              <a:rPr lang="zh-CN" altLang="en-US" noProof="1">
                <a:solidFill>
                  <a:schemeClr val="bg1"/>
                </a:solidFill>
                <a:latin typeface="微软雅黑" panose="020B0503020204020204" charset="-122"/>
                <a:ea typeface="微软雅黑" panose="020B0503020204020204" charset="-122"/>
                <a:cs typeface="微软雅黑" panose="020B0503020204020204" charset="-122"/>
                <a:sym typeface="+mn-lt"/>
              </a:rPr>
              <a:t>一）》</a:t>
            </a:r>
            <a:endParaRPr lang="zh-CN" altLang="en-US" noProof="1">
              <a:solidFill>
                <a:schemeClr val="bg1"/>
              </a:solidFill>
              <a:latin typeface="微软雅黑" panose="020B0503020204020204" charset="-122"/>
              <a:ea typeface="微软雅黑" panose="020B0503020204020204" charset="-122"/>
              <a:cs typeface="微软雅黑" panose="020B0503020204020204" charset="-122"/>
              <a:sym typeface="+mn-lt"/>
            </a:endParaRPr>
          </a:p>
          <a:p>
            <a:pPr>
              <a:spcAft>
                <a:spcPct val="35000"/>
              </a:spcAft>
            </a:pPr>
            <a:r>
              <a:rPr lang="en-US" altLang="zh-CN" dirty="0">
                <a:solidFill>
                  <a:prstClr val="white"/>
                </a:solidFill>
                <a:latin typeface="微软雅黑" panose="020B0503020204020204" charset="-122"/>
                <a:ea typeface="微软雅黑" panose="020B0503020204020204" charset="-122"/>
                <a:cs typeface="+mn-ea"/>
                <a:sym typeface="+mn-lt"/>
              </a:rPr>
              <a:t> </a:t>
            </a:r>
            <a:r>
              <a:rPr lang="zh-CN" altLang="en-US" dirty="0">
                <a:solidFill>
                  <a:prstClr val="white"/>
                </a:solidFill>
                <a:latin typeface="微软雅黑" panose="020B0503020204020204" charset="-122"/>
                <a:ea typeface="微软雅黑" panose="020B0503020204020204" charset="-122"/>
                <a:cs typeface="+mn-ea"/>
                <a:sym typeface="+mn-lt"/>
              </a:rPr>
              <a:t>营业执照（证书）复印件</a:t>
            </a:r>
            <a:endParaRPr lang="zh-CN" altLang="en-US" noProof="1">
              <a:solidFill>
                <a:schemeClr val="bg1"/>
              </a:solidFill>
              <a:latin typeface="微软雅黑" panose="020B0503020204020204" charset="-122"/>
              <a:ea typeface="微软雅黑" panose="020B0503020204020204" charset="-122"/>
              <a:cs typeface="微软雅黑" panose="020B0503020204020204" charset="-122"/>
              <a:sym typeface="+mn-lt"/>
            </a:endParaRPr>
          </a:p>
          <a:p>
            <a:pPr lvl="0">
              <a:spcAft>
                <a:spcPct val="35000"/>
              </a:spcAft>
            </a:pPr>
            <a:r>
              <a:rPr lang="zh-CN" altLang="en-US" sz="1800" dirty="0" smtClean="0">
                <a:latin typeface="微软雅黑" panose="020B0503020204020204" charset="-122"/>
                <a:ea typeface="微软雅黑" panose="020B0503020204020204" charset="-122"/>
              </a:rPr>
              <a:t>还需提供：</a:t>
            </a:r>
            <a:endParaRPr lang="zh-CN" altLang="en-US" sz="1800" dirty="0" smtClean="0">
              <a:latin typeface="微软雅黑" panose="020B0503020204020204" charset="-122"/>
              <a:ea typeface="微软雅黑" panose="020B0503020204020204" charset="-122"/>
            </a:endParaRPr>
          </a:p>
          <a:p>
            <a:pPr lvl="0">
              <a:spcAft>
                <a:spcPct val="35000"/>
              </a:spcAft>
            </a:pPr>
            <a:r>
              <a:rPr lang="zh-CN" altLang="en-US" sz="1800" dirty="0" smtClean="0">
                <a:latin typeface="微软雅黑" panose="020B0503020204020204" charset="-122"/>
                <a:ea typeface="微软雅黑" panose="020B0503020204020204" charset="-122"/>
              </a:rPr>
              <a:t>证明单位所在地发生跨省变更的材料，材料中应说明是否已在迁出地申请退库。</a:t>
            </a:r>
            <a:endParaRPr lang="zh-CN" altLang="en-US" sz="1800" dirty="0">
              <a:latin typeface="微软雅黑" panose="020B0503020204020204" charset="-122"/>
              <a:ea typeface="微软雅黑" panose="020B0503020204020204" charset="-122"/>
            </a:endParaRPr>
          </a:p>
        </p:txBody>
      </p:sp>
      <p:sp>
        <p:nvSpPr>
          <p:cNvPr id="15" name="上箭头标注 14"/>
          <p:cNvSpPr/>
          <p:nvPr/>
        </p:nvSpPr>
        <p:spPr>
          <a:xfrm>
            <a:off x="6774772" y="3417776"/>
            <a:ext cx="4402974" cy="2585220"/>
          </a:xfrm>
          <a:prstGeom prst="upArrowCallou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ct val="35000"/>
              </a:spcAft>
            </a:pPr>
            <a:r>
              <a:rPr lang="zh-CN" altLang="en-US" noProof="1">
                <a:solidFill>
                  <a:schemeClr val="bg1"/>
                </a:solidFill>
                <a:latin typeface="微软雅黑" panose="020B0503020204020204" charset="-122"/>
                <a:ea typeface="微软雅黑" panose="020B0503020204020204" charset="-122"/>
                <a:cs typeface="微软雅黑" panose="020B0503020204020204" charset="-122"/>
                <a:sym typeface="+mn-lt"/>
              </a:rPr>
              <a:t>《调查单位</a:t>
            </a:r>
            <a:r>
              <a:rPr lang="zh-CN" altLang="en-US" noProof="1">
                <a:solidFill>
                  <a:srgbClr val="FDD14A"/>
                </a:solidFill>
                <a:latin typeface="微软雅黑" panose="020B0503020204020204" charset="-122"/>
                <a:ea typeface="微软雅黑" panose="020B0503020204020204" charset="-122"/>
                <a:cs typeface="微软雅黑" panose="020B0503020204020204" charset="-122"/>
                <a:sym typeface="+mn-lt"/>
              </a:rPr>
              <a:t>年度</a:t>
            </a:r>
            <a:r>
              <a:rPr lang="en-US" altLang="zh-CN" noProof="1">
                <a:solidFill>
                  <a:srgbClr val="FDD14A"/>
                </a:solidFill>
                <a:latin typeface="微软雅黑" panose="020B0503020204020204" charset="-122"/>
                <a:ea typeface="微软雅黑" panose="020B0503020204020204" charset="-122"/>
                <a:cs typeface="微软雅黑" panose="020B0503020204020204" charset="-122"/>
                <a:sym typeface="+mn-lt"/>
              </a:rPr>
              <a:t>/</a:t>
            </a:r>
            <a:r>
              <a:rPr lang="zh-CN" altLang="en-US" noProof="1">
                <a:solidFill>
                  <a:srgbClr val="FDD14A"/>
                </a:solidFill>
                <a:latin typeface="微软雅黑" panose="020B0503020204020204" charset="-122"/>
                <a:ea typeface="微软雅黑" panose="020B0503020204020204" charset="-122"/>
                <a:cs typeface="微软雅黑" panose="020B0503020204020204" charset="-122"/>
                <a:sym typeface="+mn-lt"/>
              </a:rPr>
              <a:t>月度</a:t>
            </a:r>
            <a:r>
              <a:rPr lang="zh-CN" altLang="en-US" noProof="1">
                <a:solidFill>
                  <a:schemeClr val="bg1"/>
                </a:solidFill>
                <a:latin typeface="微软雅黑" panose="020B0503020204020204" charset="-122"/>
                <a:ea typeface="微软雅黑" panose="020B0503020204020204" charset="-122"/>
                <a:cs typeface="微软雅黑" panose="020B0503020204020204" charset="-122"/>
                <a:sym typeface="+mn-lt"/>
              </a:rPr>
              <a:t>审核登记表</a:t>
            </a:r>
            <a:r>
              <a:rPr lang="zh-CN" altLang="en-US" noProof="1" smtClean="0">
                <a:solidFill>
                  <a:schemeClr val="bg1"/>
                </a:solidFill>
                <a:latin typeface="微软雅黑" panose="020B0503020204020204" charset="-122"/>
                <a:ea typeface="微软雅黑" panose="020B0503020204020204" charset="-122"/>
                <a:cs typeface="微软雅黑" panose="020B0503020204020204" charset="-122"/>
                <a:sym typeface="+mn-lt"/>
              </a:rPr>
              <a:t>（二）》</a:t>
            </a:r>
            <a:endParaRPr lang="zh-CN" altLang="en-US" noProof="1">
              <a:solidFill>
                <a:schemeClr val="bg1"/>
              </a:solidFill>
              <a:latin typeface="微软雅黑" panose="020B0503020204020204" charset="-122"/>
              <a:ea typeface="微软雅黑" panose="020B0503020204020204" charset="-122"/>
              <a:cs typeface="微软雅黑" panose="020B0503020204020204" charset="-122"/>
              <a:sym typeface="+mn-lt"/>
            </a:endParaRPr>
          </a:p>
        </p:txBody>
      </p:sp>
    </p:spTree>
  </p:cSld>
  <p:clrMapOvr>
    <a:masterClrMapping/>
  </p:clrMapOvr>
  <p:transition spd="slow"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500"/>
                                        <p:tgtEl>
                                          <p:spTgt spid="92"/>
                                        </p:tgtEl>
                                      </p:cBhvr>
                                    </p:animEffect>
                                  </p:childTnLst>
                                </p:cTn>
                              </p:par>
                              <p:par>
                                <p:cTn id="11" presetID="63" presetClass="path" presetSubtype="0" accel="50000" decel="50000" fill="hold" nodeType="withEffect">
                                  <p:stCondLst>
                                    <p:cond delay="0"/>
                                  </p:stCondLst>
                                  <p:childTnLst>
                                    <p:animMotion origin="layout" path="M -0.16667 2.59259E-6 L 2.5E-6 2.59259E-6 " pathEditMode="relative" rAng="0" ptsTypes="AA">
                                      <p:cBhvr>
                                        <p:cTn id="12" dur="800" fill="hold"/>
                                        <p:tgtEl>
                                          <p:spTgt spid="91"/>
                                        </p:tgtEl>
                                        <p:attrNameLst>
                                          <p:attrName>ppt_x</p:attrName>
                                          <p:attrName>ppt_y</p:attrName>
                                        </p:attrNameLst>
                                      </p:cBhvr>
                                      <p:rCtr x="8300" y="0"/>
                                    </p:animMotion>
                                  </p:childTnLst>
                                </p:cTn>
                              </p:par>
                              <p:par>
                                <p:cTn id="13" presetID="10" presetClass="entr" presetSubtype="0" fill="hold" grpId="0" nodeType="withEffect">
                                  <p:stCondLst>
                                    <p:cond delay="500"/>
                                  </p:stCondLst>
                                  <p:childTnLst>
                                    <p:set>
                                      <p:cBhvr>
                                        <p:cTn id="14" dur="1" fill="hold">
                                          <p:stCondLst>
                                            <p:cond delay="0"/>
                                          </p:stCondLst>
                                        </p:cTn>
                                        <p:tgtEl>
                                          <p:spTgt spid="93"/>
                                        </p:tgtEl>
                                        <p:attrNameLst>
                                          <p:attrName>style.visibility</p:attrName>
                                        </p:attrNameLst>
                                      </p:cBhvr>
                                      <p:to>
                                        <p:strVal val="visible"/>
                                      </p:to>
                                    </p:set>
                                    <p:animEffect transition="in" filter="fade">
                                      <p:cBhvr>
                                        <p:cTn id="15" dur="500"/>
                                        <p:tgtEl>
                                          <p:spTgt spid="93"/>
                                        </p:tgtEl>
                                      </p:cBhvr>
                                    </p:animEffect>
                                  </p:childTnLst>
                                </p:cTn>
                              </p:par>
                              <p:par>
                                <p:cTn id="16" presetID="63" presetClass="path" presetSubtype="0" accel="50000" decel="50000" fill="hold" grpId="1" nodeType="withEffect">
                                  <p:stCondLst>
                                    <p:cond delay="200"/>
                                  </p:stCondLst>
                                  <p:childTnLst>
                                    <p:animMotion origin="layout" path="M -0.16667 -1.85185E-6 L -2.5E-6 -1.85185E-6 " pathEditMode="relative" rAng="0" ptsTypes="AA">
                                      <p:cBhvr>
                                        <p:cTn id="17" dur="800" fill="hold"/>
                                        <p:tgtEl>
                                          <p:spTgt spid="93"/>
                                        </p:tgtEl>
                                        <p:attrNameLst>
                                          <p:attrName>ppt_x</p:attrName>
                                          <p:attrName>ppt_y</p:attrName>
                                        </p:attrNameLst>
                                      </p:cBhvr>
                                      <p:rCtr x="8800" y="0"/>
                                    </p:animMotion>
                                  </p:childTnLst>
                                </p:cTn>
                              </p:par>
                              <p:par>
                                <p:cTn id="18" presetID="10" presetClass="entr" presetSubtype="0" fill="hold" grpId="0" nodeType="withEffect">
                                  <p:stCondLst>
                                    <p:cond delay="75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1000"/>
                                        <p:tgtEl>
                                          <p:spTgt spid="70"/>
                                        </p:tgtEl>
                                      </p:cBhvr>
                                    </p:animEffect>
                                  </p:childTnLst>
                                </p:cTn>
                              </p:par>
                              <p:par>
                                <p:cTn id="21" presetID="63" presetClass="path" presetSubtype="0" accel="50000" decel="50000" fill="hold" grpId="1" nodeType="withEffect">
                                  <p:stCondLst>
                                    <p:cond delay="0"/>
                                  </p:stCondLst>
                                  <p:childTnLst>
                                    <p:animMotion origin="layout" path="M -0.16666 -3.7037E-7 L -2.5E-6 -3.7037E-7 " pathEditMode="relative" rAng="0" ptsTypes="AA">
                                      <p:cBhvr>
                                        <p:cTn id="22" dur="800" fill="hold"/>
                                        <p:tgtEl>
                                          <p:spTgt spid="70"/>
                                        </p:tgtEl>
                                        <p:attrNameLst>
                                          <p:attrName>ppt_x</p:attrName>
                                          <p:attrName>ppt_y</p:attrName>
                                        </p:attrNameLst>
                                      </p:cBhvr>
                                      <p:rCtr x="8300" y="0"/>
                                    </p:animMotion>
                                  </p:childTnLst>
                                </p:cTn>
                              </p:par>
                              <p:par>
                                <p:cTn id="23" presetID="22" presetClass="entr" presetSubtype="8" fill="hold" grpId="0" nodeType="withEffect">
                                  <p:stCondLst>
                                    <p:cond delay="500"/>
                                  </p:stCondLst>
                                  <p:childTnLst>
                                    <p:set>
                                      <p:cBhvr>
                                        <p:cTn id="24" dur="1" fill="hold">
                                          <p:stCondLst>
                                            <p:cond delay="0"/>
                                          </p:stCondLst>
                                        </p:cTn>
                                        <p:tgtEl>
                                          <p:spTgt spid="71"/>
                                        </p:tgtEl>
                                        <p:attrNameLst>
                                          <p:attrName>style.visibility</p:attrName>
                                        </p:attrNameLst>
                                      </p:cBhvr>
                                      <p:to>
                                        <p:strVal val="visible"/>
                                      </p:to>
                                    </p:set>
                                    <p:animEffect transition="in" filter="wipe(left)">
                                      <p:cBhvr>
                                        <p:cTn id="25" dur="500"/>
                                        <p:tgtEl>
                                          <p:spTgt spid="71"/>
                                        </p:tgtEl>
                                      </p:cBhvr>
                                    </p:animEffect>
                                  </p:childTnLst>
                                </p:cTn>
                              </p:par>
                            </p:childTnLst>
                          </p:cTn>
                        </p:par>
                        <p:par>
                          <p:cTn id="26" fill="hold">
                            <p:stCondLst>
                              <p:cond delay="500"/>
                            </p:stCondLst>
                            <p:childTnLst>
                              <p:par>
                                <p:cTn id="27" presetID="42"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anim calcmode="lin" valueType="num">
                                      <p:cBhvr>
                                        <p:cTn id="30" dur="500" fill="hold"/>
                                        <p:tgtEl>
                                          <p:spTgt spid="9"/>
                                        </p:tgtEl>
                                        <p:attrNameLst>
                                          <p:attrName>ppt_x</p:attrName>
                                        </p:attrNameLst>
                                      </p:cBhvr>
                                      <p:tavLst>
                                        <p:tav tm="0">
                                          <p:val>
                                            <p:strVal val="#ppt_x"/>
                                          </p:val>
                                        </p:tav>
                                        <p:tav tm="100000">
                                          <p:val>
                                            <p:strVal val="#ppt_x"/>
                                          </p:val>
                                        </p:tav>
                                      </p:tavLst>
                                    </p:anim>
                                    <p:anim calcmode="lin" valueType="num">
                                      <p:cBhvr>
                                        <p:cTn id="31"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0" grpId="1" bldLvl="0" animBg="1"/>
      <p:bldP spid="71" grpId="0"/>
      <p:bldP spid="92" grpId="0"/>
      <p:bldP spid="93" grpId="0" bldLvl="0" animBg="1"/>
      <p:bldP spid="93" grpId="1"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8"/>
          <p:cNvSpPr/>
          <p:nvPr/>
        </p:nvSpPr>
        <p:spPr>
          <a:xfrm rot="2700000">
            <a:off x="1111549" y="2387187"/>
            <a:ext cx="2151521" cy="2114849"/>
          </a:xfrm>
          <a:prstGeom prst="roundRect">
            <a:avLst/>
          </a:prstGeom>
          <a:solidFill>
            <a:srgbClr val="FFC000"/>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0" name="圆角矩形 19"/>
          <p:cNvSpPr/>
          <p:nvPr/>
        </p:nvSpPr>
        <p:spPr>
          <a:xfrm rot="2700000">
            <a:off x="1214591" y="2484326"/>
            <a:ext cx="1935881" cy="1912638"/>
          </a:xfrm>
          <a:prstGeom prst="roundRect">
            <a:avLst/>
          </a:prstGeom>
          <a:noFill/>
          <a:ln w="3175">
            <a:solidFill>
              <a:srgbClr val="18478F"/>
            </a:solidFill>
            <a:prstDash val="solid"/>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1" name="矩形 20"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a:spLocks noChangeArrowheads="1"/>
          </p:cNvSpPr>
          <p:nvPr/>
        </p:nvSpPr>
        <p:spPr bwMode="auto">
          <a:xfrm>
            <a:off x="1016000" y="2971795"/>
            <a:ext cx="2298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800" b="1" dirty="0">
                <a:solidFill>
                  <a:srgbClr val="18478F"/>
                </a:solidFill>
                <a:latin typeface="方正黑体简体" pitchFamily="2" charset="-122"/>
                <a:ea typeface="方正黑体简体" pitchFamily="2" charset="-122"/>
                <a:sym typeface="FZZhengHeiS-R-GB"/>
              </a:rPr>
              <a:t>调查单位</a:t>
            </a:r>
            <a:endParaRPr lang="zh-CN" altLang="en-US" sz="2800" b="1" dirty="0">
              <a:solidFill>
                <a:srgbClr val="18478F"/>
              </a:solidFill>
              <a:latin typeface="方正黑体简体" pitchFamily="2" charset="-122"/>
              <a:ea typeface="方正黑体简体" pitchFamily="2" charset="-122"/>
              <a:sym typeface="FZZhengHeiS-R-GB"/>
            </a:endParaRPr>
          </a:p>
          <a:p>
            <a:pPr algn="ctr"/>
            <a:r>
              <a:rPr lang="zh-CN" altLang="en-US" sz="2800" b="1" dirty="0">
                <a:solidFill>
                  <a:srgbClr val="18478F"/>
                </a:solidFill>
                <a:latin typeface="方正黑体简体" pitchFamily="2" charset="-122"/>
                <a:ea typeface="方正黑体简体" pitchFamily="2" charset="-122"/>
                <a:sym typeface="FZZhengHeiS-R-GB"/>
              </a:rPr>
              <a:t>入退库审核</a:t>
            </a:r>
            <a:endParaRPr lang="zh-CN" altLang="en-US" sz="2800" b="1" dirty="0">
              <a:solidFill>
                <a:srgbClr val="18478F"/>
              </a:solidFill>
              <a:latin typeface="方正黑体简体" pitchFamily="2" charset="-122"/>
              <a:ea typeface="方正黑体简体" pitchFamily="2" charset="-122"/>
              <a:sym typeface="FZZhengHeiS-R-GB"/>
            </a:endParaRPr>
          </a:p>
        </p:txBody>
      </p:sp>
      <p:grpSp>
        <p:nvGrpSpPr>
          <p:cNvPr id="16388" name="组合 6"/>
          <p:cNvGrpSpPr/>
          <p:nvPr/>
        </p:nvGrpSpPr>
        <p:grpSpPr bwMode="auto">
          <a:xfrm>
            <a:off x="4899025" y="365125"/>
            <a:ext cx="5857875" cy="846138"/>
            <a:chOff x="4866118" y="198295"/>
            <a:chExt cx="5856645" cy="1034309"/>
          </a:xfrm>
        </p:grpSpPr>
        <p:sp>
          <p:nvSpPr>
            <p:cNvPr id="22" name="圆角矩形 21">
              <a:hlinkClick r:id="rId1" action="ppaction://hlinksldjump"/>
            </p:cNvPr>
            <p:cNvSpPr/>
            <p:nvPr/>
          </p:nvSpPr>
          <p:spPr>
            <a:xfrm>
              <a:off x="4866118" y="198295"/>
              <a:ext cx="5856645" cy="1034309"/>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6390" name="矩形 34"/>
            <p:cNvSpPr>
              <a:spLocks noChangeArrowheads="1"/>
            </p:cNvSpPr>
            <p:nvPr/>
          </p:nvSpPr>
          <p:spPr bwMode="auto">
            <a:xfrm>
              <a:off x="5240308" y="351268"/>
              <a:ext cx="5108575" cy="638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dirty="0" smtClean="0">
                  <a:solidFill>
                    <a:srgbClr val="18478F"/>
                  </a:solidFill>
                  <a:latin typeface="方正黑体简体" pitchFamily="2" charset="-122"/>
                  <a:ea typeface="方正黑体简体" pitchFamily="2" charset="-122"/>
                  <a:sym typeface="FZZhengHeiS-R-GB"/>
                </a:rPr>
                <a:t>审核流程和职责</a:t>
              </a:r>
              <a:r>
                <a:rPr lang="zh-CN" altLang="en-US" sz="2800" dirty="0">
                  <a:solidFill>
                    <a:srgbClr val="18478F"/>
                  </a:solidFill>
                  <a:latin typeface="方正黑体简体" pitchFamily="2" charset="-122"/>
                  <a:ea typeface="方正黑体简体" pitchFamily="2" charset="-122"/>
                  <a:sym typeface="FZZhengHeiS-R-GB"/>
                </a:rPr>
                <a:t>分工</a:t>
              </a:r>
              <a:endParaRPr lang="zh-CN" altLang="en-US" sz="2800" dirty="0">
                <a:solidFill>
                  <a:srgbClr val="18478F"/>
                </a:solidFill>
                <a:latin typeface="方正黑体简体" pitchFamily="2" charset="-122"/>
                <a:ea typeface="方正黑体简体" pitchFamily="2" charset="-122"/>
                <a:sym typeface="FZZhengHeiS-R-GB"/>
              </a:endParaRPr>
            </a:p>
          </p:txBody>
        </p:sp>
      </p:grpSp>
      <p:grpSp>
        <p:nvGrpSpPr>
          <p:cNvPr id="2" name="组合 1"/>
          <p:cNvGrpSpPr/>
          <p:nvPr/>
        </p:nvGrpSpPr>
        <p:grpSpPr>
          <a:xfrm>
            <a:off x="3959224" y="399415"/>
            <a:ext cx="684663" cy="668562"/>
            <a:chOff x="3988744" y="512691"/>
            <a:chExt cx="723978" cy="720725"/>
          </a:xfrm>
          <a:solidFill>
            <a:schemeClr val="accent1">
              <a:lumMod val="50000"/>
            </a:schemeClr>
          </a:solidFill>
        </p:grpSpPr>
        <p:sp>
          <p:nvSpPr>
            <p:cNvPr id="23" name="矩形 22"/>
            <p:cNvSpPr/>
            <p:nvPr/>
          </p:nvSpPr>
          <p:spPr>
            <a:xfrm rot="13500000">
              <a:off x="3987950" y="513485"/>
              <a:ext cx="720725" cy="7191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49" name="矩形 48"/>
            <p:cNvSpPr/>
            <p:nvPr/>
          </p:nvSpPr>
          <p:spPr>
            <a:xfrm>
              <a:off x="4089508" y="610633"/>
              <a:ext cx="623214" cy="497685"/>
            </a:xfrm>
            <a:prstGeom prst="rect">
              <a:avLst/>
            </a:prstGeom>
            <a:noFill/>
            <a:extLst>
              <a:ext uri="{909E8E84-426E-40DD-AFC4-6F175D3DCCD1}">
                <a14:hiddenFill xmlns:a14="http://schemas.microsoft.com/office/drawing/2010/main">
                  <a:grpFill/>
                </a14:hiddenFill>
              </a:ext>
            </a:extLst>
          </p:spPr>
          <p:txBody>
            <a:bodyPr>
              <a:spAutoFit/>
            </a:bodyPr>
            <a:lstStyle/>
            <a:p>
              <a:pPr fontAlgn="auto">
                <a:spcBef>
                  <a:spcPts val="0"/>
                </a:spcBef>
                <a:spcAft>
                  <a:spcPts val="0"/>
                </a:spcAft>
                <a:defRPr/>
              </a:pPr>
              <a:r>
                <a:rPr lang="en-US" altLang="zh-CN" sz="2400" noProof="1">
                  <a:solidFill>
                    <a:prstClr val="white"/>
                  </a:solidFill>
                  <a:latin typeface="方正黑体简体" pitchFamily="2" charset="-122"/>
                  <a:ea typeface="方正黑体简体" pitchFamily="2" charset="-122"/>
                  <a:cs typeface="+mn-ea"/>
                  <a:sym typeface="+mn-lt"/>
                </a:rPr>
                <a:t>01</a:t>
              </a:r>
              <a:endParaRPr lang="zh-CN" altLang="en-US" sz="2400" noProof="1">
                <a:solidFill>
                  <a:prstClr val="white"/>
                </a:solidFill>
                <a:latin typeface="方正黑体简体" pitchFamily="2" charset="-122"/>
                <a:ea typeface="方正黑体简体" pitchFamily="2" charset="-122"/>
                <a:cs typeface="+mn-ea"/>
                <a:sym typeface="+mn-lt"/>
              </a:endParaRPr>
            </a:p>
          </p:txBody>
        </p:sp>
      </p:grpSp>
      <p:grpSp>
        <p:nvGrpSpPr>
          <p:cNvPr id="4" name="组合 3"/>
          <p:cNvGrpSpPr/>
          <p:nvPr/>
        </p:nvGrpSpPr>
        <p:grpSpPr>
          <a:xfrm>
            <a:off x="3952240" y="2973069"/>
            <a:ext cx="673735" cy="692150"/>
            <a:chOff x="3954171" y="3005936"/>
            <a:chExt cx="742005" cy="720725"/>
          </a:xfrm>
          <a:solidFill>
            <a:schemeClr val="accent1">
              <a:lumMod val="50000"/>
            </a:schemeClr>
          </a:solidFill>
        </p:grpSpPr>
        <p:sp>
          <p:nvSpPr>
            <p:cNvPr id="25" name="矩形 24"/>
            <p:cNvSpPr/>
            <p:nvPr/>
          </p:nvSpPr>
          <p:spPr>
            <a:xfrm rot="13500000">
              <a:off x="3964811" y="2995296"/>
              <a:ext cx="720725" cy="7420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50" name="矩形 49"/>
            <p:cNvSpPr/>
            <p:nvPr/>
          </p:nvSpPr>
          <p:spPr>
            <a:xfrm>
              <a:off x="4045461" y="3103730"/>
              <a:ext cx="620713" cy="479381"/>
            </a:xfrm>
            <a:prstGeom prst="rect">
              <a:avLst/>
            </a:prstGeom>
            <a:noFill/>
            <a:extLst>
              <a:ext uri="{909E8E84-426E-40DD-AFC4-6F175D3DCCD1}">
                <a14:hiddenFill xmlns:a14="http://schemas.microsoft.com/office/drawing/2010/main">
                  <a:grpFill/>
                </a14:hiddenFill>
              </a:ext>
            </a:extLst>
          </p:spPr>
          <p:txBody>
            <a:bodyPr>
              <a:spAutoFit/>
            </a:bodyPr>
            <a:lstStyle/>
            <a:p>
              <a:pPr fontAlgn="auto">
                <a:spcBef>
                  <a:spcPts val="0"/>
                </a:spcBef>
                <a:spcAft>
                  <a:spcPts val="0"/>
                </a:spcAft>
                <a:defRPr/>
              </a:pPr>
              <a:r>
                <a:rPr lang="en-US" altLang="zh-CN" sz="2400" noProof="1">
                  <a:solidFill>
                    <a:prstClr val="white"/>
                  </a:solidFill>
                  <a:latin typeface="方正黑体简体" pitchFamily="2" charset="-122"/>
                  <a:ea typeface="方正黑体简体" pitchFamily="2" charset="-122"/>
                  <a:cs typeface="+mn-ea"/>
                  <a:sym typeface="+mn-lt"/>
                </a:rPr>
                <a:t>03</a:t>
              </a:r>
              <a:endParaRPr lang="zh-CN" altLang="en-US" sz="2400" noProof="1">
                <a:solidFill>
                  <a:prstClr val="white"/>
                </a:solidFill>
                <a:latin typeface="方正黑体简体" pitchFamily="2" charset="-122"/>
                <a:ea typeface="方正黑体简体" pitchFamily="2" charset="-122"/>
                <a:cs typeface="+mn-ea"/>
                <a:sym typeface="+mn-lt"/>
              </a:endParaRPr>
            </a:p>
          </p:txBody>
        </p:sp>
      </p:grpSp>
      <p:grpSp>
        <p:nvGrpSpPr>
          <p:cNvPr id="16393" name="组合 8"/>
          <p:cNvGrpSpPr/>
          <p:nvPr/>
        </p:nvGrpSpPr>
        <p:grpSpPr bwMode="auto">
          <a:xfrm>
            <a:off x="4922838" y="2965450"/>
            <a:ext cx="5856287" cy="719138"/>
            <a:chOff x="4866118" y="2922382"/>
            <a:chExt cx="5856646" cy="1034308"/>
          </a:xfrm>
        </p:grpSpPr>
        <p:sp>
          <p:nvSpPr>
            <p:cNvPr id="24" name="圆角矩形 23"/>
            <p:cNvSpPr/>
            <p:nvPr/>
          </p:nvSpPr>
          <p:spPr>
            <a:xfrm rot="16200000">
              <a:off x="7277287" y="511213"/>
              <a:ext cx="1034308" cy="585664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6395" name="矩形 13"/>
            <p:cNvSpPr>
              <a:spLocks noChangeArrowheads="1"/>
            </p:cNvSpPr>
            <p:nvPr/>
          </p:nvSpPr>
          <p:spPr bwMode="auto">
            <a:xfrm>
              <a:off x="5215593" y="3068417"/>
              <a:ext cx="5482628" cy="751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dirty="0">
                  <a:solidFill>
                    <a:srgbClr val="18478F"/>
                  </a:solidFill>
                  <a:latin typeface="方正黑体简体" pitchFamily="2" charset="-122"/>
                  <a:ea typeface="方正黑体简体" pitchFamily="2" charset="-122"/>
                  <a:sym typeface="FZZhengHeiS-R-GB"/>
                </a:rPr>
                <a:t>调查单位入退库、信息变更申报</a:t>
              </a:r>
              <a:endParaRPr lang="zh-CN" altLang="en-US" sz="2800" dirty="0">
                <a:solidFill>
                  <a:srgbClr val="18478F"/>
                </a:solidFill>
                <a:latin typeface="方正黑体简体" pitchFamily="2" charset="-122"/>
                <a:ea typeface="方正黑体简体" pitchFamily="2" charset="-122"/>
                <a:sym typeface="FZZhengHeiS-R-GB"/>
              </a:endParaRPr>
            </a:p>
          </p:txBody>
        </p:sp>
      </p:grpSp>
      <p:grpSp>
        <p:nvGrpSpPr>
          <p:cNvPr id="3" name="组合 2"/>
          <p:cNvGrpSpPr/>
          <p:nvPr/>
        </p:nvGrpSpPr>
        <p:grpSpPr>
          <a:xfrm>
            <a:off x="3948429" y="1685289"/>
            <a:ext cx="661670" cy="720725"/>
            <a:chOff x="4006216" y="1758692"/>
            <a:chExt cx="719137" cy="720725"/>
          </a:xfrm>
          <a:solidFill>
            <a:schemeClr val="accent1">
              <a:lumMod val="50000"/>
            </a:schemeClr>
          </a:solidFill>
        </p:grpSpPr>
        <p:sp>
          <p:nvSpPr>
            <p:cNvPr id="15" name="矩形 14"/>
            <p:cNvSpPr/>
            <p:nvPr/>
          </p:nvSpPr>
          <p:spPr>
            <a:xfrm rot="13500000">
              <a:off x="4005422" y="1759486"/>
              <a:ext cx="720725" cy="7191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6" name="矩形 15"/>
            <p:cNvSpPr/>
            <p:nvPr/>
          </p:nvSpPr>
          <p:spPr>
            <a:xfrm>
              <a:off x="4073349" y="1869075"/>
              <a:ext cx="620713" cy="460375"/>
            </a:xfrm>
            <a:prstGeom prst="rect">
              <a:avLst/>
            </a:prstGeom>
            <a:noFill/>
            <a:extLst>
              <a:ext uri="{909E8E84-426E-40DD-AFC4-6F175D3DCCD1}">
                <a14:hiddenFill xmlns:a14="http://schemas.microsoft.com/office/drawing/2010/main">
                  <a:grpFill/>
                </a14:hiddenFill>
              </a:ext>
            </a:extLst>
          </p:spPr>
          <p:txBody>
            <a:bodyPr>
              <a:spAutoFit/>
            </a:bodyPr>
            <a:lstStyle/>
            <a:p>
              <a:pPr fontAlgn="auto">
                <a:spcBef>
                  <a:spcPts val="0"/>
                </a:spcBef>
                <a:spcAft>
                  <a:spcPts val="0"/>
                </a:spcAft>
                <a:defRPr/>
              </a:pPr>
              <a:r>
                <a:rPr lang="en-US" altLang="zh-CN" sz="2400" noProof="1">
                  <a:solidFill>
                    <a:prstClr val="white"/>
                  </a:solidFill>
                  <a:latin typeface="方正黑体简体" pitchFamily="2" charset="-122"/>
                  <a:ea typeface="方正黑体简体" pitchFamily="2" charset="-122"/>
                  <a:cs typeface="+mn-ea"/>
                  <a:sym typeface="+mn-lt"/>
                </a:rPr>
                <a:t>02</a:t>
              </a:r>
              <a:endParaRPr lang="zh-CN" altLang="en-US" sz="2400" noProof="1">
                <a:solidFill>
                  <a:prstClr val="white"/>
                </a:solidFill>
                <a:latin typeface="方正黑体简体" pitchFamily="2" charset="-122"/>
                <a:ea typeface="方正黑体简体" pitchFamily="2" charset="-122"/>
                <a:cs typeface="+mn-ea"/>
                <a:sym typeface="+mn-lt"/>
              </a:endParaRPr>
            </a:p>
          </p:txBody>
        </p:sp>
      </p:grpSp>
      <p:grpSp>
        <p:nvGrpSpPr>
          <p:cNvPr id="16397" name="组合 7"/>
          <p:cNvGrpSpPr/>
          <p:nvPr/>
        </p:nvGrpSpPr>
        <p:grpSpPr bwMode="auto">
          <a:xfrm>
            <a:off x="4862829" y="1614435"/>
            <a:ext cx="5856287" cy="844550"/>
            <a:chOff x="4862678" y="1525286"/>
            <a:chExt cx="5856646" cy="1034308"/>
          </a:xfrm>
        </p:grpSpPr>
        <p:sp>
          <p:nvSpPr>
            <p:cNvPr id="17" name="圆角矩形 23"/>
            <p:cNvSpPr/>
            <p:nvPr/>
          </p:nvSpPr>
          <p:spPr>
            <a:xfrm rot="16200000">
              <a:off x="7273847" y="-885883"/>
              <a:ext cx="1034308" cy="585664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6399" name="矩形 17"/>
            <p:cNvSpPr>
              <a:spLocks noChangeArrowheads="1"/>
            </p:cNvSpPr>
            <p:nvPr/>
          </p:nvSpPr>
          <p:spPr bwMode="auto">
            <a:xfrm>
              <a:off x="5230891" y="1762036"/>
              <a:ext cx="5108575" cy="638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dirty="0">
                  <a:solidFill>
                    <a:srgbClr val="18478F"/>
                  </a:solidFill>
                  <a:latin typeface="方正黑体简体" pitchFamily="2" charset="-122"/>
                  <a:ea typeface="方正黑体简体" pitchFamily="2" charset="-122"/>
                  <a:sym typeface="FZZhengHeiS-R-GB"/>
                </a:rPr>
                <a:t>调查单位审核工作要求</a:t>
              </a:r>
              <a:endParaRPr lang="zh-CN" altLang="en-US" sz="2800" dirty="0">
                <a:solidFill>
                  <a:srgbClr val="18478F"/>
                </a:solidFill>
                <a:latin typeface="方正黑体简体" pitchFamily="2" charset="-122"/>
                <a:ea typeface="方正黑体简体" pitchFamily="2" charset="-122"/>
                <a:sym typeface="FZZhengHeiS-R-GB"/>
              </a:endParaRPr>
            </a:p>
          </p:txBody>
        </p:sp>
      </p:grpSp>
      <p:grpSp>
        <p:nvGrpSpPr>
          <p:cNvPr id="16401" name="组合 9"/>
          <p:cNvGrpSpPr/>
          <p:nvPr/>
        </p:nvGrpSpPr>
        <p:grpSpPr bwMode="auto">
          <a:xfrm>
            <a:off x="4922838" y="4173538"/>
            <a:ext cx="5856287" cy="779462"/>
            <a:chOff x="4896449" y="4029843"/>
            <a:chExt cx="5856646" cy="1034308"/>
          </a:xfrm>
        </p:grpSpPr>
        <p:sp>
          <p:nvSpPr>
            <p:cNvPr id="26" name="圆角矩形 23"/>
            <p:cNvSpPr/>
            <p:nvPr/>
          </p:nvSpPr>
          <p:spPr>
            <a:xfrm rot="16200000">
              <a:off x="7307618" y="1618674"/>
              <a:ext cx="1034308" cy="585664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6403" name="矩形 29"/>
            <p:cNvSpPr>
              <a:spLocks noChangeArrowheads="1"/>
            </p:cNvSpPr>
            <p:nvPr/>
          </p:nvSpPr>
          <p:spPr bwMode="auto">
            <a:xfrm>
              <a:off x="5245924" y="4177717"/>
              <a:ext cx="5108575" cy="693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dirty="0">
                  <a:solidFill>
                    <a:srgbClr val="18478F"/>
                  </a:solidFill>
                  <a:latin typeface="方正黑体简体" pitchFamily="2" charset="-122"/>
                  <a:ea typeface="方正黑体简体" pitchFamily="2" charset="-122"/>
                  <a:sym typeface="FZZhengHeiS-R-GB"/>
                </a:rPr>
                <a:t>审核步骤及要点</a:t>
              </a:r>
              <a:endParaRPr lang="zh-CN" altLang="en-US" sz="2800" dirty="0">
                <a:solidFill>
                  <a:srgbClr val="18478F"/>
                </a:solidFill>
                <a:latin typeface="方正黑体简体" pitchFamily="2" charset="-122"/>
                <a:ea typeface="方正黑体简体" pitchFamily="2" charset="-122"/>
                <a:sym typeface="FZZhengHeiS-R-GB"/>
              </a:endParaRPr>
            </a:p>
          </p:txBody>
        </p:sp>
      </p:grpSp>
      <p:grpSp>
        <p:nvGrpSpPr>
          <p:cNvPr id="16405" name="组合 10"/>
          <p:cNvGrpSpPr/>
          <p:nvPr/>
        </p:nvGrpSpPr>
        <p:grpSpPr bwMode="auto">
          <a:xfrm>
            <a:off x="4922838" y="5389563"/>
            <a:ext cx="5856287" cy="766762"/>
            <a:chOff x="4896449" y="5147273"/>
            <a:chExt cx="5856646" cy="1034308"/>
          </a:xfrm>
        </p:grpSpPr>
        <p:sp>
          <p:nvSpPr>
            <p:cNvPr id="31" name="圆角矩形 23"/>
            <p:cNvSpPr/>
            <p:nvPr/>
          </p:nvSpPr>
          <p:spPr>
            <a:xfrm rot="16200000">
              <a:off x="7307618" y="2736104"/>
              <a:ext cx="1034308" cy="585664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6407" name="矩形 33"/>
            <p:cNvSpPr>
              <a:spLocks noChangeArrowheads="1"/>
            </p:cNvSpPr>
            <p:nvPr/>
          </p:nvSpPr>
          <p:spPr bwMode="auto">
            <a:xfrm>
              <a:off x="5204649" y="5311559"/>
              <a:ext cx="5108575" cy="70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dirty="0">
                  <a:solidFill>
                    <a:srgbClr val="18478F"/>
                  </a:solidFill>
                  <a:latin typeface="方正黑体简体" pitchFamily="2" charset="-122"/>
                  <a:ea typeface="方正黑体简体" pitchFamily="2" charset="-122"/>
                  <a:sym typeface="FZZhengHeiS-R-GB"/>
                </a:rPr>
                <a:t>问题解答</a:t>
              </a:r>
              <a:endParaRPr lang="zh-CN" altLang="en-US" sz="2800" dirty="0">
                <a:solidFill>
                  <a:srgbClr val="18478F"/>
                </a:solidFill>
                <a:latin typeface="方正黑体简体" pitchFamily="2" charset="-122"/>
                <a:ea typeface="方正黑体简体" pitchFamily="2" charset="-122"/>
                <a:sym typeface="FZZhengHeiS-R-GB"/>
              </a:endParaRPr>
            </a:p>
          </p:txBody>
        </p:sp>
      </p:grpSp>
      <p:sp>
        <p:nvSpPr>
          <p:cNvPr id="16408" name="灯片编号占位符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6FBAF2CE-A5AB-4591-B8DA-0D3934747892}" type="slidenum">
              <a:rPr altLang="en-US" smtClean="0">
                <a:solidFill>
                  <a:srgbClr val="898989"/>
                </a:solidFill>
                <a:cs typeface="FZHei-B01S"/>
              </a:rPr>
            </a:fld>
            <a:endParaRPr lang="zh-CN" altLang="en-US" smtClean="0">
              <a:solidFill>
                <a:srgbClr val="898989"/>
              </a:solidFill>
              <a:cs typeface="FZHei-B01S"/>
            </a:endParaRPr>
          </a:p>
        </p:txBody>
      </p:sp>
      <p:grpSp>
        <p:nvGrpSpPr>
          <p:cNvPr id="36" name="组合 35"/>
          <p:cNvGrpSpPr/>
          <p:nvPr/>
        </p:nvGrpSpPr>
        <p:grpSpPr>
          <a:xfrm>
            <a:off x="3970152" y="5427773"/>
            <a:ext cx="673735" cy="692150"/>
            <a:chOff x="3954171" y="3005936"/>
            <a:chExt cx="742005" cy="720725"/>
          </a:xfrm>
          <a:solidFill>
            <a:schemeClr val="accent1">
              <a:lumMod val="50000"/>
            </a:schemeClr>
          </a:solidFill>
        </p:grpSpPr>
        <p:sp>
          <p:nvSpPr>
            <p:cNvPr id="37" name="矩形 36"/>
            <p:cNvSpPr/>
            <p:nvPr/>
          </p:nvSpPr>
          <p:spPr>
            <a:xfrm rot="13500000">
              <a:off x="3964811" y="2995296"/>
              <a:ext cx="720725" cy="7420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38" name="矩形 37"/>
            <p:cNvSpPr/>
            <p:nvPr/>
          </p:nvSpPr>
          <p:spPr>
            <a:xfrm>
              <a:off x="4045461" y="3103730"/>
              <a:ext cx="620713" cy="479381"/>
            </a:xfrm>
            <a:prstGeom prst="rect">
              <a:avLst/>
            </a:prstGeom>
            <a:noFill/>
            <a:extLst>
              <a:ext uri="{909E8E84-426E-40DD-AFC4-6F175D3DCCD1}">
                <a14:hiddenFill xmlns:a14="http://schemas.microsoft.com/office/drawing/2010/main">
                  <a:grpFill/>
                </a14:hiddenFill>
              </a:ext>
            </a:extLst>
          </p:spPr>
          <p:txBody>
            <a:bodyPr>
              <a:spAutoFit/>
            </a:bodyPr>
            <a:lstStyle/>
            <a:p>
              <a:pPr fontAlgn="auto">
                <a:spcBef>
                  <a:spcPts val="0"/>
                </a:spcBef>
                <a:spcAft>
                  <a:spcPts val="0"/>
                </a:spcAft>
                <a:defRPr/>
              </a:pPr>
              <a:r>
                <a:rPr lang="en-US" altLang="zh-CN" sz="2400" noProof="1" smtClean="0">
                  <a:solidFill>
                    <a:prstClr val="white"/>
                  </a:solidFill>
                  <a:latin typeface="方正黑体简体" pitchFamily="2" charset="-122"/>
                  <a:ea typeface="方正黑体简体" pitchFamily="2" charset="-122"/>
                  <a:cs typeface="+mn-ea"/>
                  <a:sym typeface="+mn-lt"/>
                </a:rPr>
                <a:t>05</a:t>
              </a:r>
              <a:endParaRPr lang="zh-CN" altLang="en-US" sz="2400" noProof="1">
                <a:solidFill>
                  <a:prstClr val="white"/>
                </a:solidFill>
                <a:latin typeface="方正黑体简体" pitchFamily="2" charset="-122"/>
                <a:ea typeface="方正黑体简体" pitchFamily="2" charset="-122"/>
                <a:cs typeface="+mn-ea"/>
                <a:sym typeface="+mn-lt"/>
              </a:endParaRPr>
            </a:p>
          </p:txBody>
        </p:sp>
      </p:grpSp>
      <p:grpSp>
        <p:nvGrpSpPr>
          <p:cNvPr id="39" name="组合 38"/>
          <p:cNvGrpSpPr/>
          <p:nvPr/>
        </p:nvGrpSpPr>
        <p:grpSpPr>
          <a:xfrm>
            <a:off x="3958884" y="4151447"/>
            <a:ext cx="673735" cy="692150"/>
            <a:chOff x="3954171" y="3005936"/>
            <a:chExt cx="742005" cy="720725"/>
          </a:xfrm>
          <a:solidFill>
            <a:schemeClr val="accent1">
              <a:lumMod val="50000"/>
            </a:schemeClr>
          </a:solidFill>
        </p:grpSpPr>
        <p:sp>
          <p:nvSpPr>
            <p:cNvPr id="40" name="矩形 39"/>
            <p:cNvSpPr/>
            <p:nvPr/>
          </p:nvSpPr>
          <p:spPr>
            <a:xfrm rot="13500000">
              <a:off x="3964811" y="2995296"/>
              <a:ext cx="720725" cy="7420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41" name="矩形 40"/>
            <p:cNvSpPr/>
            <p:nvPr/>
          </p:nvSpPr>
          <p:spPr>
            <a:xfrm>
              <a:off x="4045461" y="3103730"/>
              <a:ext cx="620713" cy="479381"/>
            </a:xfrm>
            <a:prstGeom prst="rect">
              <a:avLst/>
            </a:prstGeom>
            <a:noFill/>
            <a:extLst>
              <a:ext uri="{909E8E84-426E-40DD-AFC4-6F175D3DCCD1}">
                <a14:hiddenFill xmlns:a14="http://schemas.microsoft.com/office/drawing/2010/main">
                  <a:grpFill/>
                </a14:hiddenFill>
              </a:ext>
            </a:extLst>
          </p:spPr>
          <p:txBody>
            <a:bodyPr>
              <a:spAutoFit/>
            </a:bodyPr>
            <a:lstStyle/>
            <a:p>
              <a:pPr fontAlgn="auto">
                <a:spcBef>
                  <a:spcPts val="0"/>
                </a:spcBef>
                <a:spcAft>
                  <a:spcPts val="0"/>
                </a:spcAft>
                <a:defRPr/>
              </a:pPr>
              <a:r>
                <a:rPr lang="en-US" altLang="zh-CN" sz="2400" noProof="1" smtClean="0">
                  <a:solidFill>
                    <a:prstClr val="white"/>
                  </a:solidFill>
                  <a:latin typeface="方正黑体简体" pitchFamily="2" charset="-122"/>
                  <a:ea typeface="方正黑体简体" pitchFamily="2" charset="-122"/>
                  <a:cs typeface="+mn-ea"/>
                  <a:sym typeface="+mn-lt"/>
                </a:rPr>
                <a:t>04</a:t>
              </a:r>
              <a:endParaRPr lang="zh-CN" altLang="en-US" sz="2400" noProof="1">
                <a:solidFill>
                  <a:prstClr val="white"/>
                </a:solidFill>
                <a:latin typeface="方正黑体简体" pitchFamily="2" charset="-122"/>
                <a:ea typeface="方正黑体简体" pitchFamily="2" charset="-122"/>
                <a:cs typeface="+mn-ea"/>
                <a:sym typeface="+mn-lt"/>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53" presetClass="entr" presetSubtype="16" fill="hold" grpId="0" nodeType="withEffect">
                                  <p:stCondLst>
                                    <p:cond delay="75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矩形 69"/>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71" name="矩形 70"/>
          <p:cNvSpPr>
            <a:spLocks noChangeArrowheads="1"/>
          </p:cNvSpPr>
          <p:nvPr/>
        </p:nvSpPr>
        <p:spPr bwMode="auto">
          <a:xfrm>
            <a:off x="1755775" y="449263"/>
            <a:ext cx="41608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400" dirty="0">
                <a:solidFill>
                  <a:srgbClr val="18478F"/>
                </a:solidFill>
                <a:latin typeface="方正黑体简体" pitchFamily="2" charset="-122"/>
                <a:ea typeface="方正黑体简体" pitchFamily="2" charset="-122"/>
                <a:sym typeface="FZZhengHeiS-R-GB"/>
              </a:rPr>
              <a:t>申报材料</a:t>
            </a:r>
            <a:r>
              <a:rPr lang="en-US" altLang="zh-CN" sz="2400" dirty="0">
                <a:solidFill>
                  <a:srgbClr val="18478F"/>
                </a:solidFill>
                <a:latin typeface="方正黑体简体" pitchFamily="2" charset="-122"/>
                <a:ea typeface="方正黑体简体" pitchFamily="2" charset="-122"/>
                <a:sym typeface="FZZhengHeiS-R-GB"/>
              </a:rPr>
              <a:t>---</a:t>
            </a:r>
            <a:r>
              <a:rPr lang="zh-CN" altLang="en-US" sz="2400" dirty="0">
                <a:solidFill>
                  <a:srgbClr val="18478F"/>
                </a:solidFill>
                <a:latin typeface="方正黑体简体" pitchFamily="2" charset="-122"/>
                <a:ea typeface="方正黑体简体" pitchFamily="2" charset="-122"/>
                <a:sym typeface="FZZhengHeiS-R-GB"/>
              </a:rPr>
              <a:t>变更</a:t>
            </a:r>
            <a:endParaRPr lang="zh-CN" altLang="en-US" sz="2400" dirty="0">
              <a:solidFill>
                <a:srgbClr val="18478F"/>
              </a:solidFill>
              <a:latin typeface="方正黑体简体" pitchFamily="2" charset="-122"/>
              <a:ea typeface="方正黑体简体" pitchFamily="2" charset="-122"/>
              <a:sym typeface="FZZhengHeiS-R-GB"/>
            </a:endParaRPr>
          </a:p>
        </p:txBody>
      </p:sp>
      <p:sp>
        <p:nvSpPr>
          <p:cNvPr id="91" name="圆角矩形 90"/>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92" name="矩形 91"/>
          <p:cNvSpPr>
            <a:spLocks noChangeArrowheads="1"/>
          </p:cNvSpPr>
          <p:nvPr/>
        </p:nvSpPr>
        <p:spPr bwMode="auto">
          <a:xfrm>
            <a:off x="417513" y="400050"/>
            <a:ext cx="765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18478F"/>
                </a:solidFill>
                <a:latin typeface="方正黑体简体" pitchFamily="2" charset="-122"/>
                <a:ea typeface="方正黑体简体" pitchFamily="2" charset="-122"/>
                <a:sym typeface="FZZhengHeiS-R-GB"/>
              </a:rPr>
              <a:t>2.5</a:t>
            </a:r>
            <a:endParaRPr lang="zh-CN" altLang="en-US" sz="3200">
              <a:solidFill>
                <a:srgbClr val="18478F"/>
              </a:solidFill>
              <a:latin typeface="方正黑体简体" pitchFamily="2" charset="-122"/>
              <a:ea typeface="方正黑体简体" pitchFamily="2" charset="-122"/>
              <a:sym typeface="FZZhengHeiS-R-GB"/>
            </a:endParaRPr>
          </a:p>
        </p:txBody>
      </p:sp>
      <p:sp>
        <p:nvSpPr>
          <p:cNvPr id="93" name="矩形 92"/>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pic>
        <p:nvPicPr>
          <p:cNvPr id="66566" name="图片 2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6988" y="652463"/>
            <a:ext cx="12241212"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p:cNvSpPr txBox="1"/>
          <p:nvPr/>
        </p:nvSpPr>
        <p:spPr>
          <a:xfrm>
            <a:off x="4433660" y="1464943"/>
            <a:ext cx="2954655" cy="461665"/>
          </a:xfrm>
          <a:prstGeom prst="rect">
            <a:avLst/>
          </a:prstGeom>
          <a:noFill/>
        </p:spPr>
        <p:txBody>
          <a:bodyPr wrap="none">
            <a:spAutoFit/>
            <a:scene3d>
              <a:camera prst="orthographicFront"/>
              <a:lightRig rig="threePt" dir="t"/>
            </a:scene3d>
          </a:bodyPr>
          <a:lstStyle/>
          <a:p>
            <a:pPr eaLnBrk="0" hangingPunct="0">
              <a:defRPr/>
            </a:pPr>
            <a:r>
              <a:rPr lang="zh-CN" altLang="en-US" sz="2400" noProof="1" smtClean="0">
                <a:effectLst>
                  <a:outerShdw blurRad="38100" dist="19050" dir="2700000" algn="tl" rotWithShape="0">
                    <a:schemeClr val="dk1">
                      <a:alpha val="40000"/>
                    </a:schemeClr>
                  </a:outerShdw>
                </a:effectLst>
                <a:latin typeface="黑体" panose="02010609060101010101" charset="-122"/>
                <a:ea typeface="黑体" panose="02010609060101010101" charset="-122"/>
              </a:rPr>
              <a:t>申报专业</a:t>
            </a:r>
            <a:r>
              <a:rPr lang="zh-CN" altLang="en-US" sz="2400" noProof="1">
                <a:effectLst>
                  <a:outerShdw blurRad="38100" dist="19050" dir="2700000" algn="tl" rotWithShape="0">
                    <a:schemeClr val="dk1">
                      <a:alpha val="40000"/>
                    </a:schemeClr>
                  </a:outerShdw>
                </a:effectLst>
                <a:latin typeface="黑体" panose="02010609060101010101" charset="-122"/>
                <a:ea typeface="黑体" panose="02010609060101010101" charset="-122"/>
              </a:rPr>
              <a:t>变更的单位</a:t>
            </a:r>
            <a:endParaRPr lang="zh-CN" altLang="en-US" sz="2400" noProof="1">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sp>
        <p:nvSpPr>
          <p:cNvPr id="66569"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4BF2DE58-7FAC-428A-9EEE-182DCBF80EC2}" type="slidenum">
              <a:rPr altLang="en-US" smtClean="0">
                <a:solidFill>
                  <a:srgbClr val="898989"/>
                </a:solidFill>
                <a:cs typeface="FZHei-B01S"/>
              </a:rPr>
            </a:fld>
            <a:endParaRPr lang="zh-CN" altLang="en-US" smtClean="0">
              <a:solidFill>
                <a:srgbClr val="898989"/>
              </a:solidFill>
              <a:cs typeface="FZHei-B01S"/>
            </a:endParaRPr>
          </a:p>
        </p:txBody>
      </p:sp>
      <p:sp>
        <p:nvSpPr>
          <p:cNvPr id="2" name="双波形 1"/>
          <p:cNvSpPr/>
          <p:nvPr/>
        </p:nvSpPr>
        <p:spPr>
          <a:xfrm>
            <a:off x="1844516" y="2628900"/>
            <a:ext cx="3217702" cy="698500"/>
          </a:xfrm>
          <a:prstGeom prst="doubleWave">
            <a:avLst/>
          </a:prstGeom>
          <a:solidFill>
            <a:srgbClr val="C00000"/>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prstClr val="white"/>
                </a:solidFill>
                <a:latin typeface="微软雅黑" panose="020B0503020204020204" charset="-122"/>
                <a:ea typeface="微软雅黑" panose="020B0503020204020204" charset="-122"/>
                <a:cs typeface="+mn-ea"/>
                <a:sym typeface="+mn-lt"/>
              </a:rPr>
              <a:t>专业变更纳入</a:t>
            </a:r>
            <a:endParaRPr lang="zh-CN" altLang="en-US" b="1" dirty="0">
              <a:solidFill>
                <a:prstClr val="white"/>
              </a:solidFill>
              <a:latin typeface="微软雅黑" panose="020B0503020204020204" charset="-122"/>
              <a:ea typeface="微软雅黑" panose="020B0503020204020204" charset="-122"/>
              <a:cs typeface="+mn-ea"/>
              <a:sym typeface="+mn-lt"/>
            </a:endParaRPr>
          </a:p>
        </p:txBody>
      </p:sp>
      <p:sp>
        <p:nvSpPr>
          <p:cNvPr id="12" name="双波形 11"/>
          <p:cNvSpPr/>
          <p:nvPr/>
        </p:nvSpPr>
        <p:spPr>
          <a:xfrm>
            <a:off x="7288832" y="2628900"/>
            <a:ext cx="3217702" cy="698500"/>
          </a:xfrm>
          <a:prstGeom prst="doubleWave">
            <a:avLst/>
          </a:prstGeom>
          <a:solidFill>
            <a:srgbClr val="C00000"/>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prstClr val="white"/>
                </a:solidFill>
                <a:latin typeface="微软雅黑" panose="020B0503020204020204" charset="-122"/>
                <a:ea typeface="微软雅黑" panose="020B0503020204020204" charset="-122"/>
                <a:cs typeface="+mn-ea"/>
                <a:sym typeface="+mn-lt"/>
              </a:rPr>
              <a:t>专业变更退出</a:t>
            </a:r>
            <a:endParaRPr lang="zh-CN" altLang="en-US" b="1" dirty="0">
              <a:solidFill>
                <a:prstClr val="white"/>
              </a:solidFill>
              <a:latin typeface="微软雅黑" panose="020B0503020204020204" charset="-122"/>
              <a:ea typeface="微软雅黑" panose="020B0503020204020204" charset="-122"/>
              <a:cs typeface="+mn-ea"/>
              <a:sym typeface="+mn-lt"/>
            </a:endParaRPr>
          </a:p>
        </p:txBody>
      </p:sp>
      <p:sp>
        <p:nvSpPr>
          <p:cNvPr id="3" name="上箭头标注 2"/>
          <p:cNvSpPr/>
          <p:nvPr/>
        </p:nvSpPr>
        <p:spPr>
          <a:xfrm>
            <a:off x="1315913" y="3327400"/>
            <a:ext cx="4368405" cy="2765972"/>
          </a:xfrm>
          <a:prstGeom prst="upArrowCallou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ct val="35000"/>
              </a:spcAft>
            </a:pPr>
            <a:r>
              <a:rPr lang="en-US" altLang="zh-CN" noProof="1">
                <a:solidFill>
                  <a:schemeClr val="bg1"/>
                </a:solidFill>
                <a:latin typeface="微软雅黑" panose="020B0503020204020204" charset="-122"/>
                <a:ea typeface="微软雅黑" panose="020B0503020204020204" charset="-122"/>
                <a:cs typeface="微软雅黑" panose="020B0503020204020204" charset="-122"/>
                <a:sym typeface="+mn-lt"/>
              </a:rPr>
              <a:t>《</a:t>
            </a:r>
            <a:r>
              <a:rPr lang="zh-CN" altLang="en-US" noProof="1">
                <a:solidFill>
                  <a:schemeClr val="bg1"/>
                </a:solidFill>
                <a:latin typeface="微软雅黑" panose="020B0503020204020204" charset="-122"/>
                <a:ea typeface="微软雅黑" panose="020B0503020204020204" charset="-122"/>
                <a:cs typeface="微软雅黑" panose="020B0503020204020204" charset="-122"/>
                <a:sym typeface="+mn-lt"/>
              </a:rPr>
              <a:t>调查单位</a:t>
            </a:r>
            <a:r>
              <a:rPr lang="zh-CN" altLang="en-US" noProof="1">
                <a:solidFill>
                  <a:srgbClr val="FFC000"/>
                </a:solidFill>
                <a:latin typeface="微软雅黑" panose="020B0503020204020204" charset="-122"/>
                <a:ea typeface="微软雅黑" panose="020B0503020204020204" charset="-122"/>
                <a:cs typeface="微软雅黑" panose="020B0503020204020204" charset="-122"/>
                <a:sym typeface="+mn-lt"/>
              </a:rPr>
              <a:t>年度</a:t>
            </a:r>
            <a:r>
              <a:rPr lang="en-US" altLang="zh-CN" noProof="1">
                <a:solidFill>
                  <a:srgbClr val="FFC000"/>
                </a:solidFill>
                <a:latin typeface="微软雅黑" panose="020B0503020204020204" charset="-122"/>
                <a:ea typeface="微软雅黑" panose="020B0503020204020204" charset="-122"/>
                <a:cs typeface="微软雅黑" panose="020B0503020204020204" charset="-122"/>
                <a:sym typeface="+mn-lt"/>
              </a:rPr>
              <a:t>/</a:t>
            </a:r>
            <a:r>
              <a:rPr lang="zh-CN" altLang="en-US" noProof="1">
                <a:solidFill>
                  <a:srgbClr val="FFC000"/>
                </a:solidFill>
                <a:latin typeface="微软雅黑" panose="020B0503020204020204" charset="-122"/>
                <a:ea typeface="微软雅黑" panose="020B0503020204020204" charset="-122"/>
                <a:cs typeface="微软雅黑" panose="020B0503020204020204" charset="-122"/>
                <a:sym typeface="+mn-lt"/>
              </a:rPr>
              <a:t>月度</a:t>
            </a:r>
            <a:r>
              <a:rPr lang="zh-CN" altLang="en-US" noProof="1">
                <a:solidFill>
                  <a:schemeClr val="bg1"/>
                </a:solidFill>
                <a:latin typeface="微软雅黑" panose="020B0503020204020204" charset="-122"/>
                <a:ea typeface="微软雅黑" panose="020B0503020204020204" charset="-122"/>
                <a:cs typeface="微软雅黑" panose="020B0503020204020204" charset="-122"/>
                <a:sym typeface="+mn-lt"/>
              </a:rPr>
              <a:t>审核登记表（一）</a:t>
            </a:r>
            <a:r>
              <a:rPr lang="en-US" altLang="zh-CN" noProof="1">
                <a:solidFill>
                  <a:schemeClr val="bg1"/>
                </a:solidFill>
                <a:latin typeface="微软雅黑" panose="020B0503020204020204" charset="-122"/>
                <a:ea typeface="微软雅黑" panose="020B0503020204020204" charset="-122"/>
                <a:cs typeface="微软雅黑" panose="020B0503020204020204" charset="-122"/>
                <a:sym typeface="+mn-lt"/>
              </a:rPr>
              <a:t>》   </a:t>
            </a:r>
            <a:r>
              <a:rPr lang="en-US" altLang="zh-CN" noProof="1" smtClean="0">
                <a:solidFill>
                  <a:schemeClr val="bg1"/>
                </a:solidFill>
                <a:latin typeface="微软雅黑" panose="020B0503020204020204" charset="-122"/>
                <a:ea typeface="微软雅黑" panose="020B0503020204020204" charset="-122"/>
                <a:cs typeface="微软雅黑" panose="020B0503020204020204" charset="-122"/>
                <a:sym typeface="+mn-lt"/>
              </a:rPr>
              <a:t>  </a:t>
            </a:r>
            <a:endParaRPr lang="en-US" altLang="zh-CN" noProof="1" smtClean="0">
              <a:solidFill>
                <a:schemeClr val="bg1"/>
              </a:solidFill>
              <a:latin typeface="微软雅黑" panose="020B0503020204020204" charset="-122"/>
              <a:ea typeface="微软雅黑" panose="020B0503020204020204" charset="-122"/>
              <a:cs typeface="微软雅黑" panose="020B0503020204020204" charset="-122"/>
              <a:sym typeface="+mn-lt"/>
            </a:endParaRPr>
          </a:p>
          <a:p>
            <a:pPr>
              <a:spcAft>
                <a:spcPct val="35000"/>
              </a:spcAft>
            </a:pPr>
            <a:r>
              <a:rPr lang="en-US" altLang="zh-CN" noProof="1">
                <a:solidFill>
                  <a:schemeClr val="bg1"/>
                </a:solidFill>
                <a:latin typeface="微软雅黑" panose="020B0503020204020204" charset="-122"/>
                <a:ea typeface="微软雅黑" panose="020B0503020204020204" charset="-122"/>
                <a:cs typeface="+mn-ea"/>
                <a:sym typeface="+mn-lt"/>
              </a:rPr>
              <a:t> </a:t>
            </a:r>
            <a:r>
              <a:rPr lang="zh-CN" altLang="en-US" dirty="0" smtClean="0">
                <a:solidFill>
                  <a:prstClr val="white"/>
                </a:solidFill>
                <a:latin typeface="微软雅黑" panose="020B0503020204020204" charset="-122"/>
                <a:ea typeface="微软雅黑" panose="020B0503020204020204" charset="-122"/>
                <a:cs typeface="+mn-ea"/>
                <a:sym typeface="+mn-lt"/>
              </a:rPr>
              <a:t>营业执照</a:t>
            </a:r>
            <a:r>
              <a:rPr lang="zh-CN" altLang="en-US" dirty="0">
                <a:solidFill>
                  <a:prstClr val="white"/>
                </a:solidFill>
                <a:latin typeface="微软雅黑" panose="020B0503020204020204" charset="-122"/>
                <a:ea typeface="微软雅黑" panose="020B0503020204020204" charset="-122"/>
                <a:cs typeface="+mn-ea"/>
                <a:sym typeface="+mn-lt"/>
              </a:rPr>
              <a:t>（证书）复印件</a:t>
            </a:r>
            <a:endParaRPr lang="en-US" altLang="zh-CN" noProof="1">
              <a:solidFill>
                <a:schemeClr val="bg1"/>
              </a:solidFill>
              <a:latin typeface="微软雅黑" panose="020B0503020204020204" charset="-122"/>
              <a:ea typeface="微软雅黑" panose="020B0503020204020204" charset="-122"/>
              <a:cs typeface="微软雅黑" panose="020B0503020204020204" charset="-122"/>
              <a:sym typeface="+mn-lt"/>
            </a:endParaRPr>
          </a:p>
          <a:p>
            <a:pPr>
              <a:spcAft>
                <a:spcPct val="35000"/>
              </a:spcAft>
            </a:pPr>
            <a:r>
              <a:rPr lang="zh-CN" altLang="en-US" noProof="1" smtClean="0">
                <a:solidFill>
                  <a:schemeClr val="bg1"/>
                </a:solidFill>
                <a:latin typeface="微软雅黑" panose="020B0503020204020204" charset="-122"/>
                <a:ea typeface="微软雅黑" panose="020B0503020204020204" charset="-122"/>
                <a:cs typeface="微软雅黑" panose="020B0503020204020204" charset="-122"/>
                <a:sym typeface="+mn-lt"/>
              </a:rPr>
              <a:t>同时，要按照</a:t>
            </a:r>
            <a:r>
              <a:rPr lang="zh-CN" altLang="en-US" noProof="1">
                <a:solidFill>
                  <a:schemeClr val="bg1"/>
                </a:solidFill>
                <a:latin typeface="微软雅黑" panose="020B0503020204020204" charset="-122"/>
                <a:ea typeface="微软雅黑" panose="020B0503020204020204" charset="-122"/>
                <a:cs typeface="微软雅黑" panose="020B0503020204020204" charset="-122"/>
                <a:sym typeface="+mn-lt"/>
              </a:rPr>
              <a:t>拟纳入专业要求提供</a:t>
            </a:r>
            <a:r>
              <a:rPr lang="zh-CN" altLang="en-US" noProof="1" smtClean="0">
                <a:solidFill>
                  <a:schemeClr val="bg1"/>
                </a:solidFill>
                <a:latin typeface="微软雅黑" panose="020B0503020204020204" charset="-122"/>
                <a:ea typeface="微软雅黑" panose="020B0503020204020204" charset="-122"/>
                <a:cs typeface="微软雅黑" panose="020B0503020204020204" charset="-122"/>
                <a:sym typeface="+mn-lt"/>
              </a:rPr>
              <a:t>相关纳入单位材料</a:t>
            </a:r>
            <a:endParaRPr lang="zh-CN" altLang="en-US" noProof="1">
              <a:solidFill>
                <a:schemeClr val="bg1"/>
              </a:solidFill>
              <a:latin typeface="微软雅黑" panose="020B0503020204020204" charset="-122"/>
              <a:ea typeface="微软雅黑" panose="020B0503020204020204" charset="-122"/>
              <a:cs typeface="微软雅黑" panose="020B0503020204020204" charset="-122"/>
              <a:sym typeface="+mn-lt"/>
            </a:endParaRPr>
          </a:p>
        </p:txBody>
      </p:sp>
      <p:sp>
        <p:nvSpPr>
          <p:cNvPr id="15" name="上箭头标注 14"/>
          <p:cNvSpPr/>
          <p:nvPr/>
        </p:nvSpPr>
        <p:spPr>
          <a:xfrm>
            <a:off x="6950826" y="3432808"/>
            <a:ext cx="4223993" cy="2585220"/>
          </a:xfrm>
          <a:prstGeom prst="upArrowCallou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ct val="35000"/>
              </a:spcAft>
            </a:pPr>
            <a:r>
              <a:rPr lang="zh-CN" altLang="en-US" noProof="1">
                <a:solidFill>
                  <a:schemeClr val="bg1"/>
                </a:solidFill>
                <a:latin typeface="微软雅黑" panose="020B0503020204020204" charset="-122"/>
                <a:ea typeface="微软雅黑" panose="020B0503020204020204" charset="-122"/>
                <a:cs typeface="微软雅黑" panose="020B0503020204020204" charset="-122"/>
                <a:sym typeface="+mn-lt"/>
              </a:rPr>
              <a:t>《调查单位</a:t>
            </a:r>
            <a:r>
              <a:rPr lang="zh-CN" altLang="en-US" noProof="1">
                <a:solidFill>
                  <a:srgbClr val="FDD14A"/>
                </a:solidFill>
                <a:latin typeface="微软雅黑" panose="020B0503020204020204" charset="-122"/>
                <a:ea typeface="微软雅黑" panose="020B0503020204020204" charset="-122"/>
                <a:cs typeface="微软雅黑" panose="020B0503020204020204" charset="-122"/>
                <a:sym typeface="+mn-lt"/>
              </a:rPr>
              <a:t>年度</a:t>
            </a:r>
            <a:r>
              <a:rPr lang="en-US" altLang="zh-CN" noProof="1">
                <a:solidFill>
                  <a:srgbClr val="FDD14A"/>
                </a:solidFill>
                <a:latin typeface="微软雅黑" panose="020B0503020204020204" charset="-122"/>
                <a:ea typeface="微软雅黑" panose="020B0503020204020204" charset="-122"/>
                <a:cs typeface="微软雅黑" panose="020B0503020204020204" charset="-122"/>
                <a:sym typeface="+mn-lt"/>
              </a:rPr>
              <a:t>/</a:t>
            </a:r>
            <a:r>
              <a:rPr lang="zh-CN" altLang="en-US" noProof="1">
                <a:solidFill>
                  <a:srgbClr val="FDD14A"/>
                </a:solidFill>
                <a:latin typeface="微软雅黑" panose="020B0503020204020204" charset="-122"/>
                <a:ea typeface="微软雅黑" panose="020B0503020204020204" charset="-122"/>
                <a:cs typeface="微软雅黑" panose="020B0503020204020204" charset="-122"/>
                <a:sym typeface="+mn-lt"/>
              </a:rPr>
              <a:t>月度</a:t>
            </a:r>
            <a:r>
              <a:rPr lang="zh-CN" altLang="en-US" noProof="1">
                <a:solidFill>
                  <a:schemeClr val="bg1"/>
                </a:solidFill>
                <a:latin typeface="微软雅黑" panose="020B0503020204020204" charset="-122"/>
                <a:ea typeface="微软雅黑" panose="020B0503020204020204" charset="-122"/>
                <a:cs typeface="微软雅黑" panose="020B0503020204020204" charset="-122"/>
                <a:sym typeface="+mn-lt"/>
              </a:rPr>
              <a:t>审核登记表</a:t>
            </a:r>
            <a:r>
              <a:rPr lang="zh-CN" altLang="en-US" noProof="1" smtClean="0">
                <a:solidFill>
                  <a:schemeClr val="bg1"/>
                </a:solidFill>
                <a:latin typeface="微软雅黑" panose="020B0503020204020204" charset="-122"/>
                <a:ea typeface="微软雅黑" panose="020B0503020204020204" charset="-122"/>
                <a:cs typeface="微软雅黑" panose="020B0503020204020204" charset="-122"/>
                <a:sym typeface="+mn-lt"/>
              </a:rPr>
              <a:t>（二）》</a:t>
            </a:r>
            <a:endParaRPr lang="zh-CN" altLang="en-US" noProof="1">
              <a:solidFill>
                <a:schemeClr val="bg1"/>
              </a:solidFill>
              <a:latin typeface="微软雅黑" panose="020B0503020204020204" charset="-122"/>
              <a:ea typeface="微软雅黑" panose="020B0503020204020204" charset="-122"/>
              <a:cs typeface="微软雅黑" panose="020B0503020204020204" charset="-122"/>
              <a:sym typeface="+mn-lt"/>
            </a:endParaRPr>
          </a:p>
        </p:txBody>
      </p:sp>
    </p:spTree>
  </p:cSld>
  <p:clrMapOvr>
    <a:masterClrMapping/>
  </p:clrMapOvr>
  <p:transition spd="slow"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500"/>
                                        <p:tgtEl>
                                          <p:spTgt spid="92"/>
                                        </p:tgtEl>
                                      </p:cBhvr>
                                    </p:animEffect>
                                  </p:childTnLst>
                                </p:cTn>
                              </p:par>
                              <p:par>
                                <p:cTn id="11" presetID="63" presetClass="path" presetSubtype="0" accel="50000" decel="50000" fill="hold" nodeType="withEffect">
                                  <p:stCondLst>
                                    <p:cond delay="0"/>
                                  </p:stCondLst>
                                  <p:childTnLst>
                                    <p:animMotion origin="layout" path="M -0.16667 2.59259E-6 L 2.5E-6 2.59259E-6 " pathEditMode="relative" rAng="0" ptsTypes="AA">
                                      <p:cBhvr>
                                        <p:cTn id="12" dur="800" fill="hold"/>
                                        <p:tgtEl>
                                          <p:spTgt spid="91"/>
                                        </p:tgtEl>
                                        <p:attrNameLst>
                                          <p:attrName>ppt_x</p:attrName>
                                          <p:attrName>ppt_y</p:attrName>
                                        </p:attrNameLst>
                                      </p:cBhvr>
                                      <p:rCtr x="8300" y="0"/>
                                    </p:animMotion>
                                  </p:childTnLst>
                                </p:cTn>
                              </p:par>
                              <p:par>
                                <p:cTn id="13" presetID="10" presetClass="entr" presetSubtype="0" fill="hold" grpId="0" nodeType="withEffect">
                                  <p:stCondLst>
                                    <p:cond delay="500"/>
                                  </p:stCondLst>
                                  <p:childTnLst>
                                    <p:set>
                                      <p:cBhvr>
                                        <p:cTn id="14" dur="1" fill="hold">
                                          <p:stCondLst>
                                            <p:cond delay="0"/>
                                          </p:stCondLst>
                                        </p:cTn>
                                        <p:tgtEl>
                                          <p:spTgt spid="93"/>
                                        </p:tgtEl>
                                        <p:attrNameLst>
                                          <p:attrName>style.visibility</p:attrName>
                                        </p:attrNameLst>
                                      </p:cBhvr>
                                      <p:to>
                                        <p:strVal val="visible"/>
                                      </p:to>
                                    </p:set>
                                    <p:animEffect transition="in" filter="fade">
                                      <p:cBhvr>
                                        <p:cTn id="15" dur="500"/>
                                        <p:tgtEl>
                                          <p:spTgt spid="93"/>
                                        </p:tgtEl>
                                      </p:cBhvr>
                                    </p:animEffect>
                                  </p:childTnLst>
                                </p:cTn>
                              </p:par>
                              <p:par>
                                <p:cTn id="16" presetID="63" presetClass="path" presetSubtype="0" accel="50000" decel="50000" fill="hold" grpId="1" nodeType="withEffect">
                                  <p:stCondLst>
                                    <p:cond delay="200"/>
                                  </p:stCondLst>
                                  <p:childTnLst>
                                    <p:animMotion origin="layout" path="M -0.16667 -1.85185E-6 L -2.5E-6 -1.85185E-6 " pathEditMode="relative" rAng="0" ptsTypes="AA">
                                      <p:cBhvr>
                                        <p:cTn id="17" dur="800" fill="hold"/>
                                        <p:tgtEl>
                                          <p:spTgt spid="93"/>
                                        </p:tgtEl>
                                        <p:attrNameLst>
                                          <p:attrName>ppt_x</p:attrName>
                                          <p:attrName>ppt_y</p:attrName>
                                        </p:attrNameLst>
                                      </p:cBhvr>
                                      <p:rCtr x="8800" y="0"/>
                                    </p:animMotion>
                                  </p:childTnLst>
                                </p:cTn>
                              </p:par>
                              <p:par>
                                <p:cTn id="18" presetID="10" presetClass="entr" presetSubtype="0" fill="hold" grpId="0" nodeType="withEffect">
                                  <p:stCondLst>
                                    <p:cond delay="75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1000"/>
                                        <p:tgtEl>
                                          <p:spTgt spid="70"/>
                                        </p:tgtEl>
                                      </p:cBhvr>
                                    </p:animEffect>
                                  </p:childTnLst>
                                </p:cTn>
                              </p:par>
                              <p:par>
                                <p:cTn id="21" presetID="63" presetClass="path" presetSubtype="0" accel="50000" decel="50000" fill="hold" grpId="1" nodeType="withEffect">
                                  <p:stCondLst>
                                    <p:cond delay="0"/>
                                  </p:stCondLst>
                                  <p:childTnLst>
                                    <p:animMotion origin="layout" path="M -0.16666 -3.7037E-7 L -2.5E-6 -3.7037E-7 " pathEditMode="relative" rAng="0" ptsTypes="AA">
                                      <p:cBhvr>
                                        <p:cTn id="22" dur="800" fill="hold"/>
                                        <p:tgtEl>
                                          <p:spTgt spid="70"/>
                                        </p:tgtEl>
                                        <p:attrNameLst>
                                          <p:attrName>ppt_x</p:attrName>
                                          <p:attrName>ppt_y</p:attrName>
                                        </p:attrNameLst>
                                      </p:cBhvr>
                                      <p:rCtr x="8300" y="0"/>
                                    </p:animMotion>
                                  </p:childTnLst>
                                </p:cTn>
                              </p:par>
                              <p:par>
                                <p:cTn id="23" presetID="22" presetClass="entr" presetSubtype="8" fill="hold" grpId="0" nodeType="withEffect">
                                  <p:stCondLst>
                                    <p:cond delay="500"/>
                                  </p:stCondLst>
                                  <p:childTnLst>
                                    <p:set>
                                      <p:cBhvr>
                                        <p:cTn id="24" dur="1" fill="hold">
                                          <p:stCondLst>
                                            <p:cond delay="0"/>
                                          </p:stCondLst>
                                        </p:cTn>
                                        <p:tgtEl>
                                          <p:spTgt spid="71"/>
                                        </p:tgtEl>
                                        <p:attrNameLst>
                                          <p:attrName>style.visibility</p:attrName>
                                        </p:attrNameLst>
                                      </p:cBhvr>
                                      <p:to>
                                        <p:strVal val="visible"/>
                                      </p:to>
                                    </p:set>
                                    <p:animEffect transition="in" filter="wipe(left)">
                                      <p:cBhvr>
                                        <p:cTn id="25" dur="500"/>
                                        <p:tgtEl>
                                          <p:spTgt spid="71"/>
                                        </p:tgtEl>
                                      </p:cBhvr>
                                    </p:animEffect>
                                  </p:childTnLst>
                                </p:cTn>
                              </p:par>
                            </p:childTnLst>
                          </p:cTn>
                        </p:par>
                        <p:par>
                          <p:cTn id="26" fill="hold">
                            <p:stCondLst>
                              <p:cond delay="500"/>
                            </p:stCondLst>
                            <p:childTnLst>
                              <p:par>
                                <p:cTn id="27" presetID="42"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anim calcmode="lin" valueType="num">
                                      <p:cBhvr>
                                        <p:cTn id="30" dur="500" fill="hold"/>
                                        <p:tgtEl>
                                          <p:spTgt spid="9"/>
                                        </p:tgtEl>
                                        <p:attrNameLst>
                                          <p:attrName>ppt_x</p:attrName>
                                        </p:attrNameLst>
                                      </p:cBhvr>
                                      <p:tavLst>
                                        <p:tav tm="0">
                                          <p:val>
                                            <p:strVal val="#ppt_x"/>
                                          </p:val>
                                        </p:tav>
                                        <p:tav tm="100000">
                                          <p:val>
                                            <p:strVal val="#ppt_x"/>
                                          </p:val>
                                        </p:tav>
                                      </p:tavLst>
                                    </p:anim>
                                    <p:anim calcmode="lin" valueType="num">
                                      <p:cBhvr>
                                        <p:cTn id="31"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0" grpId="1" bldLvl="0" animBg="1"/>
      <p:bldP spid="71" grpId="0"/>
      <p:bldP spid="92" grpId="0"/>
      <p:bldP spid="93" grpId="0" bldLvl="0" animBg="1"/>
      <p:bldP spid="93" grpId="1"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矩形 69"/>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71" name="矩形 70"/>
          <p:cNvSpPr>
            <a:spLocks noChangeArrowheads="1"/>
          </p:cNvSpPr>
          <p:nvPr/>
        </p:nvSpPr>
        <p:spPr bwMode="auto">
          <a:xfrm>
            <a:off x="1755775" y="449263"/>
            <a:ext cx="41608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400">
                <a:solidFill>
                  <a:srgbClr val="18478F"/>
                </a:solidFill>
                <a:latin typeface="方正黑体简体" pitchFamily="2" charset="-122"/>
                <a:ea typeface="方正黑体简体" pitchFamily="2" charset="-122"/>
                <a:sym typeface="FZZhengHeiS-R-GB"/>
              </a:rPr>
              <a:t>申报材料</a:t>
            </a:r>
            <a:r>
              <a:rPr lang="en-US" altLang="zh-CN" sz="2400">
                <a:solidFill>
                  <a:srgbClr val="18478F"/>
                </a:solidFill>
                <a:latin typeface="方正黑体简体" pitchFamily="2" charset="-122"/>
                <a:ea typeface="方正黑体简体" pitchFamily="2" charset="-122"/>
                <a:sym typeface="FZZhengHeiS-R-GB"/>
              </a:rPr>
              <a:t>---</a:t>
            </a:r>
            <a:r>
              <a:rPr lang="zh-CN" altLang="en-US" sz="2400">
                <a:solidFill>
                  <a:srgbClr val="18478F"/>
                </a:solidFill>
                <a:latin typeface="方正黑体简体" pitchFamily="2" charset="-122"/>
                <a:ea typeface="方正黑体简体" pitchFamily="2" charset="-122"/>
                <a:sym typeface="FZZhengHeiS-R-GB"/>
              </a:rPr>
              <a:t>变更</a:t>
            </a:r>
            <a:endParaRPr lang="zh-CN" altLang="en-US" sz="2400">
              <a:solidFill>
                <a:srgbClr val="18478F"/>
              </a:solidFill>
              <a:latin typeface="方正黑体简体" pitchFamily="2" charset="-122"/>
              <a:ea typeface="方正黑体简体" pitchFamily="2" charset="-122"/>
              <a:sym typeface="FZZhengHeiS-R-GB"/>
            </a:endParaRPr>
          </a:p>
        </p:txBody>
      </p:sp>
      <p:sp>
        <p:nvSpPr>
          <p:cNvPr id="91" name="圆角矩形 90"/>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92" name="矩形 91"/>
          <p:cNvSpPr>
            <a:spLocks noChangeArrowheads="1"/>
          </p:cNvSpPr>
          <p:nvPr/>
        </p:nvSpPr>
        <p:spPr bwMode="auto">
          <a:xfrm>
            <a:off x="417513" y="400050"/>
            <a:ext cx="765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18478F"/>
                </a:solidFill>
                <a:latin typeface="方正黑体简体" pitchFamily="2" charset="-122"/>
                <a:ea typeface="方正黑体简体" pitchFamily="2" charset="-122"/>
                <a:sym typeface="FZZhengHeiS-R-GB"/>
              </a:rPr>
              <a:t>2.5</a:t>
            </a:r>
            <a:endParaRPr lang="zh-CN" altLang="en-US" sz="3200">
              <a:solidFill>
                <a:srgbClr val="18478F"/>
              </a:solidFill>
              <a:latin typeface="方正黑体简体" pitchFamily="2" charset="-122"/>
              <a:ea typeface="方正黑体简体" pitchFamily="2" charset="-122"/>
              <a:sym typeface="FZZhengHeiS-R-GB"/>
            </a:endParaRPr>
          </a:p>
        </p:txBody>
      </p:sp>
      <p:sp>
        <p:nvSpPr>
          <p:cNvPr id="93" name="矩形 92"/>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pic>
        <p:nvPicPr>
          <p:cNvPr id="68614" name="图片 2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6988" y="652463"/>
            <a:ext cx="12241212"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图示 7"/>
          <p:cNvGraphicFramePr/>
          <p:nvPr/>
        </p:nvGraphicFramePr>
        <p:xfrm>
          <a:off x="626110" y="1403350"/>
          <a:ext cx="10807065" cy="452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文本框 8"/>
          <p:cNvSpPr txBox="1"/>
          <p:nvPr/>
        </p:nvSpPr>
        <p:spPr>
          <a:xfrm>
            <a:off x="4133557" y="1403348"/>
            <a:ext cx="3230880" cy="460375"/>
          </a:xfrm>
          <a:prstGeom prst="rect">
            <a:avLst/>
          </a:prstGeom>
          <a:noFill/>
        </p:spPr>
        <p:txBody>
          <a:bodyPr wrap="none">
            <a:spAutoFit/>
            <a:scene3d>
              <a:camera prst="orthographicFront"/>
              <a:lightRig rig="threePt" dir="t"/>
            </a:scene3d>
          </a:bodyPr>
          <a:lstStyle/>
          <a:p>
            <a:pPr eaLnBrk="0" hangingPunct="0">
              <a:defRPr/>
            </a:pPr>
            <a:r>
              <a:rPr lang="zh-CN" altLang="en-US" sz="2400" noProof="1">
                <a:effectLst>
                  <a:outerShdw blurRad="38100" dist="19050" dir="2700000" algn="tl" rotWithShape="0">
                    <a:schemeClr val="dk1">
                      <a:alpha val="40000"/>
                    </a:schemeClr>
                  </a:outerShdw>
                </a:effectLst>
                <a:latin typeface="黑体" panose="02010609060101010101" charset="-122"/>
                <a:ea typeface="黑体" panose="02010609060101010101" charset="-122"/>
              </a:rPr>
              <a:t>工业战新企业标识变更</a:t>
            </a:r>
            <a:endParaRPr lang="en-US" altLang="zh-CN" sz="2400" noProof="1">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sp>
        <p:nvSpPr>
          <p:cNvPr id="68617"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8B539DC3-5B00-4BCA-BFE4-E5E0AC8FBCA7}" type="slidenum">
              <a:rPr altLang="en-US" smtClean="0">
                <a:solidFill>
                  <a:srgbClr val="898989"/>
                </a:solidFill>
                <a:cs typeface="FZHei-B01S"/>
              </a:rPr>
            </a:fld>
            <a:endParaRPr lang="zh-CN" altLang="en-US" smtClean="0">
              <a:solidFill>
                <a:srgbClr val="898989"/>
              </a:solidFill>
              <a:cs typeface="FZHei-B01S"/>
            </a:endParaRPr>
          </a:p>
        </p:txBody>
      </p:sp>
      <p:sp>
        <p:nvSpPr>
          <p:cNvPr id="11" name="双波形 10"/>
          <p:cNvSpPr/>
          <p:nvPr/>
        </p:nvSpPr>
        <p:spPr>
          <a:xfrm>
            <a:off x="1844516" y="2159000"/>
            <a:ext cx="3217702" cy="698500"/>
          </a:xfrm>
          <a:prstGeom prst="doubleWave">
            <a:avLst/>
          </a:prstGeom>
          <a:solidFill>
            <a:srgbClr val="C00000"/>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prstClr val="white"/>
                </a:solidFill>
                <a:latin typeface="微软雅黑" panose="020B0503020204020204" charset="-122"/>
                <a:ea typeface="微软雅黑" panose="020B0503020204020204" charset="-122"/>
                <a:cs typeface="+mn-ea"/>
                <a:sym typeface="+mn-lt"/>
              </a:rPr>
              <a:t>增加</a:t>
            </a:r>
            <a:r>
              <a:rPr lang="zh-CN" altLang="en-US" b="1" dirty="0" smtClean="0">
                <a:solidFill>
                  <a:prstClr val="white"/>
                </a:solidFill>
                <a:latin typeface="微软雅黑" panose="020B0503020204020204" charset="-122"/>
                <a:ea typeface="微软雅黑" panose="020B0503020204020204" charset="-122"/>
                <a:cs typeface="+mn-ea"/>
                <a:sym typeface="+mn-lt"/>
              </a:rPr>
              <a:t>工业战</a:t>
            </a:r>
            <a:r>
              <a:rPr lang="zh-CN" altLang="en-US" b="1" dirty="0">
                <a:solidFill>
                  <a:prstClr val="white"/>
                </a:solidFill>
                <a:latin typeface="微软雅黑" panose="020B0503020204020204" charset="-122"/>
                <a:ea typeface="微软雅黑" panose="020B0503020204020204" charset="-122"/>
                <a:cs typeface="+mn-ea"/>
                <a:sym typeface="+mn-lt"/>
              </a:rPr>
              <a:t>新标识</a:t>
            </a:r>
            <a:endParaRPr lang="zh-CN" altLang="en-US" b="1" dirty="0">
              <a:solidFill>
                <a:prstClr val="white"/>
              </a:solidFill>
              <a:latin typeface="微软雅黑" panose="020B0503020204020204" charset="-122"/>
              <a:ea typeface="微软雅黑" panose="020B0503020204020204" charset="-122"/>
              <a:cs typeface="+mn-ea"/>
              <a:sym typeface="+mn-lt"/>
            </a:endParaRPr>
          </a:p>
        </p:txBody>
      </p:sp>
      <p:sp>
        <p:nvSpPr>
          <p:cNvPr id="12" name="上箭头标注 11"/>
          <p:cNvSpPr/>
          <p:nvPr/>
        </p:nvSpPr>
        <p:spPr>
          <a:xfrm>
            <a:off x="1183005" y="2880995"/>
            <a:ext cx="4148455" cy="3324860"/>
          </a:xfrm>
          <a:prstGeom prst="upArrowCallou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ct val="35000"/>
              </a:spcAft>
            </a:pPr>
            <a:r>
              <a:rPr lang="en-US" altLang="zh-CN" noProof="1" smtClean="0">
                <a:solidFill>
                  <a:schemeClr val="bg1"/>
                </a:solidFill>
                <a:latin typeface="微软雅黑" panose="020B0503020204020204" charset="-122"/>
                <a:ea typeface="微软雅黑" panose="020B0503020204020204" charset="-122"/>
                <a:cs typeface="微软雅黑" panose="020B0503020204020204" charset="-122"/>
                <a:sym typeface="+mn-lt"/>
              </a:rPr>
              <a:t>《</a:t>
            </a:r>
            <a:r>
              <a:rPr lang="zh-CN" altLang="en-US" noProof="1">
                <a:solidFill>
                  <a:schemeClr val="bg1"/>
                </a:solidFill>
                <a:latin typeface="微软雅黑" panose="020B0503020204020204" charset="-122"/>
                <a:ea typeface="微软雅黑" panose="020B0503020204020204" charset="-122"/>
                <a:cs typeface="微软雅黑" panose="020B0503020204020204" charset="-122"/>
                <a:sym typeface="+mn-lt"/>
              </a:rPr>
              <a:t>调查单位</a:t>
            </a:r>
            <a:r>
              <a:rPr lang="zh-CN" altLang="en-US" noProof="1" smtClean="0">
                <a:solidFill>
                  <a:srgbClr val="FFC000"/>
                </a:solidFill>
                <a:latin typeface="微软雅黑" panose="020B0503020204020204" charset="-122"/>
                <a:ea typeface="微软雅黑" panose="020B0503020204020204" charset="-122"/>
                <a:cs typeface="微软雅黑" panose="020B0503020204020204" charset="-122"/>
                <a:sym typeface="+mn-lt"/>
              </a:rPr>
              <a:t>年度</a:t>
            </a:r>
            <a:r>
              <a:rPr lang="zh-CN" altLang="en-US" noProof="1" smtClean="0">
                <a:solidFill>
                  <a:schemeClr val="bg1"/>
                </a:solidFill>
                <a:latin typeface="微软雅黑" panose="020B0503020204020204" charset="-122"/>
                <a:ea typeface="微软雅黑" panose="020B0503020204020204" charset="-122"/>
                <a:cs typeface="微软雅黑" panose="020B0503020204020204" charset="-122"/>
                <a:sym typeface="+mn-lt"/>
              </a:rPr>
              <a:t>审核</a:t>
            </a:r>
            <a:r>
              <a:rPr lang="zh-CN" altLang="en-US" noProof="1">
                <a:solidFill>
                  <a:schemeClr val="bg1"/>
                </a:solidFill>
                <a:latin typeface="微软雅黑" panose="020B0503020204020204" charset="-122"/>
                <a:ea typeface="微软雅黑" panose="020B0503020204020204" charset="-122"/>
                <a:cs typeface="微软雅黑" panose="020B0503020204020204" charset="-122"/>
                <a:sym typeface="+mn-lt"/>
              </a:rPr>
              <a:t>登记表（一）</a:t>
            </a:r>
            <a:r>
              <a:rPr lang="en-US" altLang="zh-CN" noProof="1" smtClean="0">
                <a:solidFill>
                  <a:schemeClr val="bg1"/>
                </a:solidFill>
                <a:latin typeface="微软雅黑" panose="020B0503020204020204" charset="-122"/>
                <a:ea typeface="微软雅黑" panose="020B0503020204020204" charset="-122"/>
                <a:cs typeface="微软雅黑" panose="020B0503020204020204" charset="-122"/>
                <a:sym typeface="+mn-lt"/>
              </a:rPr>
              <a:t>》</a:t>
            </a:r>
            <a:endParaRPr lang="en-US" altLang="zh-CN" noProof="1" smtClean="0">
              <a:solidFill>
                <a:schemeClr val="bg1"/>
              </a:solidFill>
              <a:latin typeface="微软雅黑" panose="020B0503020204020204" charset="-122"/>
              <a:ea typeface="微软雅黑" panose="020B0503020204020204" charset="-122"/>
              <a:cs typeface="微软雅黑" panose="020B0503020204020204" charset="-122"/>
              <a:sym typeface="+mn-lt"/>
            </a:endParaRPr>
          </a:p>
          <a:p>
            <a:pPr>
              <a:spcAft>
                <a:spcPct val="35000"/>
              </a:spcAft>
            </a:pPr>
            <a:r>
              <a:rPr lang="zh-CN" altLang="en-US" dirty="0" smtClean="0">
                <a:solidFill>
                  <a:prstClr val="white"/>
                </a:solidFill>
                <a:latin typeface="微软雅黑" panose="020B0503020204020204" charset="-122"/>
                <a:ea typeface="微软雅黑" panose="020B0503020204020204" charset="-122"/>
                <a:cs typeface="+mn-ea"/>
                <a:sym typeface="+mn-lt"/>
              </a:rPr>
              <a:t>  营业执照</a:t>
            </a:r>
            <a:r>
              <a:rPr lang="zh-CN" altLang="en-US" dirty="0">
                <a:solidFill>
                  <a:prstClr val="white"/>
                </a:solidFill>
                <a:latin typeface="微软雅黑" panose="020B0503020204020204" charset="-122"/>
                <a:ea typeface="微软雅黑" panose="020B0503020204020204" charset="-122"/>
                <a:cs typeface="+mn-ea"/>
                <a:sym typeface="+mn-lt"/>
              </a:rPr>
              <a:t>（证书）复印件</a:t>
            </a:r>
            <a:endParaRPr lang="en-US" altLang="zh-CN" noProof="1" smtClean="0">
              <a:solidFill>
                <a:schemeClr val="bg1"/>
              </a:solidFill>
              <a:latin typeface="微软雅黑" panose="020B0503020204020204" charset="-122"/>
              <a:ea typeface="微软雅黑" panose="020B0503020204020204" charset="-122"/>
              <a:cs typeface="微软雅黑" panose="020B0503020204020204" charset="-122"/>
              <a:sym typeface="+mn-lt"/>
            </a:endParaRPr>
          </a:p>
          <a:p>
            <a:pPr>
              <a:spcAft>
                <a:spcPct val="35000"/>
              </a:spcAft>
            </a:pPr>
            <a:r>
              <a:rPr lang="zh-CN" altLang="en-US" sz="1800" dirty="0" smtClean="0">
                <a:latin typeface="微软雅黑" panose="020B0503020204020204" charset="-122"/>
                <a:ea typeface="微软雅黑" panose="020B0503020204020204" charset="-122"/>
              </a:rPr>
              <a:t>还需提供：</a:t>
            </a:r>
            <a:endParaRPr lang="zh-CN" altLang="en-US" sz="1800" dirty="0" smtClean="0">
              <a:latin typeface="微软雅黑" panose="020B0503020204020204" charset="-122"/>
              <a:ea typeface="微软雅黑" panose="020B0503020204020204" charset="-122"/>
            </a:endParaRPr>
          </a:p>
          <a:p>
            <a:pPr lvl="0">
              <a:spcAft>
                <a:spcPct val="35000"/>
              </a:spcAft>
            </a:pPr>
            <a:r>
              <a:rPr lang="zh-CN" altLang="en-US" sz="1800" dirty="0" smtClean="0">
                <a:latin typeface="微软雅黑" panose="020B0503020204020204" charset="-122"/>
                <a:ea typeface="微软雅黑" panose="020B0503020204020204" charset="-122"/>
              </a:rPr>
              <a:t>加盖企业和直管统计机构公章的</a:t>
            </a:r>
            <a:r>
              <a:rPr lang="zh-CN" altLang="en-US" sz="1800" dirty="0" smtClean="0">
                <a:solidFill>
                  <a:srgbClr val="FF9B9B"/>
                </a:solidFill>
                <a:latin typeface="微软雅黑" panose="020B0503020204020204" charset="-122"/>
                <a:ea typeface="微软雅黑" panose="020B0503020204020204" charset="-122"/>
              </a:rPr>
              <a:t>战新产品照片</a:t>
            </a:r>
            <a:r>
              <a:rPr lang="zh-CN" altLang="en-US" sz="1800" dirty="0" smtClean="0">
                <a:latin typeface="微软雅黑" panose="020B0503020204020204" charset="-122"/>
                <a:ea typeface="微软雅黑" panose="020B0503020204020204" charset="-122"/>
              </a:rPr>
              <a:t>、</a:t>
            </a:r>
            <a:r>
              <a:rPr lang="zh-CN" altLang="en-US" sz="1800" dirty="0" smtClean="0">
                <a:solidFill>
                  <a:srgbClr val="FF9B9B"/>
                </a:solidFill>
                <a:latin typeface="微软雅黑" panose="020B0503020204020204" charset="-122"/>
                <a:ea typeface="微软雅黑" panose="020B0503020204020204" charset="-122"/>
              </a:rPr>
              <a:t>战新产品信息表</a:t>
            </a:r>
            <a:r>
              <a:rPr lang="zh-CN" altLang="en-US" sz="1800" dirty="0" smtClean="0">
                <a:latin typeface="微软雅黑" panose="020B0503020204020204" charset="-122"/>
                <a:ea typeface="微软雅黑" panose="020B0503020204020204" charset="-122"/>
              </a:rPr>
              <a:t>，</a:t>
            </a:r>
            <a:endParaRPr lang="zh-CN" altLang="en-US" sz="1800" dirty="0" smtClean="0">
              <a:latin typeface="微软雅黑" panose="020B0503020204020204" charset="-122"/>
              <a:ea typeface="微软雅黑" panose="020B0503020204020204" charset="-122"/>
            </a:endParaRPr>
          </a:p>
          <a:p>
            <a:pPr lvl="0">
              <a:spcAft>
                <a:spcPct val="35000"/>
              </a:spcAft>
            </a:pPr>
            <a:r>
              <a:rPr lang="zh-CN" altLang="en-US" sz="1800" dirty="0" smtClean="0">
                <a:latin typeface="微软雅黑" panose="020B0503020204020204" charset="-122"/>
                <a:ea typeface="微软雅黑" panose="020B0503020204020204" charset="-122"/>
              </a:rPr>
              <a:t>及</a:t>
            </a:r>
            <a:r>
              <a:rPr lang="zh-CN" altLang="en-US" sz="1800" dirty="0" smtClean="0">
                <a:solidFill>
                  <a:srgbClr val="FF9B9B"/>
                </a:solidFill>
                <a:latin typeface="微软雅黑" panose="020B0503020204020204" charset="-122"/>
                <a:ea typeface="微软雅黑" panose="020B0503020204020204" charset="-122"/>
              </a:rPr>
              <a:t>电子表格版战新产品信息表</a:t>
            </a:r>
            <a:endParaRPr lang="zh-CN" altLang="en-US" sz="1800" dirty="0" smtClean="0">
              <a:solidFill>
                <a:srgbClr val="FF9B9B"/>
              </a:solidFill>
              <a:latin typeface="微软雅黑" panose="020B0503020204020204" charset="-122"/>
              <a:ea typeface="微软雅黑" panose="020B0503020204020204" charset="-122"/>
            </a:endParaRPr>
          </a:p>
        </p:txBody>
      </p:sp>
      <p:sp>
        <p:nvSpPr>
          <p:cNvPr id="15" name="双波形 14"/>
          <p:cNvSpPr/>
          <p:nvPr/>
        </p:nvSpPr>
        <p:spPr>
          <a:xfrm>
            <a:off x="6974535" y="2159000"/>
            <a:ext cx="3217702" cy="698500"/>
          </a:xfrm>
          <a:prstGeom prst="doubleWave">
            <a:avLst/>
          </a:prstGeom>
          <a:solidFill>
            <a:srgbClr val="C00000"/>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prstClr val="white"/>
                </a:solidFill>
                <a:latin typeface="微软雅黑" panose="020B0503020204020204" charset="-122"/>
                <a:ea typeface="微软雅黑" panose="020B0503020204020204" charset="-122"/>
                <a:cs typeface="+mn-ea"/>
                <a:sym typeface="+mn-lt"/>
              </a:rPr>
              <a:t>删除工业战</a:t>
            </a:r>
            <a:r>
              <a:rPr lang="zh-CN" altLang="en-US" b="1" dirty="0">
                <a:solidFill>
                  <a:prstClr val="white"/>
                </a:solidFill>
                <a:latin typeface="微软雅黑" panose="020B0503020204020204" charset="-122"/>
                <a:ea typeface="微软雅黑" panose="020B0503020204020204" charset="-122"/>
                <a:cs typeface="+mn-ea"/>
                <a:sym typeface="+mn-lt"/>
              </a:rPr>
              <a:t>新标识</a:t>
            </a:r>
            <a:endParaRPr lang="zh-CN" altLang="en-US" b="1" dirty="0">
              <a:solidFill>
                <a:prstClr val="white"/>
              </a:solidFill>
              <a:latin typeface="微软雅黑" panose="020B0503020204020204" charset="-122"/>
              <a:ea typeface="微软雅黑" panose="020B0503020204020204" charset="-122"/>
              <a:cs typeface="+mn-ea"/>
              <a:sym typeface="+mn-lt"/>
            </a:endParaRPr>
          </a:p>
        </p:txBody>
      </p:sp>
      <p:sp>
        <p:nvSpPr>
          <p:cNvPr id="16" name="上箭头标注 15"/>
          <p:cNvSpPr/>
          <p:nvPr/>
        </p:nvSpPr>
        <p:spPr>
          <a:xfrm>
            <a:off x="5704840" y="2760345"/>
            <a:ext cx="5923915" cy="3702050"/>
          </a:xfrm>
          <a:prstGeom prst="upArrowCallou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ct val="35000"/>
              </a:spcAft>
            </a:pPr>
            <a:r>
              <a:rPr lang="en-US" altLang="zh-CN" noProof="1" smtClean="0">
                <a:solidFill>
                  <a:schemeClr val="bg1"/>
                </a:solidFill>
                <a:latin typeface="微软雅黑" panose="020B0503020204020204" charset="-122"/>
                <a:ea typeface="微软雅黑" panose="020B0503020204020204" charset="-122"/>
                <a:cs typeface="微软雅黑" panose="020B0503020204020204" charset="-122"/>
                <a:sym typeface="+mn-lt"/>
              </a:rPr>
              <a:t>《</a:t>
            </a:r>
            <a:r>
              <a:rPr lang="zh-CN" altLang="en-US" noProof="1" smtClean="0">
                <a:solidFill>
                  <a:schemeClr val="bg1"/>
                </a:solidFill>
                <a:latin typeface="微软雅黑" panose="020B0503020204020204" charset="-122"/>
                <a:ea typeface="微软雅黑" panose="020B0503020204020204" charset="-122"/>
                <a:cs typeface="微软雅黑" panose="020B0503020204020204" charset="-122"/>
                <a:sym typeface="+mn-lt"/>
              </a:rPr>
              <a:t>调查</a:t>
            </a:r>
            <a:r>
              <a:rPr lang="zh-CN" altLang="en-US" noProof="1">
                <a:solidFill>
                  <a:schemeClr val="bg1"/>
                </a:solidFill>
                <a:latin typeface="微软雅黑" panose="020B0503020204020204" charset="-122"/>
                <a:ea typeface="微软雅黑" panose="020B0503020204020204" charset="-122"/>
                <a:cs typeface="微软雅黑" panose="020B0503020204020204" charset="-122"/>
                <a:sym typeface="+mn-lt"/>
              </a:rPr>
              <a:t>单位</a:t>
            </a:r>
            <a:r>
              <a:rPr lang="zh-CN" altLang="en-US" noProof="1">
                <a:solidFill>
                  <a:srgbClr val="FFC000"/>
                </a:solidFill>
                <a:latin typeface="微软雅黑" panose="020B0503020204020204" charset="-122"/>
                <a:ea typeface="微软雅黑" panose="020B0503020204020204" charset="-122"/>
                <a:cs typeface="微软雅黑" panose="020B0503020204020204" charset="-122"/>
                <a:sym typeface="+mn-lt"/>
              </a:rPr>
              <a:t>年度</a:t>
            </a:r>
            <a:r>
              <a:rPr lang="zh-CN" altLang="en-US" noProof="1">
                <a:solidFill>
                  <a:schemeClr val="bg1"/>
                </a:solidFill>
                <a:latin typeface="微软雅黑" panose="020B0503020204020204" charset="-122"/>
                <a:ea typeface="微软雅黑" panose="020B0503020204020204" charset="-122"/>
                <a:cs typeface="微软雅黑" panose="020B0503020204020204" charset="-122"/>
                <a:sym typeface="+mn-lt"/>
              </a:rPr>
              <a:t>审核登记表（一）</a:t>
            </a:r>
            <a:r>
              <a:rPr lang="en-US" altLang="zh-CN" noProof="1" smtClean="0">
                <a:solidFill>
                  <a:schemeClr val="bg1"/>
                </a:solidFill>
                <a:latin typeface="微软雅黑" panose="020B0503020204020204" charset="-122"/>
                <a:ea typeface="微软雅黑" panose="020B0503020204020204" charset="-122"/>
                <a:cs typeface="微软雅黑" panose="020B0503020204020204" charset="-122"/>
                <a:sym typeface="+mn-lt"/>
              </a:rPr>
              <a:t>》</a:t>
            </a:r>
            <a:endParaRPr lang="en-US" altLang="zh-CN" noProof="1" smtClean="0">
              <a:solidFill>
                <a:schemeClr val="bg1"/>
              </a:solidFill>
              <a:latin typeface="微软雅黑" panose="020B0503020204020204" charset="-122"/>
              <a:ea typeface="微软雅黑" panose="020B0503020204020204" charset="-122"/>
              <a:cs typeface="微软雅黑" panose="020B0503020204020204" charset="-122"/>
              <a:sym typeface="+mn-lt"/>
            </a:endParaRPr>
          </a:p>
          <a:p>
            <a:pPr lvl="0">
              <a:spcAft>
                <a:spcPct val="35000"/>
              </a:spcAft>
            </a:pPr>
            <a:r>
              <a:rPr lang="zh-CN" altLang="en-US" dirty="0" smtClean="0">
                <a:solidFill>
                  <a:prstClr val="white"/>
                </a:solidFill>
                <a:latin typeface="微软雅黑" panose="020B0503020204020204" charset="-122"/>
                <a:ea typeface="微软雅黑" panose="020B0503020204020204" charset="-122"/>
                <a:cs typeface="+mn-ea"/>
                <a:sym typeface="+mn-lt"/>
              </a:rPr>
              <a:t>  营业执照</a:t>
            </a:r>
            <a:r>
              <a:rPr lang="zh-CN" altLang="en-US" dirty="0">
                <a:solidFill>
                  <a:prstClr val="white"/>
                </a:solidFill>
                <a:latin typeface="微软雅黑" panose="020B0503020204020204" charset="-122"/>
                <a:ea typeface="微软雅黑" panose="020B0503020204020204" charset="-122"/>
                <a:cs typeface="+mn-ea"/>
                <a:sym typeface="+mn-lt"/>
              </a:rPr>
              <a:t>（证书）复印件</a:t>
            </a:r>
            <a:endParaRPr lang="en-US" altLang="zh-CN" noProof="1" smtClean="0">
              <a:solidFill>
                <a:schemeClr val="bg1"/>
              </a:solidFill>
              <a:latin typeface="微软雅黑" panose="020B0503020204020204" charset="-122"/>
              <a:ea typeface="微软雅黑" panose="020B0503020204020204" charset="-122"/>
              <a:cs typeface="微软雅黑" panose="020B0503020204020204" charset="-122"/>
              <a:sym typeface="+mn-lt"/>
            </a:endParaRPr>
          </a:p>
          <a:p>
            <a:pPr lvl="0">
              <a:spcAft>
                <a:spcPct val="35000"/>
              </a:spcAft>
            </a:pPr>
            <a:r>
              <a:rPr lang="zh-CN" altLang="en-US" sz="1800" dirty="0" smtClean="0">
                <a:latin typeface="微软雅黑" panose="020B0503020204020204" charset="-122"/>
                <a:ea typeface="微软雅黑" panose="020B0503020204020204" charset="-122"/>
              </a:rPr>
              <a:t>还需提供：</a:t>
            </a:r>
            <a:endParaRPr lang="zh-CN" altLang="en-US" sz="1800" dirty="0" smtClean="0">
              <a:latin typeface="微软雅黑" panose="020B0503020204020204" charset="-122"/>
              <a:ea typeface="微软雅黑" panose="020B0503020204020204" charset="-122"/>
            </a:endParaRPr>
          </a:p>
          <a:p>
            <a:pPr lvl="0">
              <a:spcAft>
                <a:spcPct val="35000"/>
              </a:spcAft>
            </a:pPr>
            <a:r>
              <a:rPr lang="zh-CN" altLang="en-US" sz="1800" dirty="0" smtClean="0">
                <a:latin typeface="微软雅黑" panose="020B0503020204020204" charset="-122"/>
                <a:ea typeface="微软雅黑" panose="020B0503020204020204" charset="-122"/>
              </a:rPr>
              <a:t>加盖企业和直管统计机构公章的</a:t>
            </a:r>
            <a:r>
              <a:rPr lang="zh-CN" altLang="en-US" sz="1800" dirty="0" smtClean="0">
                <a:solidFill>
                  <a:srgbClr val="FF9B9B"/>
                </a:solidFill>
                <a:latin typeface="微软雅黑" panose="020B0503020204020204" charset="-122"/>
                <a:ea typeface="微软雅黑" panose="020B0503020204020204" charset="-122"/>
              </a:rPr>
              <a:t>企业说明</a:t>
            </a:r>
            <a:r>
              <a:rPr lang="zh-CN" altLang="en-US" sz="1800" dirty="0" smtClean="0">
                <a:latin typeface="微软雅黑" panose="020B0503020204020204" charset="-122"/>
                <a:ea typeface="微软雅黑" panose="020B0503020204020204" charset="-122"/>
              </a:rPr>
              <a:t>及</a:t>
            </a:r>
            <a:r>
              <a:rPr lang="zh-CN" altLang="en-US" sz="1800" dirty="0" smtClean="0">
                <a:solidFill>
                  <a:srgbClr val="FF9B9B"/>
                </a:solidFill>
                <a:latin typeface="微软雅黑" panose="020B0503020204020204" charset="-122"/>
                <a:ea typeface="微软雅黑" panose="020B0503020204020204" charset="-122"/>
              </a:rPr>
              <a:t>附表</a:t>
            </a:r>
            <a:endParaRPr lang="zh-CN" altLang="en-US" sz="1800" dirty="0" smtClean="0">
              <a:solidFill>
                <a:srgbClr val="FF9B9B"/>
              </a:solidFill>
              <a:latin typeface="微软雅黑" panose="020B0503020204020204" charset="-122"/>
              <a:ea typeface="微软雅黑" panose="020B0503020204020204" charset="-122"/>
            </a:endParaRPr>
          </a:p>
          <a:p>
            <a:pPr lvl="0">
              <a:spcAft>
                <a:spcPct val="35000"/>
              </a:spcAft>
            </a:pPr>
            <a:r>
              <a:rPr lang="zh-CN" altLang="en-US" sz="1600" u="sng" dirty="0" smtClean="0">
                <a:latin typeface="微软雅黑" panose="020B0503020204020204" charset="-122"/>
                <a:ea typeface="微软雅黑" panose="020B0503020204020204" charset="-122"/>
              </a:rPr>
              <a:t>说明内容：</a:t>
            </a:r>
            <a:r>
              <a:rPr lang="zh-CN" altLang="en-US" sz="1600" dirty="0" smtClean="0">
                <a:latin typeface="微软雅黑" panose="020B0503020204020204" charset="-122"/>
                <a:ea typeface="微软雅黑" panose="020B0503020204020204" charset="-122"/>
              </a:rPr>
              <a:t>包括但不限于企业基本信息、删除战新标识原因（如因产品停产、则应包含停产产品信息及原因）。</a:t>
            </a:r>
            <a:endParaRPr lang="en-US" altLang="zh-CN" sz="1600" dirty="0" smtClean="0">
              <a:latin typeface="微软雅黑" panose="020B0503020204020204" charset="-122"/>
              <a:ea typeface="微软雅黑" panose="020B0503020204020204" charset="-122"/>
            </a:endParaRPr>
          </a:p>
          <a:p>
            <a:pPr lvl="0">
              <a:spcAft>
                <a:spcPct val="35000"/>
              </a:spcAft>
            </a:pPr>
            <a:r>
              <a:rPr lang="zh-CN" altLang="en-US" sz="1600" u="sng" dirty="0" smtClean="0">
                <a:latin typeface="微软雅黑" panose="020B0503020204020204" charset="-122"/>
                <a:ea typeface="微软雅黑" panose="020B0503020204020204" charset="-122"/>
              </a:rPr>
              <a:t>附表：</a:t>
            </a:r>
            <a:r>
              <a:rPr lang="zh-CN" altLang="en-US" sz="1600" dirty="0" smtClean="0">
                <a:latin typeface="微软雅黑" panose="020B0503020204020204" charset="-122"/>
                <a:ea typeface="微软雅黑" panose="020B0503020204020204" charset="-122"/>
              </a:rPr>
              <a:t>当年已停产战新产品目录和现有工业产品目录等。</a:t>
            </a:r>
            <a:endParaRPr lang="zh-CN" altLang="en-US" sz="1600" dirty="0" smtClean="0">
              <a:latin typeface="微软雅黑" panose="020B0503020204020204" charset="-122"/>
              <a:ea typeface="微软雅黑" panose="020B0503020204020204" charset="-122"/>
            </a:endParaRPr>
          </a:p>
        </p:txBody>
      </p:sp>
    </p:spTree>
  </p:cSld>
  <p:clrMapOvr>
    <a:masterClrMapping/>
  </p:clrMapOvr>
  <p:transition spd="slow"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500"/>
                                        <p:tgtEl>
                                          <p:spTgt spid="92"/>
                                        </p:tgtEl>
                                      </p:cBhvr>
                                    </p:animEffect>
                                  </p:childTnLst>
                                </p:cTn>
                              </p:par>
                              <p:par>
                                <p:cTn id="11" presetID="63" presetClass="path" presetSubtype="0" accel="50000" decel="50000" fill="hold" nodeType="withEffect">
                                  <p:stCondLst>
                                    <p:cond delay="0"/>
                                  </p:stCondLst>
                                  <p:childTnLst>
                                    <p:animMotion origin="layout" path="M -0.16667 2.59259E-6 L 2.5E-6 2.59259E-6 " pathEditMode="relative" rAng="0" ptsTypes="AA">
                                      <p:cBhvr>
                                        <p:cTn id="12" dur="800" fill="hold"/>
                                        <p:tgtEl>
                                          <p:spTgt spid="91"/>
                                        </p:tgtEl>
                                        <p:attrNameLst>
                                          <p:attrName>ppt_x</p:attrName>
                                          <p:attrName>ppt_y</p:attrName>
                                        </p:attrNameLst>
                                      </p:cBhvr>
                                      <p:rCtr x="8300" y="0"/>
                                    </p:animMotion>
                                  </p:childTnLst>
                                </p:cTn>
                              </p:par>
                              <p:par>
                                <p:cTn id="13" presetID="10" presetClass="entr" presetSubtype="0" fill="hold" grpId="0" nodeType="withEffect">
                                  <p:stCondLst>
                                    <p:cond delay="500"/>
                                  </p:stCondLst>
                                  <p:childTnLst>
                                    <p:set>
                                      <p:cBhvr>
                                        <p:cTn id="14" dur="1" fill="hold">
                                          <p:stCondLst>
                                            <p:cond delay="0"/>
                                          </p:stCondLst>
                                        </p:cTn>
                                        <p:tgtEl>
                                          <p:spTgt spid="93"/>
                                        </p:tgtEl>
                                        <p:attrNameLst>
                                          <p:attrName>style.visibility</p:attrName>
                                        </p:attrNameLst>
                                      </p:cBhvr>
                                      <p:to>
                                        <p:strVal val="visible"/>
                                      </p:to>
                                    </p:set>
                                    <p:animEffect transition="in" filter="fade">
                                      <p:cBhvr>
                                        <p:cTn id="15" dur="500"/>
                                        <p:tgtEl>
                                          <p:spTgt spid="93"/>
                                        </p:tgtEl>
                                      </p:cBhvr>
                                    </p:animEffect>
                                  </p:childTnLst>
                                </p:cTn>
                              </p:par>
                              <p:par>
                                <p:cTn id="16" presetID="63" presetClass="path" presetSubtype="0" accel="50000" decel="50000" fill="hold" grpId="1" nodeType="withEffect">
                                  <p:stCondLst>
                                    <p:cond delay="200"/>
                                  </p:stCondLst>
                                  <p:childTnLst>
                                    <p:animMotion origin="layout" path="M -0.16667 -1.85185E-6 L -2.5E-6 -1.85185E-6 " pathEditMode="relative" rAng="0" ptsTypes="AA">
                                      <p:cBhvr>
                                        <p:cTn id="17" dur="800" fill="hold"/>
                                        <p:tgtEl>
                                          <p:spTgt spid="93"/>
                                        </p:tgtEl>
                                        <p:attrNameLst>
                                          <p:attrName>ppt_x</p:attrName>
                                          <p:attrName>ppt_y</p:attrName>
                                        </p:attrNameLst>
                                      </p:cBhvr>
                                      <p:rCtr x="8800" y="0"/>
                                    </p:animMotion>
                                  </p:childTnLst>
                                </p:cTn>
                              </p:par>
                              <p:par>
                                <p:cTn id="18" presetID="10" presetClass="entr" presetSubtype="0" fill="hold" grpId="0" nodeType="withEffect">
                                  <p:stCondLst>
                                    <p:cond delay="75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1000"/>
                                        <p:tgtEl>
                                          <p:spTgt spid="70"/>
                                        </p:tgtEl>
                                      </p:cBhvr>
                                    </p:animEffect>
                                  </p:childTnLst>
                                </p:cTn>
                              </p:par>
                              <p:par>
                                <p:cTn id="21" presetID="63" presetClass="path" presetSubtype="0" accel="50000" decel="50000" fill="hold" grpId="1" nodeType="withEffect">
                                  <p:stCondLst>
                                    <p:cond delay="0"/>
                                  </p:stCondLst>
                                  <p:childTnLst>
                                    <p:animMotion origin="layout" path="M -0.16666 -3.7037E-7 L -2.5E-6 -3.7037E-7 " pathEditMode="relative" rAng="0" ptsTypes="AA">
                                      <p:cBhvr>
                                        <p:cTn id="22" dur="800" fill="hold"/>
                                        <p:tgtEl>
                                          <p:spTgt spid="70"/>
                                        </p:tgtEl>
                                        <p:attrNameLst>
                                          <p:attrName>ppt_x</p:attrName>
                                          <p:attrName>ppt_y</p:attrName>
                                        </p:attrNameLst>
                                      </p:cBhvr>
                                      <p:rCtr x="8300" y="0"/>
                                    </p:animMotion>
                                  </p:childTnLst>
                                </p:cTn>
                              </p:par>
                              <p:par>
                                <p:cTn id="23" presetID="22" presetClass="entr" presetSubtype="8" fill="hold" grpId="0" nodeType="withEffect">
                                  <p:stCondLst>
                                    <p:cond delay="500"/>
                                  </p:stCondLst>
                                  <p:childTnLst>
                                    <p:set>
                                      <p:cBhvr>
                                        <p:cTn id="24" dur="1" fill="hold">
                                          <p:stCondLst>
                                            <p:cond delay="0"/>
                                          </p:stCondLst>
                                        </p:cTn>
                                        <p:tgtEl>
                                          <p:spTgt spid="71"/>
                                        </p:tgtEl>
                                        <p:attrNameLst>
                                          <p:attrName>style.visibility</p:attrName>
                                        </p:attrNameLst>
                                      </p:cBhvr>
                                      <p:to>
                                        <p:strVal val="visible"/>
                                      </p:to>
                                    </p:set>
                                    <p:animEffect transition="in" filter="wipe(left)">
                                      <p:cBhvr>
                                        <p:cTn id="25" dur="500"/>
                                        <p:tgtEl>
                                          <p:spTgt spid="71"/>
                                        </p:tgtEl>
                                      </p:cBhvr>
                                    </p:animEffect>
                                  </p:childTnLst>
                                </p:cTn>
                              </p:par>
                            </p:childTnLst>
                          </p:cTn>
                        </p:par>
                        <p:par>
                          <p:cTn id="26" fill="hold">
                            <p:stCondLst>
                              <p:cond delay="500"/>
                            </p:stCondLst>
                            <p:childTnLst>
                              <p:par>
                                <p:cTn id="27" presetID="42"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anim calcmode="lin" valueType="num">
                                      <p:cBhvr>
                                        <p:cTn id="30" dur="500" fill="hold"/>
                                        <p:tgtEl>
                                          <p:spTgt spid="9"/>
                                        </p:tgtEl>
                                        <p:attrNameLst>
                                          <p:attrName>ppt_x</p:attrName>
                                        </p:attrNameLst>
                                      </p:cBhvr>
                                      <p:tavLst>
                                        <p:tav tm="0">
                                          <p:val>
                                            <p:strVal val="#ppt_x"/>
                                          </p:val>
                                        </p:tav>
                                        <p:tav tm="100000">
                                          <p:val>
                                            <p:strVal val="#ppt_x"/>
                                          </p:val>
                                        </p:tav>
                                      </p:tavLst>
                                    </p:anim>
                                    <p:anim calcmode="lin" valueType="num">
                                      <p:cBhvr>
                                        <p:cTn id="31" dur="50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2" presetClass="entr" presetSubtype="4"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ppt_x</p:attrName>
                                        </p:attrNameLst>
                                      </p:cBhvr>
                                      <p:tavLst>
                                        <p:tav tm="0">
                                          <p:val>
                                            <p:strVal val="#ppt_x"/>
                                          </p:val>
                                        </p:tav>
                                        <p:tav tm="100000">
                                          <p:val>
                                            <p:strVal val="#ppt_x"/>
                                          </p:val>
                                        </p:tav>
                                      </p:tavLst>
                                    </p:anim>
                                    <p:anim calcmode="lin" valueType="num">
                                      <p:cBhvr>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0" grpId="1" bldLvl="0" animBg="1"/>
      <p:bldP spid="71" grpId="0"/>
      <p:bldP spid="92" grpId="0"/>
      <p:bldP spid="93" grpId="0" bldLvl="0" animBg="1"/>
      <p:bldP spid="93" grpId="1" bldLvl="0" animBg="1"/>
      <p:bldGraphic spid="8"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矩形 69"/>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71" name="矩形 70"/>
          <p:cNvSpPr>
            <a:spLocks noChangeArrowheads="1"/>
          </p:cNvSpPr>
          <p:nvPr/>
        </p:nvSpPr>
        <p:spPr bwMode="auto">
          <a:xfrm>
            <a:off x="1755775" y="449263"/>
            <a:ext cx="41608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400">
                <a:solidFill>
                  <a:srgbClr val="18478F"/>
                </a:solidFill>
                <a:latin typeface="方正黑体简体" pitchFamily="2" charset="-122"/>
                <a:ea typeface="方正黑体简体" pitchFamily="2" charset="-122"/>
                <a:sym typeface="FZZhengHeiS-R-GB"/>
              </a:rPr>
              <a:t>申报材料</a:t>
            </a:r>
            <a:r>
              <a:rPr lang="en-US" altLang="zh-CN" sz="2400">
                <a:solidFill>
                  <a:srgbClr val="18478F"/>
                </a:solidFill>
                <a:latin typeface="方正黑体简体" pitchFamily="2" charset="-122"/>
                <a:ea typeface="方正黑体简体" pitchFamily="2" charset="-122"/>
                <a:sym typeface="FZZhengHeiS-R-GB"/>
              </a:rPr>
              <a:t>---</a:t>
            </a:r>
            <a:r>
              <a:rPr lang="zh-CN" altLang="en-US" sz="2400">
                <a:solidFill>
                  <a:srgbClr val="18478F"/>
                </a:solidFill>
                <a:latin typeface="方正黑体简体" pitchFamily="2" charset="-122"/>
                <a:ea typeface="方正黑体简体" pitchFamily="2" charset="-122"/>
                <a:sym typeface="FZZhengHeiS-R-GB"/>
              </a:rPr>
              <a:t>变更</a:t>
            </a:r>
            <a:endParaRPr lang="zh-CN" altLang="en-US" sz="2400">
              <a:solidFill>
                <a:srgbClr val="18478F"/>
              </a:solidFill>
              <a:latin typeface="方正黑体简体" pitchFamily="2" charset="-122"/>
              <a:ea typeface="方正黑体简体" pitchFamily="2" charset="-122"/>
              <a:sym typeface="FZZhengHeiS-R-GB"/>
            </a:endParaRPr>
          </a:p>
        </p:txBody>
      </p:sp>
      <p:sp>
        <p:nvSpPr>
          <p:cNvPr id="91" name="圆角矩形 90"/>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92" name="矩形 91"/>
          <p:cNvSpPr>
            <a:spLocks noChangeArrowheads="1"/>
          </p:cNvSpPr>
          <p:nvPr/>
        </p:nvSpPr>
        <p:spPr bwMode="auto">
          <a:xfrm>
            <a:off x="417513" y="400050"/>
            <a:ext cx="765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18478F"/>
                </a:solidFill>
                <a:latin typeface="方正黑体简体" pitchFamily="2" charset="-122"/>
                <a:ea typeface="方正黑体简体" pitchFamily="2" charset="-122"/>
                <a:sym typeface="FZZhengHeiS-R-GB"/>
              </a:rPr>
              <a:t>2.5</a:t>
            </a:r>
            <a:endParaRPr lang="zh-CN" altLang="en-US" sz="3200">
              <a:solidFill>
                <a:srgbClr val="18478F"/>
              </a:solidFill>
              <a:latin typeface="方正黑体简体" pitchFamily="2" charset="-122"/>
              <a:ea typeface="方正黑体简体" pitchFamily="2" charset="-122"/>
              <a:sym typeface="FZZhengHeiS-R-GB"/>
            </a:endParaRPr>
          </a:p>
        </p:txBody>
      </p:sp>
      <p:sp>
        <p:nvSpPr>
          <p:cNvPr id="93" name="矩形 92"/>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pic>
        <p:nvPicPr>
          <p:cNvPr id="70662" name="图片 2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813" y="641350"/>
            <a:ext cx="12239626"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p:cNvSpPr txBox="1"/>
          <p:nvPr/>
        </p:nvSpPr>
        <p:spPr>
          <a:xfrm>
            <a:off x="1316062" y="1391284"/>
            <a:ext cx="7802880" cy="1198880"/>
          </a:xfrm>
          <a:prstGeom prst="rect">
            <a:avLst/>
          </a:prstGeom>
          <a:noFill/>
        </p:spPr>
        <p:txBody>
          <a:bodyPr wrap="none">
            <a:spAutoFit/>
            <a:scene3d>
              <a:camera prst="orthographicFront"/>
              <a:lightRig rig="threePt" dir="t"/>
            </a:scene3d>
          </a:bodyPr>
          <a:lstStyle/>
          <a:p>
            <a:pPr algn="l" eaLnBrk="0" hangingPunct="0">
              <a:defRPr/>
            </a:pPr>
            <a:r>
              <a:rPr lang="zh-CN" altLang="en-US" sz="2400" dirty="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需注意</a:t>
            </a:r>
            <a:r>
              <a:rPr lang="zh-CN" altLang="en-US" sz="2400" dirty="0">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a:t>
            </a:r>
            <a:endParaRPr lang="zh-CN" altLang="en-US" sz="2400" dirty="0">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lgn="l" eaLnBrk="0" hangingPunct="0">
              <a:defRPr/>
            </a:pPr>
            <a:endParaRPr lang="zh-CN" altLang="en-US" sz="2400" dirty="0">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lgn="l" eaLnBrk="0" hangingPunct="0">
              <a:defRPr/>
            </a:pPr>
            <a:r>
              <a:rPr lang="zh-CN" altLang="en-US" sz="2400" dirty="0">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a:t>
            </a:r>
            <a:r>
              <a:rPr lang="zh-CN" altLang="en-US" sz="2400" noProof="1" smtClean="0">
                <a:effectLst>
                  <a:outerShdw blurRad="38100" dist="19050" dir="2700000" algn="tl" rotWithShape="0">
                    <a:schemeClr val="dk1">
                      <a:alpha val="40000"/>
                    </a:schemeClr>
                  </a:outerShdw>
                </a:effectLst>
                <a:latin typeface="黑体" panose="02010609060101010101" charset="-122"/>
                <a:ea typeface="黑体" panose="02010609060101010101" charset="-122"/>
              </a:rPr>
              <a:t>增加</a:t>
            </a:r>
            <a:r>
              <a:rPr lang="zh-CN" altLang="en-US" sz="2400" noProof="1">
                <a:effectLst>
                  <a:outerShdw blurRad="38100" dist="19050" dir="2700000" algn="tl" rotWithShape="0">
                    <a:schemeClr val="dk1">
                      <a:alpha val="40000"/>
                    </a:schemeClr>
                  </a:outerShdw>
                </a:effectLst>
                <a:latin typeface="黑体" panose="02010609060101010101" charset="-122"/>
                <a:ea typeface="黑体" panose="02010609060101010101" charset="-122"/>
              </a:rPr>
              <a:t>工业战新企业标识（年度</a:t>
            </a:r>
            <a:r>
              <a:rPr lang="zh-CN" altLang="en-US" sz="2400" noProof="1">
                <a:solidFill>
                  <a:schemeClr val="accent2">
                    <a:lumMod val="75000"/>
                  </a:schemeClr>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第一批和第二批</a:t>
            </a:r>
            <a:r>
              <a:rPr lang="zh-CN" altLang="en-US" sz="2400" noProof="1">
                <a:effectLst>
                  <a:outerShdw blurRad="38100" dist="19050" dir="2700000" algn="tl" rotWithShape="0">
                    <a:schemeClr val="dk1">
                      <a:alpha val="40000"/>
                    </a:schemeClr>
                  </a:outerShdw>
                </a:effectLst>
                <a:latin typeface="黑体" panose="02010609060101010101" charset="-122"/>
                <a:ea typeface="黑体" panose="02010609060101010101" charset="-122"/>
              </a:rPr>
              <a:t>申报），</a:t>
            </a:r>
            <a:endParaRPr lang="zh-CN" altLang="en-US" sz="2400" noProof="1">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sp>
        <p:nvSpPr>
          <p:cNvPr id="70664" name="文本框 1"/>
          <p:cNvSpPr txBox="1">
            <a:spLocks noChangeArrowheads="1"/>
          </p:cNvSpPr>
          <p:nvPr/>
        </p:nvSpPr>
        <p:spPr bwMode="auto">
          <a:xfrm>
            <a:off x="492125" y="2422525"/>
            <a:ext cx="11091863"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457200" eaLnBrk="0" hangingPunct="0">
              <a:defRPr>
                <a:solidFill>
                  <a:schemeClr val="tx1"/>
                </a:solidFill>
                <a:latin typeface="FZZhengHeiS-R-GB"/>
                <a:ea typeface="FZHei-B01S"/>
                <a:cs typeface="FZHei-B01S"/>
              </a:defRPr>
            </a:lvl1pPr>
            <a:lvl2pPr eaLnBrk="0" hangingPunct="0">
              <a:defRPr>
                <a:solidFill>
                  <a:schemeClr val="tx1"/>
                </a:solidFill>
                <a:latin typeface="FZZhengHeiS-R-GB"/>
                <a:ea typeface="FZHei-B01S"/>
                <a:cs typeface="FZHei-B01S"/>
              </a:defRPr>
            </a:lvl2pPr>
            <a:lvl3pPr eaLnBrk="0" hangingPunct="0">
              <a:defRPr>
                <a:solidFill>
                  <a:schemeClr val="tx1"/>
                </a:solidFill>
                <a:latin typeface="FZZhengHeiS-R-GB"/>
                <a:ea typeface="FZHei-B01S"/>
                <a:cs typeface="FZHei-B01S"/>
              </a:defRPr>
            </a:lvl3pPr>
            <a:lvl4pPr eaLnBrk="0" hangingPunct="0">
              <a:defRPr>
                <a:solidFill>
                  <a:schemeClr val="tx1"/>
                </a:solidFill>
                <a:latin typeface="FZZhengHeiS-R-GB"/>
                <a:ea typeface="FZHei-B01S"/>
                <a:cs typeface="FZHei-B01S"/>
              </a:defRPr>
            </a:lvl4pPr>
            <a:lvl5pPr eaLnBrk="0" hangingPunct="0">
              <a:defRPr>
                <a:solidFill>
                  <a:schemeClr val="tx1"/>
                </a:solidFill>
                <a:latin typeface="FZZhengHeiS-R-GB"/>
                <a:ea typeface="FZHei-B01S"/>
                <a:cs typeface="FZHei-B01S"/>
              </a:defRPr>
            </a:lvl5pPr>
            <a:lvl6pPr eaLnBrk="0" fontAlgn="base" hangingPunct="0">
              <a:spcBef>
                <a:spcPct val="0"/>
              </a:spcBef>
              <a:spcAft>
                <a:spcPct val="0"/>
              </a:spcAft>
              <a:defRPr>
                <a:solidFill>
                  <a:schemeClr val="tx1"/>
                </a:solidFill>
                <a:latin typeface="FZZhengHeiS-R-GB"/>
                <a:ea typeface="FZHei-B01S"/>
                <a:cs typeface="FZHei-B01S"/>
              </a:defRPr>
            </a:lvl6pPr>
            <a:lvl7pPr eaLnBrk="0" fontAlgn="base" hangingPunct="0">
              <a:spcBef>
                <a:spcPct val="0"/>
              </a:spcBef>
              <a:spcAft>
                <a:spcPct val="0"/>
              </a:spcAft>
              <a:defRPr>
                <a:solidFill>
                  <a:schemeClr val="tx1"/>
                </a:solidFill>
                <a:latin typeface="FZZhengHeiS-R-GB"/>
                <a:ea typeface="FZHei-B01S"/>
                <a:cs typeface="FZHei-B01S"/>
              </a:defRPr>
            </a:lvl7pPr>
            <a:lvl8pPr eaLnBrk="0" fontAlgn="base" hangingPunct="0">
              <a:spcBef>
                <a:spcPct val="0"/>
              </a:spcBef>
              <a:spcAft>
                <a:spcPct val="0"/>
              </a:spcAft>
              <a:defRPr>
                <a:solidFill>
                  <a:schemeClr val="tx1"/>
                </a:solidFill>
                <a:latin typeface="FZZhengHeiS-R-GB"/>
                <a:ea typeface="FZHei-B01S"/>
                <a:cs typeface="FZHei-B01S"/>
              </a:defRPr>
            </a:lvl8pPr>
            <a:lvl9pPr eaLnBrk="0" fontAlgn="base" hangingPunct="0">
              <a:spcBef>
                <a:spcPct val="0"/>
              </a:spcBef>
              <a:spcAft>
                <a:spcPct val="0"/>
              </a:spcAft>
              <a:defRPr>
                <a:solidFill>
                  <a:schemeClr val="tx1"/>
                </a:solidFill>
                <a:latin typeface="FZZhengHeiS-R-GB"/>
                <a:ea typeface="FZHei-B01S"/>
                <a:cs typeface="FZHei-B01S"/>
              </a:defRPr>
            </a:lvl9pPr>
          </a:lstStyle>
          <a:p>
            <a:pPr>
              <a:lnSpc>
                <a:spcPct val="150000"/>
              </a:lnSpc>
            </a:pPr>
            <a:r>
              <a:rPr lang="zh-CN" altLang="en-US" sz="2400" dirty="0" smtClean="0">
                <a:latin typeface="微软雅黑" panose="020B0503020204020204" charset="-122"/>
                <a:ea typeface="微软雅黑" panose="020B0503020204020204" charset="-122"/>
                <a:sym typeface="杨任东竹石体-Bold" pitchFamily="2" charset="-122"/>
              </a:rPr>
              <a:t>   </a:t>
            </a:r>
            <a:endParaRPr lang="en-US" altLang="zh-CN" sz="2400" dirty="0" smtClean="0">
              <a:latin typeface="微软雅黑" panose="020B0503020204020204" charset="-122"/>
              <a:ea typeface="微软雅黑" panose="020B0503020204020204" charset="-122"/>
              <a:sym typeface="杨任东竹石体-Bold" pitchFamily="2" charset="-122"/>
            </a:endParaRPr>
          </a:p>
          <a:p>
            <a:pPr>
              <a:lnSpc>
                <a:spcPct val="150000"/>
              </a:lnSpc>
            </a:pPr>
            <a:r>
              <a:rPr lang="en-US" altLang="zh-CN" sz="2400" dirty="0">
                <a:latin typeface="微软雅黑" panose="020B0503020204020204" charset="-122"/>
                <a:ea typeface="微软雅黑" panose="020B0503020204020204" charset="-122"/>
                <a:sym typeface="杨任东竹石体-Bold" pitchFamily="2" charset="-122"/>
              </a:rPr>
              <a:t> </a:t>
            </a:r>
            <a:r>
              <a:rPr lang="en-US" altLang="zh-CN" sz="2400" dirty="0" smtClean="0">
                <a:latin typeface="微软雅黑" panose="020B0503020204020204" charset="-122"/>
                <a:ea typeface="微软雅黑" panose="020B0503020204020204" charset="-122"/>
                <a:sym typeface="杨任东竹石体-Bold" pitchFamily="2" charset="-122"/>
              </a:rPr>
              <a:t> </a:t>
            </a:r>
            <a:r>
              <a:rPr lang="zh-CN" altLang="en-US" sz="2400" dirty="0" smtClean="0">
                <a:latin typeface="微软雅黑" panose="020B0503020204020204" charset="-122"/>
                <a:ea typeface="微软雅黑" panose="020B0503020204020204" charset="-122"/>
                <a:sym typeface="杨任东竹石体-Bold" pitchFamily="2" charset="-122"/>
              </a:rPr>
              <a:t>如果</a:t>
            </a:r>
            <a:r>
              <a:rPr lang="zh-CN" altLang="en-US" sz="2400" dirty="0">
                <a:latin typeface="微软雅黑" panose="020B0503020204020204" charset="-122"/>
                <a:ea typeface="微软雅黑" panose="020B0503020204020204" charset="-122"/>
                <a:sym typeface="杨任东竹石体-Bold" pitchFamily="2" charset="-122"/>
              </a:rPr>
              <a:t>是</a:t>
            </a:r>
            <a:r>
              <a:rPr lang="zh-CN" altLang="en-US" sz="2400" dirty="0">
                <a:solidFill>
                  <a:srgbClr val="2E75B6"/>
                </a:solidFill>
                <a:latin typeface="微软雅黑" panose="020B0503020204020204" charset="-122"/>
                <a:ea typeface="微软雅黑" panose="020B0503020204020204" charset="-122"/>
                <a:sym typeface="杨任东竹石体-Bold" pitchFamily="2" charset="-122"/>
              </a:rPr>
              <a:t>已在库</a:t>
            </a:r>
            <a:r>
              <a:rPr lang="zh-CN" altLang="en-US" sz="2400" dirty="0">
                <a:latin typeface="微软雅黑" panose="020B0503020204020204" charset="-122"/>
                <a:ea typeface="微软雅黑" panose="020B0503020204020204" charset="-122"/>
                <a:sym typeface="杨任东竹石体-Bold" pitchFamily="2" charset="-122"/>
              </a:rPr>
              <a:t>工业企业，需增加工业战新标识</a:t>
            </a:r>
            <a:r>
              <a:rPr lang="zh-CN" altLang="en-US" sz="2400" dirty="0" smtClean="0">
                <a:latin typeface="微软雅黑" panose="020B0503020204020204" charset="-122"/>
                <a:ea typeface="微软雅黑" panose="020B0503020204020204" charset="-122"/>
                <a:sym typeface="杨任东竹石体-Bold" pitchFamily="2" charset="-122"/>
              </a:rPr>
              <a:t>，按</a:t>
            </a:r>
            <a:r>
              <a:rPr lang="zh-CN" altLang="en-US" sz="2400" dirty="0">
                <a:latin typeface="微软雅黑" panose="020B0503020204020204" charset="-122"/>
                <a:ea typeface="微软雅黑" panose="020B0503020204020204" charset="-122"/>
                <a:sym typeface="杨任东竹石体-Bold" pitchFamily="2" charset="-122"/>
              </a:rPr>
              <a:t>“</a:t>
            </a:r>
            <a:r>
              <a:rPr lang="zh-CN" altLang="en-US" sz="2400" dirty="0">
                <a:solidFill>
                  <a:srgbClr val="FF0000"/>
                </a:solidFill>
                <a:latin typeface="微软雅黑" panose="020B0503020204020204" charset="-122"/>
                <a:ea typeface="微软雅黑" panose="020B0503020204020204" charset="-122"/>
                <a:sym typeface="杨任东竹石体-Bold" pitchFamily="2" charset="-122"/>
              </a:rPr>
              <a:t>增加工业战新企业标识的单位”</a:t>
            </a:r>
            <a:r>
              <a:rPr lang="zh-CN" altLang="en-US" sz="2400" dirty="0">
                <a:latin typeface="微软雅黑" panose="020B0503020204020204" charset="-122"/>
                <a:ea typeface="微软雅黑" panose="020B0503020204020204" charset="-122"/>
                <a:sym typeface="杨任东竹石体-Bold" pitchFamily="2" charset="-122"/>
              </a:rPr>
              <a:t>（审核类型8）进行申报；</a:t>
            </a:r>
            <a:endParaRPr lang="zh-CN" altLang="en-US" sz="2400" dirty="0">
              <a:latin typeface="微软雅黑" panose="020B0503020204020204" charset="-122"/>
              <a:ea typeface="微软雅黑" panose="020B0503020204020204" charset="-122"/>
              <a:sym typeface="杨任东竹石体-Bold" pitchFamily="2" charset="-122"/>
            </a:endParaRPr>
          </a:p>
          <a:p>
            <a:pPr>
              <a:lnSpc>
                <a:spcPct val="150000"/>
              </a:lnSpc>
            </a:pPr>
            <a:endParaRPr lang="zh-CN" altLang="en-US" sz="1600" dirty="0">
              <a:latin typeface="微软雅黑" panose="020B0503020204020204" charset="-122"/>
              <a:ea typeface="微软雅黑" panose="020B0503020204020204" charset="-122"/>
              <a:sym typeface="杨任东竹石体-Bold" pitchFamily="2" charset="-122"/>
            </a:endParaRPr>
          </a:p>
          <a:p>
            <a:pPr>
              <a:lnSpc>
                <a:spcPct val="150000"/>
              </a:lnSpc>
            </a:pPr>
            <a:r>
              <a:rPr lang="zh-CN" altLang="en-US" sz="2400" dirty="0" smtClean="0">
                <a:latin typeface="微软雅黑" panose="020B0503020204020204" charset="-122"/>
                <a:ea typeface="微软雅黑" panose="020B0503020204020204" charset="-122"/>
                <a:sym typeface="杨任东竹石体-Bold" pitchFamily="2" charset="-122"/>
              </a:rPr>
              <a:t>  如果是</a:t>
            </a:r>
            <a:r>
              <a:rPr lang="zh-CN" altLang="en-US" sz="2400" dirty="0" smtClean="0">
                <a:solidFill>
                  <a:srgbClr val="2E75B6"/>
                </a:solidFill>
                <a:latin typeface="微软雅黑" panose="020B0503020204020204" charset="-122"/>
                <a:ea typeface="微软雅黑" panose="020B0503020204020204" charset="-122"/>
                <a:sym typeface="杨任东竹石体-Bold" pitchFamily="2" charset="-122"/>
              </a:rPr>
              <a:t>新纳入的工业</a:t>
            </a:r>
            <a:r>
              <a:rPr lang="zh-CN" altLang="en-US" sz="2400" dirty="0">
                <a:solidFill>
                  <a:srgbClr val="2E75B6"/>
                </a:solidFill>
                <a:latin typeface="微软雅黑" panose="020B0503020204020204" charset="-122"/>
                <a:ea typeface="微软雅黑" panose="020B0503020204020204" charset="-122"/>
                <a:sym typeface="杨任东竹石体-Bold" pitchFamily="2" charset="-122"/>
              </a:rPr>
              <a:t>战新企业</a:t>
            </a:r>
            <a:r>
              <a:rPr lang="zh-CN" altLang="en-US" sz="2400" dirty="0" smtClean="0">
                <a:latin typeface="微软雅黑" panose="020B0503020204020204" charset="-122"/>
                <a:ea typeface="微软雅黑" panose="020B0503020204020204" charset="-122"/>
                <a:sym typeface="杨任东竹石体-Bold" pitchFamily="2" charset="-122"/>
              </a:rPr>
              <a:t>，按</a:t>
            </a:r>
            <a:r>
              <a:rPr lang="zh-CN" altLang="en-US" sz="2400" dirty="0">
                <a:solidFill>
                  <a:srgbClr val="FF0000"/>
                </a:solidFill>
                <a:latin typeface="微软雅黑" panose="020B0503020204020204" charset="-122"/>
                <a:ea typeface="微软雅黑" panose="020B0503020204020204" charset="-122"/>
                <a:sym typeface="杨任东竹石体-Bold" pitchFamily="2" charset="-122"/>
              </a:rPr>
              <a:t>“新开业（投产）单位”</a:t>
            </a:r>
            <a:r>
              <a:rPr lang="zh-CN" altLang="en-US" sz="2400" dirty="0">
                <a:latin typeface="微软雅黑" panose="020B0503020204020204" charset="-122"/>
                <a:ea typeface="微软雅黑" panose="020B0503020204020204" charset="-122"/>
                <a:sym typeface="杨任东竹石体-Bold" pitchFamily="2" charset="-122"/>
              </a:rPr>
              <a:t>（审核类型1）申报，同时在“是否为工业战新企业”选项中进行选择</a:t>
            </a:r>
            <a:r>
              <a:rPr lang="zh-CN" altLang="en-US" sz="2400" dirty="0" smtClean="0">
                <a:latin typeface="微软雅黑" panose="020B0503020204020204" charset="-122"/>
                <a:ea typeface="微软雅黑" panose="020B0503020204020204" charset="-122"/>
                <a:sym typeface="杨任东竹石体-Bold" pitchFamily="2" charset="-122"/>
              </a:rPr>
              <a:t>“是”，无需再填报一张增加工业战新标识的审核登记表。</a:t>
            </a:r>
            <a:endParaRPr lang="zh-CN" altLang="en-US" sz="2400" dirty="0">
              <a:latin typeface="微软雅黑" panose="020B0503020204020204" charset="-122"/>
              <a:ea typeface="微软雅黑" panose="020B0503020204020204" charset="-122"/>
              <a:sym typeface="杨任东竹石体-Bold" pitchFamily="2" charset="-122"/>
            </a:endParaRPr>
          </a:p>
          <a:p>
            <a:pPr>
              <a:lnSpc>
                <a:spcPct val="150000"/>
              </a:lnSpc>
            </a:pPr>
            <a:r>
              <a:rPr lang="en-US" altLang="zh-CN" sz="2400" dirty="0">
                <a:solidFill>
                  <a:srgbClr val="000000"/>
                </a:solidFill>
                <a:latin typeface="微软雅黑" panose="020B0503020204020204" charset="-122"/>
                <a:sym typeface="杨任东竹石体-Bold" pitchFamily="2" charset="-122"/>
              </a:rPr>
              <a:t>      </a:t>
            </a:r>
            <a:endParaRPr lang="zh-CN" altLang="en-US" dirty="0">
              <a:ea typeface="微软雅黑" panose="020B0503020204020204" charset="-122"/>
            </a:endParaRPr>
          </a:p>
        </p:txBody>
      </p:sp>
      <p:sp>
        <p:nvSpPr>
          <p:cNvPr id="7066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94BCEDE0-AA34-477B-AB5D-62AA6770C612}" type="slidenum">
              <a:rPr altLang="en-US" smtClean="0">
                <a:solidFill>
                  <a:srgbClr val="898989"/>
                </a:solidFill>
                <a:cs typeface="FZHei-B01S"/>
              </a:rPr>
            </a:fld>
            <a:endParaRPr lang="zh-CN" altLang="en-US" smtClean="0">
              <a:solidFill>
                <a:srgbClr val="898989"/>
              </a:solidFill>
              <a:cs typeface="FZHei-B01S"/>
            </a:endParaRPr>
          </a:p>
        </p:txBody>
      </p:sp>
    </p:spTree>
  </p:cSld>
  <p:clrMapOvr>
    <a:masterClrMapping/>
  </p:clrMapOvr>
  <p:transition spd="slow"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500"/>
                                        <p:tgtEl>
                                          <p:spTgt spid="92"/>
                                        </p:tgtEl>
                                      </p:cBhvr>
                                    </p:animEffect>
                                  </p:childTnLst>
                                </p:cTn>
                              </p:par>
                              <p:par>
                                <p:cTn id="11" presetID="63" presetClass="path" presetSubtype="0" accel="50000" decel="50000" fill="hold" nodeType="withEffect">
                                  <p:stCondLst>
                                    <p:cond delay="0"/>
                                  </p:stCondLst>
                                  <p:childTnLst>
                                    <p:animMotion origin="layout" path="M -0.16667 2.59259E-6 L 2.5E-6 2.59259E-6 " pathEditMode="relative" rAng="0" ptsTypes="AA">
                                      <p:cBhvr>
                                        <p:cTn id="12" dur="800" fill="hold"/>
                                        <p:tgtEl>
                                          <p:spTgt spid="91"/>
                                        </p:tgtEl>
                                        <p:attrNameLst>
                                          <p:attrName>ppt_x</p:attrName>
                                          <p:attrName>ppt_y</p:attrName>
                                        </p:attrNameLst>
                                      </p:cBhvr>
                                      <p:rCtr x="8300" y="0"/>
                                    </p:animMotion>
                                  </p:childTnLst>
                                </p:cTn>
                              </p:par>
                              <p:par>
                                <p:cTn id="13" presetID="10" presetClass="entr" presetSubtype="0" fill="hold" grpId="0" nodeType="withEffect">
                                  <p:stCondLst>
                                    <p:cond delay="500"/>
                                  </p:stCondLst>
                                  <p:childTnLst>
                                    <p:set>
                                      <p:cBhvr>
                                        <p:cTn id="14" dur="1" fill="hold">
                                          <p:stCondLst>
                                            <p:cond delay="0"/>
                                          </p:stCondLst>
                                        </p:cTn>
                                        <p:tgtEl>
                                          <p:spTgt spid="93"/>
                                        </p:tgtEl>
                                        <p:attrNameLst>
                                          <p:attrName>style.visibility</p:attrName>
                                        </p:attrNameLst>
                                      </p:cBhvr>
                                      <p:to>
                                        <p:strVal val="visible"/>
                                      </p:to>
                                    </p:set>
                                    <p:animEffect transition="in" filter="fade">
                                      <p:cBhvr>
                                        <p:cTn id="15" dur="500"/>
                                        <p:tgtEl>
                                          <p:spTgt spid="93"/>
                                        </p:tgtEl>
                                      </p:cBhvr>
                                    </p:animEffect>
                                  </p:childTnLst>
                                </p:cTn>
                              </p:par>
                              <p:par>
                                <p:cTn id="16" presetID="63" presetClass="path" presetSubtype="0" accel="50000" decel="50000" fill="hold" grpId="1" nodeType="withEffect">
                                  <p:stCondLst>
                                    <p:cond delay="200"/>
                                  </p:stCondLst>
                                  <p:childTnLst>
                                    <p:animMotion origin="layout" path="M -0.16667 -1.85185E-6 L -2.5E-6 -1.85185E-6 " pathEditMode="relative" rAng="0" ptsTypes="AA">
                                      <p:cBhvr>
                                        <p:cTn id="17" dur="800" fill="hold"/>
                                        <p:tgtEl>
                                          <p:spTgt spid="93"/>
                                        </p:tgtEl>
                                        <p:attrNameLst>
                                          <p:attrName>ppt_x</p:attrName>
                                          <p:attrName>ppt_y</p:attrName>
                                        </p:attrNameLst>
                                      </p:cBhvr>
                                      <p:rCtr x="8800" y="0"/>
                                    </p:animMotion>
                                  </p:childTnLst>
                                </p:cTn>
                              </p:par>
                              <p:par>
                                <p:cTn id="18" presetID="10" presetClass="entr" presetSubtype="0" fill="hold" grpId="0" nodeType="withEffect">
                                  <p:stCondLst>
                                    <p:cond delay="75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1000"/>
                                        <p:tgtEl>
                                          <p:spTgt spid="70"/>
                                        </p:tgtEl>
                                      </p:cBhvr>
                                    </p:animEffect>
                                  </p:childTnLst>
                                </p:cTn>
                              </p:par>
                              <p:par>
                                <p:cTn id="21" presetID="63" presetClass="path" presetSubtype="0" accel="50000" decel="50000" fill="hold" grpId="1" nodeType="withEffect">
                                  <p:stCondLst>
                                    <p:cond delay="0"/>
                                  </p:stCondLst>
                                  <p:childTnLst>
                                    <p:animMotion origin="layout" path="M -0.16666 -3.7037E-7 L -2.5E-6 -3.7037E-7 " pathEditMode="relative" rAng="0" ptsTypes="AA">
                                      <p:cBhvr>
                                        <p:cTn id="22" dur="800" fill="hold"/>
                                        <p:tgtEl>
                                          <p:spTgt spid="70"/>
                                        </p:tgtEl>
                                        <p:attrNameLst>
                                          <p:attrName>ppt_x</p:attrName>
                                          <p:attrName>ppt_y</p:attrName>
                                        </p:attrNameLst>
                                      </p:cBhvr>
                                      <p:rCtr x="8300" y="0"/>
                                    </p:animMotion>
                                  </p:childTnLst>
                                </p:cTn>
                              </p:par>
                              <p:par>
                                <p:cTn id="23" presetID="22" presetClass="entr" presetSubtype="8" fill="hold" grpId="0" nodeType="withEffect">
                                  <p:stCondLst>
                                    <p:cond delay="500"/>
                                  </p:stCondLst>
                                  <p:childTnLst>
                                    <p:set>
                                      <p:cBhvr>
                                        <p:cTn id="24" dur="1" fill="hold">
                                          <p:stCondLst>
                                            <p:cond delay="0"/>
                                          </p:stCondLst>
                                        </p:cTn>
                                        <p:tgtEl>
                                          <p:spTgt spid="71"/>
                                        </p:tgtEl>
                                        <p:attrNameLst>
                                          <p:attrName>style.visibility</p:attrName>
                                        </p:attrNameLst>
                                      </p:cBhvr>
                                      <p:to>
                                        <p:strVal val="visible"/>
                                      </p:to>
                                    </p:set>
                                    <p:animEffect transition="in" filter="wipe(left)">
                                      <p:cBhvr>
                                        <p:cTn id="25" dur="500"/>
                                        <p:tgtEl>
                                          <p:spTgt spid="71"/>
                                        </p:tgtEl>
                                      </p:cBhvr>
                                    </p:animEffect>
                                  </p:childTnLst>
                                </p:cTn>
                              </p:par>
                            </p:childTnLst>
                          </p:cTn>
                        </p:par>
                        <p:par>
                          <p:cTn id="26" fill="hold">
                            <p:stCondLst>
                              <p:cond delay="500"/>
                            </p:stCondLst>
                            <p:childTnLst>
                              <p:par>
                                <p:cTn id="27" presetID="42"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anim calcmode="lin" valueType="num">
                                      <p:cBhvr>
                                        <p:cTn id="30" dur="500" fill="hold"/>
                                        <p:tgtEl>
                                          <p:spTgt spid="9"/>
                                        </p:tgtEl>
                                        <p:attrNameLst>
                                          <p:attrName>ppt_x</p:attrName>
                                        </p:attrNameLst>
                                      </p:cBhvr>
                                      <p:tavLst>
                                        <p:tav tm="0">
                                          <p:val>
                                            <p:strVal val="#ppt_x"/>
                                          </p:val>
                                        </p:tav>
                                        <p:tav tm="100000">
                                          <p:val>
                                            <p:strVal val="#ppt_x"/>
                                          </p:val>
                                        </p:tav>
                                      </p:tavLst>
                                    </p:anim>
                                    <p:anim calcmode="lin" valueType="num">
                                      <p:cBhvr>
                                        <p:cTn id="31"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0" grpId="1" bldLvl="0" animBg="1"/>
      <p:bldP spid="71" grpId="0"/>
      <p:bldP spid="92" grpId="0"/>
      <p:bldP spid="93" grpId="0" bldLvl="0" animBg="1"/>
      <p:bldP spid="93" grpId="1"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矩形 69"/>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71" name="矩形 70"/>
          <p:cNvSpPr>
            <a:spLocks noChangeArrowheads="1"/>
          </p:cNvSpPr>
          <p:nvPr/>
        </p:nvSpPr>
        <p:spPr bwMode="auto">
          <a:xfrm>
            <a:off x="1755775" y="449263"/>
            <a:ext cx="41608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400">
                <a:solidFill>
                  <a:srgbClr val="18478F"/>
                </a:solidFill>
                <a:latin typeface="方正黑体简体" pitchFamily="2" charset="-122"/>
                <a:ea typeface="方正黑体简体" pitchFamily="2" charset="-122"/>
                <a:sym typeface="FZZhengHeiS-R-GB"/>
              </a:rPr>
              <a:t>申报材料</a:t>
            </a:r>
            <a:r>
              <a:rPr lang="en-US" altLang="zh-CN" sz="2400">
                <a:solidFill>
                  <a:srgbClr val="18478F"/>
                </a:solidFill>
                <a:latin typeface="方正黑体简体" pitchFamily="2" charset="-122"/>
                <a:ea typeface="方正黑体简体" pitchFamily="2" charset="-122"/>
                <a:sym typeface="FZZhengHeiS-R-GB"/>
              </a:rPr>
              <a:t>---</a:t>
            </a:r>
            <a:r>
              <a:rPr lang="zh-CN" altLang="en-US" sz="2400">
                <a:solidFill>
                  <a:srgbClr val="18478F"/>
                </a:solidFill>
                <a:latin typeface="方正黑体简体" pitchFamily="2" charset="-122"/>
                <a:ea typeface="方正黑体简体" pitchFamily="2" charset="-122"/>
                <a:sym typeface="FZZhengHeiS-R-GB"/>
              </a:rPr>
              <a:t>变更</a:t>
            </a:r>
            <a:endParaRPr lang="zh-CN" altLang="en-US" sz="2400">
              <a:solidFill>
                <a:srgbClr val="18478F"/>
              </a:solidFill>
              <a:latin typeface="方正黑体简体" pitchFamily="2" charset="-122"/>
              <a:ea typeface="方正黑体简体" pitchFamily="2" charset="-122"/>
              <a:sym typeface="FZZhengHeiS-R-GB"/>
            </a:endParaRPr>
          </a:p>
        </p:txBody>
      </p:sp>
      <p:sp>
        <p:nvSpPr>
          <p:cNvPr id="91" name="圆角矩形 90"/>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92" name="矩形 91"/>
          <p:cNvSpPr>
            <a:spLocks noChangeArrowheads="1"/>
          </p:cNvSpPr>
          <p:nvPr/>
        </p:nvSpPr>
        <p:spPr bwMode="auto">
          <a:xfrm>
            <a:off x="417513" y="400050"/>
            <a:ext cx="765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18478F"/>
                </a:solidFill>
                <a:latin typeface="方正黑体简体" pitchFamily="2" charset="-122"/>
                <a:ea typeface="方正黑体简体" pitchFamily="2" charset="-122"/>
                <a:sym typeface="FZZhengHeiS-R-GB"/>
              </a:rPr>
              <a:t>2.5</a:t>
            </a:r>
            <a:endParaRPr lang="zh-CN" altLang="en-US" sz="3200">
              <a:solidFill>
                <a:srgbClr val="18478F"/>
              </a:solidFill>
              <a:latin typeface="方正黑体简体" pitchFamily="2" charset="-122"/>
              <a:ea typeface="方正黑体简体" pitchFamily="2" charset="-122"/>
              <a:sym typeface="FZZhengHeiS-R-GB"/>
            </a:endParaRPr>
          </a:p>
        </p:txBody>
      </p:sp>
      <p:sp>
        <p:nvSpPr>
          <p:cNvPr id="93" name="矩形 92"/>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pic>
        <p:nvPicPr>
          <p:cNvPr id="72710" name="图片 2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813" y="641350"/>
            <a:ext cx="12239626"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2" name="文本框 1"/>
          <p:cNvSpPr txBox="1">
            <a:spLocks noChangeArrowheads="1"/>
          </p:cNvSpPr>
          <p:nvPr/>
        </p:nvSpPr>
        <p:spPr bwMode="auto">
          <a:xfrm>
            <a:off x="1143000" y="2482850"/>
            <a:ext cx="990917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eaLnBrk="0" hangingPunct="0">
              <a:defRPr>
                <a:solidFill>
                  <a:schemeClr val="tx1"/>
                </a:solidFill>
                <a:latin typeface="FZZhengHeiS-R-GB"/>
                <a:ea typeface="FZHei-B01S"/>
                <a:cs typeface="FZHei-B01S"/>
              </a:defRPr>
            </a:lvl1pPr>
            <a:lvl2pPr eaLnBrk="0" hangingPunct="0">
              <a:defRPr>
                <a:solidFill>
                  <a:schemeClr val="tx1"/>
                </a:solidFill>
                <a:latin typeface="FZZhengHeiS-R-GB"/>
                <a:ea typeface="FZHei-B01S"/>
                <a:cs typeface="FZHei-B01S"/>
              </a:defRPr>
            </a:lvl2pPr>
            <a:lvl3pPr eaLnBrk="0" hangingPunct="0">
              <a:defRPr>
                <a:solidFill>
                  <a:schemeClr val="tx1"/>
                </a:solidFill>
                <a:latin typeface="FZZhengHeiS-R-GB"/>
                <a:ea typeface="FZHei-B01S"/>
                <a:cs typeface="FZHei-B01S"/>
              </a:defRPr>
            </a:lvl3pPr>
            <a:lvl4pPr eaLnBrk="0" hangingPunct="0">
              <a:defRPr>
                <a:solidFill>
                  <a:schemeClr val="tx1"/>
                </a:solidFill>
                <a:latin typeface="FZZhengHeiS-R-GB"/>
                <a:ea typeface="FZHei-B01S"/>
                <a:cs typeface="FZHei-B01S"/>
              </a:defRPr>
            </a:lvl4pPr>
            <a:lvl5pPr eaLnBrk="0" hangingPunct="0">
              <a:defRPr>
                <a:solidFill>
                  <a:schemeClr val="tx1"/>
                </a:solidFill>
                <a:latin typeface="FZZhengHeiS-R-GB"/>
                <a:ea typeface="FZHei-B01S"/>
                <a:cs typeface="FZHei-B01S"/>
              </a:defRPr>
            </a:lvl5pPr>
            <a:lvl6pPr eaLnBrk="0" fontAlgn="base" hangingPunct="0">
              <a:spcBef>
                <a:spcPct val="0"/>
              </a:spcBef>
              <a:spcAft>
                <a:spcPct val="0"/>
              </a:spcAft>
              <a:defRPr>
                <a:solidFill>
                  <a:schemeClr val="tx1"/>
                </a:solidFill>
                <a:latin typeface="FZZhengHeiS-R-GB"/>
                <a:ea typeface="FZHei-B01S"/>
                <a:cs typeface="FZHei-B01S"/>
              </a:defRPr>
            </a:lvl6pPr>
            <a:lvl7pPr eaLnBrk="0" fontAlgn="base" hangingPunct="0">
              <a:spcBef>
                <a:spcPct val="0"/>
              </a:spcBef>
              <a:spcAft>
                <a:spcPct val="0"/>
              </a:spcAft>
              <a:defRPr>
                <a:solidFill>
                  <a:schemeClr val="tx1"/>
                </a:solidFill>
                <a:latin typeface="FZZhengHeiS-R-GB"/>
                <a:ea typeface="FZHei-B01S"/>
                <a:cs typeface="FZHei-B01S"/>
              </a:defRPr>
            </a:lvl7pPr>
            <a:lvl8pPr eaLnBrk="0" fontAlgn="base" hangingPunct="0">
              <a:spcBef>
                <a:spcPct val="0"/>
              </a:spcBef>
              <a:spcAft>
                <a:spcPct val="0"/>
              </a:spcAft>
              <a:defRPr>
                <a:solidFill>
                  <a:schemeClr val="tx1"/>
                </a:solidFill>
                <a:latin typeface="FZZhengHeiS-R-GB"/>
                <a:ea typeface="FZHei-B01S"/>
                <a:cs typeface="FZHei-B01S"/>
              </a:defRPr>
            </a:lvl8pPr>
            <a:lvl9pPr eaLnBrk="0" fontAlgn="base" hangingPunct="0">
              <a:spcBef>
                <a:spcPct val="0"/>
              </a:spcBef>
              <a:spcAft>
                <a:spcPct val="0"/>
              </a:spcAft>
              <a:defRPr>
                <a:solidFill>
                  <a:schemeClr val="tx1"/>
                </a:solidFill>
                <a:latin typeface="FZZhengHeiS-R-GB"/>
                <a:ea typeface="FZHei-B01S"/>
                <a:cs typeface="FZHei-B01S"/>
              </a:defRPr>
            </a:lvl9pPr>
          </a:lstStyle>
          <a:p>
            <a:pPr>
              <a:lnSpc>
                <a:spcPct val="150000"/>
              </a:lnSpc>
              <a:buFont typeface="Arial" panose="020B0604020202020204" pitchFamily="34" charset="0"/>
              <a:buChar char="•"/>
            </a:pPr>
            <a:endParaRPr lang="zh-CN" altLang="en-US" dirty="0">
              <a:solidFill>
                <a:srgbClr val="000000"/>
              </a:solidFill>
              <a:latin typeface="方正黑体简体" pitchFamily="2" charset="-122"/>
              <a:sym typeface="杨任东竹石体-Bold" pitchFamily="2" charset="-122"/>
            </a:endParaRPr>
          </a:p>
          <a:p>
            <a:endParaRPr lang="zh-CN" altLang="en-US" dirty="0">
              <a:ea typeface="微软雅黑" panose="020B0503020204020204" charset="-122"/>
            </a:endParaRPr>
          </a:p>
        </p:txBody>
      </p:sp>
      <p:sp>
        <p:nvSpPr>
          <p:cNvPr id="72713"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E573AE8F-7066-4243-AC4D-0A386D9616D7}" type="slidenum">
              <a:rPr altLang="en-US" smtClean="0">
                <a:solidFill>
                  <a:srgbClr val="898989"/>
                </a:solidFill>
                <a:cs typeface="FZHei-B01S"/>
              </a:rPr>
            </a:fld>
            <a:endParaRPr lang="zh-CN" altLang="en-US" smtClean="0">
              <a:solidFill>
                <a:srgbClr val="898989"/>
              </a:solidFill>
              <a:cs typeface="FZHei-B01S"/>
            </a:endParaRPr>
          </a:p>
        </p:txBody>
      </p:sp>
      <p:sp>
        <p:nvSpPr>
          <p:cNvPr id="11" name="双波形 10"/>
          <p:cNvSpPr/>
          <p:nvPr/>
        </p:nvSpPr>
        <p:spPr>
          <a:xfrm>
            <a:off x="7315994" y="1663542"/>
            <a:ext cx="3481947" cy="698500"/>
          </a:xfrm>
          <a:prstGeom prst="doubleWave">
            <a:avLst/>
          </a:prstGeom>
          <a:solidFill>
            <a:srgbClr val="C00000"/>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变更建筑业资质等级</a:t>
            </a:r>
            <a:endParaRPr lang="zh-CN" altLang="en-US" sz="2400" b="1" dirty="0">
              <a:solidFill>
                <a:prstClr val="white"/>
              </a:solidFill>
              <a:latin typeface="微软雅黑" panose="020B0503020204020204" charset="-122"/>
              <a:ea typeface="微软雅黑" panose="020B0503020204020204" charset="-122"/>
              <a:cs typeface="+mn-ea"/>
              <a:sym typeface="+mn-lt"/>
            </a:endParaRPr>
          </a:p>
        </p:txBody>
      </p:sp>
      <p:sp>
        <p:nvSpPr>
          <p:cNvPr id="12" name="上箭头标注 11"/>
          <p:cNvSpPr/>
          <p:nvPr/>
        </p:nvSpPr>
        <p:spPr>
          <a:xfrm>
            <a:off x="6729730" y="2362200"/>
            <a:ext cx="4679315" cy="3642360"/>
          </a:xfrm>
          <a:prstGeom prst="upArrowCallou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ct val="35000"/>
              </a:spcAft>
            </a:pPr>
            <a:r>
              <a:rPr lang="zh-CN" altLang="en-US" noProof="1" smtClean="0">
                <a:solidFill>
                  <a:schemeClr val="bg1"/>
                </a:solidFill>
                <a:latin typeface="微软雅黑" panose="020B0503020204020204" charset="-122"/>
                <a:ea typeface="微软雅黑" panose="020B0503020204020204" charset="-122"/>
                <a:cs typeface="微软雅黑" panose="020B0503020204020204" charset="-122"/>
                <a:sym typeface="+mn-lt"/>
              </a:rPr>
              <a:t>《调查单位</a:t>
            </a:r>
            <a:r>
              <a:rPr lang="zh-CN" altLang="en-US" noProof="1" smtClean="0">
                <a:solidFill>
                  <a:srgbClr val="FDD14A"/>
                </a:solidFill>
                <a:latin typeface="微软雅黑" panose="020B0503020204020204" charset="-122"/>
                <a:ea typeface="微软雅黑" panose="020B0503020204020204" charset="-122"/>
                <a:cs typeface="微软雅黑" panose="020B0503020204020204" charset="-122"/>
                <a:sym typeface="+mn-lt"/>
              </a:rPr>
              <a:t>月度</a:t>
            </a:r>
            <a:r>
              <a:rPr lang="zh-CN" altLang="en-US" noProof="1" smtClean="0">
                <a:solidFill>
                  <a:schemeClr val="bg1"/>
                </a:solidFill>
                <a:latin typeface="微软雅黑" panose="020B0503020204020204" charset="-122"/>
                <a:ea typeface="微软雅黑" panose="020B0503020204020204" charset="-122"/>
                <a:cs typeface="微软雅黑" panose="020B0503020204020204" charset="-122"/>
                <a:sym typeface="+mn-lt"/>
              </a:rPr>
              <a:t>审核登记表（一）》</a:t>
            </a:r>
            <a:endParaRPr lang="zh-CN" altLang="en-US" noProof="1" smtClean="0">
              <a:solidFill>
                <a:schemeClr val="bg1"/>
              </a:solidFill>
              <a:latin typeface="微软雅黑" panose="020B0503020204020204" charset="-122"/>
              <a:ea typeface="微软雅黑" panose="020B0503020204020204" charset="-122"/>
              <a:cs typeface="微软雅黑" panose="020B0503020204020204" charset="-122"/>
              <a:sym typeface="+mn-lt"/>
            </a:endParaRPr>
          </a:p>
          <a:p>
            <a:pPr>
              <a:spcAft>
                <a:spcPct val="35000"/>
              </a:spcAft>
            </a:pPr>
            <a:r>
              <a:rPr lang="en-US" altLang="zh-CN" dirty="0">
                <a:solidFill>
                  <a:prstClr val="white"/>
                </a:solidFill>
                <a:latin typeface="微软雅黑" panose="020B0503020204020204" charset="-122"/>
                <a:ea typeface="微软雅黑" panose="020B0503020204020204" charset="-122"/>
                <a:cs typeface="+mn-ea"/>
                <a:sym typeface="+mn-lt"/>
              </a:rPr>
              <a:t>  </a:t>
            </a:r>
            <a:r>
              <a:rPr lang="en-US" altLang="zh-CN" dirty="0" smtClean="0">
                <a:solidFill>
                  <a:prstClr val="white"/>
                </a:solidFill>
                <a:latin typeface="微软雅黑" panose="020B0503020204020204" charset="-122"/>
                <a:ea typeface="微软雅黑" panose="020B0503020204020204" charset="-122"/>
                <a:cs typeface="+mn-ea"/>
                <a:sym typeface="+mn-lt"/>
              </a:rPr>
              <a:t> </a:t>
            </a:r>
            <a:r>
              <a:rPr lang="zh-CN" altLang="en-US" dirty="0" smtClean="0">
                <a:solidFill>
                  <a:prstClr val="white"/>
                </a:solidFill>
                <a:latin typeface="微软雅黑" panose="020B0503020204020204" charset="-122"/>
                <a:ea typeface="微软雅黑" panose="020B0503020204020204" charset="-122"/>
                <a:cs typeface="+mn-ea"/>
                <a:sym typeface="+mn-lt"/>
              </a:rPr>
              <a:t>营业执照</a:t>
            </a:r>
            <a:r>
              <a:rPr lang="zh-CN" altLang="en-US" dirty="0">
                <a:solidFill>
                  <a:prstClr val="white"/>
                </a:solidFill>
                <a:latin typeface="微软雅黑" panose="020B0503020204020204" charset="-122"/>
                <a:ea typeface="微软雅黑" panose="020B0503020204020204" charset="-122"/>
                <a:cs typeface="+mn-ea"/>
                <a:sym typeface="+mn-lt"/>
              </a:rPr>
              <a:t>（证书）复印件</a:t>
            </a:r>
            <a:endParaRPr lang="en-US" altLang="zh-CN" noProof="1" smtClean="0">
              <a:solidFill>
                <a:schemeClr val="bg1"/>
              </a:solidFill>
              <a:latin typeface="微软雅黑" panose="020B0503020204020204" charset="-122"/>
              <a:ea typeface="微软雅黑" panose="020B0503020204020204" charset="-122"/>
              <a:cs typeface="微软雅黑" panose="020B0503020204020204" charset="-122"/>
              <a:sym typeface="+mn-lt"/>
            </a:endParaRPr>
          </a:p>
          <a:p>
            <a:pPr>
              <a:lnSpc>
                <a:spcPct val="150000"/>
              </a:lnSpc>
            </a:pPr>
            <a:r>
              <a:rPr lang="zh-CN" altLang="en-US" dirty="0">
                <a:latin typeface="微软雅黑" panose="020B0503020204020204" charset="-122"/>
                <a:ea typeface="微软雅黑" panose="020B0503020204020204" charset="-122"/>
                <a:sym typeface="FZHei-B01S"/>
              </a:rPr>
              <a:t>还需提供：</a:t>
            </a:r>
            <a:endParaRPr lang="zh-CN" altLang="en-US" dirty="0">
              <a:latin typeface="微软雅黑" panose="020B0503020204020204" charset="-122"/>
              <a:ea typeface="微软雅黑" panose="020B0503020204020204" charset="-122"/>
              <a:sym typeface="FZHei-B01S"/>
            </a:endParaRPr>
          </a:p>
          <a:p>
            <a:pPr>
              <a:lnSpc>
                <a:spcPct val="150000"/>
              </a:lnSpc>
            </a:pPr>
            <a:r>
              <a:rPr lang="zh-CN" altLang="zh-CN" dirty="0">
                <a:latin typeface="微软雅黑" panose="020B0503020204020204" charset="-122"/>
                <a:ea typeface="微软雅黑" panose="020B0503020204020204" charset="-122"/>
                <a:sym typeface="FZHei-B01S"/>
              </a:rPr>
              <a:t>    </a:t>
            </a:r>
            <a:r>
              <a:rPr lang="en-US" altLang="zh-CN" dirty="0">
                <a:latin typeface="微软雅黑" panose="020B0503020204020204" charset="-122"/>
                <a:ea typeface="微软雅黑" panose="020B0503020204020204" charset="-122"/>
                <a:sym typeface="FZHei-B01S"/>
              </a:rPr>
              <a:t>   </a:t>
            </a:r>
            <a:r>
              <a:rPr lang="zh-CN" altLang="en-US" dirty="0">
                <a:latin typeface="微软雅黑" panose="020B0503020204020204" charset="-122"/>
                <a:ea typeface="微软雅黑" panose="020B0503020204020204" charset="-122"/>
                <a:sym typeface="FZHei-B01S"/>
              </a:rPr>
              <a:t>变更后带有“建筑业企业资质证书”字样和住建部门公章页面的</a:t>
            </a:r>
            <a:r>
              <a:rPr lang="zh-CN" altLang="en-US" dirty="0">
                <a:solidFill>
                  <a:schemeClr val="accent2"/>
                </a:solidFill>
                <a:latin typeface="微软雅黑" panose="020B0503020204020204" charset="-122"/>
                <a:ea typeface="微软雅黑" panose="020B0503020204020204" charset="-122"/>
                <a:sym typeface="FZHei-B01S"/>
              </a:rPr>
              <a:t>资质证书</a:t>
            </a:r>
            <a:r>
              <a:rPr lang="zh-CN" altLang="en-US" dirty="0" smtClean="0">
                <a:solidFill>
                  <a:schemeClr val="accent2"/>
                </a:solidFill>
                <a:latin typeface="微软雅黑" panose="020B0503020204020204" charset="-122"/>
                <a:ea typeface="微软雅黑" panose="020B0503020204020204" charset="-122"/>
                <a:sym typeface="FZHei-B01S"/>
              </a:rPr>
              <a:t>复印件。</a:t>
            </a:r>
            <a:endParaRPr lang="zh-CN" altLang="en-US" dirty="0">
              <a:solidFill>
                <a:schemeClr val="accent2"/>
              </a:solidFill>
              <a:latin typeface="微软雅黑" panose="020B0503020204020204" charset="-122"/>
              <a:ea typeface="微软雅黑" panose="020B0503020204020204" charset="-122"/>
            </a:endParaRPr>
          </a:p>
          <a:p>
            <a:pPr>
              <a:spcAft>
                <a:spcPct val="35000"/>
              </a:spcAft>
            </a:pPr>
            <a:endParaRPr lang="zh-CN" altLang="en-US" noProof="1">
              <a:solidFill>
                <a:schemeClr val="bg1"/>
              </a:solidFill>
              <a:latin typeface="微软雅黑" panose="020B0503020204020204" charset="-122"/>
              <a:ea typeface="微软雅黑" panose="020B0503020204020204" charset="-122"/>
              <a:cs typeface="微软雅黑" panose="020B0503020204020204" charset="-122"/>
              <a:sym typeface="+mn-lt"/>
            </a:endParaRPr>
          </a:p>
        </p:txBody>
      </p:sp>
      <p:sp>
        <p:nvSpPr>
          <p:cNvPr id="2" name="双波形 1"/>
          <p:cNvSpPr/>
          <p:nvPr/>
        </p:nvSpPr>
        <p:spPr>
          <a:xfrm>
            <a:off x="1194435" y="1663700"/>
            <a:ext cx="4565650" cy="698500"/>
          </a:xfrm>
          <a:prstGeom prst="doubleWave">
            <a:avLst/>
          </a:prstGeom>
          <a:solidFill>
            <a:srgbClr val="C00000"/>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变更组织机构代码或单位名称</a:t>
            </a:r>
            <a:endParaRPr lang="zh-CN" altLang="en-US" sz="2400" b="1" dirty="0">
              <a:solidFill>
                <a:prstClr val="white"/>
              </a:solidFill>
              <a:latin typeface="微软雅黑" panose="020B0503020204020204" charset="-122"/>
              <a:ea typeface="微软雅黑" panose="020B0503020204020204" charset="-122"/>
              <a:cs typeface="+mn-ea"/>
              <a:sym typeface="+mn-lt"/>
            </a:endParaRPr>
          </a:p>
        </p:txBody>
      </p:sp>
      <p:sp>
        <p:nvSpPr>
          <p:cNvPr id="3" name="上箭头标注 2"/>
          <p:cNvSpPr/>
          <p:nvPr/>
        </p:nvSpPr>
        <p:spPr>
          <a:xfrm>
            <a:off x="1194435" y="2482850"/>
            <a:ext cx="4419600" cy="3369310"/>
          </a:xfrm>
          <a:prstGeom prst="upArrowCallou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Aft>
                <a:spcPct val="35000"/>
              </a:spcAft>
            </a:pPr>
            <a:r>
              <a:rPr lang="zh-CN" altLang="en-US" noProof="1" smtClean="0">
                <a:solidFill>
                  <a:schemeClr val="bg1"/>
                </a:solidFill>
                <a:latin typeface="微软雅黑" panose="020B0503020204020204" charset="-122"/>
                <a:ea typeface="微软雅黑" panose="020B0503020204020204" charset="-122"/>
                <a:cs typeface="微软雅黑" panose="020B0503020204020204" charset="-122"/>
                <a:sym typeface="+mn-lt"/>
              </a:rPr>
              <a:t>《调查单位</a:t>
            </a:r>
            <a:r>
              <a:rPr lang="zh-CN" altLang="en-US">
                <a:solidFill>
                  <a:srgbClr val="FFC000"/>
                </a:solidFill>
                <a:latin typeface="微软雅黑" panose="020B0503020204020204" charset="-122"/>
                <a:ea typeface="微软雅黑" panose="020B0503020204020204" charset="-122"/>
                <a:cs typeface="微软雅黑" panose="020B0503020204020204" charset="-122"/>
                <a:sym typeface="+mn-lt"/>
              </a:rPr>
              <a:t>年度</a:t>
            </a:r>
            <a:r>
              <a:rPr lang="en-US" altLang="zh-CN">
                <a:solidFill>
                  <a:srgbClr val="FFC000"/>
                </a:solidFill>
                <a:latin typeface="微软雅黑" panose="020B0503020204020204" charset="-122"/>
                <a:ea typeface="微软雅黑" panose="020B0503020204020204" charset="-122"/>
                <a:cs typeface="微软雅黑" panose="020B0503020204020204" charset="-122"/>
                <a:sym typeface="+mn-lt"/>
              </a:rPr>
              <a:t>/</a:t>
            </a:r>
            <a:r>
              <a:rPr lang="zh-CN" altLang="en-US" noProof="1" smtClean="0">
                <a:solidFill>
                  <a:srgbClr val="FDD14A"/>
                </a:solidFill>
                <a:latin typeface="微软雅黑" panose="020B0503020204020204" charset="-122"/>
                <a:ea typeface="微软雅黑" panose="020B0503020204020204" charset="-122"/>
                <a:cs typeface="微软雅黑" panose="020B0503020204020204" charset="-122"/>
                <a:sym typeface="+mn-lt"/>
              </a:rPr>
              <a:t>月度</a:t>
            </a:r>
            <a:r>
              <a:rPr lang="zh-CN" altLang="en-US" noProof="1" smtClean="0">
                <a:solidFill>
                  <a:schemeClr val="bg1"/>
                </a:solidFill>
                <a:latin typeface="微软雅黑" panose="020B0503020204020204" charset="-122"/>
                <a:ea typeface="微软雅黑" panose="020B0503020204020204" charset="-122"/>
                <a:cs typeface="微软雅黑" panose="020B0503020204020204" charset="-122"/>
                <a:sym typeface="+mn-lt"/>
              </a:rPr>
              <a:t>审核登记表（一）》</a:t>
            </a:r>
            <a:endParaRPr lang="zh-CN" altLang="en-US" noProof="1" smtClean="0">
              <a:solidFill>
                <a:schemeClr val="bg1"/>
              </a:solidFill>
              <a:latin typeface="微软雅黑" panose="020B0503020204020204" charset="-122"/>
              <a:ea typeface="微软雅黑" panose="020B0503020204020204" charset="-122"/>
              <a:cs typeface="微软雅黑" panose="020B0503020204020204" charset="-122"/>
              <a:sym typeface="+mn-lt"/>
            </a:endParaRPr>
          </a:p>
          <a:p>
            <a:pPr>
              <a:lnSpc>
                <a:spcPct val="90000"/>
              </a:lnSpc>
              <a:spcAft>
                <a:spcPct val="35000"/>
              </a:spcAft>
            </a:pPr>
            <a:r>
              <a:rPr lang="en-US" altLang="zh-CN">
                <a:solidFill>
                  <a:prstClr val="white"/>
                </a:solidFill>
                <a:latin typeface="微软雅黑" panose="020B0503020204020204" charset="-122"/>
                <a:ea typeface="微软雅黑" panose="020B0503020204020204" charset="-122"/>
                <a:cs typeface="+mn-ea"/>
                <a:sym typeface="+mn-lt"/>
              </a:rPr>
              <a:t>  </a:t>
            </a:r>
            <a:r>
              <a:rPr lang="zh-CN" altLang="en-US">
                <a:solidFill>
                  <a:prstClr val="white"/>
                </a:solidFill>
                <a:latin typeface="微软雅黑" panose="020B0503020204020204" charset="-122"/>
                <a:ea typeface="微软雅黑" panose="020B0503020204020204" charset="-122"/>
                <a:cs typeface="+mn-ea"/>
                <a:sym typeface="+mn-lt"/>
              </a:rPr>
              <a:t>营业执照（证书）复印件</a:t>
            </a:r>
            <a:endParaRPr lang="zh-CN" altLang="en-US" noProof="1" smtClean="0">
              <a:solidFill>
                <a:schemeClr val="bg1"/>
              </a:solidFill>
              <a:latin typeface="微软雅黑" panose="020B0503020204020204" charset="-122"/>
              <a:ea typeface="微软雅黑" panose="020B0503020204020204" charset="-122"/>
              <a:cs typeface="微软雅黑" panose="020B0503020204020204" charset="-122"/>
              <a:sym typeface="+mn-lt"/>
            </a:endParaRPr>
          </a:p>
          <a:p>
            <a:pPr>
              <a:lnSpc>
                <a:spcPct val="90000"/>
              </a:lnSpc>
              <a:spcAft>
                <a:spcPct val="35000"/>
              </a:spcAft>
            </a:pPr>
            <a:endParaRPr lang="zh-CN" altLang="en-US" dirty="0">
              <a:solidFill>
                <a:schemeClr val="bg1"/>
              </a:solidFill>
              <a:latin typeface="微软雅黑" panose="020B0503020204020204" charset="-122"/>
              <a:ea typeface="微软雅黑" panose="020B0503020204020204" charset="-122"/>
            </a:endParaRPr>
          </a:p>
          <a:p>
            <a:pPr>
              <a:lnSpc>
                <a:spcPct val="90000"/>
              </a:lnSpc>
              <a:spcAft>
                <a:spcPct val="35000"/>
              </a:spcAft>
            </a:pPr>
            <a:r>
              <a:rPr lang="zh-CN" altLang="en-US" dirty="0">
                <a:solidFill>
                  <a:schemeClr val="bg1"/>
                </a:solidFill>
                <a:latin typeface="微软雅黑" panose="020B0503020204020204" charset="-122"/>
                <a:ea typeface="微软雅黑" panose="020B0503020204020204" charset="-122"/>
              </a:rPr>
              <a:t>还需提供：</a:t>
            </a:r>
            <a:endParaRPr lang="zh-CN" altLang="en-US" dirty="0">
              <a:solidFill>
                <a:schemeClr val="bg1"/>
              </a:solidFill>
              <a:latin typeface="微软雅黑" panose="020B0503020204020204" charset="-122"/>
              <a:ea typeface="微软雅黑" panose="020B0503020204020204" charset="-122"/>
            </a:endParaRPr>
          </a:p>
          <a:p>
            <a:pPr>
              <a:lnSpc>
                <a:spcPct val="90000"/>
              </a:lnSpc>
              <a:spcAft>
                <a:spcPct val="35000"/>
              </a:spcAft>
            </a:pPr>
            <a:r>
              <a:rPr lang="zh-CN" altLang="en-US" dirty="0">
                <a:solidFill>
                  <a:schemeClr val="bg1"/>
                </a:solidFill>
                <a:latin typeface="微软雅黑" panose="020B0503020204020204" charset="-122"/>
                <a:ea typeface="微软雅黑" panose="020B0503020204020204" charset="-122"/>
              </a:rPr>
              <a:t>其他证明单位发生相应变更的材料</a:t>
            </a:r>
            <a:endParaRPr lang="zh-CN" altLang="en-US" dirty="0">
              <a:solidFill>
                <a:schemeClr val="bg1"/>
              </a:solidFill>
              <a:latin typeface="微软雅黑" panose="020B0503020204020204" charset="-122"/>
              <a:ea typeface="微软雅黑" panose="020B0503020204020204" charset="-122"/>
            </a:endParaRPr>
          </a:p>
          <a:p>
            <a:pPr>
              <a:spcAft>
                <a:spcPct val="35000"/>
              </a:spcAft>
            </a:pPr>
            <a:endParaRPr lang="zh-CN" altLang="en-US" noProof="1" dirty="0">
              <a:solidFill>
                <a:schemeClr val="bg1"/>
              </a:solidFill>
              <a:latin typeface="微软雅黑" panose="020B0503020204020204" charset="-122"/>
              <a:ea typeface="微软雅黑" panose="020B0503020204020204" charset="-122"/>
              <a:cs typeface="微软雅黑" panose="020B0503020204020204" charset="-122"/>
              <a:sym typeface="+mn-lt"/>
            </a:endParaRPr>
          </a:p>
        </p:txBody>
      </p:sp>
    </p:spTree>
  </p:cSld>
  <p:clrMapOvr>
    <a:masterClrMapping/>
  </p:clrMapOvr>
  <p:transition spd="slow"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500"/>
                                        <p:tgtEl>
                                          <p:spTgt spid="92"/>
                                        </p:tgtEl>
                                      </p:cBhvr>
                                    </p:animEffect>
                                  </p:childTnLst>
                                </p:cTn>
                              </p:par>
                              <p:par>
                                <p:cTn id="11" presetID="63" presetClass="path" presetSubtype="0" accel="50000" decel="50000" fill="hold" nodeType="withEffect">
                                  <p:stCondLst>
                                    <p:cond delay="0"/>
                                  </p:stCondLst>
                                  <p:childTnLst>
                                    <p:animMotion origin="layout" path="M -0.16667 2.59259E-6 L 2.5E-6 2.59259E-6 " pathEditMode="relative" rAng="0" ptsTypes="AA">
                                      <p:cBhvr>
                                        <p:cTn id="12" dur="800" fill="hold"/>
                                        <p:tgtEl>
                                          <p:spTgt spid="91"/>
                                        </p:tgtEl>
                                        <p:attrNameLst>
                                          <p:attrName>ppt_x</p:attrName>
                                          <p:attrName>ppt_y</p:attrName>
                                        </p:attrNameLst>
                                      </p:cBhvr>
                                      <p:rCtr x="8300" y="0"/>
                                    </p:animMotion>
                                  </p:childTnLst>
                                </p:cTn>
                              </p:par>
                              <p:par>
                                <p:cTn id="13" presetID="10" presetClass="entr" presetSubtype="0" fill="hold" grpId="0" nodeType="withEffect">
                                  <p:stCondLst>
                                    <p:cond delay="500"/>
                                  </p:stCondLst>
                                  <p:childTnLst>
                                    <p:set>
                                      <p:cBhvr>
                                        <p:cTn id="14" dur="1" fill="hold">
                                          <p:stCondLst>
                                            <p:cond delay="0"/>
                                          </p:stCondLst>
                                        </p:cTn>
                                        <p:tgtEl>
                                          <p:spTgt spid="93"/>
                                        </p:tgtEl>
                                        <p:attrNameLst>
                                          <p:attrName>style.visibility</p:attrName>
                                        </p:attrNameLst>
                                      </p:cBhvr>
                                      <p:to>
                                        <p:strVal val="visible"/>
                                      </p:to>
                                    </p:set>
                                    <p:animEffect transition="in" filter="fade">
                                      <p:cBhvr>
                                        <p:cTn id="15" dur="500"/>
                                        <p:tgtEl>
                                          <p:spTgt spid="93"/>
                                        </p:tgtEl>
                                      </p:cBhvr>
                                    </p:animEffect>
                                  </p:childTnLst>
                                </p:cTn>
                              </p:par>
                              <p:par>
                                <p:cTn id="16" presetID="63" presetClass="path" presetSubtype="0" accel="50000" decel="50000" fill="hold" grpId="1" nodeType="withEffect">
                                  <p:stCondLst>
                                    <p:cond delay="200"/>
                                  </p:stCondLst>
                                  <p:childTnLst>
                                    <p:animMotion origin="layout" path="M -0.16667 -1.85185E-6 L -2.5E-6 -1.85185E-6 " pathEditMode="relative" rAng="0" ptsTypes="AA">
                                      <p:cBhvr>
                                        <p:cTn id="17" dur="800" fill="hold"/>
                                        <p:tgtEl>
                                          <p:spTgt spid="93"/>
                                        </p:tgtEl>
                                        <p:attrNameLst>
                                          <p:attrName>ppt_x</p:attrName>
                                          <p:attrName>ppt_y</p:attrName>
                                        </p:attrNameLst>
                                      </p:cBhvr>
                                      <p:rCtr x="8800" y="0"/>
                                    </p:animMotion>
                                  </p:childTnLst>
                                </p:cTn>
                              </p:par>
                              <p:par>
                                <p:cTn id="18" presetID="10" presetClass="entr" presetSubtype="0" fill="hold" grpId="0" nodeType="withEffect">
                                  <p:stCondLst>
                                    <p:cond delay="75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1000"/>
                                        <p:tgtEl>
                                          <p:spTgt spid="70"/>
                                        </p:tgtEl>
                                      </p:cBhvr>
                                    </p:animEffect>
                                  </p:childTnLst>
                                </p:cTn>
                              </p:par>
                              <p:par>
                                <p:cTn id="21" presetID="63" presetClass="path" presetSubtype="0" accel="50000" decel="50000" fill="hold" grpId="1" nodeType="withEffect">
                                  <p:stCondLst>
                                    <p:cond delay="0"/>
                                  </p:stCondLst>
                                  <p:childTnLst>
                                    <p:animMotion origin="layout" path="M -0.16666 -3.7037E-7 L -2.5E-6 -3.7037E-7 " pathEditMode="relative" rAng="0" ptsTypes="AA">
                                      <p:cBhvr>
                                        <p:cTn id="22" dur="800" fill="hold"/>
                                        <p:tgtEl>
                                          <p:spTgt spid="70"/>
                                        </p:tgtEl>
                                        <p:attrNameLst>
                                          <p:attrName>ppt_x</p:attrName>
                                          <p:attrName>ppt_y</p:attrName>
                                        </p:attrNameLst>
                                      </p:cBhvr>
                                      <p:rCtr x="8300" y="0"/>
                                    </p:animMotion>
                                  </p:childTnLst>
                                </p:cTn>
                              </p:par>
                              <p:par>
                                <p:cTn id="23" presetID="22" presetClass="entr" presetSubtype="8" fill="hold" grpId="0" nodeType="withEffect">
                                  <p:stCondLst>
                                    <p:cond delay="500"/>
                                  </p:stCondLst>
                                  <p:childTnLst>
                                    <p:set>
                                      <p:cBhvr>
                                        <p:cTn id="24" dur="1" fill="hold">
                                          <p:stCondLst>
                                            <p:cond delay="0"/>
                                          </p:stCondLst>
                                        </p:cTn>
                                        <p:tgtEl>
                                          <p:spTgt spid="71"/>
                                        </p:tgtEl>
                                        <p:attrNameLst>
                                          <p:attrName>style.visibility</p:attrName>
                                        </p:attrNameLst>
                                      </p:cBhvr>
                                      <p:to>
                                        <p:strVal val="visible"/>
                                      </p:to>
                                    </p:set>
                                    <p:animEffect transition="in" filter="wipe(left)">
                                      <p:cBhvr>
                                        <p:cTn id="2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0" grpId="1" bldLvl="0" animBg="1"/>
      <p:bldP spid="71" grpId="0"/>
      <p:bldP spid="92" grpId="0"/>
      <p:bldP spid="93" grpId="0" bldLvl="0" animBg="1"/>
      <p:bldP spid="93" grpId="1"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11"/>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2" name="矩形 11"/>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3" name="矩形 12"/>
          <p:cNvSpPr>
            <a:spLocks noChangeArrowheads="1"/>
          </p:cNvSpPr>
          <p:nvPr/>
        </p:nvSpPr>
        <p:spPr bwMode="auto">
          <a:xfrm>
            <a:off x="396875" y="401638"/>
            <a:ext cx="690563"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18478F"/>
                </a:solidFill>
                <a:latin typeface="方正黑体简体" pitchFamily="2" charset="-122"/>
                <a:ea typeface="方正黑体简体" pitchFamily="2" charset="-122"/>
                <a:sym typeface="FZZhengHeiS-R-GB"/>
              </a:rPr>
              <a:t>2.5</a:t>
            </a:r>
            <a:endParaRPr lang="zh-CN" altLang="en-US" sz="3200">
              <a:solidFill>
                <a:srgbClr val="18478F"/>
              </a:solidFill>
              <a:latin typeface="方正黑体简体" pitchFamily="2" charset="-122"/>
              <a:ea typeface="方正黑体简体" pitchFamily="2" charset="-122"/>
              <a:sym typeface="FZZhengHeiS-R-GB"/>
            </a:endParaRPr>
          </a:p>
        </p:txBody>
      </p:sp>
      <p:sp>
        <p:nvSpPr>
          <p:cNvPr id="14" name="矩形 13"/>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6" name="矩形 15"/>
          <p:cNvSpPr>
            <a:spLocks noChangeArrowheads="1"/>
          </p:cNvSpPr>
          <p:nvPr/>
        </p:nvSpPr>
        <p:spPr bwMode="auto">
          <a:xfrm>
            <a:off x="1844675" y="492125"/>
            <a:ext cx="41608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rgbClr val="18478F"/>
                </a:solidFill>
                <a:latin typeface="方正黑体简体" pitchFamily="2" charset="-122"/>
                <a:ea typeface="方正黑体简体" pitchFamily="2" charset="-122"/>
                <a:sym typeface="FZZhengHeiS-R-GB"/>
              </a:rPr>
              <a:t>申报材料</a:t>
            </a:r>
            <a:r>
              <a:rPr lang="en-US" altLang="zh-CN" sz="2400" dirty="0">
                <a:solidFill>
                  <a:srgbClr val="18478F"/>
                </a:solidFill>
                <a:latin typeface="方正黑体简体" pitchFamily="2" charset="-122"/>
                <a:ea typeface="方正黑体简体" pitchFamily="2" charset="-122"/>
                <a:sym typeface="FZZhengHeiS-R-GB"/>
              </a:rPr>
              <a:t>——</a:t>
            </a:r>
            <a:r>
              <a:rPr lang="zh-CN" altLang="en-US" sz="2400" dirty="0">
                <a:solidFill>
                  <a:srgbClr val="18478F"/>
                </a:solidFill>
                <a:latin typeface="方正黑体简体" pitchFamily="2" charset="-122"/>
                <a:ea typeface="方正黑体简体" pitchFamily="2" charset="-122"/>
                <a:sym typeface="FZZhengHeiS-R-GB"/>
              </a:rPr>
              <a:t>退出</a:t>
            </a:r>
            <a:endParaRPr lang="zh-CN" altLang="en-US" sz="2400" dirty="0">
              <a:solidFill>
                <a:srgbClr val="18478F"/>
              </a:solidFill>
              <a:latin typeface="方正黑体简体" pitchFamily="2" charset="-122"/>
              <a:ea typeface="方正黑体简体" pitchFamily="2" charset="-122"/>
              <a:sym typeface="FZZhengHeiS-R-GB"/>
            </a:endParaRPr>
          </a:p>
        </p:txBody>
      </p:sp>
      <p:sp>
        <p:nvSpPr>
          <p:cNvPr id="9" name="文本框 8"/>
          <p:cNvSpPr txBox="1"/>
          <p:nvPr/>
        </p:nvSpPr>
        <p:spPr>
          <a:xfrm>
            <a:off x="4327867" y="1337309"/>
            <a:ext cx="3535680" cy="460375"/>
          </a:xfrm>
          <a:prstGeom prst="rect">
            <a:avLst/>
          </a:prstGeom>
          <a:noFill/>
        </p:spPr>
        <p:txBody>
          <a:bodyPr wrap="none">
            <a:spAutoFit/>
            <a:scene3d>
              <a:camera prst="orthographicFront"/>
              <a:lightRig rig="threePt" dir="t"/>
            </a:scene3d>
          </a:bodyPr>
          <a:lstStyle/>
          <a:p>
            <a:pPr eaLnBrk="0" hangingPunct="0">
              <a:defRPr/>
            </a:pPr>
            <a:r>
              <a:rPr lang="zh-CN" altLang="en-US" sz="2400" noProof="1">
                <a:effectLst>
                  <a:outerShdw blurRad="38100" dist="19050" dir="2700000" algn="tl" rotWithShape="0">
                    <a:schemeClr val="dk1">
                      <a:alpha val="40000"/>
                    </a:schemeClr>
                  </a:outerShdw>
                </a:effectLst>
                <a:latin typeface="黑体" panose="02010609060101010101" charset="-122"/>
                <a:ea typeface="黑体" panose="02010609060101010101" charset="-122"/>
              </a:rPr>
              <a:t>退出单位中需注意的类型</a:t>
            </a:r>
            <a:endParaRPr lang="zh-CN" altLang="en-US" sz="2400" noProof="1">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sp>
        <p:nvSpPr>
          <p:cNvPr id="4" name="对话气泡: 椭圆形 3"/>
          <p:cNvSpPr/>
          <p:nvPr/>
        </p:nvSpPr>
        <p:spPr>
          <a:xfrm>
            <a:off x="1597819" y="1177765"/>
            <a:ext cx="2327275" cy="1058862"/>
          </a:xfrm>
          <a:prstGeom prst="wedgeEllipseCallout">
            <a:avLst>
              <a:gd name="adj1" fmla="val -30051"/>
              <a:gd name="adj2" fmla="val 86704"/>
            </a:avLst>
          </a:prstGeom>
          <a:gradFill>
            <a:gsLst>
              <a:gs pos="0">
                <a:srgbClr val="FFFFFF"/>
              </a:gs>
              <a:gs pos="100000">
                <a:schemeClr val="bg1">
                  <a:lumMod val="95000"/>
                </a:schemeClr>
              </a:gs>
            </a:gsLst>
            <a:lin ang="15000000" scaled="0"/>
          </a:gradFill>
          <a:ln w="25400">
            <a:solidFill>
              <a:srgbClr val="FFCDCD"/>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sz="1600" noProof="1">
                <a:solidFill>
                  <a:schemeClr val="tx1"/>
                </a:solidFill>
                <a:latin typeface="方正黑体简体" pitchFamily="2" charset="-122"/>
                <a:ea typeface="方正黑体简体" pitchFamily="2" charset="-122"/>
                <a:cs typeface="+mn-ea"/>
                <a:sym typeface="+mn-lt"/>
              </a:rPr>
              <a:t>申报“非法人单位需退出”</a:t>
            </a:r>
            <a:endParaRPr lang="zh-CN" altLang="en-US" sz="1600" noProof="1">
              <a:solidFill>
                <a:schemeClr val="tx1"/>
              </a:solidFill>
              <a:latin typeface="方正黑体简体" pitchFamily="2" charset="-122"/>
              <a:ea typeface="方正黑体简体" pitchFamily="2" charset="-122"/>
              <a:cs typeface="+mn-ea"/>
              <a:sym typeface="+mn-lt"/>
            </a:endParaRPr>
          </a:p>
        </p:txBody>
      </p:sp>
      <p:sp>
        <p:nvSpPr>
          <p:cNvPr id="2" name="对话气泡: 椭圆形 3"/>
          <p:cNvSpPr/>
          <p:nvPr/>
        </p:nvSpPr>
        <p:spPr>
          <a:xfrm>
            <a:off x="8266320" y="1154430"/>
            <a:ext cx="2327275" cy="1058862"/>
          </a:xfrm>
          <a:prstGeom prst="wedgeEllipseCallout">
            <a:avLst>
              <a:gd name="adj1" fmla="val -48605"/>
              <a:gd name="adj2" fmla="val 95099"/>
            </a:avLst>
          </a:prstGeom>
          <a:gradFill>
            <a:gsLst>
              <a:gs pos="0">
                <a:srgbClr val="FFFFFF"/>
              </a:gs>
              <a:gs pos="100000">
                <a:schemeClr val="bg1">
                  <a:lumMod val="95000"/>
                </a:schemeClr>
              </a:gs>
            </a:gsLst>
            <a:lin ang="15000000" scaled="0"/>
          </a:gradFill>
          <a:ln w="25400">
            <a:solidFill>
              <a:srgbClr val="FFCDCD"/>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sz="1600" noProof="1">
                <a:solidFill>
                  <a:schemeClr val="tx1"/>
                </a:solidFill>
                <a:latin typeface="方正黑体简体" pitchFamily="2" charset="-122"/>
                <a:ea typeface="方正黑体简体" pitchFamily="2" charset="-122"/>
                <a:cs typeface="+mn-ea"/>
                <a:sym typeface="+mn-lt"/>
              </a:rPr>
              <a:t>申报“其他原因需退出单位”</a:t>
            </a:r>
            <a:endParaRPr lang="zh-CN" altLang="en-US" sz="1600" noProof="1">
              <a:solidFill>
                <a:schemeClr val="tx1"/>
              </a:solidFill>
              <a:latin typeface="方正黑体简体" pitchFamily="2" charset="-122"/>
              <a:ea typeface="方正黑体简体" pitchFamily="2" charset="-122"/>
              <a:cs typeface="+mn-ea"/>
              <a:sym typeface="+mn-lt"/>
            </a:endParaRPr>
          </a:p>
        </p:txBody>
      </p:sp>
      <p:sp>
        <p:nvSpPr>
          <p:cNvPr id="74762"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111B10F1-7C4E-407B-BABE-F8520452E8F8}" type="slidenum">
              <a:rPr altLang="en-US" smtClean="0">
                <a:solidFill>
                  <a:srgbClr val="898989"/>
                </a:solidFill>
                <a:cs typeface="FZHei-B01S"/>
              </a:rPr>
            </a:fld>
            <a:endParaRPr lang="zh-CN" altLang="en-US" smtClean="0">
              <a:solidFill>
                <a:srgbClr val="898989"/>
              </a:solidFill>
              <a:cs typeface="FZHei-B01S"/>
            </a:endParaRPr>
          </a:p>
        </p:txBody>
      </p:sp>
      <p:sp>
        <p:nvSpPr>
          <p:cNvPr id="15" name="双波形 14"/>
          <p:cNvSpPr/>
          <p:nvPr/>
        </p:nvSpPr>
        <p:spPr>
          <a:xfrm>
            <a:off x="1745316" y="2628900"/>
            <a:ext cx="3217702" cy="698500"/>
          </a:xfrm>
          <a:prstGeom prst="doubleWave">
            <a:avLst/>
          </a:prstGeom>
          <a:solidFill>
            <a:srgbClr val="C00000"/>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prstClr val="white"/>
                </a:solidFill>
                <a:latin typeface="微软雅黑" panose="020B0503020204020204" charset="-122"/>
                <a:ea typeface="微软雅黑" panose="020B0503020204020204" charset="-122"/>
                <a:cs typeface="+mn-ea"/>
                <a:sym typeface="+mn-lt"/>
              </a:rPr>
              <a:t>非法人单位需退出</a:t>
            </a:r>
            <a:endParaRPr lang="zh-CN" altLang="en-US" b="1" dirty="0">
              <a:solidFill>
                <a:prstClr val="white"/>
              </a:solidFill>
              <a:latin typeface="微软雅黑" panose="020B0503020204020204" charset="-122"/>
              <a:ea typeface="微软雅黑" panose="020B0503020204020204" charset="-122"/>
              <a:cs typeface="+mn-ea"/>
              <a:sym typeface="+mn-lt"/>
            </a:endParaRPr>
          </a:p>
        </p:txBody>
      </p:sp>
      <p:sp>
        <p:nvSpPr>
          <p:cNvPr id="17" name="双波形 16"/>
          <p:cNvSpPr/>
          <p:nvPr/>
        </p:nvSpPr>
        <p:spPr>
          <a:xfrm>
            <a:off x="7264547" y="2628900"/>
            <a:ext cx="3217702" cy="698500"/>
          </a:xfrm>
          <a:prstGeom prst="doubleWave">
            <a:avLst/>
          </a:prstGeom>
          <a:solidFill>
            <a:srgbClr val="C00000"/>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prstClr val="white"/>
                </a:solidFill>
                <a:latin typeface="微软雅黑" panose="020B0503020204020204" charset="-122"/>
                <a:ea typeface="微软雅黑" panose="020B0503020204020204" charset="-122"/>
                <a:cs typeface="+mn-ea"/>
                <a:sym typeface="+mn-lt"/>
              </a:rPr>
              <a:t>不执行企业会计准则需退出</a:t>
            </a:r>
            <a:endParaRPr lang="zh-CN" altLang="en-US" b="1" dirty="0">
              <a:solidFill>
                <a:prstClr val="white"/>
              </a:solidFill>
              <a:latin typeface="微软雅黑" panose="020B0503020204020204" charset="-122"/>
              <a:ea typeface="微软雅黑" panose="020B0503020204020204" charset="-122"/>
              <a:cs typeface="+mn-ea"/>
              <a:sym typeface="+mn-lt"/>
            </a:endParaRPr>
          </a:p>
        </p:txBody>
      </p:sp>
      <p:sp>
        <p:nvSpPr>
          <p:cNvPr id="18" name="上箭头标注 17"/>
          <p:cNvSpPr/>
          <p:nvPr/>
        </p:nvSpPr>
        <p:spPr>
          <a:xfrm>
            <a:off x="1246293" y="3327400"/>
            <a:ext cx="4588450" cy="2663191"/>
          </a:xfrm>
          <a:prstGeom prst="upArrowCallou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ct val="35000"/>
              </a:spcAft>
            </a:pPr>
            <a:r>
              <a:rPr lang="zh-CN" altLang="en-US" noProof="1" smtClean="0">
                <a:solidFill>
                  <a:schemeClr val="bg1"/>
                </a:solidFill>
                <a:latin typeface="微软雅黑" panose="020B0503020204020204" charset="-122"/>
                <a:ea typeface="微软雅黑" panose="020B0503020204020204" charset="-122"/>
                <a:cs typeface="微软雅黑" panose="020B0503020204020204" charset="-122"/>
                <a:sym typeface="+mn-lt"/>
              </a:rPr>
              <a:t>《调查单位</a:t>
            </a:r>
            <a:r>
              <a:rPr lang="zh-CN" altLang="en-US" noProof="1" smtClean="0">
                <a:solidFill>
                  <a:srgbClr val="FFC000"/>
                </a:solidFill>
                <a:latin typeface="微软雅黑" panose="020B0503020204020204" charset="-122"/>
                <a:ea typeface="微软雅黑" panose="020B0503020204020204" charset="-122"/>
                <a:cs typeface="微软雅黑" panose="020B0503020204020204" charset="-122"/>
                <a:sym typeface="+mn-lt"/>
              </a:rPr>
              <a:t>年度</a:t>
            </a:r>
            <a:r>
              <a:rPr lang="en-US" altLang="zh-CN" noProof="1" smtClean="0">
                <a:solidFill>
                  <a:srgbClr val="FFC000"/>
                </a:solidFill>
                <a:latin typeface="微软雅黑" panose="020B0503020204020204" charset="-122"/>
                <a:ea typeface="微软雅黑" panose="020B0503020204020204" charset="-122"/>
                <a:cs typeface="微软雅黑" panose="020B0503020204020204" charset="-122"/>
                <a:sym typeface="+mn-lt"/>
              </a:rPr>
              <a:t>/</a:t>
            </a:r>
            <a:r>
              <a:rPr lang="zh-CN" altLang="en-US" noProof="1" smtClean="0">
                <a:solidFill>
                  <a:srgbClr val="FDD14A"/>
                </a:solidFill>
                <a:latin typeface="微软雅黑" panose="020B0503020204020204" charset="-122"/>
                <a:ea typeface="微软雅黑" panose="020B0503020204020204" charset="-122"/>
                <a:cs typeface="微软雅黑" panose="020B0503020204020204" charset="-122"/>
                <a:sym typeface="+mn-lt"/>
              </a:rPr>
              <a:t>月度</a:t>
            </a:r>
            <a:r>
              <a:rPr lang="zh-CN" altLang="en-US" noProof="1" smtClean="0">
                <a:solidFill>
                  <a:schemeClr val="bg1"/>
                </a:solidFill>
                <a:latin typeface="微软雅黑" panose="020B0503020204020204" charset="-122"/>
                <a:ea typeface="微软雅黑" panose="020B0503020204020204" charset="-122"/>
                <a:cs typeface="微软雅黑" panose="020B0503020204020204" charset="-122"/>
                <a:sym typeface="+mn-lt"/>
              </a:rPr>
              <a:t>审核登记表（二）》</a:t>
            </a:r>
            <a:endParaRPr lang="en-US" altLang="zh-CN" noProof="1" smtClean="0">
              <a:solidFill>
                <a:schemeClr val="bg1"/>
              </a:solidFill>
              <a:latin typeface="微软雅黑" panose="020B0503020204020204" charset="-122"/>
              <a:ea typeface="微软雅黑" panose="020B0503020204020204" charset="-122"/>
              <a:cs typeface="微软雅黑" panose="020B0503020204020204" charset="-122"/>
              <a:sym typeface="+mn-lt"/>
            </a:endParaRPr>
          </a:p>
          <a:p>
            <a:pPr lvl="0">
              <a:spcAft>
                <a:spcPct val="35000"/>
              </a:spcAft>
            </a:pPr>
            <a:r>
              <a:rPr lang="zh-CN" altLang="en-US" sz="1800" dirty="0" smtClean="0">
                <a:latin typeface="微软雅黑" panose="020B0503020204020204" charset="-122"/>
                <a:ea typeface="微软雅黑" panose="020B0503020204020204" charset="-122"/>
              </a:rPr>
              <a:t> 还需提供：</a:t>
            </a:r>
            <a:endParaRPr lang="zh-CN" altLang="en-US" sz="1800" dirty="0" smtClean="0">
              <a:latin typeface="微软雅黑" panose="020B0503020204020204" charset="-122"/>
              <a:ea typeface="微软雅黑" panose="020B0503020204020204" charset="-122"/>
            </a:endParaRPr>
          </a:p>
          <a:p>
            <a:pPr lvl="0">
              <a:spcAft>
                <a:spcPct val="35000"/>
              </a:spcAft>
            </a:pPr>
            <a:r>
              <a:rPr lang="en-US" altLang="zh-CN" sz="1800" dirty="0" smtClean="0">
                <a:latin typeface="微软雅黑" panose="020B0503020204020204" charset="-122"/>
                <a:ea typeface="微软雅黑" panose="020B0503020204020204" charset="-122"/>
              </a:rPr>
              <a:t> </a:t>
            </a:r>
            <a:r>
              <a:rPr lang="zh-CN" altLang="en-US" sz="1800" dirty="0" smtClean="0">
                <a:latin typeface="微软雅黑" panose="020B0503020204020204" charset="-122"/>
                <a:ea typeface="微软雅黑" panose="020B0503020204020204" charset="-122"/>
              </a:rPr>
              <a:t>营业执照（证书）复印件</a:t>
            </a:r>
            <a:endParaRPr lang="en-US" altLang="zh-CN" sz="1800" dirty="0" smtClean="0">
              <a:latin typeface="微软雅黑" panose="020B0503020204020204" charset="-122"/>
              <a:ea typeface="微软雅黑" panose="020B0503020204020204" charset="-122"/>
            </a:endParaRPr>
          </a:p>
          <a:p>
            <a:pPr lvl="0">
              <a:spcAft>
                <a:spcPct val="35000"/>
              </a:spcAft>
            </a:pPr>
            <a:r>
              <a:rPr lang="zh-CN" altLang="en-US" sz="1800" dirty="0" smtClean="0">
                <a:latin typeface="微软雅黑" panose="020B0503020204020204" charset="-122"/>
                <a:ea typeface="微软雅黑" panose="020B0503020204020204" charset="-122"/>
              </a:rPr>
              <a:t>（免提供要求与新开业一致）</a:t>
            </a:r>
            <a:endParaRPr lang="zh-CN" altLang="en-US" sz="1800" dirty="0" smtClean="0">
              <a:latin typeface="微软雅黑" panose="020B0503020204020204" charset="-122"/>
              <a:ea typeface="微软雅黑" panose="020B0503020204020204" charset="-122"/>
            </a:endParaRPr>
          </a:p>
        </p:txBody>
      </p:sp>
      <p:sp>
        <p:nvSpPr>
          <p:cNvPr id="19" name="上箭头标注 18"/>
          <p:cNvSpPr/>
          <p:nvPr/>
        </p:nvSpPr>
        <p:spPr>
          <a:xfrm>
            <a:off x="6676571" y="3331210"/>
            <a:ext cx="4677229" cy="2663192"/>
          </a:xfrm>
          <a:prstGeom prst="upArrowCallou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ct val="35000"/>
              </a:spcAft>
            </a:pPr>
            <a:r>
              <a:rPr lang="zh-CN" altLang="en-US" noProof="1" smtClean="0">
                <a:solidFill>
                  <a:schemeClr val="bg1"/>
                </a:solidFill>
                <a:latin typeface="微软雅黑" panose="020B0503020204020204" charset="-122"/>
                <a:ea typeface="微软雅黑" panose="020B0503020204020204" charset="-122"/>
                <a:cs typeface="微软雅黑" panose="020B0503020204020204" charset="-122"/>
                <a:sym typeface="+mn-lt"/>
              </a:rPr>
              <a:t>《</a:t>
            </a:r>
            <a:r>
              <a:rPr lang="zh-CN" altLang="en-US" noProof="1">
                <a:solidFill>
                  <a:schemeClr val="bg1"/>
                </a:solidFill>
                <a:latin typeface="微软雅黑" panose="020B0503020204020204" charset="-122"/>
                <a:ea typeface="微软雅黑" panose="020B0503020204020204" charset="-122"/>
                <a:cs typeface="微软雅黑" panose="020B0503020204020204" charset="-122"/>
                <a:sym typeface="+mn-lt"/>
              </a:rPr>
              <a:t>调查单位</a:t>
            </a:r>
            <a:r>
              <a:rPr lang="zh-CN" altLang="en-US" noProof="1">
                <a:solidFill>
                  <a:srgbClr val="FDD14A"/>
                </a:solidFill>
                <a:latin typeface="微软雅黑" panose="020B0503020204020204" charset="-122"/>
                <a:ea typeface="微软雅黑" panose="020B0503020204020204" charset="-122"/>
                <a:cs typeface="微软雅黑" panose="020B0503020204020204" charset="-122"/>
                <a:sym typeface="+mn-lt"/>
              </a:rPr>
              <a:t>年度</a:t>
            </a:r>
            <a:r>
              <a:rPr lang="en-US" altLang="zh-CN" noProof="1">
                <a:solidFill>
                  <a:srgbClr val="FDD14A"/>
                </a:solidFill>
                <a:latin typeface="微软雅黑" panose="020B0503020204020204" charset="-122"/>
                <a:ea typeface="微软雅黑" panose="020B0503020204020204" charset="-122"/>
                <a:cs typeface="微软雅黑" panose="020B0503020204020204" charset="-122"/>
                <a:sym typeface="+mn-lt"/>
              </a:rPr>
              <a:t>/</a:t>
            </a:r>
            <a:r>
              <a:rPr lang="zh-CN" altLang="en-US" noProof="1">
                <a:solidFill>
                  <a:srgbClr val="FDD14A"/>
                </a:solidFill>
                <a:latin typeface="微软雅黑" panose="020B0503020204020204" charset="-122"/>
                <a:ea typeface="微软雅黑" panose="020B0503020204020204" charset="-122"/>
                <a:cs typeface="微软雅黑" panose="020B0503020204020204" charset="-122"/>
                <a:sym typeface="+mn-lt"/>
              </a:rPr>
              <a:t>月度</a:t>
            </a:r>
            <a:r>
              <a:rPr lang="zh-CN" altLang="en-US" noProof="1">
                <a:solidFill>
                  <a:schemeClr val="bg1"/>
                </a:solidFill>
                <a:latin typeface="微软雅黑" panose="020B0503020204020204" charset="-122"/>
                <a:ea typeface="微软雅黑" panose="020B0503020204020204" charset="-122"/>
                <a:cs typeface="微软雅黑" panose="020B0503020204020204" charset="-122"/>
                <a:sym typeface="+mn-lt"/>
              </a:rPr>
              <a:t>审核登记表（二）》</a:t>
            </a:r>
            <a:endParaRPr lang="en-US" altLang="zh-CN" noProof="1">
              <a:solidFill>
                <a:schemeClr val="bg1"/>
              </a:solidFill>
              <a:latin typeface="微软雅黑" panose="020B0503020204020204" charset="-122"/>
              <a:ea typeface="微软雅黑" panose="020B0503020204020204" charset="-122"/>
              <a:cs typeface="微软雅黑" panose="020B0503020204020204" charset="-122"/>
              <a:sym typeface="+mn-lt"/>
            </a:endParaRPr>
          </a:p>
          <a:p>
            <a:pPr lvl="0">
              <a:spcAft>
                <a:spcPct val="35000"/>
              </a:spcAft>
            </a:pPr>
            <a:r>
              <a:rPr lang="en-US" altLang="zh-CN" sz="1800" dirty="0" smtClean="0">
                <a:latin typeface="微软雅黑" panose="020B0503020204020204" charset="-122"/>
                <a:ea typeface="微软雅黑" panose="020B0503020204020204" charset="-122"/>
              </a:rPr>
              <a:t> </a:t>
            </a:r>
            <a:r>
              <a:rPr lang="zh-CN" altLang="en-US" sz="1800" dirty="0" smtClean="0">
                <a:latin typeface="微软雅黑" panose="020B0503020204020204" charset="-122"/>
                <a:ea typeface="微软雅黑" panose="020B0503020204020204" charset="-122"/>
              </a:rPr>
              <a:t>还需提供：</a:t>
            </a:r>
            <a:endParaRPr lang="zh-CN" altLang="en-US" sz="1800" dirty="0" smtClean="0">
              <a:latin typeface="微软雅黑" panose="020B0503020204020204" charset="-122"/>
              <a:ea typeface="微软雅黑" panose="020B0503020204020204" charset="-122"/>
            </a:endParaRPr>
          </a:p>
          <a:p>
            <a:pPr lvl="0">
              <a:spcAft>
                <a:spcPct val="35000"/>
              </a:spcAft>
            </a:pPr>
            <a:r>
              <a:rPr lang="zh-CN" altLang="en-US" sz="1800" dirty="0" smtClean="0">
                <a:latin typeface="微软雅黑" panose="020B0503020204020204" charset="-122"/>
                <a:ea typeface="微软雅黑" panose="020B0503020204020204" charset="-122"/>
              </a:rPr>
              <a:t>税务部门备案的财务会计制度报告书复印件，或加盖单位公章的执行会计准则制度情况说明</a:t>
            </a:r>
            <a:endParaRPr lang="zh-CN" altLang="en-US" sz="1800" dirty="0" smtClean="0">
              <a:latin typeface="微软雅黑" panose="020B0503020204020204" charset="-122"/>
              <a:ea typeface="微软雅黑" panose="020B0503020204020204" charset="-122"/>
            </a:endParaRPr>
          </a:p>
        </p:txBody>
      </p:sp>
    </p:spTree>
  </p:cSld>
  <p:clrMapOvr>
    <a:masterClrMapping/>
  </p:clrMapOvr>
  <p:transition spd="slow" advTm="3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63" presetClass="path" presetSubtype="0" accel="50000" decel="50000" fill="hold" grpId="1" nodeType="withEffect">
                                  <p:stCondLst>
                                    <p:cond delay="0"/>
                                  </p:stCondLst>
                                  <p:childTnLst>
                                    <p:animMotion origin="layout" path="M -0.16667 -1.85185E-6 L -2.5E-6 -1.85185E-6 " pathEditMode="relative" rAng="0" ptsTypes="AA">
                                      <p:cBhvr>
                                        <p:cTn id="12" dur="1000" fill="hold"/>
                                        <p:tgtEl>
                                          <p:spTgt spid="14"/>
                                        </p:tgtEl>
                                        <p:attrNameLst>
                                          <p:attrName>ppt_x</p:attrName>
                                          <p:attrName>ppt_y</p:attrName>
                                        </p:attrNameLst>
                                      </p:cBhvr>
                                      <p:rCtr x="8800" y="0"/>
                                    </p:animMotion>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63" presetClass="path" presetSubtype="0" accel="50000" decel="50000" fill="hold" grpId="1" nodeType="withEffect">
                                  <p:stCondLst>
                                    <p:cond delay="0"/>
                                  </p:stCondLst>
                                  <p:childTnLst>
                                    <p:animMotion origin="layout" path="M -0.16666 -3.7037E-7 L -2.5E-6 -3.7037E-7 " pathEditMode="relative" rAng="0" ptsTypes="AA">
                                      <p:cBhvr>
                                        <p:cTn id="17" dur="1000" fill="hold"/>
                                        <p:tgtEl>
                                          <p:spTgt spid="12"/>
                                        </p:tgtEl>
                                        <p:attrNameLst>
                                          <p:attrName>ppt_x</p:attrName>
                                          <p:attrName>ppt_y</p:attrName>
                                        </p:attrNameLst>
                                      </p:cBhvr>
                                      <p:rCtr x="8300" y="0"/>
                                    </p:animMotion>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63" presetClass="path" presetSubtype="0" accel="50000" decel="50000" fill="hold" nodeType="withEffect">
                                  <p:stCondLst>
                                    <p:cond delay="0"/>
                                  </p:stCondLst>
                                  <p:childTnLst>
                                    <p:animMotion origin="layout" path="M -0.16667 2.59259E-6 L 2.5E-6 2.59259E-6 " pathEditMode="relative" rAng="0" ptsTypes="AA">
                                      <p:cBhvr>
                                        <p:cTn id="22" dur="500" fill="hold"/>
                                        <p:tgtEl>
                                          <p:spTgt spid="11"/>
                                        </p:tgtEl>
                                        <p:attrNameLst>
                                          <p:attrName>ppt_x</p:attrName>
                                          <p:attrName>ppt_y</p:attrName>
                                        </p:attrNameLst>
                                      </p:cBhvr>
                                      <p:rCtr x="8300" y="0"/>
                                    </p:animMotion>
                                  </p:childTnLst>
                                </p:cTn>
                              </p:par>
                              <p:par>
                                <p:cTn id="23" presetID="22" presetClass="entr" presetSubtype="8" fill="hold" grpId="0" nodeType="withEffect">
                                  <p:stCondLst>
                                    <p:cond delay="50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par>
                          <p:cTn id="26" fill="hold">
                            <p:stCondLst>
                              <p:cond delay="1000"/>
                            </p:stCondLst>
                            <p:childTnLst>
                              <p:par>
                                <p:cTn id="27" presetID="42"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anim calcmode="lin" valueType="num">
                                      <p:cBhvr>
                                        <p:cTn id="30" dur="500" fill="hold"/>
                                        <p:tgtEl>
                                          <p:spTgt spid="9"/>
                                        </p:tgtEl>
                                        <p:attrNameLst>
                                          <p:attrName>ppt_x</p:attrName>
                                        </p:attrNameLst>
                                      </p:cBhvr>
                                      <p:tavLst>
                                        <p:tav tm="0">
                                          <p:val>
                                            <p:strVal val="#ppt_x"/>
                                          </p:val>
                                        </p:tav>
                                        <p:tav tm="100000">
                                          <p:val>
                                            <p:strVal val="#ppt_x"/>
                                          </p:val>
                                        </p:tav>
                                      </p:tavLst>
                                    </p:anim>
                                    <p:anim calcmode="lin" valueType="num">
                                      <p:cBhvr>
                                        <p:cTn id="31"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ppt_x</p:attrName>
                                        </p:attrNameLst>
                                      </p:cBhvr>
                                      <p:tavLst>
                                        <p:tav tm="0">
                                          <p:val>
                                            <p:strVal val="#ppt_x"/>
                                          </p:val>
                                        </p:tav>
                                        <p:tav tm="100000">
                                          <p:val>
                                            <p:strVal val="#ppt_x"/>
                                          </p:val>
                                        </p:tav>
                                      </p:tavLst>
                                    </p:anim>
                                    <p:anim calcmode="lin" valueType="num">
                                      <p:cBhvr>
                                        <p:cTn id="3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grpId="1" nodeType="clickEffect">
                                  <p:stCondLst>
                                    <p:cond delay="0"/>
                                  </p:stCondLst>
                                  <p:childTnLst>
                                    <p:anim calcmode="lin" valueType="num">
                                      <p:cBhvr>
                                        <p:cTn id="41" dur="500"/>
                                        <p:tgtEl>
                                          <p:spTgt spid="4"/>
                                        </p:tgtEl>
                                        <p:attrNameLst>
                                          <p:attrName>ppt_x</p:attrName>
                                        </p:attrNameLst>
                                      </p:cBhvr>
                                      <p:tavLst>
                                        <p:tav tm="0">
                                          <p:val>
                                            <p:strVal val="ppt_x"/>
                                          </p:val>
                                        </p:tav>
                                        <p:tav tm="100000">
                                          <p:val>
                                            <p:strVal val="ppt_x"/>
                                          </p:val>
                                        </p:tav>
                                      </p:tavLst>
                                    </p:anim>
                                    <p:anim calcmode="lin" valueType="num">
                                      <p:cBhvr>
                                        <p:cTn id="42" dur="500"/>
                                        <p:tgtEl>
                                          <p:spTgt spid="4"/>
                                        </p:tgtEl>
                                        <p:attrNameLst>
                                          <p:attrName>ppt_y</p:attrName>
                                        </p:attrNameLst>
                                      </p:cBhvr>
                                      <p:tavLst>
                                        <p:tav tm="0">
                                          <p:val>
                                            <p:strVal val="ppt_y"/>
                                          </p:val>
                                        </p:tav>
                                        <p:tav tm="100000">
                                          <p:val>
                                            <p:strVal val="1+ppt_h/2"/>
                                          </p:val>
                                        </p:tav>
                                      </p:tavLst>
                                    </p:anim>
                                    <p:set>
                                      <p:cBhvr>
                                        <p:cTn id="43" dur="1" fill="hold">
                                          <p:stCondLst>
                                            <p:cond delay="499"/>
                                          </p:stCondLst>
                                        </p:cTn>
                                        <p:tgtEl>
                                          <p:spTgt spid="4"/>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 calcmode="lin" valueType="num">
                                      <p:cBhvr>
                                        <p:cTn id="48" dur="500" fill="hold"/>
                                        <p:tgtEl>
                                          <p:spTgt spid="2"/>
                                        </p:tgtEl>
                                        <p:attrNameLst>
                                          <p:attrName>ppt_x</p:attrName>
                                        </p:attrNameLst>
                                      </p:cBhvr>
                                      <p:tavLst>
                                        <p:tav tm="0">
                                          <p:val>
                                            <p:strVal val="#ppt_x"/>
                                          </p:val>
                                        </p:tav>
                                        <p:tav tm="100000">
                                          <p:val>
                                            <p:strVal val="#ppt_x"/>
                                          </p:val>
                                        </p:tav>
                                      </p:tavLst>
                                    </p:anim>
                                    <p:anim calcmode="lin" valueType="num">
                                      <p:cBhvr>
                                        <p:cTn id="4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xit" presetSubtype="4" fill="hold" grpId="1" nodeType="clickEffect">
                                  <p:stCondLst>
                                    <p:cond delay="0"/>
                                  </p:stCondLst>
                                  <p:childTnLst>
                                    <p:anim calcmode="lin" valueType="num">
                                      <p:cBhvr>
                                        <p:cTn id="53" dur="500"/>
                                        <p:tgtEl>
                                          <p:spTgt spid="2"/>
                                        </p:tgtEl>
                                        <p:attrNameLst>
                                          <p:attrName>ppt_x</p:attrName>
                                        </p:attrNameLst>
                                      </p:cBhvr>
                                      <p:tavLst>
                                        <p:tav tm="0">
                                          <p:val>
                                            <p:strVal val="ppt_x"/>
                                          </p:val>
                                        </p:tav>
                                        <p:tav tm="100000">
                                          <p:val>
                                            <p:strVal val="ppt_x"/>
                                          </p:val>
                                        </p:tav>
                                      </p:tavLst>
                                    </p:anim>
                                    <p:anim calcmode="lin" valueType="num">
                                      <p:cBhvr>
                                        <p:cTn id="54" dur="500"/>
                                        <p:tgtEl>
                                          <p:spTgt spid="2"/>
                                        </p:tgtEl>
                                        <p:attrNameLst>
                                          <p:attrName>ppt_y</p:attrName>
                                        </p:attrNameLst>
                                      </p:cBhvr>
                                      <p:tavLst>
                                        <p:tav tm="0">
                                          <p:val>
                                            <p:strVal val="ppt_y"/>
                                          </p:val>
                                        </p:tav>
                                        <p:tav tm="100000">
                                          <p:val>
                                            <p:strVal val="1+ppt_h/2"/>
                                          </p:val>
                                        </p:tav>
                                      </p:tavLst>
                                    </p:anim>
                                    <p:set>
                                      <p:cBhvr>
                                        <p:cTn id="5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bldLvl="0" animBg="1"/>
      <p:bldP spid="13" grpId="0"/>
      <p:bldP spid="14" grpId="0" bldLvl="0" animBg="1"/>
      <p:bldP spid="14" grpId="1" bldLvl="0" animBg="1"/>
      <p:bldP spid="16" grpId="0"/>
      <p:bldP spid="4" grpId="0" bldLvl="0" animBg="1"/>
      <p:bldP spid="4" grpId="1" bldLvl="0" animBg="1"/>
      <p:bldP spid="2" grpId="0" bldLvl="0" animBg="1"/>
      <p:bldP spid="2" grpId="1"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矩形 69"/>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71" name="矩形 70"/>
          <p:cNvSpPr>
            <a:spLocks noChangeArrowheads="1"/>
          </p:cNvSpPr>
          <p:nvPr/>
        </p:nvSpPr>
        <p:spPr bwMode="auto">
          <a:xfrm>
            <a:off x="1755775" y="449263"/>
            <a:ext cx="70135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400" dirty="0">
                <a:solidFill>
                  <a:srgbClr val="18478F"/>
                </a:solidFill>
                <a:latin typeface="方正黑体简体" pitchFamily="2" charset="-122"/>
                <a:ea typeface="方正黑体简体" pitchFamily="2" charset="-122"/>
                <a:sym typeface="FZZhengHeiS-R-GB"/>
              </a:rPr>
              <a:t>申报材料</a:t>
            </a:r>
            <a:r>
              <a:rPr lang="en-US" altLang="zh-CN" sz="2400" dirty="0" smtClean="0">
                <a:solidFill>
                  <a:srgbClr val="18478F"/>
                </a:solidFill>
                <a:latin typeface="方正黑体简体" pitchFamily="2" charset="-122"/>
                <a:ea typeface="方正黑体简体" pitchFamily="2" charset="-122"/>
                <a:sym typeface="FZZhengHeiS-R-GB"/>
              </a:rPr>
              <a:t>---</a:t>
            </a:r>
            <a:r>
              <a:rPr lang="zh-CN" altLang="en-US" sz="2400" dirty="0">
                <a:solidFill>
                  <a:srgbClr val="18478F"/>
                </a:solidFill>
                <a:latin typeface="方正黑体简体" pitchFamily="2" charset="-122"/>
                <a:ea typeface="方正黑体简体" pitchFamily="2" charset="-122"/>
                <a:sym typeface="FZZhengHeiS-R-GB"/>
              </a:rPr>
              <a:t>退出</a:t>
            </a:r>
            <a:endParaRPr lang="zh-CN" altLang="en-US" sz="2400" dirty="0">
              <a:solidFill>
                <a:srgbClr val="18478F"/>
              </a:solidFill>
              <a:latin typeface="方正黑体简体" pitchFamily="2" charset="-122"/>
              <a:ea typeface="方正黑体简体" pitchFamily="2" charset="-122"/>
              <a:sym typeface="FZZhengHeiS-R-GB"/>
            </a:endParaRPr>
          </a:p>
        </p:txBody>
      </p:sp>
      <p:sp>
        <p:nvSpPr>
          <p:cNvPr id="91" name="圆角矩形 90"/>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92" name="矩形 91"/>
          <p:cNvSpPr>
            <a:spLocks noChangeArrowheads="1"/>
          </p:cNvSpPr>
          <p:nvPr/>
        </p:nvSpPr>
        <p:spPr bwMode="auto">
          <a:xfrm>
            <a:off x="417513" y="400050"/>
            <a:ext cx="765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18478F"/>
                </a:solidFill>
                <a:latin typeface="方正黑体简体" pitchFamily="2" charset="-122"/>
                <a:ea typeface="方正黑体简体" pitchFamily="2" charset="-122"/>
                <a:sym typeface="FZZhengHeiS-R-GB"/>
              </a:rPr>
              <a:t>2.5</a:t>
            </a:r>
            <a:endParaRPr lang="zh-CN" altLang="en-US" sz="3200">
              <a:solidFill>
                <a:srgbClr val="18478F"/>
              </a:solidFill>
              <a:latin typeface="方正黑体简体" pitchFamily="2" charset="-122"/>
              <a:ea typeface="方正黑体简体" pitchFamily="2" charset="-122"/>
              <a:sym typeface="FZZhengHeiS-R-GB"/>
            </a:endParaRPr>
          </a:p>
        </p:txBody>
      </p:sp>
      <p:sp>
        <p:nvSpPr>
          <p:cNvPr id="93" name="矩形 92"/>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4" name="圆角矩形 3"/>
          <p:cNvSpPr/>
          <p:nvPr/>
        </p:nvSpPr>
        <p:spPr>
          <a:xfrm>
            <a:off x="527050" y="3079745"/>
            <a:ext cx="2334895" cy="115316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sz="2000" noProof="1">
                <a:solidFill>
                  <a:prstClr val="white"/>
                </a:solidFill>
                <a:latin typeface="微软雅黑" panose="020B0503020204020204" charset="-122"/>
                <a:ea typeface="微软雅黑" panose="020B0503020204020204" charset="-122"/>
                <a:cs typeface="+mn-ea"/>
                <a:sym typeface="+mn-lt"/>
              </a:rPr>
              <a:t>因改制、重新注册、合并或拆分退出</a:t>
            </a:r>
            <a:endParaRPr lang="zh-CN" altLang="en-US" sz="2000" noProof="1">
              <a:solidFill>
                <a:prstClr val="white"/>
              </a:solidFill>
              <a:latin typeface="微软雅黑" panose="020B0503020204020204" charset="-122"/>
              <a:ea typeface="微软雅黑" panose="020B0503020204020204" charset="-122"/>
              <a:cs typeface="+mn-ea"/>
              <a:sym typeface="+mn-lt"/>
            </a:endParaRPr>
          </a:p>
        </p:txBody>
      </p:sp>
      <p:sp>
        <p:nvSpPr>
          <p:cNvPr id="8" name="圆角矩形 7"/>
          <p:cNvSpPr/>
          <p:nvPr/>
        </p:nvSpPr>
        <p:spPr>
          <a:xfrm>
            <a:off x="3610610" y="1905630"/>
            <a:ext cx="2538730" cy="76200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sz="2000" noProof="1">
                <a:solidFill>
                  <a:prstClr val="white"/>
                </a:solidFill>
                <a:latin typeface="微软雅黑" panose="020B0503020204020204" charset="-122"/>
                <a:ea typeface="微软雅黑" panose="020B0503020204020204" charset="-122"/>
                <a:cs typeface="+mn-ea"/>
                <a:sym typeface="+mn-lt"/>
              </a:rPr>
              <a:t>共性材料</a:t>
            </a:r>
            <a:endParaRPr lang="zh-CN" altLang="en-US" sz="2000" noProof="1">
              <a:solidFill>
                <a:prstClr val="white"/>
              </a:solidFill>
              <a:latin typeface="微软雅黑" panose="020B0503020204020204" charset="-122"/>
              <a:ea typeface="微软雅黑" panose="020B0503020204020204" charset="-122"/>
              <a:cs typeface="+mn-ea"/>
              <a:sym typeface="+mn-lt"/>
            </a:endParaRPr>
          </a:p>
        </p:txBody>
      </p:sp>
      <p:cxnSp>
        <p:nvCxnSpPr>
          <p:cNvPr id="2" name="直接连接符 1"/>
          <p:cNvCxnSpPr>
            <a:stCxn id="8" idx="3"/>
            <a:endCxn id="3" idx="1"/>
          </p:cNvCxnSpPr>
          <p:nvPr/>
        </p:nvCxnSpPr>
        <p:spPr>
          <a:xfrm flipV="1">
            <a:off x="6149975" y="2278063"/>
            <a:ext cx="869950" cy="7937"/>
          </a:xfrm>
          <a:prstGeom prst="line">
            <a:avLst/>
          </a:prstGeom>
          <a:solidFill>
            <a:schemeClr val="accent1">
              <a:lumMod val="50000"/>
            </a:schemeClr>
          </a:solidFill>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019290" y="1897380"/>
            <a:ext cx="4959350" cy="76200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sz="2000" noProof="1">
                <a:solidFill>
                  <a:prstClr val="white"/>
                </a:solidFill>
                <a:latin typeface="微软雅黑" panose="020B0503020204020204" charset="-122"/>
                <a:ea typeface="微软雅黑" panose="020B0503020204020204" charset="-122"/>
                <a:cs typeface="+mn-ea"/>
                <a:sym typeface="+mn-lt"/>
              </a:rPr>
              <a:t>调查单位</a:t>
            </a:r>
            <a:r>
              <a:rPr lang="zh-CN" altLang="en-US" sz="2000" noProof="1">
                <a:solidFill>
                  <a:srgbClr val="FFC000"/>
                </a:solidFill>
                <a:latin typeface="微软雅黑" panose="020B0503020204020204" charset="-122"/>
                <a:ea typeface="微软雅黑" panose="020B0503020204020204" charset="-122"/>
                <a:cs typeface="+mn-ea"/>
                <a:sym typeface="+mn-lt"/>
              </a:rPr>
              <a:t>月度</a:t>
            </a:r>
            <a:r>
              <a:rPr lang="zh-CN" altLang="en-US" sz="2000" noProof="1">
                <a:solidFill>
                  <a:prstClr val="white"/>
                </a:solidFill>
                <a:latin typeface="微软雅黑" panose="020B0503020204020204" charset="-122"/>
                <a:ea typeface="微软雅黑" panose="020B0503020204020204" charset="-122"/>
                <a:cs typeface="+mn-ea"/>
                <a:sym typeface="+mn-lt"/>
              </a:rPr>
              <a:t>审核登记表</a:t>
            </a:r>
            <a:r>
              <a:rPr lang="zh-CN" altLang="en-US" sz="2000" noProof="1">
                <a:solidFill>
                  <a:srgbClr val="FF0000"/>
                </a:solidFill>
                <a:latin typeface="微软雅黑" panose="020B0503020204020204" charset="-122"/>
                <a:ea typeface="微软雅黑" panose="020B0503020204020204" charset="-122"/>
                <a:cs typeface="+mn-ea"/>
                <a:sym typeface="+mn-lt"/>
              </a:rPr>
              <a:t>（二）</a:t>
            </a:r>
            <a:endParaRPr lang="zh-CN" altLang="en-US" sz="2000" noProof="1">
              <a:solidFill>
                <a:prstClr val="white"/>
              </a:solidFill>
              <a:latin typeface="微软雅黑" panose="020B0503020204020204" charset="-122"/>
              <a:ea typeface="微软雅黑" panose="020B0503020204020204" charset="-122"/>
              <a:cs typeface="+mn-ea"/>
              <a:sym typeface="+mn-lt"/>
            </a:endParaRPr>
          </a:p>
          <a:p>
            <a:pPr algn="ctr" eaLnBrk="0" hangingPunct="0">
              <a:defRPr/>
            </a:pPr>
            <a:r>
              <a:rPr lang="zh-CN" altLang="en-US" sz="2000" noProof="1">
                <a:solidFill>
                  <a:prstClr val="white"/>
                </a:solidFill>
                <a:latin typeface="微软雅黑" panose="020B0503020204020204" charset="-122"/>
                <a:ea typeface="微软雅黑" panose="020B0503020204020204" charset="-122"/>
                <a:cs typeface="+mn-ea"/>
                <a:sym typeface="+mn-lt"/>
              </a:rPr>
              <a:t>营业执照（证书）复印件</a:t>
            </a:r>
            <a:endParaRPr lang="zh-CN" altLang="en-US" sz="2000" noProof="1">
              <a:solidFill>
                <a:prstClr val="white"/>
              </a:solidFill>
              <a:latin typeface="微软雅黑" panose="020B0503020204020204" charset="-122"/>
              <a:ea typeface="微软雅黑" panose="020B0503020204020204" charset="-122"/>
              <a:cs typeface="+mn-ea"/>
              <a:sym typeface="+mn-lt"/>
            </a:endParaRPr>
          </a:p>
        </p:txBody>
      </p:sp>
      <p:sp>
        <p:nvSpPr>
          <p:cNvPr id="10" name="圆角矩形 9"/>
          <p:cNvSpPr/>
          <p:nvPr/>
        </p:nvSpPr>
        <p:spPr>
          <a:xfrm>
            <a:off x="3611880" y="4335145"/>
            <a:ext cx="2614295" cy="76200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sz="2000" noProof="1">
                <a:solidFill>
                  <a:prstClr val="white"/>
                </a:solidFill>
                <a:latin typeface="微软雅黑" panose="020B0503020204020204" charset="-122"/>
                <a:ea typeface="微软雅黑" panose="020B0503020204020204" charset="-122"/>
                <a:cs typeface="+mn-ea"/>
                <a:sym typeface="+mn-lt"/>
              </a:rPr>
              <a:t>证明单位变动材料</a:t>
            </a:r>
            <a:endParaRPr lang="zh-CN" altLang="en-US" sz="2000" noProof="1">
              <a:solidFill>
                <a:prstClr val="white"/>
              </a:solidFill>
              <a:latin typeface="微软雅黑" panose="020B0503020204020204" charset="-122"/>
              <a:ea typeface="微软雅黑" panose="020B0503020204020204" charset="-122"/>
              <a:cs typeface="+mn-ea"/>
              <a:sym typeface="+mn-lt"/>
            </a:endParaRPr>
          </a:p>
        </p:txBody>
      </p:sp>
      <p:cxnSp>
        <p:nvCxnSpPr>
          <p:cNvPr id="19" name="直接连接符 18"/>
          <p:cNvCxnSpPr>
            <a:stCxn id="8" idx="3"/>
            <a:endCxn id="3" idx="1"/>
          </p:cNvCxnSpPr>
          <p:nvPr/>
        </p:nvCxnSpPr>
        <p:spPr>
          <a:xfrm flipV="1">
            <a:off x="2862263" y="2219325"/>
            <a:ext cx="735012" cy="1436688"/>
          </a:xfrm>
          <a:prstGeom prst="line">
            <a:avLst/>
          </a:prstGeom>
          <a:solidFill>
            <a:schemeClr val="accent1">
              <a:lumMod val="50000"/>
            </a:schemeClr>
          </a:solidFill>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4" idx="3"/>
            <a:endCxn id="3" idx="1"/>
          </p:cNvCxnSpPr>
          <p:nvPr/>
        </p:nvCxnSpPr>
        <p:spPr>
          <a:xfrm>
            <a:off x="2862263" y="3656013"/>
            <a:ext cx="747712" cy="1060450"/>
          </a:xfrm>
          <a:prstGeom prst="line">
            <a:avLst/>
          </a:prstGeom>
          <a:solidFill>
            <a:schemeClr val="accent1">
              <a:lumMod val="50000"/>
            </a:schemeClr>
          </a:solidFill>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4" idx="3"/>
            <a:endCxn id="24" idx="1"/>
          </p:cNvCxnSpPr>
          <p:nvPr/>
        </p:nvCxnSpPr>
        <p:spPr>
          <a:xfrm>
            <a:off x="6226175" y="4716463"/>
            <a:ext cx="717550" cy="0"/>
          </a:xfrm>
          <a:prstGeom prst="line">
            <a:avLst/>
          </a:prstGeom>
          <a:solidFill>
            <a:schemeClr val="accent1">
              <a:lumMod val="50000"/>
            </a:schemeClr>
          </a:solidFill>
        </p:spPr>
        <p:style>
          <a:lnRef idx="1">
            <a:schemeClr val="accent1"/>
          </a:lnRef>
          <a:fillRef idx="0">
            <a:schemeClr val="accent1"/>
          </a:fillRef>
          <a:effectRef idx="0">
            <a:schemeClr val="accent1"/>
          </a:effectRef>
          <a:fontRef idx="minor">
            <a:schemeClr val="tx1"/>
          </a:fontRef>
        </p:style>
      </p:cxnSp>
      <p:sp>
        <p:nvSpPr>
          <p:cNvPr id="24" name="圆角矩形 23"/>
          <p:cNvSpPr/>
          <p:nvPr/>
        </p:nvSpPr>
        <p:spPr>
          <a:xfrm>
            <a:off x="6943090" y="4013199"/>
            <a:ext cx="4958715" cy="1406525"/>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sz="2000" noProof="1">
                <a:solidFill>
                  <a:prstClr val="white"/>
                </a:solidFill>
                <a:latin typeface="微软雅黑" panose="020B0503020204020204" charset="-122"/>
                <a:ea typeface="微软雅黑" panose="020B0503020204020204" charset="-122"/>
                <a:cs typeface="+mn-ea"/>
                <a:sym typeface="+mn-lt"/>
              </a:rPr>
              <a:t>证明单位变动的有关文件复印件</a:t>
            </a:r>
            <a:endParaRPr lang="zh-CN" sz="2000" noProof="1">
              <a:solidFill>
                <a:prstClr val="white"/>
              </a:solidFill>
              <a:latin typeface="微软雅黑" panose="020B0503020204020204" charset="-122"/>
              <a:ea typeface="微软雅黑" panose="020B0503020204020204" charset="-122"/>
              <a:cs typeface="+mn-ea"/>
              <a:sym typeface="+mn-lt"/>
            </a:endParaRPr>
          </a:p>
          <a:p>
            <a:pPr algn="ctr" eaLnBrk="0" hangingPunct="0">
              <a:defRPr/>
            </a:pPr>
            <a:r>
              <a:rPr lang="zh-CN" sz="2000" noProof="1">
                <a:solidFill>
                  <a:schemeClr val="bg1"/>
                </a:solidFill>
                <a:latin typeface="微软雅黑" panose="020B0503020204020204" charset="-122"/>
                <a:ea typeface="微软雅黑" panose="020B0503020204020204" charset="-122"/>
                <a:cs typeface="+mn-ea"/>
                <a:sym typeface="+mn-lt"/>
              </a:rPr>
              <a:t>新单位与原单位的对应关系</a:t>
            </a:r>
            <a:endParaRPr lang="zh-CN" sz="2000" noProof="1">
              <a:solidFill>
                <a:schemeClr val="bg1"/>
              </a:solidFill>
              <a:latin typeface="微软雅黑" panose="020B0503020204020204" charset="-122"/>
              <a:ea typeface="微软雅黑" panose="020B0503020204020204" charset="-122"/>
              <a:cs typeface="+mn-ea"/>
              <a:sym typeface="+mn-lt"/>
            </a:endParaRPr>
          </a:p>
          <a:p>
            <a:pPr algn="ctr" eaLnBrk="0" hangingPunct="0">
              <a:defRPr/>
            </a:pPr>
            <a:r>
              <a:rPr lang="zh-CN" sz="2000" noProof="1">
                <a:solidFill>
                  <a:schemeClr val="bg1"/>
                </a:solidFill>
                <a:latin typeface="微软雅黑" panose="020B0503020204020204" charset="-122"/>
                <a:ea typeface="微软雅黑" panose="020B0503020204020204" charset="-122"/>
                <a:cs typeface="+mn-ea"/>
                <a:sym typeface="+mn-lt"/>
              </a:rPr>
              <a:t>原单位同期数如何处理的相关说明</a:t>
            </a:r>
            <a:endParaRPr lang="zh-CN" sz="2000" noProof="1">
              <a:solidFill>
                <a:schemeClr val="bg1"/>
              </a:solidFill>
              <a:latin typeface="微软雅黑" panose="020B0503020204020204" charset="-122"/>
              <a:ea typeface="微软雅黑" panose="020B0503020204020204" charset="-122"/>
              <a:cs typeface="+mn-ea"/>
              <a:sym typeface="+mn-lt"/>
            </a:endParaRPr>
          </a:p>
        </p:txBody>
      </p:sp>
      <p:sp>
        <p:nvSpPr>
          <p:cNvPr id="34" name="文本框 33"/>
          <p:cNvSpPr txBox="1">
            <a:spLocks noChangeArrowheads="1"/>
          </p:cNvSpPr>
          <p:nvPr/>
        </p:nvSpPr>
        <p:spPr bwMode="auto">
          <a:xfrm>
            <a:off x="4349750" y="1166019"/>
            <a:ext cx="161131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000" b="1">
                <a:ea typeface="微软雅黑" panose="020B0503020204020204" charset="-122"/>
              </a:rPr>
              <a:t>材料类型</a:t>
            </a:r>
            <a:endParaRPr lang="zh-CN" altLang="en-US" sz="2000" b="1">
              <a:ea typeface="微软雅黑" panose="020B0503020204020204" charset="-122"/>
            </a:endParaRPr>
          </a:p>
        </p:txBody>
      </p:sp>
      <p:sp>
        <p:nvSpPr>
          <p:cNvPr id="35" name="文本框 34"/>
          <p:cNvSpPr txBox="1">
            <a:spLocks noChangeArrowheads="1"/>
          </p:cNvSpPr>
          <p:nvPr/>
        </p:nvSpPr>
        <p:spPr bwMode="auto">
          <a:xfrm>
            <a:off x="8778875" y="1157288"/>
            <a:ext cx="1287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000" b="1">
                <a:ea typeface="微软雅黑" panose="020B0503020204020204" charset="-122"/>
              </a:rPr>
              <a:t>报送要求</a:t>
            </a:r>
            <a:endParaRPr lang="zh-CN" altLang="en-US" sz="2000" b="1">
              <a:ea typeface="微软雅黑" panose="020B0503020204020204" charset="-122"/>
            </a:endParaRPr>
          </a:p>
        </p:txBody>
      </p:sp>
      <p:sp>
        <p:nvSpPr>
          <p:cNvPr id="77841" name="灯片编号占位符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876BAFE1-B1CA-4C89-A6E0-ECA0998B15D2}" type="slidenum">
              <a:rPr altLang="en-US" smtClean="0">
                <a:solidFill>
                  <a:srgbClr val="898989"/>
                </a:solidFill>
                <a:cs typeface="FZHei-B01S"/>
              </a:rPr>
            </a:fld>
            <a:endParaRPr lang="zh-CN" altLang="en-US" smtClean="0">
              <a:solidFill>
                <a:srgbClr val="898989"/>
              </a:solidFill>
              <a:cs typeface="FZHei-B01S"/>
            </a:endParaRPr>
          </a:p>
        </p:txBody>
      </p:sp>
    </p:spTree>
  </p:cSld>
  <p:clrMapOvr>
    <a:masterClrMapping/>
  </p:clrMapOvr>
  <p:transition spd="slow"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500"/>
                                        <p:tgtEl>
                                          <p:spTgt spid="92"/>
                                        </p:tgtEl>
                                      </p:cBhvr>
                                    </p:animEffect>
                                  </p:childTnLst>
                                </p:cTn>
                              </p:par>
                              <p:par>
                                <p:cTn id="11" presetID="63" presetClass="path" presetSubtype="0" accel="50000" decel="50000" fill="hold" nodeType="withEffect">
                                  <p:stCondLst>
                                    <p:cond delay="0"/>
                                  </p:stCondLst>
                                  <p:childTnLst>
                                    <p:animMotion origin="layout" path="M -0.16667 2.59259E-6 L 2.5E-6 2.59259E-6 " pathEditMode="relative" rAng="0" ptsTypes="AA">
                                      <p:cBhvr>
                                        <p:cTn id="12" dur="800" fill="hold"/>
                                        <p:tgtEl>
                                          <p:spTgt spid="91"/>
                                        </p:tgtEl>
                                        <p:attrNameLst>
                                          <p:attrName>ppt_x</p:attrName>
                                          <p:attrName>ppt_y</p:attrName>
                                        </p:attrNameLst>
                                      </p:cBhvr>
                                      <p:rCtr x="8300" y="0"/>
                                    </p:animMotion>
                                  </p:childTnLst>
                                </p:cTn>
                              </p:par>
                              <p:par>
                                <p:cTn id="13" presetID="10" presetClass="entr" presetSubtype="0" fill="hold" grpId="0" nodeType="withEffect">
                                  <p:stCondLst>
                                    <p:cond delay="500"/>
                                  </p:stCondLst>
                                  <p:childTnLst>
                                    <p:set>
                                      <p:cBhvr>
                                        <p:cTn id="14" dur="1" fill="hold">
                                          <p:stCondLst>
                                            <p:cond delay="0"/>
                                          </p:stCondLst>
                                        </p:cTn>
                                        <p:tgtEl>
                                          <p:spTgt spid="93"/>
                                        </p:tgtEl>
                                        <p:attrNameLst>
                                          <p:attrName>style.visibility</p:attrName>
                                        </p:attrNameLst>
                                      </p:cBhvr>
                                      <p:to>
                                        <p:strVal val="visible"/>
                                      </p:to>
                                    </p:set>
                                    <p:animEffect transition="in" filter="fade">
                                      <p:cBhvr>
                                        <p:cTn id="15" dur="500"/>
                                        <p:tgtEl>
                                          <p:spTgt spid="93"/>
                                        </p:tgtEl>
                                      </p:cBhvr>
                                    </p:animEffect>
                                  </p:childTnLst>
                                </p:cTn>
                              </p:par>
                              <p:par>
                                <p:cTn id="16" presetID="63" presetClass="path" presetSubtype="0" accel="50000" decel="50000" fill="hold" grpId="1" nodeType="withEffect">
                                  <p:stCondLst>
                                    <p:cond delay="200"/>
                                  </p:stCondLst>
                                  <p:childTnLst>
                                    <p:animMotion origin="layout" path="M -0.16667 -1.85185E-6 L -2.5E-6 -1.85185E-6 " pathEditMode="relative" rAng="0" ptsTypes="AA">
                                      <p:cBhvr>
                                        <p:cTn id="17" dur="800" fill="hold"/>
                                        <p:tgtEl>
                                          <p:spTgt spid="93"/>
                                        </p:tgtEl>
                                        <p:attrNameLst>
                                          <p:attrName>ppt_x</p:attrName>
                                          <p:attrName>ppt_y</p:attrName>
                                        </p:attrNameLst>
                                      </p:cBhvr>
                                      <p:rCtr x="8800" y="0"/>
                                    </p:animMotion>
                                  </p:childTnLst>
                                </p:cTn>
                              </p:par>
                              <p:par>
                                <p:cTn id="18" presetID="10" presetClass="entr" presetSubtype="0" fill="hold" grpId="0" nodeType="withEffect">
                                  <p:stCondLst>
                                    <p:cond delay="75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1000"/>
                                        <p:tgtEl>
                                          <p:spTgt spid="70"/>
                                        </p:tgtEl>
                                      </p:cBhvr>
                                    </p:animEffect>
                                  </p:childTnLst>
                                </p:cTn>
                              </p:par>
                              <p:par>
                                <p:cTn id="21" presetID="63" presetClass="path" presetSubtype="0" accel="50000" decel="50000" fill="hold" grpId="1" nodeType="withEffect">
                                  <p:stCondLst>
                                    <p:cond delay="0"/>
                                  </p:stCondLst>
                                  <p:childTnLst>
                                    <p:animMotion origin="layout" path="M -0.16666 -3.7037E-7 L -2.5E-6 -3.7037E-7 " pathEditMode="relative" rAng="0" ptsTypes="AA">
                                      <p:cBhvr>
                                        <p:cTn id="22" dur="800" fill="hold"/>
                                        <p:tgtEl>
                                          <p:spTgt spid="70"/>
                                        </p:tgtEl>
                                        <p:attrNameLst>
                                          <p:attrName>ppt_x</p:attrName>
                                          <p:attrName>ppt_y</p:attrName>
                                        </p:attrNameLst>
                                      </p:cBhvr>
                                      <p:rCtr x="8300" y="0"/>
                                    </p:animMotion>
                                  </p:childTnLst>
                                </p:cTn>
                              </p:par>
                              <p:par>
                                <p:cTn id="23" presetID="22" presetClass="entr" presetSubtype="8" fill="hold" grpId="0" nodeType="withEffect">
                                  <p:stCondLst>
                                    <p:cond delay="500"/>
                                  </p:stCondLst>
                                  <p:childTnLst>
                                    <p:set>
                                      <p:cBhvr>
                                        <p:cTn id="24" dur="1" fill="hold">
                                          <p:stCondLst>
                                            <p:cond delay="0"/>
                                          </p:stCondLst>
                                        </p:cTn>
                                        <p:tgtEl>
                                          <p:spTgt spid="71"/>
                                        </p:tgtEl>
                                        <p:attrNameLst>
                                          <p:attrName>style.visibility</p:attrName>
                                        </p:attrNameLst>
                                      </p:cBhvr>
                                      <p:to>
                                        <p:strVal val="visible"/>
                                      </p:to>
                                    </p:set>
                                    <p:animEffect transition="in" filter="wipe(left)">
                                      <p:cBhvr>
                                        <p:cTn id="25" dur="500"/>
                                        <p:tgtEl>
                                          <p:spTgt spid="71"/>
                                        </p:tgtEl>
                                      </p:cBhvr>
                                    </p:animEffect>
                                  </p:childTnLst>
                                </p:cTn>
                              </p:par>
                            </p:childTnLst>
                          </p:cTn>
                        </p:par>
                        <p:par>
                          <p:cTn id="26" fill="hold">
                            <p:stCondLst>
                              <p:cond delay="500"/>
                            </p:stCondLst>
                            <p:childTnLst>
                              <p:par>
                                <p:cTn id="27" presetID="16" presetClass="entr" presetSubtype="21" fill="hold" grpId="0" nodeType="afterEffect">
                                  <p:stCondLst>
                                    <p:cond delay="500"/>
                                  </p:stCondLst>
                                  <p:childTnLst>
                                    <p:set>
                                      <p:cBhvr>
                                        <p:cTn id="28" dur="1" fill="hold">
                                          <p:stCondLst>
                                            <p:cond delay="0"/>
                                          </p:stCondLst>
                                        </p:cTn>
                                        <p:tgtEl>
                                          <p:spTgt spid="34"/>
                                        </p:tgtEl>
                                        <p:attrNameLst>
                                          <p:attrName>style.visibility</p:attrName>
                                        </p:attrNameLst>
                                      </p:cBhvr>
                                      <p:to>
                                        <p:strVal val="visible"/>
                                      </p:to>
                                    </p:set>
                                    <p:animEffect transition="in" filter="barn(inVertical)">
                                      <p:cBhvr>
                                        <p:cTn id="29" dur="500"/>
                                        <p:tgtEl>
                                          <p:spTgt spid="34"/>
                                        </p:tgtEl>
                                      </p:cBhvr>
                                    </p:animEffect>
                                  </p:childTnLst>
                                </p:cTn>
                              </p:par>
                            </p:childTnLst>
                          </p:cTn>
                        </p:par>
                        <p:par>
                          <p:cTn id="30" fill="hold">
                            <p:stCondLst>
                              <p:cond delay="1500"/>
                            </p:stCondLst>
                            <p:childTnLst>
                              <p:par>
                                <p:cTn id="31" presetID="16" presetClass="entr" presetSubtype="21" fill="hold" grpId="0" nodeType="afterEffect">
                                  <p:stCondLst>
                                    <p:cond delay="500"/>
                                  </p:stCondLst>
                                  <p:childTnLst>
                                    <p:set>
                                      <p:cBhvr>
                                        <p:cTn id="32" dur="1" fill="hold">
                                          <p:stCondLst>
                                            <p:cond delay="0"/>
                                          </p:stCondLst>
                                        </p:cTn>
                                        <p:tgtEl>
                                          <p:spTgt spid="35"/>
                                        </p:tgtEl>
                                        <p:attrNameLst>
                                          <p:attrName>style.visibility</p:attrName>
                                        </p:attrNameLst>
                                      </p:cBhvr>
                                      <p:to>
                                        <p:strVal val="visible"/>
                                      </p:to>
                                    </p:set>
                                    <p:animEffect transition="in" filter="barn(inVertical)">
                                      <p:cBhvr>
                                        <p:cTn id="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0" grpId="1" bldLvl="0" animBg="1"/>
      <p:bldP spid="71" grpId="0"/>
      <p:bldP spid="92" grpId="0"/>
      <p:bldP spid="93" grpId="0" bldLvl="0" animBg="1"/>
      <p:bldP spid="93" grpId="1" bldLvl="0" animBg="1"/>
      <p:bldP spid="34" grpId="0"/>
      <p:bldP spid="3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rot="2700000">
            <a:off x="5329249" y="2058858"/>
            <a:ext cx="2924529" cy="2924529"/>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5" name="椭圆 4"/>
          <p:cNvSpPr/>
          <p:nvPr/>
        </p:nvSpPr>
        <p:spPr>
          <a:xfrm>
            <a:off x="4813300" y="1541463"/>
            <a:ext cx="3957638" cy="3959225"/>
          </a:xfrm>
          <a:prstGeom prst="ellipse">
            <a:avLst/>
          </a:prstGeom>
          <a:noFill/>
          <a:ln w="28575">
            <a:solidFill>
              <a:srgbClr val="18478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grpSp>
        <p:nvGrpSpPr>
          <p:cNvPr id="7" name="组合 6"/>
          <p:cNvGrpSpPr/>
          <p:nvPr/>
        </p:nvGrpSpPr>
        <p:grpSpPr bwMode="auto">
          <a:xfrm>
            <a:off x="5262563" y="2141538"/>
            <a:ext cx="3095625" cy="2773362"/>
            <a:chOff x="4950565" y="2141272"/>
            <a:chExt cx="3094826" cy="2773962"/>
          </a:xfrm>
        </p:grpSpPr>
        <p:sp>
          <p:nvSpPr>
            <p:cNvPr id="44" name="椭圆 43"/>
            <p:cNvSpPr/>
            <p:nvPr/>
          </p:nvSpPr>
          <p:spPr>
            <a:xfrm>
              <a:off x="4950565" y="2141272"/>
              <a:ext cx="152361" cy="152433"/>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45" name="椭圆 44"/>
            <p:cNvSpPr/>
            <p:nvPr/>
          </p:nvSpPr>
          <p:spPr>
            <a:xfrm>
              <a:off x="7893030" y="4762801"/>
              <a:ext cx="152361" cy="152433"/>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grpSp>
      <p:grpSp>
        <p:nvGrpSpPr>
          <p:cNvPr id="6" name="组合 5"/>
          <p:cNvGrpSpPr/>
          <p:nvPr/>
        </p:nvGrpSpPr>
        <p:grpSpPr bwMode="auto">
          <a:xfrm>
            <a:off x="5265738" y="2141538"/>
            <a:ext cx="3084512" cy="2798762"/>
            <a:chOff x="4953229" y="2141272"/>
            <a:chExt cx="3084220" cy="2798278"/>
          </a:xfrm>
        </p:grpSpPr>
        <p:sp>
          <p:nvSpPr>
            <p:cNvPr id="46" name="椭圆 45"/>
            <p:cNvSpPr/>
            <p:nvPr/>
          </p:nvSpPr>
          <p:spPr>
            <a:xfrm>
              <a:off x="4953229" y="4787176"/>
              <a:ext cx="152386" cy="152374"/>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47" name="椭圆 46"/>
            <p:cNvSpPr/>
            <p:nvPr/>
          </p:nvSpPr>
          <p:spPr>
            <a:xfrm>
              <a:off x="7885063" y="2141272"/>
              <a:ext cx="152386" cy="152374"/>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grpSp>
      <p:sp>
        <p:nvSpPr>
          <p:cNvPr id="20" name="矩形 19"/>
          <p:cNvSpPr>
            <a:spLocks noChangeArrowheads="1"/>
          </p:cNvSpPr>
          <p:nvPr/>
        </p:nvSpPr>
        <p:spPr bwMode="auto">
          <a:xfrm>
            <a:off x="4813300" y="2947988"/>
            <a:ext cx="4092575"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800">
                <a:solidFill>
                  <a:srgbClr val="18478F"/>
                </a:solidFill>
                <a:latin typeface="方正黑体简体" pitchFamily="2" charset="-122"/>
                <a:ea typeface="方正黑体简体" pitchFamily="2" charset="-122"/>
                <a:sym typeface="FZZhengHeiS-R-GB"/>
              </a:rPr>
              <a:t>调查单位</a:t>
            </a:r>
            <a:endParaRPr lang="zh-CN" altLang="en-US" sz="2800">
              <a:solidFill>
                <a:srgbClr val="18478F"/>
              </a:solidFill>
              <a:latin typeface="方正黑体简体" pitchFamily="2" charset="-122"/>
              <a:ea typeface="方正黑体简体" pitchFamily="2" charset="-122"/>
              <a:sym typeface="FZZhengHeiS-R-GB"/>
            </a:endParaRPr>
          </a:p>
          <a:p>
            <a:pPr algn="ctr"/>
            <a:r>
              <a:rPr lang="zh-CN" altLang="en-US" sz="2800">
                <a:solidFill>
                  <a:srgbClr val="18478F"/>
                </a:solidFill>
                <a:latin typeface="方正黑体简体" pitchFamily="2" charset="-122"/>
                <a:ea typeface="方正黑体简体" pitchFamily="2" charset="-122"/>
                <a:sym typeface="FZZhengHeiS-R-GB"/>
              </a:rPr>
              <a:t>入退库、信息变更申报</a:t>
            </a:r>
            <a:endParaRPr lang="zh-CN" altLang="en-US" sz="2800">
              <a:solidFill>
                <a:srgbClr val="18478F"/>
              </a:solidFill>
              <a:latin typeface="方正黑体简体" pitchFamily="2" charset="-122"/>
              <a:ea typeface="方正黑体简体" pitchFamily="2" charset="-122"/>
              <a:sym typeface="FZZhengHeiS-R-GB"/>
            </a:endParaRPr>
          </a:p>
          <a:p>
            <a:pPr algn="ctr"/>
            <a:endParaRPr lang="en-US" altLang="zh-CN" sz="2800">
              <a:solidFill>
                <a:srgbClr val="18478F"/>
              </a:solidFill>
              <a:latin typeface="方正黑体简体" pitchFamily="2" charset="-122"/>
              <a:ea typeface="方正黑体简体" pitchFamily="2" charset="-122"/>
              <a:sym typeface="FZZhengHeiS-R-GB"/>
            </a:endParaRPr>
          </a:p>
        </p:txBody>
      </p:sp>
      <p:sp>
        <p:nvSpPr>
          <p:cNvPr id="22" name="矩形 21"/>
          <p:cNvSpPr/>
          <p:nvPr/>
        </p:nvSpPr>
        <p:spPr>
          <a:xfrm rot="13500000">
            <a:off x="3409950" y="2778125"/>
            <a:ext cx="1341438" cy="1341438"/>
          </a:xfrm>
          <a:prstGeom prst="rect">
            <a:avLst/>
          </a:prstGeom>
        </p:spPr>
        <p:style>
          <a:lnRef idx="3">
            <a:schemeClr val="lt1"/>
          </a:lnRef>
          <a:fillRef idx="1">
            <a:schemeClr val="accent4"/>
          </a:fillRef>
          <a:effectRef idx="1">
            <a:schemeClr val="accent4"/>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3" name="矩形 22"/>
          <p:cNvSpPr>
            <a:spLocks noChangeArrowheads="1"/>
          </p:cNvSpPr>
          <p:nvPr/>
        </p:nvSpPr>
        <p:spPr bwMode="auto">
          <a:xfrm>
            <a:off x="3641725" y="3033713"/>
            <a:ext cx="9064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800">
                <a:solidFill>
                  <a:srgbClr val="FFFFFF"/>
                </a:solidFill>
                <a:latin typeface="方正黑体简体" pitchFamily="2" charset="-122"/>
                <a:ea typeface="方正黑体简体" pitchFamily="2" charset="-122"/>
                <a:sym typeface="FZZhengHeiS-R-GB"/>
              </a:rPr>
              <a:t>03</a:t>
            </a:r>
            <a:endParaRPr lang="zh-CN" altLang="en-US" sz="4800">
              <a:solidFill>
                <a:srgbClr val="FFFFFF"/>
              </a:solidFill>
              <a:latin typeface="方正黑体简体" pitchFamily="2" charset="-122"/>
              <a:ea typeface="方正黑体简体" pitchFamily="2" charset="-122"/>
              <a:sym typeface="FZZhengHeiS-R-GB"/>
            </a:endParaRPr>
          </a:p>
        </p:txBody>
      </p:sp>
      <p:sp>
        <p:nvSpPr>
          <p:cNvPr id="79884"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F41C8FFA-0487-4ED2-9428-B01055A07A85}" type="slidenum">
              <a:rPr altLang="en-US" smtClean="0">
                <a:solidFill>
                  <a:srgbClr val="898989"/>
                </a:solidFill>
                <a:cs typeface="FZHei-B01S"/>
              </a:rPr>
            </a:fld>
            <a:endParaRPr lang="zh-CN" altLang="en-US" smtClean="0">
              <a:solidFill>
                <a:srgbClr val="898989"/>
              </a:solidFill>
              <a:cs typeface="FZHei-B01S"/>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400" fill="hold"/>
                                        <p:tgtEl>
                                          <p:spTgt spid="4"/>
                                        </p:tgtEl>
                                        <p:attrNameLst>
                                          <p:attrName>ppt_w</p:attrName>
                                        </p:attrNameLst>
                                      </p:cBhvr>
                                      <p:tavLst>
                                        <p:tav tm="0">
                                          <p:val>
                                            <p:fltVal val="0"/>
                                          </p:val>
                                        </p:tav>
                                        <p:tav tm="100000">
                                          <p:val>
                                            <p:strVal val="#ppt_w"/>
                                          </p:val>
                                        </p:tav>
                                      </p:tavLst>
                                    </p:anim>
                                    <p:anim calcmode="lin" valueType="num">
                                      <p:cBhvr>
                                        <p:cTn id="8" dur="400" fill="hold"/>
                                        <p:tgtEl>
                                          <p:spTgt spid="4"/>
                                        </p:tgtEl>
                                        <p:attrNameLst>
                                          <p:attrName>ppt_h</p:attrName>
                                        </p:attrNameLst>
                                      </p:cBhvr>
                                      <p:tavLst>
                                        <p:tav tm="0">
                                          <p:val>
                                            <p:fltVal val="0"/>
                                          </p:val>
                                        </p:tav>
                                        <p:tav tm="100000">
                                          <p:val>
                                            <p:strVal val="#ppt_h"/>
                                          </p:val>
                                        </p:tav>
                                      </p:tavLst>
                                    </p:anim>
                                    <p:animEffect transition="in" filter="fade">
                                      <p:cBhvr>
                                        <p:cTn id="9" dur="400"/>
                                        <p:tgtEl>
                                          <p:spTgt spid="4"/>
                                        </p:tgtEl>
                                      </p:cBhvr>
                                    </p:animEffect>
                                  </p:childTnLst>
                                </p:cTn>
                              </p:par>
                              <p:par>
                                <p:cTn id="10" presetID="21" presetClass="entr" presetSubtype="1" fill="hold" grpId="0" nodeType="withEffect">
                                  <p:stCondLst>
                                    <p:cond delay="20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400"/>
                                        <p:tgtEl>
                                          <p:spTgt spid="5"/>
                                        </p:tgtEl>
                                      </p:cBhvr>
                                    </p:animEffect>
                                  </p:childTnLst>
                                </p:cTn>
                              </p:par>
                              <p:par>
                                <p:cTn id="13" presetID="10" presetClass="entr" presetSubtype="0" fill="hold" nodeType="withEffect">
                                  <p:stCondLst>
                                    <p:cond delay="6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700"/>
                                        <p:tgtEl>
                                          <p:spTgt spid="6"/>
                                        </p:tgtEl>
                                      </p:cBhvr>
                                    </p:animEffect>
                                  </p:childTnLst>
                                </p:cTn>
                              </p:par>
                              <p:par>
                                <p:cTn id="16" presetID="10" presetClass="entr" presetSubtype="0" fill="hold" nodeType="withEffect">
                                  <p:stCondLst>
                                    <p:cond delay="6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8" presetClass="emph" presetSubtype="0" repeatCount="indefinite" fill="hold" nodeType="withEffect">
                                  <p:stCondLst>
                                    <p:cond delay="600"/>
                                  </p:stCondLst>
                                  <p:childTnLst>
                                    <p:animRot by="-21600000">
                                      <p:cBhvr>
                                        <p:cTn id="20" dur="2000" fill="hold"/>
                                        <p:tgtEl>
                                          <p:spTgt spid="6"/>
                                        </p:tgtEl>
                                        <p:attrNameLst>
                                          <p:attrName>r</p:attrName>
                                        </p:attrNameLst>
                                      </p:cBhvr>
                                    </p:animRot>
                                  </p:childTnLst>
                                </p:cTn>
                              </p:par>
                              <p:par>
                                <p:cTn id="21" presetID="10" presetClass="entr" presetSubtype="0" fill="hold" nodeType="withEffect">
                                  <p:stCondLst>
                                    <p:cond delay="6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8" presetClass="emph" presetSubtype="0" repeatCount="indefinite" fill="hold" nodeType="withEffect">
                                  <p:stCondLst>
                                    <p:cond delay="600"/>
                                  </p:stCondLst>
                                  <p:childTnLst>
                                    <p:animRot by="-21600000">
                                      <p:cBhvr>
                                        <p:cTn id="25" dur="2000" fill="hold"/>
                                        <p:tgtEl>
                                          <p:spTgt spid="7"/>
                                        </p:tgtEl>
                                        <p:attrNameLst>
                                          <p:attrName>r</p:attrName>
                                        </p:attrNameLst>
                                      </p:cBhvr>
                                    </p:animRot>
                                  </p:childTnLst>
                                </p:cTn>
                              </p:par>
                              <p:par>
                                <p:cTn id="26" presetID="10" presetClass="entr" presetSubtype="0" fill="hold" grpId="0" nodeType="withEffect">
                                  <p:stCondLst>
                                    <p:cond delay="60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35" presetClass="path" presetSubtype="0" accel="50000" decel="50000" fill="hold" grpId="1" nodeType="withEffect">
                                  <p:stCondLst>
                                    <p:cond delay="600"/>
                                  </p:stCondLst>
                                  <p:childTnLst>
                                    <p:animMotion origin="layout" path="M 0.1711 7.40741E-7 L -4.58333E-6 7.40741E-7 " pathEditMode="relative" rAng="0" ptsTypes="AA">
                                      <p:cBhvr>
                                        <p:cTn id="30" dur="1000" fill="hold"/>
                                        <p:tgtEl>
                                          <p:spTgt spid="22"/>
                                        </p:tgtEl>
                                        <p:attrNameLst>
                                          <p:attrName>ppt_x</p:attrName>
                                          <p:attrName>ppt_y</p:attrName>
                                        </p:attrNameLst>
                                      </p:cBhvr>
                                      <p:rCtr x="-8500" y="0"/>
                                    </p:animMotion>
                                  </p:childTnLst>
                                </p:cTn>
                              </p:par>
                              <p:par>
                                <p:cTn id="31" presetID="53" presetClass="entr" presetSubtype="16" fill="hold" grpId="0" nodeType="withEffect">
                                  <p:stCondLst>
                                    <p:cond delay="60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600"/>
                                  </p:stCondLst>
                                  <p:childTnLst>
                                    <p:set>
                                      <p:cBhvr>
                                        <p:cTn id="37" dur="1" fill="hold">
                                          <p:stCondLst>
                                            <p:cond delay="0"/>
                                          </p:stCondLst>
                                        </p:cTn>
                                        <p:tgtEl>
                                          <p:spTgt spid="23"/>
                                        </p:tgtEl>
                                        <p:attrNameLst>
                                          <p:attrName>style.visibility</p:attrName>
                                        </p:attrNameLst>
                                      </p:cBhvr>
                                      <p:to>
                                        <p:strVal val="visible"/>
                                      </p:to>
                                    </p:set>
                                    <p:anim calcmode="lin" valueType="num">
                                      <p:cBhvr>
                                        <p:cTn id="38" dur="500" fill="hold"/>
                                        <p:tgtEl>
                                          <p:spTgt spid="23"/>
                                        </p:tgtEl>
                                        <p:attrNameLst>
                                          <p:attrName>ppt_w</p:attrName>
                                        </p:attrNameLst>
                                      </p:cBhvr>
                                      <p:tavLst>
                                        <p:tav tm="0">
                                          <p:val>
                                            <p:fltVal val="0"/>
                                          </p:val>
                                        </p:tav>
                                        <p:tav tm="100000">
                                          <p:val>
                                            <p:strVal val="#ppt_w"/>
                                          </p:val>
                                        </p:tav>
                                      </p:tavLst>
                                    </p:anim>
                                    <p:anim calcmode="lin" valueType="num">
                                      <p:cBhvr>
                                        <p:cTn id="39" dur="500" fill="hold"/>
                                        <p:tgtEl>
                                          <p:spTgt spid="23"/>
                                        </p:tgtEl>
                                        <p:attrNameLst>
                                          <p:attrName>ppt_h</p:attrName>
                                        </p:attrNameLst>
                                      </p:cBhvr>
                                      <p:tavLst>
                                        <p:tav tm="0">
                                          <p:val>
                                            <p:fltVal val="0"/>
                                          </p:val>
                                        </p:tav>
                                        <p:tav tm="100000">
                                          <p:val>
                                            <p:strVal val="#ppt_h"/>
                                          </p:val>
                                        </p:tav>
                                      </p:tavLst>
                                    </p:anim>
                                    <p:animEffect transition="in" filter="fade">
                                      <p:cBhvr>
                                        <p:cTn id="4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p:bldP spid="22" grpId="0" animBg="1"/>
      <p:bldP spid="22" grpId="1" animBg="1"/>
      <p:bldP spid="2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矩形 69"/>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71" name="矩形 70"/>
          <p:cNvSpPr>
            <a:spLocks noChangeArrowheads="1"/>
          </p:cNvSpPr>
          <p:nvPr/>
        </p:nvSpPr>
        <p:spPr bwMode="auto">
          <a:xfrm>
            <a:off x="1755775" y="449263"/>
            <a:ext cx="70135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400">
                <a:solidFill>
                  <a:srgbClr val="18478F"/>
                </a:solidFill>
                <a:latin typeface="方正黑体简体" pitchFamily="2" charset="-122"/>
                <a:ea typeface="方正黑体简体" pitchFamily="2" charset="-122"/>
                <a:sym typeface="FZZhengHeiS-R-GB"/>
              </a:rPr>
              <a:t>平台申报</a:t>
            </a:r>
            <a:endParaRPr lang="zh-CN" altLang="en-US" sz="2400">
              <a:solidFill>
                <a:srgbClr val="18478F"/>
              </a:solidFill>
              <a:latin typeface="方正黑体简体" pitchFamily="2" charset="-122"/>
              <a:ea typeface="方正黑体简体" pitchFamily="2" charset="-122"/>
              <a:sym typeface="FZZhengHeiS-R-GB"/>
            </a:endParaRPr>
          </a:p>
        </p:txBody>
      </p:sp>
      <p:sp>
        <p:nvSpPr>
          <p:cNvPr id="91" name="圆角矩形 90"/>
          <p:cNvSpPr/>
          <p:nvPr/>
        </p:nvSpPr>
        <p:spPr>
          <a:xfrm rot="2700000">
            <a:off x="467902"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92" name="矩形 91"/>
          <p:cNvSpPr>
            <a:spLocks noChangeArrowheads="1"/>
          </p:cNvSpPr>
          <p:nvPr/>
        </p:nvSpPr>
        <p:spPr bwMode="auto">
          <a:xfrm>
            <a:off x="417513" y="400050"/>
            <a:ext cx="6905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18478F"/>
                </a:solidFill>
                <a:latin typeface="方正黑体简体" pitchFamily="2" charset="-122"/>
                <a:ea typeface="方正黑体简体" pitchFamily="2" charset="-122"/>
                <a:sym typeface="FZZhengHeiS-R-GB"/>
              </a:rPr>
              <a:t>3.0</a:t>
            </a:r>
            <a:endParaRPr lang="zh-CN" altLang="en-US" sz="3200">
              <a:solidFill>
                <a:srgbClr val="18478F"/>
              </a:solidFill>
              <a:latin typeface="方正黑体简体" pitchFamily="2" charset="-122"/>
              <a:ea typeface="方正黑体简体" pitchFamily="2" charset="-122"/>
              <a:sym typeface="FZZhengHeiS-R-GB"/>
            </a:endParaRPr>
          </a:p>
        </p:txBody>
      </p:sp>
      <p:sp>
        <p:nvSpPr>
          <p:cNvPr id="93" name="矩形 92"/>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4" name="圆角矩形 3"/>
          <p:cNvSpPr/>
          <p:nvPr/>
        </p:nvSpPr>
        <p:spPr>
          <a:xfrm>
            <a:off x="527050" y="2997196"/>
            <a:ext cx="2334895" cy="115316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sz="2000" noProof="1">
                <a:solidFill>
                  <a:prstClr val="white"/>
                </a:solidFill>
                <a:latin typeface="微软雅黑" panose="020B0503020204020204" charset="-122"/>
                <a:ea typeface="微软雅黑" panose="020B0503020204020204" charset="-122"/>
                <a:cs typeface="+mn-ea"/>
                <a:sym typeface="+mn-lt"/>
              </a:rPr>
              <a:t>名录库审核平台</a:t>
            </a:r>
            <a:endParaRPr lang="zh-CN" altLang="en-US" sz="2000" noProof="1">
              <a:solidFill>
                <a:prstClr val="white"/>
              </a:solidFill>
              <a:latin typeface="微软雅黑" panose="020B0503020204020204" charset="-122"/>
              <a:ea typeface="微软雅黑" panose="020B0503020204020204" charset="-122"/>
              <a:cs typeface="+mn-ea"/>
              <a:sym typeface="+mn-lt"/>
            </a:endParaRPr>
          </a:p>
        </p:txBody>
      </p:sp>
      <p:sp>
        <p:nvSpPr>
          <p:cNvPr id="8" name="圆角矩形 7"/>
          <p:cNvSpPr/>
          <p:nvPr/>
        </p:nvSpPr>
        <p:spPr>
          <a:xfrm>
            <a:off x="3611880" y="1901821"/>
            <a:ext cx="2538730" cy="76200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sz="2000" noProof="1">
                <a:solidFill>
                  <a:prstClr val="white"/>
                </a:solidFill>
                <a:latin typeface="微软雅黑" panose="020B0503020204020204" charset="-122"/>
                <a:ea typeface="微软雅黑" panose="020B0503020204020204" charset="-122"/>
                <a:cs typeface="+mn-ea"/>
                <a:sym typeface="+mn-lt"/>
              </a:rPr>
              <a:t>纳入、变更信息</a:t>
            </a:r>
            <a:endParaRPr lang="zh-CN" altLang="en-US" sz="2000" noProof="1">
              <a:solidFill>
                <a:prstClr val="white"/>
              </a:solidFill>
              <a:latin typeface="微软雅黑" panose="020B0503020204020204" charset="-122"/>
              <a:ea typeface="微软雅黑" panose="020B0503020204020204" charset="-122"/>
              <a:cs typeface="+mn-ea"/>
              <a:sym typeface="+mn-lt"/>
            </a:endParaRPr>
          </a:p>
        </p:txBody>
      </p:sp>
      <p:cxnSp>
        <p:nvCxnSpPr>
          <p:cNvPr id="2" name="直接连接符 1"/>
          <p:cNvCxnSpPr>
            <a:stCxn id="8" idx="3"/>
            <a:endCxn id="3" idx="1"/>
          </p:cNvCxnSpPr>
          <p:nvPr/>
        </p:nvCxnSpPr>
        <p:spPr>
          <a:xfrm>
            <a:off x="6149975" y="2282825"/>
            <a:ext cx="869950" cy="0"/>
          </a:xfrm>
          <a:prstGeom prst="line">
            <a:avLst/>
          </a:prstGeom>
          <a:solidFill>
            <a:schemeClr val="accent1">
              <a:lumMod val="50000"/>
            </a:schemeClr>
          </a:solidFill>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019290" y="1901823"/>
            <a:ext cx="4959350" cy="76200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sz="2000" noProof="1">
                <a:solidFill>
                  <a:prstClr val="white"/>
                </a:solidFill>
                <a:latin typeface="微软雅黑" panose="020B0503020204020204" charset="-122"/>
                <a:ea typeface="微软雅黑" panose="020B0503020204020204" charset="-122"/>
                <a:cs typeface="+mn-ea"/>
                <a:sym typeface="+mn-lt"/>
              </a:rPr>
              <a:t>调查单位</a:t>
            </a:r>
            <a:r>
              <a:rPr lang="zh-CN" altLang="en-US" sz="2000" noProof="1">
                <a:solidFill>
                  <a:srgbClr val="FFC000"/>
                </a:solidFill>
                <a:latin typeface="微软雅黑" panose="020B0503020204020204" charset="-122"/>
                <a:ea typeface="微软雅黑" panose="020B0503020204020204" charset="-122"/>
                <a:cs typeface="+mn-ea"/>
                <a:sym typeface="+mn-lt"/>
              </a:rPr>
              <a:t>年/月度</a:t>
            </a:r>
            <a:r>
              <a:rPr lang="zh-CN" altLang="en-US" sz="2000" noProof="1">
                <a:solidFill>
                  <a:prstClr val="white"/>
                </a:solidFill>
                <a:latin typeface="微软雅黑" panose="020B0503020204020204" charset="-122"/>
                <a:ea typeface="微软雅黑" panose="020B0503020204020204" charset="-122"/>
                <a:cs typeface="+mn-ea"/>
                <a:sym typeface="+mn-lt"/>
              </a:rPr>
              <a:t>审核登记表</a:t>
            </a:r>
            <a:r>
              <a:rPr lang="zh-CN" altLang="en-US" sz="2000" noProof="1">
                <a:solidFill>
                  <a:schemeClr val="bg1"/>
                </a:solidFill>
                <a:latin typeface="微软雅黑" panose="020B0503020204020204" charset="-122"/>
                <a:ea typeface="微软雅黑" panose="020B0503020204020204" charset="-122"/>
                <a:cs typeface="+mn-ea"/>
                <a:sym typeface="+mn-lt"/>
              </a:rPr>
              <a:t>（一）</a:t>
            </a:r>
            <a:endParaRPr lang="zh-CN" altLang="en-US" sz="2000" noProof="1">
              <a:solidFill>
                <a:schemeClr val="bg1"/>
              </a:solidFill>
              <a:latin typeface="微软雅黑" panose="020B0503020204020204" charset="-122"/>
              <a:ea typeface="微软雅黑" panose="020B0503020204020204" charset="-122"/>
              <a:cs typeface="+mn-ea"/>
              <a:sym typeface="+mn-lt"/>
            </a:endParaRPr>
          </a:p>
        </p:txBody>
      </p:sp>
      <p:sp>
        <p:nvSpPr>
          <p:cNvPr id="10" name="圆角矩形 9"/>
          <p:cNvSpPr/>
          <p:nvPr/>
        </p:nvSpPr>
        <p:spPr>
          <a:xfrm>
            <a:off x="3597910" y="4232907"/>
            <a:ext cx="2614295" cy="76200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sz="2000" noProof="1">
                <a:solidFill>
                  <a:prstClr val="white"/>
                </a:solidFill>
                <a:latin typeface="微软雅黑" panose="020B0503020204020204" charset="-122"/>
                <a:ea typeface="微软雅黑" panose="020B0503020204020204" charset="-122"/>
                <a:cs typeface="+mn-ea"/>
                <a:sym typeface="+mn-lt"/>
              </a:rPr>
              <a:t>退出</a:t>
            </a:r>
            <a:endParaRPr lang="zh-CN" altLang="en-US" sz="2000" noProof="1">
              <a:solidFill>
                <a:prstClr val="white"/>
              </a:solidFill>
              <a:latin typeface="微软雅黑" panose="020B0503020204020204" charset="-122"/>
              <a:ea typeface="微软雅黑" panose="020B0503020204020204" charset="-122"/>
              <a:cs typeface="+mn-ea"/>
              <a:sym typeface="+mn-lt"/>
            </a:endParaRPr>
          </a:p>
        </p:txBody>
      </p:sp>
      <p:cxnSp>
        <p:nvCxnSpPr>
          <p:cNvPr id="19" name="直接连接符 18"/>
          <p:cNvCxnSpPr>
            <a:stCxn id="8" idx="3"/>
            <a:endCxn id="3" idx="1"/>
          </p:cNvCxnSpPr>
          <p:nvPr/>
        </p:nvCxnSpPr>
        <p:spPr>
          <a:xfrm>
            <a:off x="6149975" y="2282825"/>
            <a:ext cx="868363" cy="0"/>
          </a:xfrm>
          <a:prstGeom prst="line">
            <a:avLst/>
          </a:prstGeom>
          <a:solidFill>
            <a:schemeClr val="accent1">
              <a:lumMod val="50000"/>
            </a:schemeClr>
          </a:solidFill>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4" idx="3"/>
            <a:endCxn id="10" idx="1"/>
          </p:cNvCxnSpPr>
          <p:nvPr/>
        </p:nvCxnSpPr>
        <p:spPr>
          <a:xfrm>
            <a:off x="2862263" y="3573463"/>
            <a:ext cx="735012" cy="1039812"/>
          </a:xfrm>
          <a:prstGeom prst="line">
            <a:avLst/>
          </a:prstGeom>
          <a:solidFill>
            <a:schemeClr val="accent1">
              <a:lumMod val="50000"/>
            </a:schemeClr>
          </a:solidFill>
        </p:spPr>
        <p:style>
          <a:lnRef idx="1">
            <a:schemeClr val="accent1"/>
          </a:lnRef>
          <a:fillRef idx="0">
            <a:schemeClr val="accent1"/>
          </a:fillRef>
          <a:effectRef idx="0">
            <a:schemeClr val="accent1"/>
          </a:effectRef>
          <a:fontRef idx="minor">
            <a:schemeClr val="tx1"/>
          </a:fontRef>
        </p:style>
      </p:cxnSp>
      <p:sp>
        <p:nvSpPr>
          <p:cNvPr id="24" name="圆角矩形 23"/>
          <p:cNvSpPr/>
          <p:nvPr/>
        </p:nvSpPr>
        <p:spPr>
          <a:xfrm>
            <a:off x="7019925" y="4115435"/>
            <a:ext cx="4958715" cy="890905"/>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sz="2000" noProof="1">
                <a:solidFill>
                  <a:prstClr val="white"/>
                </a:solidFill>
                <a:latin typeface="微软雅黑" panose="020B0503020204020204" charset="-122"/>
                <a:ea typeface="微软雅黑" panose="020B0503020204020204" charset="-122"/>
                <a:cs typeface="+mn-ea"/>
                <a:sym typeface="+mn-lt"/>
              </a:rPr>
              <a:t>调查单位</a:t>
            </a:r>
            <a:r>
              <a:rPr lang="zh-CN" altLang="en-US" sz="2000" noProof="1">
                <a:solidFill>
                  <a:srgbClr val="FFC000"/>
                </a:solidFill>
                <a:latin typeface="微软雅黑" panose="020B0503020204020204" charset="-122"/>
                <a:ea typeface="微软雅黑" panose="020B0503020204020204" charset="-122"/>
                <a:cs typeface="+mn-ea"/>
                <a:sym typeface="+mn-lt"/>
              </a:rPr>
              <a:t>年/月度</a:t>
            </a:r>
            <a:r>
              <a:rPr lang="zh-CN" altLang="en-US" sz="2000" noProof="1">
                <a:solidFill>
                  <a:prstClr val="white"/>
                </a:solidFill>
                <a:latin typeface="微软雅黑" panose="020B0503020204020204" charset="-122"/>
                <a:ea typeface="微软雅黑" panose="020B0503020204020204" charset="-122"/>
                <a:cs typeface="+mn-ea"/>
                <a:sym typeface="+mn-lt"/>
              </a:rPr>
              <a:t>审核登记表</a:t>
            </a:r>
            <a:r>
              <a:rPr lang="zh-CN" altLang="en-US" sz="2000" noProof="1">
                <a:solidFill>
                  <a:schemeClr val="bg1"/>
                </a:solidFill>
                <a:latin typeface="微软雅黑" panose="020B0503020204020204" charset="-122"/>
                <a:ea typeface="微软雅黑" panose="020B0503020204020204" charset="-122"/>
                <a:cs typeface="+mn-ea"/>
                <a:sym typeface="+mn-lt"/>
              </a:rPr>
              <a:t>（二）</a:t>
            </a:r>
            <a:endParaRPr lang="zh-CN" sz="2000" noProof="1">
              <a:solidFill>
                <a:schemeClr val="bg1"/>
              </a:solidFill>
              <a:latin typeface="微软雅黑" panose="020B0503020204020204" charset="-122"/>
              <a:ea typeface="微软雅黑" panose="020B0503020204020204" charset="-122"/>
              <a:cs typeface="+mn-ea"/>
              <a:sym typeface="+mn-lt"/>
            </a:endParaRPr>
          </a:p>
        </p:txBody>
      </p:sp>
      <p:sp>
        <p:nvSpPr>
          <p:cNvPr id="35" name="文本框 34"/>
          <p:cNvSpPr txBox="1">
            <a:spLocks noChangeArrowheads="1"/>
          </p:cNvSpPr>
          <p:nvPr/>
        </p:nvSpPr>
        <p:spPr bwMode="auto">
          <a:xfrm>
            <a:off x="8855075" y="1190625"/>
            <a:ext cx="12874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000" b="1">
                <a:ea typeface="微软雅黑" panose="020B0503020204020204" charset="-122"/>
              </a:rPr>
              <a:t>填报</a:t>
            </a:r>
            <a:endParaRPr lang="zh-CN" altLang="en-US" sz="2000" b="1">
              <a:ea typeface="微软雅黑" panose="020B0503020204020204" charset="-122"/>
            </a:endParaRPr>
          </a:p>
        </p:txBody>
      </p:sp>
      <p:sp>
        <p:nvSpPr>
          <p:cNvPr id="81935" name="灯片编号占位符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B4DA73A2-950C-4177-915B-C7EBCAC173E2}" type="slidenum">
              <a:rPr altLang="en-US" smtClean="0">
                <a:solidFill>
                  <a:srgbClr val="898989"/>
                </a:solidFill>
                <a:cs typeface="FZHei-B01S"/>
              </a:rPr>
            </a:fld>
            <a:endParaRPr lang="zh-CN" altLang="en-US" smtClean="0">
              <a:solidFill>
                <a:srgbClr val="898989"/>
              </a:solidFill>
              <a:cs typeface="FZHei-B01S"/>
            </a:endParaRPr>
          </a:p>
        </p:txBody>
      </p:sp>
      <p:cxnSp>
        <p:nvCxnSpPr>
          <p:cNvPr id="5" name="直接连接符 4"/>
          <p:cNvCxnSpPr>
            <a:stCxn id="4" idx="3"/>
            <a:endCxn id="10" idx="1"/>
          </p:cNvCxnSpPr>
          <p:nvPr/>
        </p:nvCxnSpPr>
        <p:spPr>
          <a:xfrm flipV="1">
            <a:off x="2862263" y="2219325"/>
            <a:ext cx="735012" cy="1436688"/>
          </a:xfrm>
          <a:prstGeom prst="line">
            <a:avLst/>
          </a:prstGeom>
          <a:solidFill>
            <a:schemeClr val="accent1">
              <a:lumMod val="50000"/>
            </a:schemeClr>
          </a:solidFill>
        </p:spPr>
        <p:style>
          <a:lnRef idx="1">
            <a:schemeClr val="accent1"/>
          </a:lnRef>
          <a:fillRef idx="0">
            <a:schemeClr val="accent1"/>
          </a:fillRef>
          <a:effectRef idx="0">
            <a:schemeClr val="accent1"/>
          </a:effectRef>
          <a:fontRef idx="minor">
            <a:schemeClr val="tx1"/>
          </a:fontRef>
        </p:style>
      </p:cxnSp>
      <p:cxnSp>
        <p:nvCxnSpPr>
          <p:cNvPr id="6" name="直接连接符 5"/>
          <p:cNvCxnSpPr>
            <a:stCxn id="4" idx="3"/>
            <a:endCxn id="10" idx="1"/>
          </p:cNvCxnSpPr>
          <p:nvPr/>
        </p:nvCxnSpPr>
        <p:spPr>
          <a:xfrm>
            <a:off x="6149975" y="4560888"/>
            <a:ext cx="868363" cy="0"/>
          </a:xfrm>
          <a:prstGeom prst="line">
            <a:avLst/>
          </a:prstGeom>
          <a:solidFill>
            <a:schemeClr val="accent1">
              <a:lumMod val="50000"/>
            </a:schemeClr>
          </a:solidFill>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500"/>
                                        <p:tgtEl>
                                          <p:spTgt spid="92"/>
                                        </p:tgtEl>
                                      </p:cBhvr>
                                    </p:animEffect>
                                  </p:childTnLst>
                                </p:cTn>
                              </p:par>
                              <p:par>
                                <p:cTn id="11" presetID="63" presetClass="path" presetSubtype="0" accel="50000" decel="50000" fill="hold" nodeType="withEffect">
                                  <p:stCondLst>
                                    <p:cond delay="0"/>
                                  </p:stCondLst>
                                  <p:childTnLst>
                                    <p:animMotion origin="layout" path="M -0.16667 2.59259E-6 L 2.5E-6 2.59259E-6 " pathEditMode="relative" rAng="0" ptsTypes="AA">
                                      <p:cBhvr>
                                        <p:cTn id="12" dur="800" fill="hold"/>
                                        <p:tgtEl>
                                          <p:spTgt spid="91"/>
                                        </p:tgtEl>
                                        <p:attrNameLst>
                                          <p:attrName>ppt_x</p:attrName>
                                          <p:attrName>ppt_y</p:attrName>
                                        </p:attrNameLst>
                                      </p:cBhvr>
                                      <p:rCtr x="8300" y="0"/>
                                    </p:animMotion>
                                  </p:childTnLst>
                                </p:cTn>
                              </p:par>
                              <p:par>
                                <p:cTn id="13" presetID="10" presetClass="entr" presetSubtype="0" fill="hold" grpId="0" nodeType="withEffect">
                                  <p:stCondLst>
                                    <p:cond delay="500"/>
                                  </p:stCondLst>
                                  <p:childTnLst>
                                    <p:set>
                                      <p:cBhvr>
                                        <p:cTn id="14" dur="1" fill="hold">
                                          <p:stCondLst>
                                            <p:cond delay="0"/>
                                          </p:stCondLst>
                                        </p:cTn>
                                        <p:tgtEl>
                                          <p:spTgt spid="93"/>
                                        </p:tgtEl>
                                        <p:attrNameLst>
                                          <p:attrName>style.visibility</p:attrName>
                                        </p:attrNameLst>
                                      </p:cBhvr>
                                      <p:to>
                                        <p:strVal val="visible"/>
                                      </p:to>
                                    </p:set>
                                    <p:animEffect transition="in" filter="fade">
                                      <p:cBhvr>
                                        <p:cTn id="15" dur="500"/>
                                        <p:tgtEl>
                                          <p:spTgt spid="93"/>
                                        </p:tgtEl>
                                      </p:cBhvr>
                                    </p:animEffect>
                                  </p:childTnLst>
                                </p:cTn>
                              </p:par>
                              <p:par>
                                <p:cTn id="16" presetID="63" presetClass="path" presetSubtype="0" accel="50000" decel="50000" fill="hold" grpId="1" nodeType="withEffect">
                                  <p:stCondLst>
                                    <p:cond delay="200"/>
                                  </p:stCondLst>
                                  <p:childTnLst>
                                    <p:animMotion origin="layout" path="M -0.16667 -1.85185E-6 L -2.5E-6 -1.85185E-6 " pathEditMode="relative" rAng="0" ptsTypes="AA">
                                      <p:cBhvr>
                                        <p:cTn id="17" dur="800" fill="hold"/>
                                        <p:tgtEl>
                                          <p:spTgt spid="93"/>
                                        </p:tgtEl>
                                        <p:attrNameLst>
                                          <p:attrName>ppt_x</p:attrName>
                                          <p:attrName>ppt_y</p:attrName>
                                        </p:attrNameLst>
                                      </p:cBhvr>
                                      <p:rCtr x="8800" y="0"/>
                                    </p:animMotion>
                                  </p:childTnLst>
                                </p:cTn>
                              </p:par>
                              <p:par>
                                <p:cTn id="18" presetID="10" presetClass="entr" presetSubtype="0" fill="hold" grpId="0" nodeType="withEffect">
                                  <p:stCondLst>
                                    <p:cond delay="75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1000"/>
                                        <p:tgtEl>
                                          <p:spTgt spid="70"/>
                                        </p:tgtEl>
                                      </p:cBhvr>
                                    </p:animEffect>
                                  </p:childTnLst>
                                </p:cTn>
                              </p:par>
                              <p:par>
                                <p:cTn id="21" presetID="63" presetClass="path" presetSubtype="0" accel="50000" decel="50000" fill="hold" grpId="1" nodeType="withEffect">
                                  <p:stCondLst>
                                    <p:cond delay="0"/>
                                  </p:stCondLst>
                                  <p:childTnLst>
                                    <p:animMotion origin="layout" path="M -0.16666 -3.7037E-7 L -2.5E-6 -3.7037E-7 " pathEditMode="relative" rAng="0" ptsTypes="AA">
                                      <p:cBhvr>
                                        <p:cTn id="22" dur="800" fill="hold"/>
                                        <p:tgtEl>
                                          <p:spTgt spid="70"/>
                                        </p:tgtEl>
                                        <p:attrNameLst>
                                          <p:attrName>ppt_x</p:attrName>
                                          <p:attrName>ppt_y</p:attrName>
                                        </p:attrNameLst>
                                      </p:cBhvr>
                                      <p:rCtr x="8300" y="0"/>
                                    </p:animMotion>
                                  </p:childTnLst>
                                </p:cTn>
                              </p:par>
                              <p:par>
                                <p:cTn id="23" presetID="22" presetClass="entr" presetSubtype="8" fill="hold" grpId="0" nodeType="withEffect">
                                  <p:stCondLst>
                                    <p:cond delay="500"/>
                                  </p:stCondLst>
                                  <p:childTnLst>
                                    <p:set>
                                      <p:cBhvr>
                                        <p:cTn id="24" dur="1" fill="hold">
                                          <p:stCondLst>
                                            <p:cond delay="0"/>
                                          </p:stCondLst>
                                        </p:cTn>
                                        <p:tgtEl>
                                          <p:spTgt spid="71"/>
                                        </p:tgtEl>
                                        <p:attrNameLst>
                                          <p:attrName>style.visibility</p:attrName>
                                        </p:attrNameLst>
                                      </p:cBhvr>
                                      <p:to>
                                        <p:strVal val="visible"/>
                                      </p:to>
                                    </p:set>
                                    <p:animEffect transition="in" filter="wipe(left)">
                                      <p:cBhvr>
                                        <p:cTn id="25" dur="500"/>
                                        <p:tgtEl>
                                          <p:spTgt spid="71"/>
                                        </p:tgtEl>
                                      </p:cBhvr>
                                    </p:animEffect>
                                  </p:childTnLst>
                                </p:cTn>
                              </p:par>
                            </p:childTnLst>
                          </p:cTn>
                        </p:par>
                        <p:par>
                          <p:cTn id="26" fill="hold">
                            <p:stCondLst>
                              <p:cond delay="500"/>
                            </p:stCondLst>
                            <p:childTnLst>
                              <p:par>
                                <p:cTn id="27" presetID="16" presetClass="entr" presetSubtype="21" fill="hold" grpId="0" nodeType="afterEffect">
                                  <p:stCondLst>
                                    <p:cond delay="500"/>
                                  </p:stCondLst>
                                  <p:childTnLst>
                                    <p:set>
                                      <p:cBhvr>
                                        <p:cTn id="28" dur="1" fill="hold">
                                          <p:stCondLst>
                                            <p:cond delay="0"/>
                                          </p:stCondLst>
                                        </p:cTn>
                                        <p:tgtEl>
                                          <p:spTgt spid="35"/>
                                        </p:tgtEl>
                                        <p:attrNameLst>
                                          <p:attrName>style.visibility</p:attrName>
                                        </p:attrNameLst>
                                      </p:cBhvr>
                                      <p:to>
                                        <p:strVal val="visible"/>
                                      </p:to>
                                    </p:set>
                                    <p:animEffect transition="in" filter="barn(inVertical)">
                                      <p:cBhvr>
                                        <p:cTn id="2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0" grpId="1" bldLvl="0" animBg="1"/>
      <p:bldP spid="71" grpId="0"/>
      <p:bldP spid="92" grpId="0"/>
      <p:bldP spid="93" grpId="0" bldLvl="0" animBg="1"/>
      <p:bldP spid="93" grpId="1" bldLvl="0" animBg="1"/>
      <p:bldP spid="3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矩形 69"/>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71" name="矩形 70"/>
          <p:cNvSpPr>
            <a:spLocks noChangeArrowheads="1"/>
          </p:cNvSpPr>
          <p:nvPr/>
        </p:nvSpPr>
        <p:spPr bwMode="auto">
          <a:xfrm>
            <a:off x="1755775" y="449263"/>
            <a:ext cx="41608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a:solidFill>
                  <a:srgbClr val="18478F"/>
                </a:solidFill>
                <a:latin typeface="方正黑体简体" pitchFamily="2" charset="-122"/>
                <a:ea typeface="方正黑体简体" pitchFamily="2" charset="-122"/>
                <a:sym typeface="FZZhengHeiS-R-GB"/>
              </a:rPr>
              <a:t>审核登记表</a:t>
            </a:r>
            <a:r>
              <a:rPr lang="en-US" altLang="zh-CN" sz="2400">
                <a:solidFill>
                  <a:srgbClr val="18478F"/>
                </a:solidFill>
                <a:latin typeface="方正黑体简体" pitchFamily="2" charset="-122"/>
                <a:ea typeface="方正黑体简体" pitchFamily="2" charset="-122"/>
                <a:sym typeface="FZZhengHeiS-R-GB"/>
              </a:rPr>
              <a:t>1</a:t>
            </a:r>
            <a:endParaRPr lang="en-US" altLang="zh-CN" sz="2400">
              <a:solidFill>
                <a:srgbClr val="18478F"/>
              </a:solidFill>
              <a:latin typeface="方正黑体简体" pitchFamily="2" charset="-122"/>
              <a:ea typeface="方正黑体简体" pitchFamily="2" charset="-122"/>
              <a:sym typeface="FZZhengHeiS-R-GB"/>
            </a:endParaRPr>
          </a:p>
        </p:txBody>
      </p:sp>
      <p:sp>
        <p:nvSpPr>
          <p:cNvPr id="91" name="圆角矩形 90"/>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92" name="矩形 91"/>
          <p:cNvSpPr>
            <a:spLocks noChangeArrowheads="1"/>
          </p:cNvSpPr>
          <p:nvPr/>
        </p:nvSpPr>
        <p:spPr bwMode="auto">
          <a:xfrm>
            <a:off x="474663" y="401638"/>
            <a:ext cx="7635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18478F"/>
                </a:solidFill>
                <a:latin typeface="方正黑体简体" pitchFamily="2" charset="-122"/>
                <a:ea typeface="方正黑体简体" pitchFamily="2" charset="-122"/>
                <a:sym typeface="FZZhengHeiS-R-GB"/>
              </a:rPr>
              <a:t>3.1</a:t>
            </a:r>
            <a:endParaRPr lang="zh-CN" altLang="en-US" sz="3200">
              <a:solidFill>
                <a:srgbClr val="18478F"/>
              </a:solidFill>
              <a:latin typeface="方正黑体简体" pitchFamily="2" charset="-122"/>
              <a:ea typeface="方正黑体简体" pitchFamily="2" charset="-122"/>
              <a:sym typeface="FZZhengHeiS-R-GB"/>
            </a:endParaRPr>
          </a:p>
        </p:txBody>
      </p:sp>
      <p:sp>
        <p:nvSpPr>
          <p:cNvPr id="93" name="矩形 92"/>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pic>
        <p:nvPicPr>
          <p:cNvPr id="83974" name="图片 22"/>
          <p:cNvPicPr>
            <a:picLocks noChangeAspect="1" noChangeArrowheads="1"/>
          </p:cNvPicPr>
          <p:nvPr/>
        </p:nvPicPr>
        <p:blipFill>
          <a:blip r:embed="rId1">
            <a:extLst>
              <a:ext uri="{28A0092B-C50C-407E-A947-70E740481C1C}">
                <a14:useLocalDpi xmlns:a14="http://schemas.microsoft.com/office/drawing/2010/main" val="0"/>
              </a:ext>
            </a:extLst>
          </a:blip>
          <a:srcRect r="1151" b="1151"/>
          <a:stretch>
            <a:fillRect/>
          </a:stretch>
        </p:blipFill>
        <p:spPr bwMode="auto">
          <a:xfrm>
            <a:off x="1277938" y="2592388"/>
            <a:ext cx="10233025"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对话气泡: 椭圆形 36"/>
          <p:cNvSpPr/>
          <p:nvPr/>
        </p:nvSpPr>
        <p:spPr>
          <a:xfrm>
            <a:off x="1681163" y="492125"/>
            <a:ext cx="4310062" cy="1520825"/>
          </a:xfrm>
          <a:prstGeom prst="wedgeEllipseCallout">
            <a:avLst>
              <a:gd name="adj1" fmla="val 20628"/>
              <a:gd name="adj2" fmla="val 112839"/>
            </a:avLst>
          </a:prstGeom>
        </p:spPr>
        <p:style>
          <a:lnRef idx="2">
            <a:schemeClr val="accent2"/>
          </a:lnRef>
          <a:fillRef idx="1">
            <a:schemeClr val="lt1"/>
          </a:fillRef>
          <a:effectRef idx="0">
            <a:schemeClr val="accent2"/>
          </a:effectRef>
          <a:fontRef idx="minor">
            <a:schemeClr val="dk1"/>
          </a:fontRef>
        </p:style>
        <p:txBody>
          <a:bodyPr anchor="ctr"/>
          <a:lstStyle/>
          <a:p>
            <a:pPr algn="ctr" eaLnBrk="0" hangingPunct="0">
              <a:defRPr/>
            </a:pPr>
            <a:r>
              <a:rPr lang="zh-CN" altLang="en-US" noProof="1" smtClean="0">
                <a:solidFill>
                  <a:schemeClr val="tx1"/>
                </a:solidFill>
                <a:latin typeface="方正黑体简体" pitchFamily="2" charset="-122"/>
                <a:ea typeface="方正黑体简体" pitchFamily="2" charset="-122"/>
                <a:cs typeface="+mn-ea"/>
                <a:sym typeface="+mn-lt"/>
              </a:rPr>
              <a:t>单位</a:t>
            </a:r>
            <a:r>
              <a:rPr lang="zh-CN" altLang="en-US" noProof="1">
                <a:solidFill>
                  <a:schemeClr val="tx1"/>
                </a:solidFill>
                <a:latin typeface="方正黑体简体" pitchFamily="2" charset="-122"/>
                <a:ea typeface="方正黑体简体" pitchFamily="2" charset="-122"/>
                <a:cs typeface="+mn-ea"/>
                <a:sym typeface="+mn-lt"/>
              </a:rPr>
              <a:t>类型如果为</a:t>
            </a:r>
            <a:r>
              <a:rPr lang="en-US" altLang="zh-CN" noProof="1">
                <a:solidFill>
                  <a:schemeClr val="tx1"/>
                </a:solidFill>
                <a:latin typeface="方正黑体简体" pitchFamily="2" charset="-122"/>
                <a:ea typeface="方正黑体简体" pitchFamily="2" charset="-122"/>
                <a:cs typeface="+mn-ea"/>
                <a:sym typeface="+mn-lt"/>
              </a:rPr>
              <a:t>2</a:t>
            </a:r>
            <a:r>
              <a:rPr lang="zh-CN" altLang="en-US" noProof="1">
                <a:solidFill>
                  <a:schemeClr val="tx1"/>
                </a:solidFill>
                <a:latin typeface="方正黑体简体" pitchFamily="2" charset="-122"/>
                <a:ea typeface="方正黑体简体" pitchFamily="2" charset="-122"/>
                <a:cs typeface="+mn-ea"/>
                <a:sym typeface="+mn-lt"/>
              </a:rPr>
              <a:t>，所属专业只能是</a:t>
            </a:r>
            <a:r>
              <a:rPr lang="en-US" altLang="zh-CN" noProof="1">
                <a:solidFill>
                  <a:schemeClr val="tx1"/>
                </a:solidFill>
                <a:latin typeface="方正黑体简体" pitchFamily="2" charset="-122"/>
                <a:ea typeface="方正黑体简体" pitchFamily="2" charset="-122"/>
                <a:cs typeface="+mn-ea"/>
                <a:sym typeface="+mn-lt"/>
              </a:rPr>
              <a:t>3.4.5.6</a:t>
            </a:r>
            <a:r>
              <a:rPr lang="zh-CN" altLang="en-US" noProof="1">
                <a:solidFill>
                  <a:schemeClr val="tx1"/>
                </a:solidFill>
                <a:latin typeface="方正黑体简体" pitchFamily="2" charset="-122"/>
                <a:ea typeface="方正黑体简体" pitchFamily="2" charset="-122"/>
                <a:cs typeface="+mn-ea"/>
                <a:sym typeface="+mn-lt"/>
              </a:rPr>
              <a:t>（贸经</a:t>
            </a:r>
            <a:r>
              <a:rPr lang="zh-CN" altLang="en-US" noProof="1" smtClean="0">
                <a:solidFill>
                  <a:schemeClr val="tx1"/>
                </a:solidFill>
                <a:latin typeface="方正黑体简体" pitchFamily="2" charset="-122"/>
                <a:ea typeface="方正黑体简体" pitchFamily="2" charset="-122"/>
                <a:cs typeface="+mn-ea"/>
                <a:sym typeface="+mn-lt"/>
              </a:rPr>
              <a:t>）</a:t>
            </a:r>
            <a:endParaRPr lang="zh-CN" altLang="en-US" noProof="1">
              <a:solidFill>
                <a:schemeClr val="tx1"/>
              </a:solidFill>
              <a:latin typeface="方正黑体简体" pitchFamily="2" charset="-122"/>
              <a:ea typeface="方正黑体简体" pitchFamily="2" charset="-122"/>
              <a:cs typeface="+mn-ea"/>
              <a:sym typeface="+mn-lt"/>
            </a:endParaRPr>
          </a:p>
        </p:txBody>
      </p:sp>
      <p:sp>
        <p:nvSpPr>
          <p:cNvPr id="9" name="对话气泡: 椭圆形 8"/>
          <p:cNvSpPr/>
          <p:nvPr/>
        </p:nvSpPr>
        <p:spPr>
          <a:xfrm>
            <a:off x="-75406" y="1155192"/>
            <a:ext cx="3513137" cy="1093788"/>
          </a:xfrm>
          <a:prstGeom prst="wedgeEllipseCallout">
            <a:avLst>
              <a:gd name="adj1" fmla="val 62814"/>
              <a:gd name="adj2" fmla="val 121604"/>
            </a:avLst>
          </a:prstGeom>
        </p:spPr>
        <p:style>
          <a:lnRef idx="2">
            <a:schemeClr val="accent2"/>
          </a:lnRef>
          <a:fillRef idx="1">
            <a:schemeClr val="lt1"/>
          </a:fillRef>
          <a:effectRef idx="0">
            <a:schemeClr val="accent2"/>
          </a:effectRef>
          <a:fontRef idx="minor">
            <a:schemeClr val="dk1"/>
          </a:fontRef>
        </p:style>
        <p:txBody>
          <a:bodyPr anchor="ctr"/>
          <a:lstStyle/>
          <a:p>
            <a:pPr algn="ctr" eaLnBrk="0" hangingPunct="0">
              <a:defRPr/>
            </a:pPr>
            <a:r>
              <a:rPr lang="zh-CN" altLang="en-US" noProof="1">
                <a:solidFill>
                  <a:schemeClr val="tx1"/>
                </a:solidFill>
                <a:latin typeface="方正黑体简体" pitchFamily="2" charset="-122"/>
                <a:ea typeface="方正黑体简体" pitchFamily="2" charset="-122"/>
                <a:cs typeface="+mn-ea"/>
                <a:sym typeface="+mn-lt"/>
              </a:rPr>
              <a:t>视同法人的单位，填报应与法人单位填报方法一致，此项选择</a:t>
            </a:r>
            <a:r>
              <a:rPr lang="en-US" altLang="zh-CN" noProof="1">
                <a:solidFill>
                  <a:schemeClr val="tx1"/>
                </a:solidFill>
                <a:latin typeface="方正黑体简体" pitchFamily="2" charset="-122"/>
                <a:ea typeface="方正黑体简体" pitchFamily="2" charset="-122"/>
                <a:cs typeface="+mn-ea"/>
                <a:sym typeface="+mn-lt"/>
              </a:rPr>
              <a:t>1</a:t>
            </a:r>
            <a:endParaRPr lang="zh-CN" altLang="en-US" noProof="1">
              <a:solidFill>
                <a:schemeClr val="tx1"/>
              </a:solidFill>
              <a:latin typeface="方正黑体简体" pitchFamily="2" charset="-122"/>
              <a:ea typeface="方正黑体简体" pitchFamily="2" charset="-122"/>
              <a:cs typeface="+mn-ea"/>
              <a:sym typeface="+mn-lt"/>
            </a:endParaRPr>
          </a:p>
        </p:txBody>
      </p:sp>
      <p:sp>
        <p:nvSpPr>
          <p:cNvPr id="2" name="对话气泡: 椭圆形 8"/>
          <p:cNvSpPr/>
          <p:nvPr/>
        </p:nvSpPr>
        <p:spPr>
          <a:xfrm>
            <a:off x="8225631" y="704058"/>
            <a:ext cx="3513137" cy="1092200"/>
          </a:xfrm>
          <a:prstGeom prst="wedgeEllipseCallout">
            <a:avLst>
              <a:gd name="adj1" fmla="val -60062"/>
              <a:gd name="adj2" fmla="val 82657"/>
            </a:avLst>
          </a:prstGeom>
        </p:spPr>
        <p:style>
          <a:lnRef idx="2">
            <a:schemeClr val="accent2"/>
          </a:lnRef>
          <a:fillRef idx="1">
            <a:schemeClr val="lt1"/>
          </a:fillRef>
          <a:effectRef idx="0">
            <a:schemeClr val="accent2"/>
          </a:effectRef>
          <a:fontRef idx="minor">
            <a:schemeClr val="dk1"/>
          </a:fontRef>
        </p:style>
        <p:txBody>
          <a:bodyPr anchor="ctr"/>
          <a:lstStyle/>
          <a:p>
            <a:pPr algn="ctr" eaLnBrk="0" hangingPunct="0">
              <a:defRPr/>
            </a:pPr>
            <a:r>
              <a:rPr lang="zh-CN" noProof="1">
                <a:solidFill>
                  <a:schemeClr val="tx1"/>
                </a:solidFill>
                <a:latin typeface="方正黑体简体" pitchFamily="2" charset="-122"/>
                <a:ea typeface="方正黑体简体" pitchFamily="2" charset="-122"/>
                <a:cs typeface="+mn-ea"/>
                <a:sym typeface="+mn-lt"/>
              </a:rPr>
              <a:t>核查是否为</a:t>
            </a:r>
            <a:r>
              <a:rPr lang="en-US" altLang="zh-CN" noProof="1">
                <a:solidFill>
                  <a:schemeClr val="tx1"/>
                </a:solidFill>
                <a:latin typeface="方正黑体简体" pitchFamily="2" charset="-122"/>
                <a:ea typeface="方正黑体简体" pitchFamily="2" charset="-122"/>
                <a:cs typeface="+mn-ea"/>
                <a:sym typeface="+mn-lt"/>
              </a:rPr>
              <a:t>BM</a:t>
            </a:r>
            <a:r>
              <a:rPr lang="zh-CN" altLang="en-US" noProof="1">
                <a:solidFill>
                  <a:schemeClr val="tx1"/>
                </a:solidFill>
                <a:latin typeface="方正黑体简体" pitchFamily="2" charset="-122"/>
                <a:ea typeface="方正黑体简体" pitchFamily="2" charset="-122"/>
                <a:cs typeface="+mn-ea"/>
                <a:sym typeface="+mn-lt"/>
              </a:rPr>
              <a:t>单位</a:t>
            </a:r>
            <a:endParaRPr lang="zh-CN" altLang="en-US" noProof="1">
              <a:solidFill>
                <a:schemeClr val="tx1"/>
              </a:solidFill>
              <a:latin typeface="方正黑体简体" pitchFamily="2" charset="-122"/>
              <a:ea typeface="方正黑体简体" pitchFamily="2" charset="-122"/>
              <a:cs typeface="+mn-ea"/>
              <a:sym typeface="+mn-lt"/>
            </a:endParaRPr>
          </a:p>
        </p:txBody>
      </p:sp>
      <p:sp>
        <p:nvSpPr>
          <p:cNvPr id="4" name="文本框 3"/>
          <p:cNvSpPr txBox="1">
            <a:spLocks noChangeArrowheads="1"/>
          </p:cNvSpPr>
          <p:nvPr/>
        </p:nvSpPr>
        <p:spPr bwMode="auto">
          <a:xfrm>
            <a:off x="5622925" y="2876550"/>
            <a:ext cx="15430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1400" dirty="0">
                <a:solidFill>
                  <a:srgbClr val="FF0000"/>
                </a:solidFill>
                <a:latin typeface="方正黑体_GBK" panose="02000000000000000000" charset="-122"/>
                <a:ea typeface="方正黑体_GBK" panose="02000000000000000000" charset="-122"/>
              </a:rPr>
              <a:t>3.</a:t>
            </a:r>
            <a:r>
              <a:rPr lang="zh-CN" altLang="en-US" sz="1400" dirty="0">
                <a:solidFill>
                  <a:srgbClr val="FF0000"/>
                </a:solidFill>
                <a:latin typeface="方正黑体_GBK" panose="02000000000000000000" charset="-122"/>
                <a:ea typeface="方正黑体_GBK" panose="02000000000000000000" charset="-122"/>
              </a:rPr>
              <a:t>个体经营户</a:t>
            </a:r>
            <a:endParaRPr lang="zh-CN" altLang="en-US" sz="1400" dirty="0">
              <a:solidFill>
                <a:srgbClr val="FF0000"/>
              </a:solidFill>
              <a:latin typeface="方正黑体_GBK" panose="02000000000000000000" charset="-122"/>
              <a:ea typeface="方正黑体_GBK" panose="02000000000000000000" charset="-122"/>
            </a:endParaRPr>
          </a:p>
        </p:txBody>
      </p:sp>
      <p:sp>
        <p:nvSpPr>
          <p:cNvPr id="83979"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261BCDA3-AC1C-4A88-A884-69931C6354A4}" type="slidenum">
              <a:rPr altLang="en-US" smtClean="0">
                <a:solidFill>
                  <a:srgbClr val="898989"/>
                </a:solidFill>
                <a:cs typeface="FZHei-B01S"/>
              </a:rPr>
            </a:fld>
            <a:endParaRPr lang="zh-CN" altLang="en-US" smtClean="0">
              <a:solidFill>
                <a:srgbClr val="898989"/>
              </a:solidFill>
              <a:cs typeface="FZHei-B01S"/>
            </a:endParaRPr>
          </a:p>
        </p:txBody>
      </p:sp>
    </p:spTree>
  </p:cSld>
  <p:clrMapOvr>
    <a:masterClrMapping/>
  </p:clrMapOvr>
  <p:transition spd="slow"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500"/>
                                        <p:tgtEl>
                                          <p:spTgt spid="92"/>
                                        </p:tgtEl>
                                      </p:cBhvr>
                                    </p:animEffect>
                                  </p:childTnLst>
                                </p:cTn>
                              </p:par>
                              <p:par>
                                <p:cTn id="11" presetID="63" presetClass="path" presetSubtype="0" accel="50000" decel="50000" fill="hold" nodeType="withEffect">
                                  <p:stCondLst>
                                    <p:cond delay="0"/>
                                  </p:stCondLst>
                                  <p:childTnLst>
                                    <p:animMotion origin="layout" path="M -0.16667 2.59259E-6 L 2.5E-6 2.59259E-6 " pathEditMode="relative" rAng="0" ptsTypes="AA">
                                      <p:cBhvr>
                                        <p:cTn id="12" dur="800" fill="hold"/>
                                        <p:tgtEl>
                                          <p:spTgt spid="91"/>
                                        </p:tgtEl>
                                        <p:attrNameLst>
                                          <p:attrName>ppt_x</p:attrName>
                                          <p:attrName>ppt_y</p:attrName>
                                        </p:attrNameLst>
                                      </p:cBhvr>
                                      <p:rCtr x="8300" y="0"/>
                                    </p:animMotion>
                                  </p:childTnLst>
                                </p:cTn>
                              </p:par>
                              <p:par>
                                <p:cTn id="13" presetID="10" presetClass="entr" presetSubtype="0" fill="hold" grpId="0" nodeType="withEffect">
                                  <p:stCondLst>
                                    <p:cond delay="500"/>
                                  </p:stCondLst>
                                  <p:childTnLst>
                                    <p:set>
                                      <p:cBhvr>
                                        <p:cTn id="14" dur="1" fill="hold">
                                          <p:stCondLst>
                                            <p:cond delay="0"/>
                                          </p:stCondLst>
                                        </p:cTn>
                                        <p:tgtEl>
                                          <p:spTgt spid="93"/>
                                        </p:tgtEl>
                                        <p:attrNameLst>
                                          <p:attrName>style.visibility</p:attrName>
                                        </p:attrNameLst>
                                      </p:cBhvr>
                                      <p:to>
                                        <p:strVal val="visible"/>
                                      </p:to>
                                    </p:set>
                                    <p:animEffect transition="in" filter="fade">
                                      <p:cBhvr>
                                        <p:cTn id="15" dur="500"/>
                                        <p:tgtEl>
                                          <p:spTgt spid="93"/>
                                        </p:tgtEl>
                                      </p:cBhvr>
                                    </p:animEffect>
                                  </p:childTnLst>
                                </p:cTn>
                              </p:par>
                              <p:par>
                                <p:cTn id="16" presetID="63" presetClass="path" presetSubtype="0" accel="50000" decel="50000" fill="hold" grpId="1" nodeType="withEffect">
                                  <p:stCondLst>
                                    <p:cond delay="200"/>
                                  </p:stCondLst>
                                  <p:childTnLst>
                                    <p:animMotion origin="layout" path="M -0.16667 -1.85185E-6 L -2.5E-6 -1.85185E-6 " pathEditMode="relative" rAng="0" ptsTypes="AA">
                                      <p:cBhvr>
                                        <p:cTn id="17" dur="800" fill="hold"/>
                                        <p:tgtEl>
                                          <p:spTgt spid="93"/>
                                        </p:tgtEl>
                                        <p:attrNameLst>
                                          <p:attrName>ppt_x</p:attrName>
                                          <p:attrName>ppt_y</p:attrName>
                                        </p:attrNameLst>
                                      </p:cBhvr>
                                      <p:rCtr x="8800" y="0"/>
                                    </p:animMotion>
                                  </p:childTnLst>
                                </p:cTn>
                              </p:par>
                              <p:par>
                                <p:cTn id="18" presetID="10" presetClass="entr" presetSubtype="0" fill="hold" grpId="0" nodeType="withEffect">
                                  <p:stCondLst>
                                    <p:cond delay="75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1000"/>
                                        <p:tgtEl>
                                          <p:spTgt spid="70"/>
                                        </p:tgtEl>
                                      </p:cBhvr>
                                    </p:animEffect>
                                  </p:childTnLst>
                                </p:cTn>
                              </p:par>
                              <p:par>
                                <p:cTn id="21" presetID="63" presetClass="path" presetSubtype="0" accel="50000" decel="50000" fill="hold" grpId="1" nodeType="withEffect">
                                  <p:stCondLst>
                                    <p:cond delay="0"/>
                                  </p:stCondLst>
                                  <p:childTnLst>
                                    <p:animMotion origin="layout" path="M -0.16666 -3.7037E-7 L -2.5E-6 -3.7037E-7 " pathEditMode="relative" rAng="0" ptsTypes="AA">
                                      <p:cBhvr>
                                        <p:cTn id="22" dur="800" fill="hold"/>
                                        <p:tgtEl>
                                          <p:spTgt spid="70"/>
                                        </p:tgtEl>
                                        <p:attrNameLst>
                                          <p:attrName>ppt_x</p:attrName>
                                          <p:attrName>ppt_y</p:attrName>
                                        </p:attrNameLst>
                                      </p:cBhvr>
                                      <p:rCtr x="8300" y="0"/>
                                    </p:animMotion>
                                  </p:childTnLst>
                                </p:cTn>
                              </p:par>
                              <p:par>
                                <p:cTn id="23" presetID="22" presetClass="entr" presetSubtype="8" fill="hold" grpId="0" nodeType="withEffect">
                                  <p:stCondLst>
                                    <p:cond delay="500"/>
                                  </p:stCondLst>
                                  <p:childTnLst>
                                    <p:set>
                                      <p:cBhvr>
                                        <p:cTn id="24" dur="1" fill="hold">
                                          <p:stCondLst>
                                            <p:cond delay="0"/>
                                          </p:stCondLst>
                                        </p:cTn>
                                        <p:tgtEl>
                                          <p:spTgt spid="71"/>
                                        </p:tgtEl>
                                        <p:attrNameLst>
                                          <p:attrName>style.visibility</p:attrName>
                                        </p:attrNameLst>
                                      </p:cBhvr>
                                      <p:to>
                                        <p:strVal val="visible"/>
                                      </p:to>
                                    </p:set>
                                    <p:animEffect transition="in" filter="wipe(left)">
                                      <p:cBhvr>
                                        <p:cTn id="25" dur="500"/>
                                        <p:tgtEl>
                                          <p:spTgt spid="7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ppt_x</p:attrName>
                                        </p:attrNameLst>
                                      </p:cBhvr>
                                      <p:tavLst>
                                        <p:tav tm="0">
                                          <p:val>
                                            <p:strVal val="#ppt_x"/>
                                          </p:val>
                                        </p:tav>
                                        <p:tav tm="100000">
                                          <p:val>
                                            <p:strVal val="#ppt_x"/>
                                          </p:val>
                                        </p:tav>
                                      </p:tavLst>
                                    </p:anim>
                                    <p:anim calcmode="lin" valueType="num">
                                      <p:cBhvr>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500" fill="hold"/>
                                        <p:tgtEl>
                                          <p:spTgt spid="37"/>
                                        </p:tgtEl>
                                        <p:attrNameLst>
                                          <p:attrName>ppt_x</p:attrName>
                                        </p:attrNameLst>
                                      </p:cBhvr>
                                      <p:tavLst>
                                        <p:tav tm="0">
                                          <p:val>
                                            <p:strVal val="#ppt_x"/>
                                          </p:val>
                                        </p:tav>
                                        <p:tav tm="100000">
                                          <p:val>
                                            <p:strVal val="#ppt_x"/>
                                          </p:val>
                                        </p:tav>
                                      </p:tavLst>
                                    </p:anim>
                                    <p:anim calcmode="lin" valueType="num">
                                      <p:cBhvr>
                                        <p:cTn id="37"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grpId="1" nodeType="clickEffect">
                                  <p:stCondLst>
                                    <p:cond delay="0"/>
                                  </p:stCondLst>
                                  <p:childTnLst>
                                    <p:anim calcmode="lin" valueType="num">
                                      <p:cBhvr>
                                        <p:cTn id="41" dur="500"/>
                                        <p:tgtEl>
                                          <p:spTgt spid="37"/>
                                        </p:tgtEl>
                                        <p:attrNameLst>
                                          <p:attrName>ppt_x</p:attrName>
                                        </p:attrNameLst>
                                      </p:cBhvr>
                                      <p:tavLst>
                                        <p:tav tm="0">
                                          <p:val>
                                            <p:strVal val="ppt_x"/>
                                          </p:val>
                                        </p:tav>
                                        <p:tav tm="100000">
                                          <p:val>
                                            <p:strVal val="ppt_x"/>
                                          </p:val>
                                        </p:tav>
                                      </p:tavLst>
                                    </p:anim>
                                    <p:anim calcmode="lin" valueType="num">
                                      <p:cBhvr>
                                        <p:cTn id="42" dur="500"/>
                                        <p:tgtEl>
                                          <p:spTgt spid="37"/>
                                        </p:tgtEl>
                                        <p:attrNameLst>
                                          <p:attrName>ppt_y</p:attrName>
                                        </p:attrNameLst>
                                      </p:cBhvr>
                                      <p:tavLst>
                                        <p:tav tm="0">
                                          <p:val>
                                            <p:strVal val="ppt_y"/>
                                          </p:val>
                                        </p:tav>
                                        <p:tav tm="100000">
                                          <p:val>
                                            <p:strVal val="1+ppt_h/2"/>
                                          </p:val>
                                        </p:tav>
                                      </p:tavLst>
                                    </p:anim>
                                    <p:set>
                                      <p:cBhvr>
                                        <p:cTn id="43" dur="1" fill="hold">
                                          <p:stCondLst>
                                            <p:cond delay="499"/>
                                          </p:stCondLst>
                                        </p:cTn>
                                        <p:tgtEl>
                                          <p:spTgt spid="3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ppt_x</p:attrName>
                                        </p:attrNameLst>
                                      </p:cBhvr>
                                      <p:tavLst>
                                        <p:tav tm="0">
                                          <p:val>
                                            <p:strVal val="#ppt_x"/>
                                          </p:val>
                                        </p:tav>
                                        <p:tav tm="100000">
                                          <p:val>
                                            <p:strVal val="#ppt_x"/>
                                          </p:val>
                                        </p:tav>
                                      </p:tavLst>
                                    </p:anim>
                                    <p:anim calcmode="lin" valueType="num">
                                      <p:cBhvr>
                                        <p:cTn id="4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xit" presetSubtype="4" fill="hold" grpId="1" nodeType="clickEffect">
                                  <p:stCondLst>
                                    <p:cond delay="0"/>
                                  </p:stCondLst>
                                  <p:childTnLst>
                                    <p:anim calcmode="lin" valueType="num">
                                      <p:cBhvr>
                                        <p:cTn id="53" dur="500"/>
                                        <p:tgtEl>
                                          <p:spTgt spid="9"/>
                                        </p:tgtEl>
                                        <p:attrNameLst>
                                          <p:attrName>ppt_x</p:attrName>
                                        </p:attrNameLst>
                                      </p:cBhvr>
                                      <p:tavLst>
                                        <p:tav tm="0">
                                          <p:val>
                                            <p:strVal val="ppt_x"/>
                                          </p:val>
                                        </p:tav>
                                        <p:tav tm="100000">
                                          <p:val>
                                            <p:strVal val="ppt_x"/>
                                          </p:val>
                                        </p:tav>
                                      </p:tavLst>
                                    </p:anim>
                                    <p:anim calcmode="lin" valueType="num">
                                      <p:cBhvr>
                                        <p:cTn id="54" dur="500"/>
                                        <p:tgtEl>
                                          <p:spTgt spid="9"/>
                                        </p:tgtEl>
                                        <p:attrNameLst>
                                          <p:attrName>ppt_y</p:attrName>
                                        </p:attrNameLst>
                                      </p:cBhvr>
                                      <p:tavLst>
                                        <p:tav tm="0">
                                          <p:val>
                                            <p:strVal val="ppt_y"/>
                                          </p:val>
                                        </p:tav>
                                        <p:tav tm="100000">
                                          <p:val>
                                            <p:strVal val="1+ppt_h/2"/>
                                          </p:val>
                                        </p:tav>
                                      </p:tavLst>
                                    </p:anim>
                                    <p:set>
                                      <p:cBhvr>
                                        <p:cTn id="55" dur="1" fill="hold">
                                          <p:stCondLst>
                                            <p:cond delay="499"/>
                                          </p:stCondLst>
                                        </p:cTn>
                                        <p:tgtEl>
                                          <p:spTgt spid="9"/>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
                                        </p:tgtEl>
                                        <p:attrNameLst>
                                          <p:attrName>style.visibility</p:attrName>
                                        </p:attrNameLst>
                                      </p:cBhvr>
                                      <p:to>
                                        <p:strVal val="visible"/>
                                      </p:to>
                                    </p:set>
                                    <p:anim calcmode="lin" valueType="num">
                                      <p:cBhvr>
                                        <p:cTn id="60" dur="500" fill="hold"/>
                                        <p:tgtEl>
                                          <p:spTgt spid="2"/>
                                        </p:tgtEl>
                                        <p:attrNameLst>
                                          <p:attrName>ppt_x</p:attrName>
                                        </p:attrNameLst>
                                      </p:cBhvr>
                                      <p:tavLst>
                                        <p:tav tm="0">
                                          <p:val>
                                            <p:strVal val="#ppt_x"/>
                                          </p:val>
                                        </p:tav>
                                        <p:tav tm="100000">
                                          <p:val>
                                            <p:strVal val="#ppt_x"/>
                                          </p:val>
                                        </p:tav>
                                      </p:tavLst>
                                    </p:anim>
                                    <p:anim calcmode="lin" valueType="num">
                                      <p:cBhvr>
                                        <p:cTn id="6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xit" presetSubtype="4" fill="hold" grpId="1" nodeType="clickEffect">
                                  <p:stCondLst>
                                    <p:cond delay="0"/>
                                  </p:stCondLst>
                                  <p:childTnLst>
                                    <p:anim calcmode="lin" valueType="num">
                                      <p:cBhvr>
                                        <p:cTn id="65" dur="500"/>
                                        <p:tgtEl>
                                          <p:spTgt spid="2"/>
                                        </p:tgtEl>
                                        <p:attrNameLst>
                                          <p:attrName>ppt_x</p:attrName>
                                        </p:attrNameLst>
                                      </p:cBhvr>
                                      <p:tavLst>
                                        <p:tav tm="0">
                                          <p:val>
                                            <p:strVal val="ppt_x"/>
                                          </p:val>
                                        </p:tav>
                                        <p:tav tm="100000">
                                          <p:val>
                                            <p:strVal val="ppt_x"/>
                                          </p:val>
                                        </p:tav>
                                      </p:tavLst>
                                    </p:anim>
                                    <p:anim calcmode="lin" valueType="num">
                                      <p:cBhvr>
                                        <p:cTn id="66" dur="500"/>
                                        <p:tgtEl>
                                          <p:spTgt spid="2"/>
                                        </p:tgtEl>
                                        <p:attrNameLst>
                                          <p:attrName>ppt_y</p:attrName>
                                        </p:attrNameLst>
                                      </p:cBhvr>
                                      <p:tavLst>
                                        <p:tav tm="0">
                                          <p:val>
                                            <p:strVal val="ppt_y"/>
                                          </p:val>
                                        </p:tav>
                                        <p:tav tm="100000">
                                          <p:val>
                                            <p:strVal val="1+ppt_h/2"/>
                                          </p:val>
                                        </p:tav>
                                      </p:tavLst>
                                    </p:anim>
                                    <p:set>
                                      <p:cBhvr>
                                        <p:cTn id="6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0" grpId="1" animBg="1"/>
      <p:bldP spid="71" grpId="0"/>
      <p:bldP spid="92" grpId="0"/>
      <p:bldP spid="93" grpId="0" animBg="1"/>
      <p:bldP spid="93" grpId="1" animBg="1"/>
      <p:bldP spid="37" grpId="0" bldLvl="0" animBg="1"/>
      <p:bldP spid="37" grpId="1" bldLvl="0" animBg="1"/>
      <p:bldP spid="9" grpId="0" animBg="1"/>
      <p:bldP spid="9" grpId="1" animBg="1"/>
      <p:bldP spid="2" grpId="0" bldLvl="0" animBg="1"/>
      <p:bldP spid="2" grpId="1" bldLvl="0" animBg="1"/>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矩形 69"/>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71" name="矩形 70"/>
          <p:cNvSpPr>
            <a:spLocks noChangeArrowheads="1"/>
          </p:cNvSpPr>
          <p:nvPr/>
        </p:nvSpPr>
        <p:spPr bwMode="auto">
          <a:xfrm>
            <a:off x="1755775" y="449263"/>
            <a:ext cx="41608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a:solidFill>
                  <a:srgbClr val="18478F"/>
                </a:solidFill>
                <a:latin typeface="方正黑体简体" pitchFamily="2" charset="-122"/>
                <a:ea typeface="方正黑体简体" pitchFamily="2" charset="-122"/>
                <a:sym typeface="FZZhengHeiS-R-GB"/>
              </a:rPr>
              <a:t>审核登记表</a:t>
            </a:r>
            <a:r>
              <a:rPr lang="en-US" altLang="zh-CN" sz="2400">
                <a:solidFill>
                  <a:srgbClr val="18478F"/>
                </a:solidFill>
                <a:latin typeface="方正黑体简体" pitchFamily="2" charset="-122"/>
                <a:ea typeface="方正黑体简体" pitchFamily="2" charset="-122"/>
                <a:sym typeface="FZZhengHeiS-R-GB"/>
              </a:rPr>
              <a:t>1</a:t>
            </a:r>
            <a:endParaRPr lang="en-US" altLang="zh-CN" sz="2400">
              <a:solidFill>
                <a:srgbClr val="18478F"/>
              </a:solidFill>
              <a:latin typeface="方正黑体简体" pitchFamily="2" charset="-122"/>
              <a:ea typeface="方正黑体简体" pitchFamily="2" charset="-122"/>
              <a:sym typeface="FZZhengHeiS-R-GB"/>
            </a:endParaRPr>
          </a:p>
        </p:txBody>
      </p:sp>
      <p:sp>
        <p:nvSpPr>
          <p:cNvPr id="91" name="圆角矩形 90"/>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92" name="矩形 91"/>
          <p:cNvSpPr>
            <a:spLocks noChangeArrowheads="1"/>
          </p:cNvSpPr>
          <p:nvPr/>
        </p:nvSpPr>
        <p:spPr bwMode="auto">
          <a:xfrm>
            <a:off x="474663" y="401638"/>
            <a:ext cx="7635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18478F"/>
                </a:solidFill>
                <a:latin typeface="方正黑体简体" pitchFamily="2" charset="-122"/>
                <a:ea typeface="方正黑体简体" pitchFamily="2" charset="-122"/>
                <a:sym typeface="FZZhengHeiS-R-GB"/>
              </a:rPr>
              <a:t>3.1</a:t>
            </a:r>
            <a:endParaRPr lang="zh-CN" altLang="en-US" sz="3200">
              <a:solidFill>
                <a:srgbClr val="18478F"/>
              </a:solidFill>
              <a:latin typeface="方正黑体简体" pitchFamily="2" charset="-122"/>
              <a:ea typeface="方正黑体简体" pitchFamily="2" charset="-122"/>
              <a:sym typeface="FZZhengHeiS-R-GB"/>
            </a:endParaRPr>
          </a:p>
        </p:txBody>
      </p:sp>
      <p:sp>
        <p:nvSpPr>
          <p:cNvPr id="93" name="矩形 92"/>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pic>
        <p:nvPicPr>
          <p:cNvPr id="86022" name="图片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59631" y="1732143"/>
            <a:ext cx="11029950"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对话气泡: 椭圆形 9"/>
          <p:cNvSpPr/>
          <p:nvPr/>
        </p:nvSpPr>
        <p:spPr>
          <a:xfrm>
            <a:off x="4959226" y="397403"/>
            <a:ext cx="6565117" cy="1585552"/>
          </a:xfrm>
          <a:prstGeom prst="wedgeEllipseCallout">
            <a:avLst>
              <a:gd name="adj1" fmla="val -41487"/>
              <a:gd name="adj2" fmla="val 67758"/>
            </a:avLst>
          </a:prstGeom>
        </p:spPr>
        <p:style>
          <a:lnRef idx="2">
            <a:schemeClr val="accent2"/>
          </a:lnRef>
          <a:fillRef idx="1">
            <a:schemeClr val="lt1"/>
          </a:fillRef>
          <a:effectRef idx="0">
            <a:schemeClr val="accent2"/>
          </a:effectRef>
          <a:fontRef idx="minor">
            <a:schemeClr val="dk1"/>
          </a:fontRef>
        </p:style>
        <p:txBody>
          <a:bodyPr anchor="ctr"/>
          <a:lstStyle/>
          <a:p>
            <a:pPr algn="ctr" eaLnBrk="0" hangingPunct="0">
              <a:defRPr/>
            </a:pPr>
            <a:endParaRPr lang="en-US" altLang="zh-CN" sz="1600" noProof="1">
              <a:solidFill>
                <a:schemeClr val="accent1"/>
              </a:solidFill>
              <a:ea typeface="微软雅黑" panose="020B0503020204020204" charset="-122"/>
            </a:endParaRPr>
          </a:p>
          <a:p>
            <a:pPr algn="ctr" eaLnBrk="0" hangingPunct="0">
              <a:defRPr/>
            </a:pPr>
            <a:r>
              <a:rPr lang="zh-CN" altLang="en-US" noProof="1" smtClean="0">
                <a:solidFill>
                  <a:schemeClr val="accent1">
                    <a:lumMod val="50000"/>
                  </a:schemeClr>
                </a:solidFill>
                <a:latin typeface="微软雅黑" panose="020B0503020204020204" charset="-122"/>
                <a:ea typeface="微软雅黑" panose="020B0503020204020204" charset="-122"/>
                <a:cs typeface="+mn-ea"/>
                <a:sym typeface="+mn-lt"/>
              </a:rPr>
              <a:t>填报方法：</a:t>
            </a:r>
            <a:r>
              <a:rPr lang="zh-CN" altLang="en-US" noProof="1">
                <a:solidFill>
                  <a:schemeClr val="tx1"/>
                </a:solidFill>
                <a:latin typeface="微软雅黑" panose="020B0503020204020204" charset="-122"/>
                <a:ea typeface="微软雅黑" panose="020B0503020204020204" charset="-122"/>
                <a:cs typeface="+mn-ea"/>
                <a:sym typeface="+mn-lt"/>
              </a:rPr>
              <a:t>填报截止</a:t>
            </a:r>
            <a:r>
              <a:rPr lang="zh-CN" altLang="en-US" noProof="1" smtClean="0">
                <a:solidFill>
                  <a:schemeClr val="tx1"/>
                </a:solidFill>
                <a:latin typeface="微软雅黑" panose="020B0503020204020204" charset="-122"/>
                <a:ea typeface="微软雅黑" panose="020B0503020204020204" charset="-122"/>
                <a:cs typeface="+mn-ea"/>
                <a:sym typeface="+mn-lt"/>
              </a:rPr>
              <a:t>申报时</a:t>
            </a:r>
            <a:r>
              <a:rPr lang="zh-CN" altLang="en-US" noProof="1">
                <a:solidFill>
                  <a:schemeClr val="tx1"/>
                </a:solidFill>
                <a:latin typeface="微软雅黑" panose="020B0503020204020204" charset="-122"/>
                <a:ea typeface="微软雅黑" panose="020B0503020204020204" charset="-122"/>
                <a:cs typeface="+mn-ea"/>
                <a:sym typeface="+mn-lt"/>
              </a:rPr>
              <a:t>的数据</a:t>
            </a:r>
            <a:endParaRPr lang="zh-CN" altLang="en-US" noProof="1">
              <a:solidFill>
                <a:schemeClr val="tx1"/>
              </a:solidFill>
              <a:latin typeface="微软雅黑" panose="020B0503020204020204" charset="-122"/>
              <a:ea typeface="微软雅黑" panose="020B0503020204020204" charset="-122"/>
              <a:cs typeface="+mn-ea"/>
              <a:sym typeface="+mn-lt"/>
            </a:endParaRPr>
          </a:p>
          <a:p>
            <a:pPr algn="ctr" eaLnBrk="0" hangingPunct="0">
              <a:defRPr/>
            </a:pPr>
            <a:r>
              <a:rPr lang="zh-CN" altLang="en-US" noProof="1" smtClean="0">
                <a:solidFill>
                  <a:schemeClr val="accent1">
                    <a:lumMod val="50000"/>
                  </a:schemeClr>
                </a:solidFill>
                <a:latin typeface="微软雅黑" panose="020B0503020204020204" charset="-122"/>
                <a:ea typeface="微软雅黑" panose="020B0503020204020204" charset="-122"/>
                <a:cs typeface="+mn-ea"/>
                <a:sym typeface="+mn-lt"/>
              </a:rPr>
              <a:t>用途：</a:t>
            </a:r>
            <a:r>
              <a:rPr lang="zh-CN" altLang="en-US" noProof="1" smtClean="0">
                <a:solidFill>
                  <a:schemeClr val="tx1"/>
                </a:solidFill>
                <a:latin typeface="微软雅黑" panose="020B0503020204020204" charset="-122"/>
                <a:ea typeface="微软雅黑" panose="020B0503020204020204" charset="-122"/>
                <a:cs typeface="+mn-ea"/>
                <a:sym typeface="+mn-lt"/>
              </a:rPr>
              <a:t>用于</a:t>
            </a:r>
            <a:r>
              <a:rPr lang="zh-CN" altLang="en-US" noProof="1">
                <a:solidFill>
                  <a:schemeClr val="tx1"/>
                </a:solidFill>
                <a:latin typeface="微软雅黑" panose="020B0503020204020204" charset="-122"/>
                <a:ea typeface="微软雅黑" panose="020B0503020204020204" charset="-122"/>
                <a:cs typeface="+mn-ea"/>
                <a:sym typeface="+mn-lt"/>
              </a:rPr>
              <a:t>计算新增单位入库时的单位</a:t>
            </a:r>
            <a:r>
              <a:rPr lang="zh-CN" altLang="en-US" noProof="1" smtClean="0">
                <a:solidFill>
                  <a:schemeClr val="tx1"/>
                </a:solidFill>
                <a:latin typeface="微软雅黑" panose="020B0503020204020204" charset="-122"/>
                <a:ea typeface="微软雅黑" panose="020B0503020204020204" charset="-122"/>
                <a:cs typeface="+mn-ea"/>
                <a:sym typeface="+mn-lt"/>
              </a:rPr>
              <a:t>规模</a:t>
            </a:r>
            <a:endParaRPr lang="zh-CN" altLang="en-US" noProof="1">
              <a:solidFill>
                <a:schemeClr val="tx1"/>
              </a:solidFill>
              <a:latin typeface="微软雅黑" panose="020B0503020204020204" charset="-122"/>
              <a:ea typeface="微软雅黑" panose="020B0503020204020204" charset="-122"/>
              <a:cs typeface="+mn-ea"/>
              <a:sym typeface="+mn-lt"/>
            </a:endParaRPr>
          </a:p>
          <a:p>
            <a:pPr algn="ctr" eaLnBrk="0" hangingPunct="0">
              <a:defRPr/>
            </a:pPr>
            <a:r>
              <a:rPr lang="zh-CN" altLang="en-US" noProof="1" smtClean="0">
                <a:solidFill>
                  <a:schemeClr val="accent1">
                    <a:lumMod val="50000"/>
                  </a:schemeClr>
                </a:solidFill>
                <a:latin typeface="微软雅黑" panose="020B0503020204020204" charset="-122"/>
                <a:ea typeface="微软雅黑" panose="020B0503020204020204" charset="-122"/>
                <a:cs typeface="+mn-ea"/>
                <a:sym typeface="+mn-lt"/>
              </a:rPr>
              <a:t>审核：</a:t>
            </a:r>
            <a:r>
              <a:rPr lang="zh-CN" altLang="en-US" noProof="1" smtClean="0">
                <a:solidFill>
                  <a:schemeClr val="tx1"/>
                </a:solidFill>
                <a:latin typeface="微软雅黑" panose="020B0503020204020204" charset="-122"/>
                <a:ea typeface="微软雅黑" panose="020B0503020204020204" charset="-122"/>
                <a:cs typeface="+mn-ea"/>
                <a:sym typeface="+mn-lt"/>
              </a:rPr>
              <a:t>由</a:t>
            </a:r>
            <a:r>
              <a:rPr lang="zh-CN" altLang="en-US" noProof="1">
                <a:solidFill>
                  <a:schemeClr val="tx1"/>
                </a:solidFill>
                <a:latin typeface="微软雅黑" panose="020B0503020204020204" charset="-122"/>
                <a:ea typeface="微软雅黑" panose="020B0503020204020204" charset="-122"/>
                <a:cs typeface="+mn-ea"/>
                <a:sym typeface="+mn-lt"/>
              </a:rPr>
              <a:t>相关专业负责审核</a:t>
            </a:r>
            <a:endParaRPr lang="zh-CN" altLang="en-US" noProof="1">
              <a:solidFill>
                <a:schemeClr val="tx1"/>
              </a:solidFill>
              <a:latin typeface="微软雅黑" panose="020B0503020204020204" charset="-122"/>
              <a:ea typeface="微软雅黑" panose="020B0503020204020204" charset="-122"/>
              <a:cs typeface="+mn-ea"/>
              <a:sym typeface="+mn-lt"/>
            </a:endParaRPr>
          </a:p>
          <a:p>
            <a:pPr algn="ctr" eaLnBrk="0" hangingPunct="0">
              <a:defRPr/>
            </a:pPr>
            <a:endParaRPr lang="zh-CN" altLang="en-US" sz="1600" noProof="1">
              <a:solidFill>
                <a:schemeClr val="accent4">
                  <a:lumMod val="75000"/>
                </a:schemeClr>
              </a:solidFill>
              <a:latin typeface="方正黑体简体" pitchFamily="2" charset="-122"/>
              <a:ea typeface="方正黑体简体" pitchFamily="2" charset="-122"/>
              <a:cs typeface="+mn-ea"/>
              <a:sym typeface="+mn-lt"/>
            </a:endParaRPr>
          </a:p>
        </p:txBody>
      </p:sp>
      <p:sp>
        <p:nvSpPr>
          <p:cNvPr id="86024"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AD05BEA8-AE9F-4F33-9913-FEA8A3D64F7C}" type="slidenum">
              <a:rPr altLang="en-US" smtClean="0">
                <a:solidFill>
                  <a:srgbClr val="898989"/>
                </a:solidFill>
                <a:cs typeface="FZHei-B01S"/>
              </a:rPr>
            </a:fld>
            <a:endParaRPr lang="zh-CN" altLang="en-US" smtClean="0">
              <a:solidFill>
                <a:srgbClr val="898989"/>
              </a:solidFill>
              <a:cs typeface="FZHei-B01S"/>
            </a:endParaRPr>
          </a:p>
        </p:txBody>
      </p:sp>
      <p:graphicFrame>
        <p:nvGraphicFramePr>
          <p:cNvPr id="2" name="表格 1"/>
          <p:cNvGraphicFramePr>
            <a:graphicFrameLocks noGrp="1"/>
          </p:cNvGraphicFramePr>
          <p:nvPr/>
        </p:nvGraphicFramePr>
        <p:xfrm>
          <a:off x="1238249" y="3946864"/>
          <a:ext cx="9763579" cy="2013426"/>
        </p:xfrm>
        <a:graphic>
          <a:graphicData uri="http://schemas.openxmlformats.org/drawingml/2006/table">
            <a:tbl>
              <a:tblPr firstRow="1" bandRow="1">
                <a:tableStyleId>{5C22544A-7EE6-4342-B048-85BDC9FD1C3A}</a:tableStyleId>
              </a:tblPr>
              <a:tblGrid>
                <a:gridCol w="6352722"/>
                <a:gridCol w="3410857"/>
              </a:tblGrid>
              <a:tr h="370840">
                <a:tc>
                  <a:txBody>
                    <a:bodyPr/>
                    <a:lstStyle/>
                    <a:p>
                      <a:pPr algn="ctr"/>
                      <a:r>
                        <a:rPr lang="zh-CN" altLang="en-US" sz="2000" dirty="0" smtClean="0">
                          <a:solidFill>
                            <a:schemeClr val="tx1"/>
                          </a:solidFill>
                          <a:latin typeface="微软雅黑" panose="020B0503020204020204" charset="-122"/>
                          <a:ea typeface="微软雅黑" panose="020B0503020204020204" charset="-122"/>
                        </a:rPr>
                        <a:t>新纳入单位的专业</a:t>
                      </a:r>
                      <a:endParaRPr lang="zh-CN" altLang="en-US" sz="2000" dirty="0">
                        <a:solidFill>
                          <a:schemeClr val="tx1"/>
                        </a:solidFill>
                        <a:latin typeface="微软雅黑" panose="020B0503020204020204" charset="-122"/>
                        <a:ea typeface="微软雅黑" panose="020B0503020204020204" charset="-122"/>
                      </a:endParaRPr>
                    </a:p>
                  </a:txBody>
                  <a:tcPr/>
                </a:tc>
                <a:tc>
                  <a:txBody>
                    <a:bodyPr/>
                    <a:lstStyle/>
                    <a:p>
                      <a:pPr algn="ctr"/>
                      <a:r>
                        <a:rPr lang="zh-CN" altLang="en-US" sz="2000" dirty="0" smtClean="0">
                          <a:solidFill>
                            <a:schemeClr val="tx1"/>
                          </a:solidFill>
                          <a:latin typeface="微软雅黑" panose="020B0503020204020204" charset="-122"/>
                          <a:ea typeface="微软雅黑" panose="020B0503020204020204" charset="-122"/>
                        </a:rPr>
                        <a:t>必填指标</a:t>
                      </a:r>
                      <a:endParaRPr lang="zh-CN" altLang="en-US" sz="2000" dirty="0">
                        <a:solidFill>
                          <a:schemeClr val="tx1"/>
                        </a:solidFill>
                        <a:latin typeface="微软雅黑" panose="020B0503020204020204" charset="-122"/>
                        <a:ea typeface="微软雅黑" panose="020B0503020204020204" charset="-122"/>
                      </a:endParaRPr>
                    </a:p>
                  </a:txBody>
                  <a:tcPr/>
                </a:tc>
              </a:tr>
              <a:tr h="428466">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2000" noProof="1" smtClean="0">
                          <a:solidFill>
                            <a:schemeClr val="tx1"/>
                          </a:solidFill>
                          <a:latin typeface="微软雅黑" panose="020B0503020204020204" charset="-122"/>
                          <a:ea typeface="微软雅黑" panose="020B0503020204020204" charset="-122"/>
                        </a:rPr>
                        <a:t>工业、批零住餐业、服务业（除租赁、商务服务业外）</a:t>
                      </a:r>
                      <a:endParaRPr lang="en-US" altLang="zh-CN" sz="2000" noProof="1" smtClean="0">
                        <a:solidFill>
                          <a:schemeClr val="tx1"/>
                        </a:solidFill>
                        <a:latin typeface="微软雅黑" panose="020B0503020204020204" charset="-122"/>
                        <a:ea typeface="微软雅黑" panose="020B0503020204020204" charset="-122"/>
                      </a:endParaRPr>
                    </a:p>
                  </a:txBody>
                  <a:tcPr/>
                </a:tc>
                <a:tc>
                  <a:txBody>
                    <a:bodyPr/>
                    <a:lstStyle/>
                    <a:p>
                      <a:r>
                        <a:rPr lang="zh-CN" altLang="en-US" sz="2000" noProof="1" smtClean="0">
                          <a:latin typeface="微软雅黑" panose="020B0503020204020204" charset="-122"/>
                          <a:ea typeface="微软雅黑" panose="020B0503020204020204" charset="-122"/>
                        </a:rPr>
                        <a:t>营业收入、从业人员</a:t>
                      </a:r>
                      <a:endParaRPr lang="zh-CN" altLang="en-US" sz="2000" dirty="0"/>
                    </a:p>
                  </a:txBody>
                  <a:tcPr/>
                </a:tc>
              </a:tr>
              <a:tr h="370840">
                <a:tc>
                  <a:txBody>
                    <a:bodyPr/>
                    <a:lstStyle/>
                    <a:p>
                      <a:r>
                        <a:rPr lang="zh-CN" altLang="en-US" sz="2000" noProof="1" smtClean="0">
                          <a:solidFill>
                            <a:schemeClr val="tx1"/>
                          </a:solidFill>
                          <a:latin typeface="微软雅黑" panose="020B0503020204020204" charset="-122"/>
                          <a:ea typeface="微软雅黑" panose="020B0503020204020204" charset="-122"/>
                        </a:rPr>
                        <a:t>建筑业、房地产业</a:t>
                      </a:r>
                      <a:endParaRPr lang="zh-CN" altLang="en-US" sz="2000" dirty="0">
                        <a:solidFill>
                          <a:schemeClr val="tx1"/>
                        </a:solidFill>
                      </a:endParaRPr>
                    </a:p>
                  </a:txBody>
                  <a:tcPr/>
                </a:tc>
                <a:tc>
                  <a:txBody>
                    <a:bodyPr/>
                    <a:lstStyle/>
                    <a:p>
                      <a:r>
                        <a:rPr lang="zh-CN" altLang="en-US" sz="2000" noProof="1" smtClean="0">
                          <a:latin typeface="微软雅黑" panose="020B0503020204020204" charset="-122"/>
                          <a:ea typeface="微软雅黑" panose="020B0503020204020204" charset="-122"/>
                        </a:rPr>
                        <a:t>营业收入、资产总计</a:t>
                      </a:r>
                      <a:endParaRPr lang="zh-CN" altLang="en-US" sz="20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2000" noProof="1" smtClean="0">
                          <a:solidFill>
                            <a:schemeClr val="tx1"/>
                          </a:solidFill>
                          <a:latin typeface="微软雅黑" panose="020B0503020204020204" charset="-122"/>
                          <a:ea typeface="微软雅黑" panose="020B0503020204020204" charset="-122"/>
                        </a:rPr>
                        <a:t>服务业中的租赁、商务服务业</a:t>
                      </a:r>
                      <a:endParaRPr lang="en-US" altLang="zh-CN" sz="2000" noProof="1" smtClean="0">
                        <a:solidFill>
                          <a:schemeClr val="tx1"/>
                        </a:solidFill>
                        <a:latin typeface="微软雅黑" panose="020B0503020204020204" charset="-122"/>
                        <a:ea typeface="微软雅黑" panose="020B0503020204020204" charset="-122"/>
                      </a:endParaRPr>
                    </a:p>
                  </a:txBody>
                  <a:tcPr/>
                </a:tc>
                <a:tc>
                  <a:txBody>
                    <a:bodyPr/>
                    <a:lstStyle/>
                    <a:p>
                      <a:r>
                        <a:rPr lang="zh-CN" altLang="en-US" sz="2000" noProof="1" smtClean="0">
                          <a:latin typeface="微软雅黑" panose="020B0503020204020204" charset="-122"/>
                          <a:ea typeface="微软雅黑" panose="020B0503020204020204" charset="-122"/>
                        </a:rPr>
                        <a:t>从业人员、资产总计</a:t>
                      </a:r>
                      <a:endParaRPr lang="zh-CN" altLang="en-US" sz="20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2000" noProof="1" smtClean="0">
                          <a:solidFill>
                            <a:schemeClr val="tx1"/>
                          </a:solidFill>
                          <a:latin typeface="微软雅黑" panose="020B0503020204020204" charset="-122"/>
                          <a:ea typeface="微软雅黑" panose="020B0503020204020204" charset="-122"/>
                        </a:rPr>
                        <a:t>其他有</a:t>
                      </a:r>
                      <a:r>
                        <a:rPr lang="en-US" altLang="zh-CN" sz="2000" noProof="1" smtClean="0">
                          <a:solidFill>
                            <a:schemeClr val="tx1"/>
                          </a:solidFill>
                          <a:latin typeface="微软雅黑" panose="020B0503020204020204" charset="-122"/>
                          <a:ea typeface="微软雅黑" panose="020B0503020204020204" charset="-122"/>
                        </a:rPr>
                        <a:t>5000</a:t>
                      </a:r>
                      <a:r>
                        <a:rPr lang="zh-CN" altLang="en-US" sz="2000" noProof="1" smtClean="0">
                          <a:solidFill>
                            <a:schemeClr val="tx1"/>
                          </a:solidFill>
                          <a:latin typeface="微软雅黑" panose="020B0503020204020204" charset="-122"/>
                          <a:ea typeface="微软雅黑" panose="020B0503020204020204" charset="-122"/>
                        </a:rPr>
                        <a:t>万元及以上在建项目的法人单位</a:t>
                      </a:r>
                      <a:endParaRPr lang="zh-CN" altLang="en-US" sz="2000" noProof="1" smtClean="0">
                        <a:solidFill>
                          <a:schemeClr val="tx1"/>
                        </a:solidFill>
                        <a:latin typeface="微软雅黑" panose="020B0503020204020204" charset="-122"/>
                        <a:ea typeface="微软雅黑" panose="020B0503020204020204" charset="-122"/>
                      </a:endParaRPr>
                    </a:p>
                  </a:txBody>
                  <a:tcPr>
                    <a:solidFill>
                      <a:schemeClr val="accent4">
                        <a:lumMod val="60000"/>
                        <a:lumOff val="40000"/>
                      </a:schemeClr>
                    </a:solidFill>
                  </a:tcPr>
                </a:tc>
                <a:tc>
                  <a:txBody>
                    <a:bodyPr/>
                    <a:lstStyle/>
                    <a:p>
                      <a:r>
                        <a:rPr lang="zh-CN" altLang="en-US" sz="2000" b="1" dirty="0" smtClean="0"/>
                        <a:t>可不填写</a:t>
                      </a:r>
                      <a:endParaRPr lang="zh-CN" altLang="en-US" sz="2000" b="1" dirty="0"/>
                    </a:p>
                  </a:txBody>
                  <a:tcPr>
                    <a:solidFill>
                      <a:schemeClr val="accent4">
                        <a:lumMod val="60000"/>
                        <a:lumOff val="40000"/>
                      </a:schemeClr>
                    </a:solidFill>
                  </a:tcPr>
                </a:tc>
              </a:tr>
            </a:tbl>
          </a:graphicData>
        </a:graphic>
      </p:graphicFrame>
    </p:spTree>
  </p:cSld>
  <p:clrMapOvr>
    <a:masterClrMapping/>
  </p:clrMapOvr>
  <p:transition spd="slow"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500"/>
                                        <p:tgtEl>
                                          <p:spTgt spid="92"/>
                                        </p:tgtEl>
                                      </p:cBhvr>
                                    </p:animEffect>
                                  </p:childTnLst>
                                </p:cTn>
                              </p:par>
                              <p:par>
                                <p:cTn id="11" presetID="63" presetClass="path" presetSubtype="0" accel="50000" decel="50000" fill="hold" nodeType="withEffect">
                                  <p:stCondLst>
                                    <p:cond delay="0"/>
                                  </p:stCondLst>
                                  <p:childTnLst>
                                    <p:animMotion origin="layout" path="M -0.16667 2.59259E-6 L 2.5E-6 2.59259E-6 " pathEditMode="relative" rAng="0" ptsTypes="AA">
                                      <p:cBhvr>
                                        <p:cTn id="12" dur="800" fill="hold"/>
                                        <p:tgtEl>
                                          <p:spTgt spid="91"/>
                                        </p:tgtEl>
                                        <p:attrNameLst>
                                          <p:attrName>ppt_x</p:attrName>
                                          <p:attrName>ppt_y</p:attrName>
                                        </p:attrNameLst>
                                      </p:cBhvr>
                                      <p:rCtr x="8300" y="0"/>
                                    </p:animMotion>
                                  </p:childTnLst>
                                </p:cTn>
                              </p:par>
                              <p:par>
                                <p:cTn id="13" presetID="10" presetClass="entr" presetSubtype="0" fill="hold" grpId="0" nodeType="withEffect">
                                  <p:stCondLst>
                                    <p:cond delay="500"/>
                                  </p:stCondLst>
                                  <p:childTnLst>
                                    <p:set>
                                      <p:cBhvr>
                                        <p:cTn id="14" dur="1" fill="hold">
                                          <p:stCondLst>
                                            <p:cond delay="0"/>
                                          </p:stCondLst>
                                        </p:cTn>
                                        <p:tgtEl>
                                          <p:spTgt spid="93"/>
                                        </p:tgtEl>
                                        <p:attrNameLst>
                                          <p:attrName>style.visibility</p:attrName>
                                        </p:attrNameLst>
                                      </p:cBhvr>
                                      <p:to>
                                        <p:strVal val="visible"/>
                                      </p:to>
                                    </p:set>
                                    <p:animEffect transition="in" filter="fade">
                                      <p:cBhvr>
                                        <p:cTn id="15" dur="500"/>
                                        <p:tgtEl>
                                          <p:spTgt spid="93"/>
                                        </p:tgtEl>
                                      </p:cBhvr>
                                    </p:animEffect>
                                  </p:childTnLst>
                                </p:cTn>
                              </p:par>
                              <p:par>
                                <p:cTn id="16" presetID="63" presetClass="path" presetSubtype="0" accel="50000" decel="50000" fill="hold" grpId="1" nodeType="withEffect">
                                  <p:stCondLst>
                                    <p:cond delay="200"/>
                                  </p:stCondLst>
                                  <p:childTnLst>
                                    <p:animMotion origin="layout" path="M -0.16667 -1.85185E-6 L -2.5E-6 -1.85185E-6 " pathEditMode="relative" rAng="0" ptsTypes="AA">
                                      <p:cBhvr>
                                        <p:cTn id="17" dur="800" fill="hold"/>
                                        <p:tgtEl>
                                          <p:spTgt spid="93"/>
                                        </p:tgtEl>
                                        <p:attrNameLst>
                                          <p:attrName>ppt_x</p:attrName>
                                          <p:attrName>ppt_y</p:attrName>
                                        </p:attrNameLst>
                                      </p:cBhvr>
                                      <p:rCtr x="8800" y="0"/>
                                    </p:animMotion>
                                  </p:childTnLst>
                                </p:cTn>
                              </p:par>
                              <p:par>
                                <p:cTn id="18" presetID="10" presetClass="entr" presetSubtype="0" fill="hold" grpId="0" nodeType="withEffect">
                                  <p:stCondLst>
                                    <p:cond delay="75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1000"/>
                                        <p:tgtEl>
                                          <p:spTgt spid="70"/>
                                        </p:tgtEl>
                                      </p:cBhvr>
                                    </p:animEffect>
                                  </p:childTnLst>
                                </p:cTn>
                              </p:par>
                              <p:par>
                                <p:cTn id="21" presetID="63" presetClass="path" presetSubtype="0" accel="50000" decel="50000" fill="hold" grpId="1" nodeType="withEffect">
                                  <p:stCondLst>
                                    <p:cond delay="0"/>
                                  </p:stCondLst>
                                  <p:childTnLst>
                                    <p:animMotion origin="layout" path="M -0.16666 -3.7037E-7 L -2.5E-6 -3.7037E-7 " pathEditMode="relative" rAng="0" ptsTypes="AA">
                                      <p:cBhvr>
                                        <p:cTn id="22" dur="800" fill="hold"/>
                                        <p:tgtEl>
                                          <p:spTgt spid="70"/>
                                        </p:tgtEl>
                                        <p:attrNameLst>
                                          <p:attrName>ppt_x</p:attrName>
                                          <p:attrName>ppt_y</p:attrName>
                                        </p:attrNameLst>
                                      </p:cBhvr>
                                      <p:rCtr x="8300" y="0"/>
                                    </p:animMotion>
                                  </p:childTnLst>
                                </p:cTn>
                              </p:par>
                              <p:par>
                                <p:cTn id="23" presetID="22" presetClass="entr" presetSubtype="8" fill="hold" grpId="0" nodeType="withEffect">
                                  <p:stCondLst>
                                    <p:cond delay="500"/>
                                  </p:stCondLst>
                                  <p:childTnLst>
                                    <p:set>
                                      <p:cBhvr>
                                        <p:cTn id="24" dur="1" fill="hold">
                                          <p:stCondLst>
                                            <p:cond delay="0"/>
                                          </p:stCondLst>
                                        </p:cTn>
                                        <p:tgtEl>
                                          <p:spTgt spid="71"/>
                                        </p:tgtEl>
                                        <p:attrNameLst>
                                          <p:attrName>style.visibility</p:attrName>
                                        </p:attrNameLst>
                                      </p:cBhvr>
                                      <p:to>
                                        <p:strVal val="visible"/>
                                      </p:to>
                                    </p:set>
                                    <p:animEffect transition="in" filter="wipe(left)">
                                      <p:cBhvr>
                                        <p:cTn id="2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0" grpId="1" animBg="1"/>
      <p:bldP spid="71" grpId="0"/>
      <p:bldP spid="92" grpId="0"/>
      <p:bldP spid="93" grpId="0" animBg="1"/>
      <p:bldP spid="9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rot="2700000">
            <a:off x="5381788" y="1932017"/>
            <a:ext cx="3208757" cy="3190864"/>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5" name="椭圆 4"/>
          <p:cNvSpPr/>
          <p:nvPr/>
        </p:nvSpPr>
        <p:spPr>
          <a:xfrm>
            <a:off x="4841875" y="1387358"/>
            <a:ext cx="4254500" cy="4256206"/>
          </a:xfrm>
          <a:prstGeom prst="ellipse">
            <a:avLst/>
          </a:prstGeom>
          <a:noFill/>
          <a:ln w="28575">
            <a:solidFill>
              <a:srgbClr val="18478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grpSp>
        <p:nvGrpSpPr>
          <p:cNvPr id="7" name="组合 6"/>
          <p:cNvGrpSpPr/>
          <p:nvPr/>
        </p:nvGrpSpPr>
        <p:grpSpPr bwMode="auto">
          <a:xfrm>
            <a:off x="5262559" y="2055821"/>
            <a:ext cx="3344859" cy="3001962"/>
            <a:chOff x="4950564" y="2059732"/>
            <a:chExt cx="3130483" cy="2855502"/>
          </a:xfrm>
        </p:grpSpPr>
        <p:sp>
          <p:nvSpPr>
            <p:cNvPr id="44" name="椭圆 43"/>
            <p:cNvSpPr/>
            <p:nvPr/>
          </p:nvSpPr>
          <p:spPr>
            <a:xfrm>
              <a:off x="4950564" y="2059732"/>
              <a:ext cx="152361" cy="152433"/>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45" name="椭圆 44"/>
            <p:cNvSpPr/>
            <p:nvPr/>
          </p:nvSpPr>
          <p:spPr>
            <a:xfrm>
              <a:off x="7928686" y="4762801"/>
              <a:ext cx="152361" cy="152433"/>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grpSp>
      <p:grpSp>
        <p:nvGrpSpPr>
          <p:cNvPr id="6" name="组合 5"/>
          <p:cNvGrpSpPr/>
          <p:nvPr/>
        </p:nvGrpSpPr>
        <p:grpSpPr bwMode="auto">
          <a:xfrm>
            <a:off x="5300663" y="2038350"/>
            <a:ext cx="3376612" cy="3019423"/>
            <a:chOff x="4987641" y="2141272"/>
            <a:chExt cx="3049808" cy="2798278"/>
          </a:xfrm>
        </p:grpSpPr>
        <p:sp>
          <p:nvSpPr>
            <p:cNvPr id="46" name="椭圆 45"/>
            <p:cNvSpPr/>
            <p:nvPr/>
          </p:nvSpPr>
          <p:spPr>
            <a:xfrm>
              <a:off x="4987641" y="4787176"/>
              <a:ext cx="152386" cy="152374"/>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47" name="椭圆 46"/>
            <p:cNvSpPr/>
            <p:nvPr/>
          </p:nvSpPr>
          <p:spPr>
            <a:xfrm>
              <a:off x="7885063" y="2141272"/>
              <a:ext cx="152386" cy="152374"/>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grpSp>
      <p:sp>
        <p:nvSpPr>
          <p:cNvPr id="20" name="矩形 19"/>
          <p:cNvSpPr>
            <a:spLocks noChangeArrowheads="1"/>
          </p:cNvSpPr>
          <p:nvPr/>
        </p:nvSpPr>
        <p:spPr bwMode="auto">
          <a:xfrm>
            <a:off x="5357813" y="3014663"/>
            <a:ext cx="321151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3200" b="1" dirty="0" smtClean="0">
                <a:solidFill>
                  <a:srgbClr val="18478F"/>
                </a:solidFill>
                <a:latin typeface="方正黑体简体" pitchFamily="2" charset="-122"/>
                <a:ea typeface="方正黑体简体" pitchFamily="2" charset="-122"/>
                <a:sym typeface="FZZhengHeiS-R-GB"/>
              </a:rPr>
              <a:t>审核流程</a:t>
            </a:r>
            <a:endParaRPr lang="en-US" altLang="zh-CN" sz="3200" b="1" dirty="0" smtClean="0">
              <a:solidFill>
                <a:srgbClr val="18478F"/>
              </a:solidFill>
              <a:latin typeface="方正黑体简体" pitchFamily="2" charset="-122"/>
              <a:ea typeface="方正黑体简体" pitchFamily="2" charset="-122"/>
              <a:sym typeface="FZZhengHeiS-R-GB"/>
            </a:endParaRPr>
          </a:p>
          <a:p>
            <a:pPr algn="ctr"/>
            <a:r>
              <a:rPr lang="zh-CN" altLang="en-US" sz="3200" b="1" dirty="0" smtClean="0">
                <a:solidFill>
                  <a:srgbClr val="18478F"/>
                </a:solidFill>
                <a:latin typeface="方正黑体简体" pitchFamily="2" charset="-122"/>
                <a:ea typeface="方正黑体简体" pitchFamily="2" charset="-122"/>
                <a:sym typeface="FZZhengHeiS-R-GB"/>
              </a:rPr>
              <a:t>和职责</a:t>
            </a:r>
            <a:r>
              <a:rPr lang="zh-CN" altLang="en-US" sz="3200" b="1" dirty="0">
                <a:solidFill>
                  <a:srgbClr val="18478F"/>
                </a:solidFill>
                <a:latin typeface="方正黑体简体" pitchFamily="2" charset="-122"/>
                <a:ea typeface="方正黑体简体" pitchFamily="2" charset="-122"/>
                <a:sym typeface="FZZhengHeiS-R-GB"/>
              </a:rPr>
              <a:t>分工</a:t>
            </a:r>
            <a:endParaRPr lang="zh-CN" altLang="en-US" sz="3200" b="1" dirty="0">
              <a:solidFill>
                <a:srgbClr val="18478F"/>
              </a:solidFill>
              <a:latin typeface="方正黑体简体" pitchFamily="2" charset="-122"/>
              <a:ea typeface="方正黑体简体" pitchFamily="2" charset="-122"/>
              <a:sym typeface="FZZhengHeiS-R-GB"/>
            </a:endParaRPr>
          </a:p>
        </p:txBody>
      </p:sp>
      <p:sp>
        <p:nvSpPr>
          <p:cNvPr id="22" name="矩形 21"/>
          <p:cNvSpPr/>
          <p:nvPr/>
        </p:nvSpPr>
        <p:spPr>
          <a:xfrm rot="13500000">
            <a:off x="2761462" y="2728878"/>
            <a:ext cx="1711306" cy="1703448"/>
          </a:xfrm>
          <a:prstGeom prst="rect">
            <a:avLst/>
          </a:prstGeom>
        </p:spPr>
        <p:style>
          <a:lnRef idx="3">
            <a:schemeClr val="lt1"/>
          </a:lnRef>
          <a:fillRef idx="1">
            <a:schemeClr val="accent4"/>
          </a:fillRef>
          <a:effectRef idx="1">
            <a:schemeClr val="accent4"/>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3" name="矩形 22"/>
          <p:cNvSpPr>
            <a:spLocks noChangeArrowheads="1"/>
          </p:cNvSpPr>
          <p:nvPr/>
        </p:nvSpPr>
        <p:spPr bwMode="auto">
          <a:xfrm>
            <a:off x="3226840" y="3083540"/>
            <a:ext cx="8771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5400" dirty="0">
                <a:solidFill>
                  <a:srgbClr val="FFFFFF"/>
                </a:solidFill>
                <a:latin typeface="方正黑体简体" pitchFamily="2" charset="-122"/>
                <a:ea typeface="方正黑体简体" pitchFamily="2" charset="-122"/>
                <a:sym typeface="FZZhengHeiS-R-GB"/>
              </a:rPr>
              <a:t>01</a:t>
            </a:r>
            <a:endParaRPr lang="zh-CN" altLang="en-US" sz="5400" dirty="0">
              <a:solidFill>
                <a:srgbClr val="FFFFFF"/>
              </a:solidFill>
              <a:latin typeface="方正黑体简体" pitchFamily="2" charset="-122"/>
              <a:ea typeface="方正黑体简体" pitchFamily="2" charset="-122"/>
              <a:sym typeface="FZZhengHeiS-R-GB"/>
            </a:endParaRPr>
          </a:p>
        </p:txBody>
      </p:sp>
      <p:sp>
        <p:nvSpPr>
          <p:cNvPr id="18444"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3B64FA9C-98BF-4772-97C4-484EB5B7832A}" type="slidenum">
              <a:rPr altLang="en-US" smtClean="0">
                <a:solidFill>
                  <a:srgbClr val="898989"/>
                </a:solidFill>
                <a:cs typeface="FZHei-B01S"/>
              </a:rPr>
            </a:fld>
            <a:endParaRPr lang="zh-CN" altLang="en-US" smtClean="0">
              <a:solidFill>
                <a:srgbClr val="898989"/>
              </a:solidFill>
              <a:cs typeface="FZHei-B01S"/>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400" fill="hold"/>
                                        <p:tgtEl>
                                          <p:spTgt spid="4"/>
                                        </p:tgtEl>
                                        <p:attrNameLst>
                                          <p:attrName>ppt_w</p:attrName>
                                        </p:attrNameLst>
                                      </p:cBhvr>
                                      <p:tavLst>
                                        <p:tav tm="0">
                                          <p:val>
                                            <p:fltVal val="0"/>
                                          </p:val>
                                        </p:tav>
                                        <p:tav tm="100000">
                                          <p:val>
                                            <p:strVal val="#ppt_w"/>
                                          </p:val>
                                        </p:tav>
                                      </p:tavLst>
                                    </p:anim>
                                    <p:anim calcmode="lin" valueType="num">
                                      <p:cBhvr>
                                        <p:cTn id="8" dur="400" fill="hold"/>
                                        <p:tgtEl>
                                          <p:spTgt spid="4"/>
                                        </p:tgtEl>
                                        <p:attrNameLst>
                                          <p:attrName>ppt_h</p:attrName>
                                        </p:attrNameLst>
                                      </p:cBhvr>
                                      <p:tavLst>
                                        <p:tav tm="0">
                                          <p:val>
                                            <p:fltVal val="0"/>
                                          </p:val>
                                        </p:tav>
                                        <p:tav tm="100000">
                                          <p:val>
                                            <p:strVal val="#ppt_h"/>
                                          </p:val>
                                        </p:tav>
                                      </p:tavLst>
                                    </p:anim>
                                    <p:animEffect transition="in" filter="fade">
                                      <p:cBhvr>
                                        <p:cTn id="9" dur="400"/>
                                        <p:tgtEl>
                                          <p:spTgt spid="4"/>
                                        </p:tgtEl>
                                      </p:cBhvr>
                                    </p:animEffect>
                                  </p:childTnLst>
                                </p:cTn>
                              </p:par>
                              <p:par>
                                <p:cTn id="10" presetID="21" presetClass="entr" presetSubtype="1" fill="hold" grpId="0" nodeType="withEffect">
                                  <p:stCondLst>
                                    <p:cond delay="20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400"/>
                                        <p:tgtEl>
                                          <p:spTgt spid="5"/>
                                        </p:tgtEl>
                                      </p:cBhvr>
                                    </p:animEffect>
                                  </p:childTnLst>
                                </p:cTn>
                              </p:par>
                              <p:par>
                                <p:cTn id="13" presetID="10" presetClass="entr" presetSubtype="0" fill="hold" nodeType="withEffect">
                                  <p:stCondLst>
                                    <p:cond delay="6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700"/>
                                        <p:tgtEl>
                                          <p:spTgt spid="6"/>
                                        </p:tgtEl>
                                      </p:cBhvr>
                                    </p:animEffect>
                                  </p:childTnLst>
                                </p:cTn>
                              </p:par>
                              <p:par>
                                <p:cTn id="16" presetID="10" presetClass="entr" presetSubtype="0" fill="hold" nodeType="withEffect">
                                  <p:stCondLst>
                                    <p:cond delay="6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8" presetClass="emph" presetSubtype="0" repeatCount="indefinite" fill="hold" nodeType="withEffect">
                                  <p:stCondLst>
                                    <p:cond delay="600"/>
                                  </p:stCondLst>
                                  <p:childTnLst>
                                    <p:animRot by="-21600000">
                                      <p:cBhvr>
                                        <p:cTn id="20" dur="2000" fill="hold"/>
                                        <p:tgtEl>
                                          <p:spTgt spid="6"/>
                                        </p:tgtEl>
                                        <p:attrNameLst>
                                          <p:attrName>r</p:attrName>
                                        </p:attrNameLst>
                                      </p:cBhvr>
                                    </p:animRot>
                                  </p:childTnLst>
                                </p:cTn>
                              </p:par>
                              <p:par>
                                <p:cTn id="21" presetID="10" presetClass="entr" presetSubtype="0" fill="hold" nodeType="withEffect">
                                  <p:stCondLst>
                                    <p:cond delay="6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8" presetClass="emph" presetSubtype="0" repeatCount="indefinite" fill="hold" nodeType="withEffect">
                                  <p:stCondLst>
                                    <p:cond delay="600"/>
                                  </p:stCondLst>
                                  <p:childTnLst>
                                    <p:animRot by="-21600000">
                                      <p:cBhvr>
                                        <p:cTn id="25" dur="2000" fill="hold"/>
                                        <p:tgtEl>
                                          <p:spTgt spid="7"/>
                                        </p:tgtEl>
                                        <p:attrNameLst>
                                          <p:attrName>r</p:attrName>
                                        </p:attrNameLst>
                                      </p:cBhvr>
                                    </p:animRot>
                                  </p:childTnLst>
                                </p:cTn>
                              </p:par>
                              <p:par>
                                <p:cTn id="26" presetID="10" presetClass="entr" presetSubtype="0" fill="hold" grpId="0" nodeType="withEffect">
                                  <p:stCondLst>
                                    <p:cond delay="60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35" presetClass="path" presetSubtype="0" accel="50000" decel="50000" fill="hold" grpId="1" nodeType="withEffect">
                                  <p:stCondLst>
                                    <p:cond delay="600"/>
                                  </p:stCondLst>
                                  <p:childTnLst>
                                    <p:animMotion origin="layout" path="M 0.1711 7.40741E-7 L -4.58333E-6 7.40741E-7 " pathEditMode="relative" rAng="0" ptsTypes="AA">
                                      <p:cBhvr>
                                        <p:cTn id="30" dur="1000" fill="hold"/>
                                        <p:tgtEl>
                                          <p:spTgt spid="22"/>
                                        </p:tgtEl>
                                        <p:attrNameLst>
                                          <p:attrName>ppt_x</p:attrName>
                                          <p:attrName>ppt_y</p:attrName>
                                        </p:attrNameLst>
                                      </p:cBhvr>
                                      <p:rCtr x="-8500" y="0"/>
                                    </p:animMotion>
                                  </p:childTnLst>
                                </p:cTn>
                              </p:par>
                              <p:par>
                                <p:cTn id="31" presetID="53" presetClass="entr" presetSubtype="16" fill="hold" grpId="0" nodeType="withEffect">
                                  <p:stCondLst>
                                    <p:cond delay="60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600"/>
                                  </p:stCondLst>
                                  <p:childTnLst>
                                    <p:set>
                                      <p:cBhvr>
                                        <p:cTn id="37" dur="1" fill="hold">
                                          <p:stCondLst>
                                            <p:cond delay="0"/>
                                          </p:stCondLst>
                                        </p:cTn>
                                        <p:tgtEl>
                                          <p:spTgt spid="23"/>
                                        </p:tgtEl>
                                        <p:attrNameLst>
                                          <p:attrName>style.visibility</p:attrName>
                                        </p:attrNameLst>
                                      </p:cBhvr>
                                      <p:to>
                                        <p:strVal val="visible"/>
                                      </p:to>
                                    </p:set>
                                    <p:anim calcmode="lin" valueType="num">
                                      <p:cBhvr>
                                        <p:cTn id="38" dur="500" fill="hold"/>
                                        <p:tgtEl>
                                          <p:spTgt spid="23"/>
                                        </p:tgtEl>
                                        <p:attrNameLst>
                                          <p:attrName>ppt_w</p:attrName>
                                        </p:attrNameLst>
                                      </p:cBhvr>
                                      <p:tavLst>
                                        <p:tav tm="0">
                                          <p:val>
                                            <p:fltVal val="0"/>
                                          </p:val>
                                        </p:tav>
                                        <p:tav tm="100000">
                                          <p:val>
                                            <p:strVal val="#ppt_w"/>
                                          </p:val>
                                        </p:tav>
                                      </p:tavLst>
                                    </p:anim>
                                    <p:anim calcmode="lin" valueType="num">
                                      <p:cBhvr>
                                        <p:cTn id="39" dur="500" fill="hold"/>
                                        <p:tgtEl>
                                          <p:spTgt spid="23"/>
                                        </p:tgtEl>
                                        <p:attrNameLst>
                                          <p:attrName>ppt_h</p:attrName>
                                        </p:attrNameLst>
                                      </p:cBhvr>
                                      <p:tavLst>
                                        <p:tav tm="0">
                                          <p:val>
                                            <p:fltVal val="0"/>
                                          </p:val>
                                        </p:tav>
                                        <p:tav tm="100000">
                                          <p:val>
                                            <p:strVal val="#ppt_h"/>
                                          </p:val>
                                        </p:tav>
                                      </p:tavLst>
                                    </p:anim>
                                    <p:animEffect transition="in" filter="fade">
                                      <p:cBhvr>
                                        <p:cTn id="4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p:bldP spid="22" grpId="0" animBg="1"/>
      <p:bldP spid="22" grpId="1"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矩形 69"/>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71" name="矩形 70"/>
          <p:cNvSpPr>
            <a:spLocks noChangeArrowheads="1"/>
          </p:cNvSpPr>
          <p:nvPr/>
        </p:nvSpPr>
        <p:spPr bwMode="auto">
          <a:xfrm>
            <a:off x="1755775" y="449263"/>
            <a:ext cx="41608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a:solidFill>
                  <a:srgbClr val="18478F"/>
                </a:solidFill>
                <a:latin typeface="方正黑体简体" pitchFamily="2" charset="-122"/>
                <a:ea typeface="方正黑体简体" pitchFamily="2" charset="-122"/>
                <a:sym typeface="FZZhengHeiS-R-GB"/>
              </a:rPr>
              <a:t>审核登记表</a:t>
            </a:r>
            <a:r>
              <a:rPr lang="en-US" altLang="zh-CN" sz="2400">
                <a:solidFill>
                  <a:srgbClr val="18478F"/>
                </a:solidFill>
                <a:latin typeface="方正黑体简体" pitchFamily="2" charset="-122"/>
                <a:ea typeface="方正黑体简体" pitchFamily="2" charset="-122"/>
                <a:sym typeface="FZZhengHeiS-R-GB"/>
              </a:rPr>
              <a:t>1</a:t>
            </a:r>
            <a:endParaRPr lang="en-US" altLang="zh-CN" sz="2400">
              <a:solidFill>
                <a:srgbClr val="18478F"/>
              </a:solidFill>
              <a:latin typeface="方正黑体简体" pitchFamily="2" charset="-122"/>
              <a:ea typeface="方正黑体简体" pitchFamily="2" charset="-122"/>
              <a:sym typeface="FZZhengHeiS-R-GB"/>
            </a:endParaRPr>
          </a:p>
        </p:txBody>
      </p:sp>
      <p:sp>
        <p:nvSpPr>
          <p:cNvPr id="91" name="圆角矩形 90"/>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92" name="矩形 91"/>
          <p:cNvSpPr>
            <a:spLocks noChangeArrowheads="1"/>
          </p:cNvSpPr>
          <p:nvPr/>
        </p:nvSpPr>
        <p:spPr bwMode="auto">
          <a:xfrm>
            <a:off x="474663" y="401638"/>
            <a:ext cx="7635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18478F"/>
                </a:solidFill>
                <a:latin typeface="方正黑体简体" pitchFamily="2" charset="-122"/>
                <a:ea typeface="方正黑体简体" pitchFamily="2" charset="-122"/>
                <a:sym typeface="FZZhengHeiS-R-GB"/>
              </a:rPr>
              <a:t>3.1</a:t>
            </a:r>
            <a:endParaRPr lang="zh-CN" altLang="en-US" sz="3200">
              <a:solidFill>
                <a:srgbClr val="18478F"/>
              </a:solidFill>
              <a:latin typeface="方正黑体简体" pitchFamily="2" charset="-122"/>
              <a:ea typeface="方正黑体简体" pitchFamily="2" charset="-122"/>
              <a:sym typeface="FZZhengHeiS-R-GB"/>
            </a:endParaRPr>
          </a:p>
        </p:txBody>
      </p:sp>
      <p:sp>
        <p:nvSpPr>
          <p:cNvPr id="93" name="矩形 92"/>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pic>
        <p:nvPicPr>
          <p:cNvPr id="88070" name="图片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77938" y="3152775"/>
            <a:ext cx="9852025"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对话气泡: 椭圆形 9"/>
          <p:cNvSpPr/>
          <p:nvPr/>
        </p:nvSpPr>
        <p:spPr>
          <a:xfrm>
            <a:off x="762732" y="1481736"/>
            <a:ext cx="3910012" cy="1093787"/>
          </a:xfrm>
          <a:prstGeom prst="wedgeEllipseCallout">
            <a:avLst>
              <a:gd name="adj1" fmla="val -171"/>
              <a:gd name="adj2" fmla="val 144985"/>
            </a:avLst>
          </a:prstGeom>
        </p:spPr>
        <p:style>
          <a:lnRef idx="2">
            <a:schemeClr val="accent2"/>
          </a:lnRef>
          <a:fillRef idx="1">
            <a:schemeClr val="lt1"/>
          </a:fillRef>
          <a:effectRef idx="0">
            <a:schemeClr val="accent2"/>
          </a:effectRef>
          <a:fontRef idx="minor">
            <a:schemeClr val="dk1"/>
          </a:fontRef>
        </p:style>
        <p:txBody>
          <a:bodyPr anchor="ctr"/>
          <a:lstStyle/>
          <a:p>
            <a:pPr algn="ctr" eaLnBrk="0" hangingPunct="0">
              <a:defRPr/>
            </a:pPr>
            <a:r>
              <a:rPr lang="zh-CN" altLang="en-US" noProof="1">
                <a:solidFill>
                  <a:schemeClr val="tx1"/>
                </a:solidFill>
                <a:latin typeface="方正黑体简体" pitchFamily="2" charset="-122"/>
                <a:ea typeface="方正黑体简体" pitchFamily="2" charset="-122"/>
                <a:cs typeface="+mn-ea"/>
                <a:sym typeface="+mn-lt"/>
              </a:rPr>
              <a:t>社会信用代码以 </a:t>
            </a:r>
            <a:r>
              <a:rPr lang="en-US" altLang="zh-CN" noProof="1">
                <a:solidFill>
                  <a:schemeClr val="tx1"/>
                </a:solidFill>
                <a:latin typeface="方正黑体简体" pitchFamily="2" charset="-122"/>
                <a:ea typeface="方正黑体简体" pitchFamily="2" charset="-122"/>
                <a:cs typeface="+mn-ea"/>
                <a:sym typeface="+mn-lt"/>
              </a:rPr>
              <a:t>A</a:t>
            </a:r>
            <a:r>
              <a:rPr lang="zh-CN" altLang="en-US" noProof="1">
                <a:solidFill>
                  <a:schemeClr val="tx1"/>
                </a:solidFill>
                <a:latin typeface="方正黑体简体" pitchFamily="2" charset="-122"/>
                <a:ea typeface="方正黑体简体" pitchFamily="2" charset="-122"/>
                <a:cs typeface="+mn-ea"/>
                <a:sym typeface="+mn-lt"/>
              </a:rPr>
              <a:t>、</a:t>
            </a:r>
            <a:r>
              <a:rPr lang="en-US" altLang="zh-CN" noProof="1">
                <a:solidFill>
                  <a:schemeClr val="tx1"/>
                </a:solidFill>
                <a:latin typeface="方正黑体简体" pitchFamily="2" charset="-122"/>
                <a:ea typeface="方正黑体简体" pitchFamily="2" charset="-122"/>
                <a:cs typeface="+mn-ea"/>
                <a:sym typeface="+mn-lt"/>
              </a:rPr>
              <a:t>G</a:t>
            </a:r>
            <a:r>
              <a:rPr lang="zh-CN" altLang="en-US" noProof="1">
                <a:solidFill>
                  <a:schemeClr val="tx1"/>
                </a:solidFill>
                <a:latin typeface="方正黑体简体" pitchFamily="2" charset="-122"/>
                <a:ea typeface="方正黑体简体" pitchFamily="2" charset="-122"/>
                <a:cs typeface="+mn-ea"/>
                <a:sym typeface="+mn-lt"/>
              </a:rPr>
              <a:t>、</a:t>
            </a:r>
            <a:r>
              <a:rPr lang="en-US" altLang="zh-CN" noProof="1">
                <a:solidFill>
                  <a:schemeClr val="tx1"/>
                </a:solidFill>
                <a:latin typeface="方正黑体简体" pitchFamily="2" charset="-122"/>
                <a:ea typeface="方正黑体简体" pitchFamily="2" charset="-122"/>
                <a:cs typeface="+mn-ea"/>
                <a:sym typeface="+mn-lt"/>
              </a:rPr>
              <a:t>J</a:t>
            </a:r>
            <a:r>
              <a:rPr lang="zh-CN" altLang="en-US" noProof="1">
                <a:solidFill>
                  <a:schemeClr val="tx1"/>
                </a:solidFill>
                <a:latin typeface="方正黑体简体" pitchFamily="2" charset="-122"/>
                <a:ea typeface="方正黑体简体" pitchFamily="2" charset="-122"/>
                <a:cs typeface="+mn-ea"/>
                <a:sym typeface="+mn-lt"/>
              </a:rPr>
              <a:t>、</a:t>
            </a:r>
            <a:r>
              <a:rPr lang="en-US" altLang="zh-CN" noProof="1">
                <a:solidFill>
                  <a:schemeClr val="tx1"/>
                </a:solidFill>
                <a:latin typeface="方正黑体简体" pitchFamily="2" charset="-122"/>
                <a:ea typeface="方正黑体简体" pitchFamily="2" charset="-122"/>
                <a:cs typeface="+mn-ea"/>
                <a:sym typeface="+mn-lt"/>
              </a:rPr>
              <a:t>21</a:t>
            </a:r>
            <a:r>
              <a:rPr lang="zh-CN" altLang="en-US" noProof="1">
                <a:solidFill>
                  <a:schemeClr val="tx1"/>
                </a:solidFill>
                <a:latin typeface="方正黑体简体" pitchFamily="2" charset="-122"/>
                <a:ea typeface="方正黑体简体" pitchFamily="2" charset="-122"/>
                <a:cs typeface="+mn-ea"/>
                <a:sym typeface="+mn-lt"/>
              </a:rPr>
              <a:t>、</a:t>
            </a:r>
            <a:r>
              <a:rPr lang="en-US" altLang="zh-CN" noProof="1">
                <a:solidFill>
                  <a:schemeClr val="tx1"/>
                </a:solidFill>
                <a:latin typeface="方正黑体简体" pitchFamily="2" charset="-122"/>
                <a:ea typeface="方正黑体简体" pitchFamily="2" charset="-122"/>
                <a:cs typeface="+mn-ea"/>
                <a:sym typeface="+mn-lt"/>
              </a:rPr>
              <a:t>41</a:t>
            </a:r>
            <a:r>
              <a:rPr lang="zh-CN" altLang="en-US" noProof="1">
                <a:solidFill>
                  <a:schemeClr val="tx1"/>
                </a:solidFill>
                <a:latin typeface="方正黑体简体" pitchFamily="2" charset="-122"/>
                <a:ea typeface="方正黑体简体" pitchFamily="2" charset="-122"/>
                <a:cs typeface="+mn-ea"/>
                <a:sym typeface="+mn-lt"/>
              </a:rPr>
              <a:t>、</a:t>
            </a:r>
            <a:r>
              <a:rPr lang="en-US" altLang="zh-CN" noProof="1">
                <a:solidFill>
                  <a:schemeClr val="tx1"/>
                </a:solidFill>
                <a:latin typeface="方正黑体简体" pitchFamily="2" charset="-122"/>
                <a:ea typeface="方正黑体简体" pitchFamily="2" charset="-122"/>
                <a:cs typeface="+mn-ea"/>
                <a:sym typeface="+mn-lt"/>
              </a:rPr>
              <a:t>61</a:t>
            </a:r>
            <a:r>
              <a:rPr lang="zh-CN" altLang="en-US" noProof="1">
                <a:solidFill>
                  <a:schemeClr val="tx1"/>
                </a:solidFill>
                <a:latin typeface="方正黑体简体" pitchFamily="2" charset="-122"/>
                <a:ea typeface="方正黑体简体" pitchFamily="2" charset="-122"/>
                <a:cs typeface="+mn-ea"/>
                <a:sym typeface="+mn-lt"/>
              </a:rPr>
              <a:t>、</a:t>
            </a:r>
            <a:r>
              <a:rPr lang="en-US" altLang="zh-CN" noProof="1">
                <a:solidFill>
                  <a:schemeClr val="tx1"/>
                </a:solidFill>
                <a:latin typeface="方正黑体简体" pitchFamily="2" charset="-122"/>
                <a:ea typeface="方正黑体简体" pitchFamily="2" charset="-122"/>
                <a:cs typeface="+mn-ea"/>
                <a:sym typeface="+mn-lt"/>
              </a:rPr>
              <a:t>62</a:t>
            </a:r>
            <a:r>
              <a:rPr lang="zh-CN" altLang="en-US" noProof="1">
                <a:solidFill>
                  <a:schemeClr val="tx1"/>
                </a:solidFill>
                <a:latin typeface="方正黑体简体" pitchFamily="2" charset="-122"/>
                <a:ea typeface="方正黑体简体" pitchFamily="2" charset="-122"/>
                <a:cs typeface="+mn-ea"/>
                <a:sym typeface="+mn-lt"/>
              </a:rPr>
              <a:t>、</a:t>
            </a:r>
            <a:r>
              <a:rPr lang="en-US" altLang="zh-CN" noProof="1">
                <a:solidFill>
                  <a:schemeClr val="tx1"/>
                </a:solidFill>
                <a:latin typeface="方正黑体简体" pitchFamily="2" charset="-122"/>
                <a:ea typeface="方正黑体简体" pitchFamily="2" charset="-122"/>
                <a:cs typeface="+mn-ea"/>
                <a:sym typeface="+mn-lt"/>
              </a:rPr>
              <a:t>92</a:t>
            </a:r>
            <a:r>
              <a:rPr lang="zh-CN" altLang="en-US" noProof="1">
                <a:solidFill>
                  <a:schemeClr val="tx1"/>
                </a:solidFill>
                <a:latin typeface="方正黑体简体" pitchFamily="2" charset="-122"/>
                <a:ea typeface="方正黑体简体" pitchFamily="2" charset="-122"/>
                <a:cs typeface="+mn-ea"/>
                <a:sym typeface="+mn-lt"/>
              </a:rPr>
              <a:t>开头的，不允许入库</a:t>
            </a:r>
            <a:endParaRPr lang="zh-CN" altLang="en-US" noProof="1">
              <a:solidFill>
                <a:schemeClr val="tx1"/>
              </a:solidFill>
              <a:latin typeface="方正黑体简体" pitchFamily="2" charset="-122"/>
              <a:ea typeface="方正黑体简体" pitchFamily="2" charset="-122"/>
              <a:cs typeface="+mn-ea"/>
              <a:sym typeface="+mn-lt"/>
            </a:endParaRPr>
          </a:p>
        </p:txBody>
      </p:sp>
      <p:sp>
        <p:nvSpPr>
          <p:cNvPr id="11" name="对话气泡: 椭圆形 10"/>
          <p:cNvSpPr/>
          <p:nvPr/>
        </p:nvSpPr>
        <p:spPr>
          <a:xfrm>
            <a:off x="4406641" y="557687"/>
            <a:ext cx="6723322" cy="2060575"/>
          </a:xfrm>
          <a:prstGeom prst="wedgeEllipseCallout">
            <a:avLst>
              <a:gd name="adj1" fmla="val -67625"/>
              <a:gd name="adj2" fmla="val 120090"/>
            </a:avLst>
          </a:prstGeom>
        </p:spPr>
        <p:style>
          <a:lnRef idx="2">
            <a:schemeClr val="accent2"/>
          </a:lnRef>
          <a:fillRef idx="1">
            <a:schemeClr val="lt1"/>
          </a:fillRef>
          <a:effectRef idx="0">
            <a:schemeClr val="accent2"/>
          </a:effectRef>
          <a:fontRef idx="minor">
            <a:schemeClr val="dk1"/>
          </a:fontRef>
        </p:style>
        <p:txBody>
          <a:bodyPr anchor="ctr"/>
          <a:lstStyle/>
          <a:p>
            <a:pPr algn="ctr" eaLnBrk="0" hangingPunct="0">
              <a:defRPr/>
            </a:pPr>
            <a:r>
              <a:rPr lang="zh-CN" altLang="en-US" noProof="1">
                <a:solidFill>
                  <a:schemeClr val="tx1"/>
                </a:solidFill>
                <a:latin typeface="方正黑体简体" pitchFamily="2" charset="-122"/>
                <a:ea typeface="方正黑体简体" pitchFamily="2" charset="-122"/>
                <a:cs typeface="+mn-ea"/>
                <a:sym typeface="+mn-lt"/>
              </a:rPr>
              <a:t>与信用代码</a:t>
            </a:r>
            <a:r>
              <a:rPr lang="en-US" altLang="zh-CN" noProof="1">
                <a:solidFill>
                  <a:schemeClr val="tx1"/>
                </a:solidFill>
                <a:latin typeface="方正黑体简体" pitchFamily="2" charset="-122"/>
                <a:ea typeface="方正黑体简体" pitchFamily="2" charset="-122"/>
                <a:cs typeface="+mn-ea"/>
                <a:sym typeface="+mn-lt"/>
              </a:rPr>
              <a:t>9-17</a:t>
            </a:r>
            <a:r>
              <a:rPr lang="zh-CN" altLang="en-US" noProof="1">
                <a:solidFill>
                  <a:schemeClr val="tx1"/>
                </a:solidFill>
                <a:latin typeface="方正黑体简体" pitchFamily="2" charset="-122"/>
                <a:ea typeface="方正黑体简体" pitchFamily="2" charset="-122"/>
                <a:cs typeface="+mn-ea"/>
                <a:sym typeface="+mn-lt"/>
              </a:rPr>
              <a:t>位一致；</a:t>
            </a:r>
            <a:endParaRPr lang="en-US" altLang="zh-CN" noProof="1">
              <a:solidFill>
                <a:schemeClr val="tx1"/>
              </a:solidFill>
              <a:latin typeface="方正黑体简体" pitchFamily="2" charset="-122"/>
              <a:ea typeface="方正黑体简体" pitchFamily="2" charset="-122"/>
              <a:cs typeface="+mn-ea"/>
              <a:sym typeface="+mn-lt"/>
            </a:endParaRPr>
          </a:p>
          <a:p>
            <a:pPr algn="ctr" eaLnBrk="0" hangingPunct="0">
              <a:defRPr/>
            </a:pPr>
            <a:r>
              <a:rPr lang="zh-CN" altLang="en-US" noProof="1">
                <a:solidFill>
                  <a:schemeClr val="tx1"/>
                </a:solidFill>
                <a:latin typeface="方正黑体简体" pitchFamily="2" charset="-122"/>
                <a:ea typeface="方正黑体简体" pitchFamily="2" charset="-122"/>
                <a:cs typeface="+mn-ea"/>
                <a:sym typeface="+mn-lt"/>
              </a:rPr>
              <a:t>新纳入单位不与已在库单位重码；</a:t>
            </a:r>
            <a:endParaRPr lang="en-US" altLang="zh-CN" noProof="1">
              <a:solidFill>
                <a:schemeClr val="tx1"/>
              </a:solidFill>
              <a:latin typeface="方正黑体简体" pitchFamily="2" charset="-122"/>
              <a:ea typeface="方正黑体简体" pitchFamily="2" charset="-122"/>
              <a:cs typeface="+mn-ea"/>
              <a:sym typeface="+mn-lt"/>
            </a:endParaRPr>
          </a:p>
          <a:p>
            <a:pPr algn="ctr" eaLnBrk="0" hangingPunct="0">
              <a:defRPr/>
            </a:pPr>
            <a:r>
              <a:rPr lang="zh-CN" altLang="en-US" noProof="1">
                <a:solidFill>
                  <a:schemeClr val="tx1"/>
                </a:solidFill>
                <a:latin typeface="方正黑体简体" pitchFamily="2" charset="-122"/>
                <a:ea typeface="方正黑体简体" pitchFamily="2" charset="-122"/>
                <a:cs typeface="+mn-ea"/>
                <a:sym typeface="+mn-lt"/>
              </a:rPr>
              <a:t>审核类型</a:t>
            </a:r>
            <a:r>
              <a:rPr lang="en-US" altLang="zh-CN" noProof="1">
                <a:solidFill>
                  <a:schemeClr val="tx1"/>
                </a:solidFill>
                <a:latin typeface="方正黑体简体" pitchFamily="2" charset="-122"/>
                <a:ea typeface="方正黑体简体" pitchFamily="2" charset="-122"/>
                <a:cs typeface="+mn-ea"/>
                <a:sym typeface="+mn-lt"/>
              </a:rPr>
              <a:t>4</a:t>
            </a:r>
            <a:r>
              <a:rPr lang="zh-CN" altLang="en-US" noProof="1">
                <a:solidFill>
                  <a:schemeClr val="tx1"/>
                </a:solidFill>
                <a:latin typeface="方正黑体简体" pitchFamily="2" charset="-122"/>
                <a:ea typeface="方正黑体简体" pitchFamily="2" charset="-122"/>
                <a:cs typeface="+mn-ea"/>
                <a:sym typeface="+mn-lt"/>
              </a:rPr>
              <a:t>、</a:t>
            </a:r>
            <a:r>
              <a:rPr lang="en-US" altLang="zh-CN" noProof="1">
                <a:solidFill>
                  <a:schemeClr val="tx1"/>
                </a:solidFill>
                <a:latin typeface="方正黑体简体" pitchFamily="2" charset="-122"/>
                <a:ea typeface="方正黑体简体" pitchFamily="2" charset="-122"/>
                <a:cs typeface="+mn-ea"/>
                <a:sym typeface="+mn-lt"/>
              </a:rPr>
              <a:t>5</a:t>
            </a:r>
            <a:r>
              <a:rPr lang="zh-CN" altLang="en-US" noProof="1">
                <a:solidFill>
                  <a:schemeClr val="tx1"/>
                </a:solidFill>
                <a:latin typeface="方正黑体简体" pitchFamily="2" charset="-122"/>
                <a:ea typeface="方正黑体简体" pitchFamily="2" charset="-122"/>
                <a:cs typeface="+mn-ea"/>
                <a:sym typeface="+mn-lt"/>
              </a:rPr>
              <a:t>（改名、改码），代码应在上期同专业字典</a:t>
            </a:r>
            <a:r>
              <a:rPr lang="zh-CN" altLang="en-US" noProof="1" smtClean="0">
                <a:solidFill>
                  <a:schemeClr val="tx1"/>
                </a:solidFill>
                <a:latin typeface="方正黑体简体" pitchFamily="2" charset="-122"/>
                <a:ea typeface="方正黑体简体" pitchFamily="2" charset="-122"/>
                <a:cs typeface="+mn-ea"/>
                <a:sym typeface="+mn-lt"/>
              </a:rPr>
              <a:t>库中存在</a:t>
            </a:r>
            <a:endParaRPr lang="en-US" altLang="zh-CN" noProof="1">
              <a:solidFill>
                <a:schemeClr val="tx1"/>
              </a:solidFill>
              <a:latin typeface="方正黑体简体" pitchFamily="2" charset="-122"/>
              <a:ea typeface="方正黑体简体" pitchFamily="2" charset="-122"/>
              <a:cs typeface="+mn-ea"/>
              <a:sym typeface="+mn-lt"/>
            </a:endParaRPr>
          </a:p>
        </p:txBody>
      </p:sp>
      <p:sp>
        <p:nvSpPr>
          <p:cNvPr id="880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6689279D-D9AC-4BB6-8B1F-B8AFF145078D}" type="slidenum">
              <a:rPr altLang="en-US" smtClean="0">
                <a:solidFill>
                  <a:srgbClr val="898989"/>
                </a:solidFill>
                <a:cs typeface="FZHei-B01S"/>
              </a:rPr>
            </a:fld>
            <a:endParaRPr lang="zh-CN" altLang="en-US" smtClean="0">
              <a:solidFill>
                <a:srgbClr val="898989"/>
              </a:solidFill>
              <a:cs typeface="FZHei-B01S"/>
            </a:endParaRPr>
          </a:p>
        </p:txBody>
      </p:sp>
    </p:spTree>
  </p:cSld>
  <p:clrMapOvr>
    <a:masterClrMapping/>
  </p:clrMapOvr>
  <p:transition spd="slow"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500"/>
                                        <p:tgtEl>
                                          <p:spTgt spid="92"/>
                                        </p:tgtEl>
                                      </p:cBhvr>
                                    </p:animEffect>
                                  </p:childTnLst>
                                </p:cTn>
                              </p:par>
                              <p:par>
                                <p:cTn id="11" presetID="63" presetClass="path" presetSubtype="0" accel="50000" decel="50000" fill="hold" nodeType="withEffect">
                                  <p:stCondLst>
                                    <p:cond delay="0"/>
                                  </p:stCondLst>
                                  <p:childTnLst>
                                    <p:animMotion origin="layout" path="M -0.16667 2.59259E-6 L 2.5E-6 2.59259E-6 " pathEditMode="relative" rAng="0" ptsTypes="AA">
                                      <p:cBhvr>
                                        <p:cTn id="12" dur="800" fill="hold"/>
                                        <p:tgtEl>
                                          <p:spTgt spid="91"/>
                                        </p:tgtEl>
                                        <p:attrNameLst>
                                          <p:attrName>ppt_x</p:attrName>
                                          <p:attrName>ppt_y</p:attrName>
                                        </p:attrNameLst>
                                      </p:cBhvr>
                                      <p:rCtr x="8300" y="0"/>
                                    </p:animMotion>
                                  </p:childTnLst>
                                </p:cTn>
                              </p:par>
                              <p:par>
                                <p:cTn id="13" presetID="10" presetClass="entr" presetSubtype="0" fill="hold" grpId="0" nodeType="withEffect">
                                  <p:stCondLst>
                                    <p:cond delay="500"/>
                                  </p:stCondLst>
                                  <p:childTnLst>
                                    <p:set>
                                      <p:cBhvr>
                                        <p:cTn id="14" dur="1" fill="hold">
                                          <p:stCondLst>
                                            <p:cond delay="0"/>
                                          </p:stCondLst>
                                        </p:cTn>
                                        <p:tgtEl>
                                          <p:spTgt spid="93"/>
                                        </p:tgtEl>
                                        <p:attrNameLst>
                                          <p:attrName>style.visibility</p:attrName>
                                        </p:attrNameLst>
                                      </p:cBhvr>
                                      <p:to>
                                        <p:strVal val="visible"/>
                                      </p:to>
                                    </p:set>
                                    <p:animEffect transition="in" filter="fade">
                                      <p:cBhvr>
                                        <p:cTn id="15" dur="500"/>
                                        <p:tgtEl>
                                          <p:spTgt spid="93"/>
                                        </p:tgtEl>
                                      </p:cBhvr>
                                    </p:animEffect>
                                  </p:childTnLst>
                                </p:cTn>
                              </p:par>
                              <p:par>
                                <p:cTn id="16" presetID="63" presetClass="path" presetSubtype="0" accel="50000" decel="50000" fill="hold" grpId="1" nodeType="withEffect">
                                  <p:stCondLst>
                                    <p:cond delay="200"/>
                                  </p:stCondLst>
                                  <p:childTnLst>
                                    <p:animMotion origin="layout" path="M -0.16667 -1.85185E-6 L -2.5E-6 -1.85185E-6 " pathEditMode="relative" rAng="0" ptsTypes="AA">
                                      <p:cBhvr>
                                        <p:cTn id="17" dur="800" fill="hold"/>
                                        <p:tgtEl>
                                          <p:spTgt spid="93"/>
                                        </p:tgtEl>
                                        <p:attrNameLst>
                                          <p:attrName>ppt_x</p:attrName>
                                          <p:attrName>ppt_y</p:attrName>
                                        </p:attrNameLst>
                                      </p:cBhvr>
                                      <p:rCtr x="8800" y="0"/>
                                    </p:animMotion>
                                  </p:childTnLst>
                                </p:cTn>
                              </p:par>
                              <p:par>
                                <p:cTn id="18" presetID="10" presetClass="entr" presetSubtype="0" fill="hold" grpId="0" nodeType="withEffect">
                                  <p:stCondLst>
                                    <p:cond delay="75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1000"/>
                                        <p:tgtEl>
                                          <p:spTgt spid="70"/>
                                        </p:tgtEl>
                                      </p:cBhvr>
                                    </p:animEffect>
                                  </p:childTnLst>
                                </p:cTn>
                              </p:par>
                              <p:par>
                                <p:cTn id="21" presetID="63" presetClass="path" presetSubtype="0" accel="50000" decel="50000" fill="hold" grpId="1" nodeType="withEffect">
                                  <p:stCondLst>
                                    <p:cond delay="0"/>
                                  </p:stCondLst>
                                  <p:childTnLst>
                                    <p:animMotion origin="layout" path="M -0.16666 -3.7037E-7 L -2.5E-6 -3.7037E-7 " pathEditMode="relative" rAng="0" ptsTypes="AA">
                                      <p:cBhvr>
                                        <p:cTn id="22" dur="800" fill="hold"/>
                                        <p:tgtEl>
                                          <p:spTgt spid="70"/>
                                        </p:tgtEl>
                                        <p:attrNameLst>
                                          <p:attrName>ppt_x</p:attrName>
                                          <p:attrName>ppt_y</p:attrName>
                                        </p:attrNameLst>
                                      </p:cBhvr>
                                      <p:rCtr x="8300" y="0"/>
                                    </p:animMotion>
                                  </p:childTnLst>
                                </p:cTn>
                              </p:par>
                              <p:par>
                                <p:cTn id="23" presetID="22" presetClass="entr" presetSubtype="8" fill="hold" grpId="0" nodeType="withEffect">
                                  <p:stCondLst>
                                    <p:cond delay="500"/>
                                  </p:stCondLst>
                                  <p:childTnLst>
                                    <p:set>
                                      <p:cBhvr>
                                        <p:cTn id="24" dur="1" fill="hold">
                                          <p:stCondLst>
                                            <p:cond delay="0"/>
                                          </p:stCondLst>
                                        </p:cTn>
                                        <p:tgtEl>
                                          <p:spTgt spid="71"/>
                                        </p:tgtEl>
                                        <p:attrNameLst>
                                          <p:attrName>style.visibility</p:attrName>
                                        </p:attrNameLst>
                                      </p:cBhvr>
                                      <p:to>
                                        <p:strVal val="visible"/>
                                      </p:to>
                                    </p:set>
                                    <p:animEffect transition="in" filter="wipe(left)">
                                      <p:cBhvr>
                                        <p:cTn id="25" dur="500"/>
                                        <p:tgtEl>
                                          <p:spTgt spid="7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ppt_x</p:attrName>
                                        </p:attrNameLst>
                                      </p:cBhvr>
                                      <p:tavLst>
                                        <p:tav tm="0">
                                          <p:val>
                                            <p:strVal val="#ppt_x"/>
                                          </p:val>
                                        </p:tav>
                                        <p:tav tm="100000">
                                          <p:val>
                                            <p:strVal val="#ppt_x"/>
                                          </p:val>
                                        </p:tav>
                                      </p:tavLst>
                                    </p:anim>
                                    <p:anim calcmode="lin" valueType="num">
                                      <p:cBhvr>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grpId="1" nodeType="clickEffect">
                                  <p:stCondLst>
                                    <p:cond delay="0"/>
                                  </p:stCondLst>
                                  <p:childTnLst>
                                    <p:anim calcmode="lin" valueType="num">
                                      <p:cBhvr>
                                        <p:cTn id="35" dur="500"/>
                                        <p:tgtEl>
                                          <p:spTgt spid="10"/>
                                        </p:tgtEl>
                                        <p:attrNameLst>
                                          <p:attrName>ppt_x</p:attrName>
                                        </p:attrNameLst>
                                      </p:cBhvr>
                                      <p:tavLst>
                                        <p:tav tm="0">
                                          <p:val>
                                            <p:strVal val="ppt_x"/>
                                          </p:val>
                                        </p:tav>
                                        <p:tav tm="100000">
                                          <p:val>
                                            <p:strVal val="ppt_x"/>
                                          </p:val>
                                        </p:tav>
                                      </p:tavLst>
                                    </p:anim>
                                    <p:anim calcmode="lin" valueType="num">
                                      <p:cBhvr>
                                        <p:cTn id="36" dur="500"/>
                                        <p:tgtEl>
                                          <p:spTgt spid="10"/>
                                        </p:tgtEl>
                                        <p:attrNameLst>
                                          <p:attrName>ppt_y</p:attrName>
                                        </p:attrNameLst>
                                      </p:cBhvr>
                                      <p:tavLst>
                                        <p:tav tm="0">
                                          <p:val>
                                            <p:strVal val="ppt_y"/>
                                          </p:val>
                                        </p:tav>
                                        <p:tav tm="100000">
                                          <p:val>
                                            <p:strVal val="1+ppt_h/2"/>
                                          </p:val>
                                        </p:tav>
                                      </p:tavLst>
                                    </p:anim>
                                    <p:set>
                                      <p:cBhvr>
                                        <p:cTn id="37" dur="1" fill="hold">
                                          <p:stCondLst>
                                            <p:cond delay="4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ppt_x</p:attrName>
                                        </p:attrNameLst>
                                      </p:cBhvr>
                                      <p:tavLst>
                                        <p:tav tm="0">
                                          <p:val>
                                            <p:strVal val="#ppt_x"/>
                                          </p:val>
                                        </p:tav>
                                        <p:tav tm="100000">
                                          <p:val>
                                            <p:strVal val="#ppt_x"/>
                                          </p:val>
                                        </p:tav>
                                      </p:tavLst>
                                    </p:anim>
                                    <p:anim calcmode="lin" valueType="num">
                                      <p:cBhvr>
                                        <p:cTn id="4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grpId="1" nodeType="clickEffect">
                                  <p:stCondLst>
                                    <p:cond delay="0"/>
                                  </p:stCondLst>
                                  <p:childTnLst>
                                    <p:anim calcmode="lin" valueType="num">
                                      <p:cBhvr>
                                        <p:cTn id="47" dur="500"/>
                                        <p:tgtEl>
                                          <p:spTgt spid="11"/>
                                        </p:tgtEl>
                                        <p:attrNameLst>
                                          <p:attrName>ppt_x</p:attrName>
                                        </p:attrNameLst>
                                      </p:cBhvr>
                                      <p:tavLst>
                                        <p:tav tm="0">
                                          <p:val>
                                            <p:strVal val="ppt_x"/>
                                          </p:val>
                                        </p:tav>
                                        <p:tav tm="100000">
                                          <p:val>
                                            <p:strVal val="ppt_x"/>
                                          </p:val>
                                        </p:tav>
                                      </p:tavLst>
                                    </p:anim>
                                    <p:anim calcmode="lin" valueType="num">
                                      <p:cBhvr>
                                        <p:cTn id="48" dur="500"/>
                                        <p:tgtEl>
                                          <p:spTgt spid="11"/>
                                        </p:tgtEl>
                                        <p:attrNameLst>
                                          <p:attrName>ppt_y</p:attrName>
                                        </p:attrNameLst>
                                      </p:cBhvr>
                                      <p:tavLst>
                                        <p:tav tm="0">
                                          <p:val>
                                            <p:strVal val="ppt_y"/>
                                          </p:val>
                                        </p:tav>
                                        <p:tav tm="100000">
                                          <p:val>
                                            <p:strVal val="1+ppt_h/2"/>
                                          </p:val>
                                        </p:tav>
                                      </p:tavLst>
                                    </p:anim>
                                    <p:set>
                                      <p:cBhvr>
                                        <p:cTn id="49"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0" grpId="1" animBg="1"/>
      <p:bldP spid="71" grpId="0"/>
      <p:bldP spid="92" grpId="0"/>
      <p:bldP spid="93" grpId="0" animBg="1"/>
      <p:bldP spid="93" grpId="1" animBg="1"/>
      <p:bldP spid="10" grpId="0" animBg="1"/>
      <p:bldP spid="10" grpId="1" animBg="1"/>
      <p:bldP spid="11" grpId="0" animBg="1"/>
      <p:bldP spid="11"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矩形 69"/>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71" name="矩形 70"/>
          <p:cNvSpPr>
            <a:spLocks noChangeArrowheads="1"/>
          </p:cNvSpPr>
          <p:nvPr/>
        </p:nvSpPr>
        <p:spPr bwMode="auto">
          <a:xfrm>
            <a:off x="1755775" y="449263"/>
            <a:ext cx="41608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a:solidFill>
                  <a:srgbClr val="18478F"/>
                </a:solidFill>
                <a:latin typeface="方正黑体简体" pitchFamily="2" charset="-122"/>
                <a:ea typeface="方正黑体简体" pitchFamily="2" charset="-122"/>
                <a:sym typeface="FZZhengHeiS-R-GB"/>
              </a:rPr>
              <a:t>审核登记表</a:t>
            </a:r>
            <a:r>
              <a:rPr lang="en-US" altLang="zh-CN" sz="2400">
                <a:solidFill>
                  <a:srgbClr val="18478F"/>
                </a:solidFill>
                <a:latin typeface="方正黑体简体" pitchFamily="2" charset="-122"/>
                <a:ea typeface="方正黑体简体" pitchFamily="2" charset="-122"/>
                <a:sym typeface="FZZhengHeiS-R-GB"/>
              </a:rPr>
              <a:t>1</a:t>
            </a:r>
            <a:endParaRPr lang="en-US" altLang="zh-CN" sz="2400">
              <a:solidFill>
                <a:srgbClr val="18478F"/>
              </a:solidFill>
              <a:latin typeface="方正黑体简体" pitchFamily="2" charset="-122"/>
              <a:ea typeface="方正黑体简体" pitchFamily="2" charset="-122"/>
              <a:sym typeface="FZZhengHeiS-R-GB"/>
            </a:endParaRPr>
          </a:p>
        </p:txBody>
      </p:sp>
      <p:sp>
        <p:nvSpPr>
          <p:cNvPr id="91" name="圆角矩形 90"/>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92" name="矩形 91"/>
          <p:cNvSpPr>
            <a:spLocks noChangeArrowheads="1"/>
          </p:cNvSpPr>
          <p:nvPr/>
        </p:nvSpPr>
        <p:spPr bwMode="auto">
          <a:xfrm>
            <a:off x="473075" y="401638"/>
            <a:ext cx="765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18478F"/>
                </a:solidFill>
                <a:latin typeface="方正黑体简体" pitchFamily="2" charset="-122"/>
                <a:ea typeface="方正黑体简体" pitchFamily="2" charset="-122"/>
                <a:sym typeface="FZZhengHeiS-R-GB"/>
              </a:rPr>
              <a:t>3.1</a:t>
            </a:r>
            <a:endParaRPr lang="zh-CN" altLang="en-US" sz="3200">
              <a:solidFill>
                <a:srgbClr val="18478F"/>
              </a:solidFill>
              <a:latin typeface="方正黑体简体" pitchFamily="2" charset="-122"/>
              <a:ea typeface="方正黑体简体" pitchFamily="2" charset="-122"/>
              <a:sym typeface="FZZhengHeiS-R-GB"/>
            </a:endParaRPr>
          </a:p>
        </p:txBody>
      </p:sp>
      <p:sp>
        <p:nvSpPr>
          <p:cNvPr id="93" name="矩形 92"/>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pic>
        <p:nvPicPr>
          <p:cNvPr id="9011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12825" y="3644900"/>
            <a:ext cx="10679113"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对话气泡: 椭圆形 10"/>
          <p:cNvSpPr/>
          <p:nvPr/>
        </p:nvSpPr>
        <p:spPr>
          <a:xfrm>
            <a:off x="1689100" y="958850"/>
            <a:ext cx="7713980" cy="1803400"/>
          </a:xfrm>
          <a:prstGeom prst="wedgeEllipseCallout">
            <a:avLst>
              <a:gd name="adj1" fmla="val -29426"/>
              <a:gd name="adj2" fmla="val 107553"/>
            </a:avLst>
          </a:prstGeom>
        </p:spPr>
        <p:style>
          <a:lnRef idx="2">
            <a:schemeClr val="accent2"/>
          </a:lnRef>
          <a:fillRef idx="1">
            <a:schemeClr val="lt1"/>
          </a:fillRef>
          <a:effectRef idx="0">
            <a:schemeClr val="accent2"/>
          </a:effectRef>
          <a:fontRef idx="minor">
            <a:schemeClr val="dk1"/>
          </a:fontRef>
        </p:style>
        <p:txBody>
          <a:bodyPr anchor="ctr"/>
          <a:lstStyle/>
          <a:p>
            <a:pPr algn="ctr" eaLnBrk="0" hangingPunct="0">
              <a:defRPr/>
            </a:pPr>
            <a:r>
              <a:rPr lang="zh-CN" altLang="en-US" sz="1600" noProof="1">
                <a:solidFill>
                  <a:schemeClr val="tx1"/>
                </a:solidFill>
                <a:latin typeface="方正黑体简体" pitchFamily="2" charset="-122"/>
                <a:ea typeface="方正黑体简体" pitchFamily="2" charset="-122"/>
                <a:cs typeface="+mn-ea"/>
                <a:sym typeface="+mn-lt"/>
              </a:rPr>
              <a:t>审批类型为</a:t>
            </a:r>
            <a:r>
              <a:rPr lang="en-US" altLang="zh-CN" sz="1600" noProof="1">
                <a:solidFill>
                  <a:schemeClr val="tx1"/>
                </a:solidFill>
                <a:latin typeface="方正黑体简体" pitchFamily="2" charset="-122"/>
                <a:ea typeface="方正黑体简体" pitchFamily="2" charset="-122"/>
                <a:cs typeface="+mn-ea"/>
                <a:sym typeface="+mn-lt"/>
              </a:rPr>
              <a:t>1</a:t>
            </a:r>
            <a:r>
              <a:rPr lang="zh-CN" altLang="en-US" sz="1600" noProof="1">
                <a:solidFill>
                  <a:schemeClr val="tx1"/>
                </a:solidFill>
                <a:latin typeface="方正黑体简体" pitchFamily="2" charset="-122"/>
                <a:ea typeface="方正黑体简体" pitchFamily="2" charset="-122"/>
                <a:cs typeface="+mn-ea"/>
                <a:sym typeface="+mn-lt"/>
              </a:rPr>
              <a:t>的（新开业单位），投产（开业）</a:t>
            </a:r>
            <a:r>
              <a:rPr lang="zh-CN" altLang="en-US" sz="1600" noProof="1" smtClean="0">
                <a:solidFill>
                  <a:schemeClr val="tx1"/>
                </a:solidFill>
                <a:latin typeface="方正黑体简体" pitchFamily="2" charset="-122"/>
                <a:ea typeface="方正黑体简体" pitchFamily="2" charset="-122"/>
                <a:cs typeface="+mn-ea"/>
                <a:sym typeface="+mn-lt"/>
              </a:rPr>
              <a:t>时间必填；</a:t>
            </a:r>
            <a:endParaRPr lang="zh-CN" altLang="en-US" sz="1600" noProof="1">
              <a:solidFill>
                <a:schemeClr val="tx1"/>
              </a:solidFill>
              <a:latin typeface="方正黑体简体" pitchFamily="2" charset="-122"/>
              <a:ea typeface="方正黑体简体" pitchFamily="2" charset="-122"/>
              <a:cs typeface="+mn-ea"/>
              <a:sym typeface="+mn-lt"/>
            </a:endParaRPr>
          </a:p>
          <a:p>
            <a:pPr algn="ctr" eaLnBrk="0" hangingPunct="0">
              <a:defRPr/>
            </a:pPr>
            <a:r>
              <a:rPr lang="zh-CN" altLang="en-US" sz="1600" noProof="1">
                <a:solidFill>
                  <a:schemeClr val="tx1"/>
                </a:solidFill>
                <a:latin typeface="方正黑体简体" pitchFamily="2" charset="-122"/>
                <a:ea typeface="方正黑体简体" pitchFamily="2" charset="-122"/>
                <a:cs typeface="+mn-ea"/>
                <a:sym typeface="+mn-lt"/>
              </a:rPr>
              <a:t> 审批类型为</a:t>
            </a:r>
            <a:r>
              <a:rPr lang="en-US" altLang="zh-CN" sz="1600" noProof="1">
                <a:solidFill>
                  <a:schemeClr val="tx1"/>
                </a:solidFill>
                <a:latin typeface="方正黑体简体" pitchFamily="2" charset="-122"/>
                <a:ea typeface="方正黑体简体" pitchFamily="2" charset="-122"/>
                <a:cs typeface="+mn-ea"/>
                <a:sym typeface="+mn-lt"/>
              </a:rPr>
              <a:t>1</a:t>
            </a:r>
            <a:r>
              <a:rPr lang="zh-CN" altLang="en-US" sz="1600" noProof="1">
                <a:solidFill>
                  <a:schemeClr val="tx1"/>
                </a:solidFill>
                <a:latin typeface="方正黑体简体" pitchFamily="2" charset="-122"/>
                <a:ea typeface="方正黑体简体" pitchFamily="2" charset="-122"/>
                <a:cs typeface="+mn-ea"/>
                <a:sym typeface="+mn-lt"/>
              </a:rPr>
              <a:t>（新开业单位），并且所属专业</a:t>
            </a:r>
            <a:r>
              <a:rPr lang="zh-CN" altLang="en-US" sz="1600" noProof="1" smtClean="0">
                <a:solidFill>
                  <a:schemeClr val="tx1"/>
                </a:solidFill>
                <a:latin typeface="方正黑体简体" pitchFamily="2" charset="-122"/>
                <a:ea typeface="方正黑体简体" pitchFamily="2" charset="-122"/>
                <a:cs typeface="+mn-ea"/>
                <a:sym typeface="+mn-lt"/>
              </a:rPr>
              <a:t>为工业</a:t>
            </a:r>
            <a:r>
              <a:rPr lang="zh-CN" altLang="en-US" sz="1600" noProof="1">
                <a:solidFill>
                  <a:schemeClr val="tx1"/>
                </a:solidFill>
                <a:latin typeface="方正黑体简体" pitchFamily="2" charset="-122"/>
                <a:ea typeface="方正黑体简体" pitchFamily="2" charset="-122"/>
                <a:cs typeface="+mn-ea"/>
                <a:sym typeface="+mn-lt"/>
              </a:rPr>
              <a:t>、贸经、</a:t>
            </a:r>
            <a:r>
              <a:rPr lang="zh-CN" altLang="en-US" sz="1600" noProof="1" smtClean="0">
                <a:solidFill>
                  <a:schemeClr val="tx1"/>
                </a:solidFill>
                <a:latin typeface="方正黑体简体" pitchFamily="2" charset="-122"/>
                <a:ea typeface="方正黑体简体" pitchFamily="2" charset="-122"/>
                <a:cs typeface="+mn-ea"/>
                <a:sym typeface="+mn-lt"/>
              </a:rPr>
              <a:t>服务业的单位，</a:t>
            </a:r>
            <a:r>
              <a:rPr lang="zh-CN" altLang="en-US" sz="1600" noProof="1">
                <a:solidFill>
                  <a:schemeClr val="tx1"/>
                </a:solidFill>
                <a:latin typeface="方正黑体简体" pitchFamily="2" charset="-122"/>
                <a:ea typeface="方正黑体简体" pitchFamily="2" charset="-122"/>
                <a:cs typeface="+mn-ea"/>
                <a:sym typeface="+mn-lt"/>
              </a:rPr>
              <a:t>投产（开业）年份及月份不能早于上一年的</a:t>
            </a:r>
            <a:r>
              <a:rPr lang="en-US" altLang="zh-CN" sz="1600" noProof="1">
                <a:solidFill>
                  <a:schemeClr val="tx1"/>
                </a:solidFill>
                <a:latin typeface="方正黑体简体" pitchFamily="2" charset="-122"/>
                <a:ea typeface="方正黑体简体" pitchFamily="2" charset="-122"/>
                <a:cs typeface="+mn-ea"/>
                <a:sym typeface="+mn-lt"/>
              </a:rPr>
              <a:t>10</a:t>
            </a:r>
            <a:r>
              <a:rPr lang="zh-CN" altLang="en-US" sz="1600" noProof="1">
                <a:solidFill>
                  <a:schemeClr val="tx1"/>
                </a:solidFill>
                <a:latin typeface="方正黑体简体" pitchFamily="2" charset="-122"/>
                <a:ea typeface="方正黑体简体" pitchFamily="2" charset="-122"/>
                <a:cs typeface="+mn-ea"/>
                <a:sym typeface="+mn-lt"/>
              </a:rPr>
              <a:t>月</a:t>
            </a:r>
            <a:endParaRPr lang="zh-CN" altLang="en-US" sz="1600" noProof="1">
              <a:solidFill>
                <a:schemeClr val="tx1"/>
              </a:solidFill>
              <a:latin typeface="方正黑体简体" pitchFamily="2" charset="-122"/>
              <a:ea typeface="方正黑体简体" pitchFamily="2" charset="-122"/>
              <a:cs typeface="+mn-ea"/>
              <a:sym typeface="+mn-lt"/>
            </a:endParaRPr>
          </a:p>
        </p:txBody>
      </p:sp>
      <p:sp>
        <p:nvSpPr>
          <p:cNvPr id="12" name="对话气泡: 椭圆形 11"/>
          <p:cNvSpPr/>
          <p:nvPr/>
        </p:nvSpPr>
        <p:spPr>
          <a:xfrm>
            <a:off x="3459161" y="2665858"/>
            <a:ext cx="2667319" cy="908050"/>
          </a:xfrm>
          <a:prstGeom prst="wedgeEllipseCallout">
            <a:avLst>
              <a:gd name="adj1" fmla="val -66060"/>
              <a:gd name="adj2" fmla="val 136372"/>
            </a:avLst>
          </a:prstGeom>
        </p:spPr>
        <p:style>
          <a:lnRef idx="2">
            <a:schemeClr val="accent2"/>
          </a:lnRef>
          <a:fillRef idx="1">
            <a:schemeClr val="lt1"/>
          </a:fillRef>
          <a:effectRef idx="0">
            <a:schemeClr val="accent2"/>
          </a:effectRef>
          <a:fontRef idx="minor">
            <a:schemeClr val="dk1"/>
          </a:fontRef>
        </p:style>
        <p:txBody>
          <a:bodyPr anchor="ctr"/>
          <a:lstStyle/>
          <a:p>
            <a:pPr algn="ctr" eaLnBrk="0" hangingPunct="0">
              <a:defRPr/>
            </a:pPr>
            <a:r>
              <a:rPr lang="zh-CN" altLang="en-US" sz="1600" noProof="1">
                <a:solidFill>
                  <a:schemeClr val="tx1"/>
                </a:solidFill>
                <a:latin typeface="方正黑体简体" pitchFamily="2" charset="-122"/>
                <a:ea typeface="方正黑体简体" pitchFamily="2" charset="-122"/>
                <a:cs typeface="+mn-ea"/>
                <a:sym typeface="+mn-lt"/>
              </a:rPr>
              <a:t>所有</a:t>
            </a:r>
            <a:r>
              <a:rPr lang="zh-CN" altLang="en-US" sz="1600" noProof="1" smtClean="0">
                <a:solidFill>
                  <a:schemeClr val="tx1"/>
                </a:solidFill>
                <a:latin typeface="方正黑体简体" pitchFamily="2" charset="-122"/>
                <a:ea typeface="方正黑体简体" pitchFamily="2" charset="-122"/>
                <a:cs typeface="+mn-ea"/>
                <a:sym typeface="+mn-lt"/>
              </a:rPr>
              <a:t>单位必填</a:t>
            </a:r>
            <a:endParaRPr lang="en-US" altLang="zh-CN" sz="1600" noProof="1" smtClean="0">
              <a:solidFill>
                <a:schemeClr val="tx1"/>
              </a:solidFill>
              <a:latin typeface="方正黑体简体" pitchFamily="2" charset="-122"/>
              <a:ea typeface="方正黑体简体" pitchFamily="2" charset="-122"/>
              <a:cs typeface="+mn-ea"/>
              <a:sym typeface="+mn-lt"/>
            </a:endParaRPr>
          </a:p>
          <a:p>
            <a:pPr algn="ctr" eaLnBrk="0" hangingPunct="0">
              <a:defRPr/>
            </a:pPr>
            <a:r>
              <a:rPr lang="zh-CN" altLang="en-US" sz="1600" noProof="1" smtClean="0">
                <a:solidFill>
                  <a:schemeClr val="tx1"/>
                </a:solidFill>
                <a:latin typeface="方正黑体简体" pitchFamily="2" charset="-122"/>
                <a:ea typeface="方正黑体简体" pitchFamily="2" charset="-122"/>
                <a:cs typeface="+mn-ea"/>
                <a:sym typeface="+mn-lt"/>
              </a:rPr>
              <a:t>且在标准范围内</a:t>
            </a:r>
            <a:endParaRPr lang="zh-CN" altLang="en-US" sz="1600" noProof="1">
              <a:solidFill>
                <a:schemeClr val="tx1"/>
              </a:solidFill>
              <a:latin typeface="方正黑体简体" pitchFamily="2" charset="-122"/>
              <a:ea typeface="方正黑体简体" pitchFamily="2" charset="-122"/>
              <a:cs typeface="+mn-ea"/>
              <a:sym typeface="+mn-lt"/>
            </a:endParaRPr>
          </a:p>
        </p:txBody>
      </p:sp>
      <p:sp>
        <p:nvSpPr>
          <p:cNvPr id="13" name="对话气泡: 椭圆形 12"/>
          <p:cNvSpPr/>
          <p:nvPr/>
        </p:nvSpPr>
        <p:spPr>
          <a:xfrm>
            <a:off x="4384675" y="2295525"/>
            <a:ext cx="3113405" cy="1368425"/>
          </a:xfrm>
          <a:prstGeom prst="wedgeEllipseCallout">
            <a:avLst>
              <a:gd name="adj1" fmla="val -93757"/>
              <a:gd name="adj2" fmla="val 126314"/>
            </a:avLst>
          </a:prstGeom>
        </p:spPr>
        <p:style>
          <a:lnRef idx="2">
            <a:schemeClr val="accent2"/>
          </a:lnRef>
          <a:fillRef idx="1">
            <a:schemeClr val="lt1"/>
          </a:fillRef>
          <a:effectRef idx="0">
            <a:schemeClr val="accent2"/>
          </a:effectRef>
          <a:fontRef idx="minor">
            <a:schemeClr val="dk1"/>
          </a:fontRef>
        </p:style>
        <p:txBody>
          <a:bodyPr anchor="ctr"/>
          <a:lstStyle/>
          <a:p>
            <a:pPr algn="ctr" eaLnBrk="0" hangingPunct="0">
              <a:defRPr/>
            </a:pPr>
            <a:r>
              <a:rPr lang="zh-CN" altLang="en-US" sz="1600" noProof="1">
                <a:solidFill>
                  <a:schemeClr val="tx1"/>
                </a:solidFill>
                <a:latin typeface="方正黑体简体" pitchFamily="2" charset="-122"/>
                <a:ea typeface="方正黑体简体" pitchFamily="2" charset="-122"/>
                <a:cs typeface="+mn-ea"/>
                <a:sym typeface="+mn-lt"/>
              </a:rPr>
              <a:t>建筑业</a:t>
            </a:r>
            <a:r>
              <a:rPr lang="zh-CN" altLang="en-US" sz="1600" noProof="1" smtClean="0">
                <a:solidFill>
                  <a:schemeClr val="tx1"/>
                </a:solidFill>
                <a:latin typeface="方正黑体简体" pitchFamily="2" charset="-122"/>
                <a:ea typeface="方正黑体简体" pitchFamily="2" charset="-122"/>
                <a:cs typeface="+mn-ea"/>
                <a:sym typeface="+mn-lt"/>
              </a:rPr>
              <a:t>单位必填</a:t>
            </a:r>
            <a:endParaRPr lang="en-US" altLang="zh-CN" sz="1600" noProof="1" smtClean="0">
              <a:solidFill>
                <a:schemeClr val="tx1"/>
              </a:solidFill>
              <a:latin typeface="方正黑体简体" pitchFamily="2" charset="-122"/>
              <a:ea typeface="方正黑体简体" pitchFamily="2" charset="-122"/>
              <a:cs typeface="+mn-ea"/>
              <a:sym typeface="+mn-lt"/>
            </a:endParaRPr>
          </a:p>
          <a:p>
            <a:pPr algn="ctr" eaLnBrk="0" hangingPunct="0">
              <a:defRPr/>
            </a:pPr>
            <a:r>
              <a:rPr lang="zh-CN" altLang="en-US" sz="1600" noProof="1" smtClean="0">
                <a:solidFill>
                  <a:schemeClr val="tx1"/>
                </a:solidFill>
                <a:latin typeface="方正黑体简体" pitchFamily="2" charset="-122"/>
                <a:ea typeface="方正黑体简体" pitchFamily="2" charset="-122"/>
                <a:cs typeface="+mn-ea"/>
                <a:sym typeface="+mn-lt"/>
              </a:rPr>
              <a:t>且在标准范围内</a:t>
            </a:r>
            <a:endParaRPr lang="zh-CN" altLang="en-US" sz="1600" noProof="1">
              <a:solidFill>
                <a:schemeClr val="tx1"/>
              </a:solidFill>
              <a:latin typeface="方正黑体简体" pitchFamily="2" charset="-122"/>
              <a:ea typeface="方正黑体简体" pitchFamily="2" charset="-122"/>
              <a:cs typeface="+mn-ea"/>
              <a:sym typeface="+mn-lt"/>
            </a:endParaRPr>
          </a:p>
        </p:txBody>
      </p:sp>
      <p:sp>
        <p:nvSpPr>
          <p:cNvPr id="14" name="对话气泡: 椭圆形 13"/>
          <p:cNvSpPr/>
          <p:nvPr/>
        </p:nvSpPr>
        <p:spPr>
          <a:xfrm>
            <a:off x="212566" y="3054350"/>
            <a:ext cx="2271553" cy="908050"/>
          </a:xfrm>
          <a:prstGeom prst="wedgeEllipseCallout">
            <a:avLst>
              <a:gd name="adj1" fmla="val 35239"/>
              <a:gd name="adj2" fmla="val 159971"/>
            </a:avLst>
          </a:prstGeom>
        </p:spPr>
        <p:style>
          <a:lnRef idx="2">
            <a:schemeClr val="accent2"/>
          </a:lnRef>
          <a:fillRef idx="1">
            <a:schemeClr val="lt1"/>
          </a:fillRef>
          <a:effectRef idx="0">
            <a:schemeClr val="accent2"/>
          </a:effectRef>
          <a:fontRef idx="minor">
            <a:schemeClr val="dk1"/>
          </a:fontRef>
        </p:style>
        <p:txBody>
          <a:bodyPr anchor="ctr"/>
          <a:lstStyle/>
          <a:p>
            <a:pPr algn="ctr" eaLnBrk="0" hangingPunct="0">
              <a:defRPr/>
            </a:pPr>
            <a:r>
              <a:rPr lang="zh-CN" altLang="en-US" sz="1600" noProof="1" smtClean="0">
                <a:solidFill>
                  <a:schemeClr val="tx1"/>
                </a:solidFill>
                <a:latin typeface="方正黑体简体" pitchFamily="2" charset="-122"/>
                <a:ea typeface="方正黑体简体" pitchFamily="2" charset="-122"/>
                <a:cs typeface="+mn-ea"/>
                <a:sym typeface="+mn-lt"/>
              </a:rPr>
              <a:t>必填且准确</a:t>
            </a:r>
            <a:endParaRPr lang="zh-CN" altLang="en-US" sz="1600" noProof="1">
              <a:solidFill>
                <a:schemeClr val="tx1"/>
              </a:solidFill>
              <a:latin typeface="方正黑体简体" pitchFamily="2" charset="-122"/>
              <a:ea typeface="方正黑体简体" pitchFamily="2" charset="-122"/>
              <a:cs typeface="+mn-ea"/>
              <a:sym typeface="+mn-lt"/>
            </a:endParaRPr>
          </a:p>
        </p:txBody>
      </p:sp>
      <p:sp>
        <p:nvSpPr>
          <p:cNvPr id="15" name="对话气泡: 椭圆形 14"/>
          <p:cNvSpPr/>
          <p:nvPr/>
        </p:nvSpPr>
        <p:spPr>
          <a:xfrm>
            <a:off x="4225924" y="3708400"/>
            <a:ext cx="4613276" cy="1368425"/>
          </a:xfrm>
          <a:prstGeom prst="wedgeEllipseCallout">
            <a:avLst>
              <a:gd name="adj1" fmla="val -96423"/>
              <a:gd name="adj2" fmla="val 68969"/>
            </a:avLst>
          </a:prstGeom>
        </p:spPr>
        <p:style>
          <a:lnRef idx="2">
            <a:schemeClr val="accent2"/>
          </a:lnRef>
          <a:fillRef idx="1">
            <a:schemeClr val="lt1"/>
          </a:fillRef>
          <a:effectRef idx="0">
            <a:schemeClr val="accent2"/>
          </a:effectRef>
          <a:fontRef idx="minor">
            <a:schemeClr val="dk1"/>
          </a:fontRef>
        </p:style>
        <p:txBody>
          <a:bodyPr anchor="ctr"/>
          <a:lstStyle/>
          <a:p>
            <a:pPr algn="ctr" eaLnBrk="0" hangingPunct="0">
              <a:defRPr/>
            </a:pPr>
            <a:r>
              <a:rPr lang="zh-CN" altLang="en-US" sz="1600" noProof="1">
                <a:solidFill>
                  <a:schemeClr val="tx1"/>
                </a:solidFill>
                <a:latin typeface="方正黑体简体" pitchFamily="2" charset="-122"/>
                <a:ea typeface="方正黑体简体" pitchFamily="2" charset="-122"/>
                <a:cs typeface="+mn-ea"/>
                <a:sym typeface="+mn-lt"/>
              </a:rPr>
              <a:t>必须填写且与动态库法人表</a:t>
            </a:r>
            <a:r>
              <a:rPr lang="zh-CN" altLang="en-US" sz="1600" noProof="1" smtClean="0">
                <a:solidFill>
                  <a:schemeClr val="tx1"/>
                </a:solidFill>
                <a:latin typeface="方正黑体简体" pitchFamily="2" charset="-122"/>
                <a:ea typeface="方正黑体简体" pitchFamily="2" charset="-122"/>
                <a:cs typeface="+mn-ea"/>
                <a:sym typeface="+mn-lt"/>
              </a:rPr>
              <a:t>一致</a:t>
            </a:r>
            <a:endParaRPr lang="zh-CN" altLang="en-US" sz="1600" noProof="1">
              <a:solidFill>
                <a:schemeClr val="tx1"/>
              </a:solidFill>
              <a:latin typeface="方正黑体简体" pitchFamily="2" charset="-122"/>
              <a:ea typeface="方正黑体简体" pitchFamily="2" charset="-122"/>
              <a:cs typeface="+mn-ea"/>
              <a:sym typeface="+mn-lt"/>
            </a:endParaRPr>
          </a:p>
          <a:p>
            <a:pPr algn="ctr" eaLnBrk="0" hangingPunct="0">
              <a:defRPr/>
            </a:pPr>
            <a:r>
              <a:rPr lang="zh-CN" altLang="en-US" sz="1600" noProof="1">
                <a:solidFill>
                  <a:schemeClr val="tx1"/>
                </a:solidFill>
                <a:latin typeface="方正黑体简体" pitchFamily="2" charset="-122"/>
                <a:ea typeface="方正黑体简体" pitchFamily="2" charset="-122"/>
                <a:cs typeface="+mn-ea"/>
                <a:sym typeface="+mn-lt"/>
              </a:rPr>
              <a:t>在相应专业范围</a:t>
            </a:r>
            <a:r>
              <a:rPr lang="zh-CN" altLang="en-US" sz="1600" noProof="1" smtClean="0">
                <a:solidFill>
                  <a:schemeClr val="tx1"/>
                </a:solidFill>
                <a:latin typeface="方正黑体简体" pitchFamily="2" charset="-122"/>
                <a:ea typeface="方正黑体简体" pitchFamily="2" charset="-122"/>
                <a:cs typeface="+mn-ea"/>
                <a:sym typeface="+mn-lt"/>
              </a:rPr>
              <a:t>内</a:t>
            </a:r>
            <a:endParaRPr lang="zh-CN" altLang="en-US" sz="1600" noProof="1">
              <a:solidFill>
                <a:schemeClr val="tx1"/>
              </a:solidFill>
              <a:latin typeface="方正黑体简体" pitchFamily="2" charset="-122"/>
              <a:ea typeface="方正黑体简体" pitchFamily="2" charset="-122"/>
              <a:cs typeface="+mn-ea"/>
              <a:sym typeface="+mn-lt"/>
            </a:endParaRPr>
          </a:p>
        </p:txBody>
      </p:sp>
      <p:sp>
        <p:nvSpPr>
          <p:cNvPr id="2" name="对话气泡: 椭圆形 14"/>
          <p:cNvSpPr/>
          <p:nvPr/>
        </p:nvSpPr>
        <p:spPr>
          <a:xfrm>
            <a:off x="4516436" y="5434458"/>
            <a:ext cx="4094163" cy="1368425"/>
          </a:xfrm>
          <a:prstGeom prst="wedgeEllipseCallout">
            <a:avLst>
              <a:gd name="adj1" fmla="val -106467"/>
              <a:gd name="adj2" fmla="val -19012"/>
            </a:avLst>
          </a:prstGeom>
        </p:spPr>
        <p:style>
          <a:lnRef idx="2">
            <a:schemeClr val="accent2"/>
          </a:lnRef>
          <a:fillRef idx="1">
            <a:schemeClr val="lt1"/>
          </a:fillRef>
          <a:effectRef idx="0">
            <a:schemeClr val="accent2"/>
          </a:effectRef>
          <a:fontRef idx="minor">
            <a:schemeClr val="dk1"/>
          </a:fontRef>
        </p:style>
        <p:txBody>
          <a:bodyPr anchor="ctr"/>
          <a:lstStyle/>
          <a:p>
            <a:pPr algn="ctr" eaLnBrk="0" hangingPunct="0">
              <a:defRPr/>
            </a:pPr>
            <a:r>
              <a:rPr lang="zh-CN" altLang="en-US" sz="1600" noProof="1">
                <a:solidFill>
                  <a:schemeClr val="tx1"/>
                </a:solidFill>
                <a:latin typeface="方正黑体简体" pitchFamily="2" charset="-122"/>
                <a:ea typeface="方正黑体简体" pitchFamily="2" charset="-122"/>
                <a:cs typeface="+mn-ea"/>
                <a:sym typeface="+mn-lt"/>
              </a:rPr>
              <a:t>申请建筑业资质变更时</a:t>
            </a:r>
            <a:r>
              <a:rPr lang="zh-CN" altLang="en-US" sz="1600" noProof="1" smtClean="0">
                <a:solidFill>
                  <a:schemeClr val="tx1"/>
                </a:solidFill>
                <a:latin typeface="方正黑体简体" pitchFamily="2" charset="-122"/>
                <a:ea typeface="方正黑体简体" pitchFamily="2" charset="-122"/>
                <a:cs typeface="+mn-ea"/>
                <a:sym typeface="+mn-lt"/>
              </a:rPr>
              <a:t>填写，且在制度规定范围内</a:t>
            </a:r>
            <a:endParaRPr lang="zh-CN" altLang="en-US" sz="1600" noProof="1">
              <a:solidFill>
                <a:schemeClr val="tx1"/>
              </a:solidFill>
              <a:latin typeface="方正黑体简体" pitchFamily="2" charset="-122"/>
              <a:ea typeface="方正黑体简体" pitchFamily="2" charset="-122"/>
              <a:cs typeface="+mn-ea"/>
              <a:sym typeface="+mn-lt"/>
            </a:endParaRPr>
          </a:p>
        </p:txBody>
      </p:sp>
      <p:sp>
        <p:nvSpPr>
          <p:cNvPr id="90125"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6A2C77C8-AA4E-47F0-AFC3-C88CF5BC51D2}" type="slidenum">
              <a:rPr altLang="en-US" smtClean="0">
                <a:solidFill>
                  <a:srgbClr val="898989"/>
                </a:solidFill>
                <a:cs typeface="FZHei-B01S"/>
              </a:rPr>
            </a:fld>
            <a:endParaRPr lang="zh-CN" altLang="en-US" smtClean="0">
              <a:solidFill>
                <a:srgbClr val="898989"/>
              </a:solidFill>
              <a:cs typeface="FZHei-B01S"/>
            </a:endParaRPr>
          </a:p>
        </p:txBody>
      </p:sp>
    </p:spTree>
  </p:cSld>
  <p:clrMapOvr>
    <a:masterClrMapping/>
  </p:clrMapOvr>
  <p:transition spd="slow"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500"/>
                                        <p:tgtEl>
                                          <p:spTgt spid="92"/>
                                        </p:tgtEl>
                                      </p:cBhvr>
                                    </p:animEffect>
                                  </p:childTnLst>
                                </p:cTn>
                              </p:par>
                              <p:par>
                                <p:cTn id="11" presetID="63" presetClass="path" presetSubtype="0" accel="50000" decel="50000" fill="hold" nodeType="withEffect">
                                  <p:stCondLst>
                                    <p:cond delay="0"/>
                                  </p:stCondLst>
                                  <p:childTnLst>
                                    <p:animMotion origin="layout" path="M -0.16667 2.59259E-6 L 2.5E-6 2.59259E-6 " pathEditMode="relative" rAng="0" ptsTypes="AA">
                                      <p:cBhvr>
                                        <p:cTn id="12" dur="800" fill="hold"/>
                                        <p:tgtEl>
                                          <p:spTgt spid="91"/>
                                        </p:tgtEl>
                                        <p:attrNameLst>
                                          <p:attrName>ppt_x</p:attrName>
                                          <p:attrName>ppt_y</p:attrName>
                                        </p:attrNameLst>
                                      </p:cBhvr>
                                      <p:rCtr x="8300" y="0"/>
                                    </p:animMotion>
                                  </p:childTnLst>
                                </p:cTn>
                              </p:par>
                              <p:par>
                                <p:cTn id="13" presetID="10" presetClass="entr" presetSubtype="0" fill="hold" grpId="0" nodeType="withEffect">
                                  <p:stCondLst>
                                    <p:cond delay="500"/>
                                  </p:stCondLst>
                                  <p:childTnLst>
                                    <p:set>
                                      <p:cBhvr>
                                        <p:cTn id="14" dur="1" fill="hold">
                                          <p:stCondLst>
                                            <p:cond delay="0"/>
                                          </p:stCondLst>
                                        </p:cTn>
                                        <p:tgtEl>
                                          <p:spTgt spid="93"/>
                                        </p:tgtEl>
                                        <p:attrNameLst>
                                          <p:attrName>style.visibility</p:attrName>
                                        </p:attrNameLst>
                                      </p:cBhvr>
                                      <p:to>
                                        <p:strVal val="visible"/>
                                      </p:to>
                                    </p:set>
                                    <p:animEffect transition="in" filter="fade">
                                      <p:cBhvr>
                                        <p:cTn id="15" dur="500"/>
                                        <p:tgtEl>
                                          <p:spTgt spid="93"/>
                                        </p:tgtEl>
                                      </p:cBhvr>
                                    </p:animEffect>
                                  </p:childTnLst>
                                </p:cTn>
                              </p:par>
                              <p:par>
                                <p:cTn id="16" presetID="63" presetClass="path" presetSubtype="0" accel="50000" decel="50000" fill="hold" grpId="1" nodeType="withEffect">
                                  <p:stCondLst>
                                    <p:cond delay="200"/>
                                  </p:stCondLst>
                                  <p:childTnLst>
                                    <p:animMotion origin="layout" path="M -0.16667 -1.85185E-6 L -2.5E-6 -1.85185E-6 " pathEditMode="relative" rAng="0" ptsTypes="AA">
                                      <p:cBhvr>
                                        <p:cTn id="17" dur="800" fill="hold"/>
                                        <p:tgtEl>
                                          <p:spTgt spid="93"/>
                                        </p:tgtEl>
                                        <p:attrNameLst>
                                          <p:attrName>ppt_x</p:attrName>
                                          <p:attrName>ppt_y</p:attrName>
                                        </p:attrNameLst>
                                      </p:cBhvr>
                                      <p:rCtr x="8800" y="0"/>
                                    </p:animMotion>
                                  </p:childTnLst>
                                </p:cTn>
                              </p:par>
                              <p:par>
                                <p:cTn id="18" presetID="10" presetClass="entr" presetSubtype="0" fill="hold" grpId="0" nodeType="withEffect">
                                  <p:stCondLst>
                                    <p:cond delay="75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1000"/>
                                        <p:tgtEl>
                                          <p:spTgt spid="70"/>
                                        </p:tgtEl>
                                      </p:cBhvr>
                                    </p:animEffect>
                                  </p:childTnLst>
                                </p:cTn>
                              </p:par>
                              <p:par>
                                <p:cTn id="21" presetID="63" presetClass="path" presetSubtype="0" accel="50000" decel="50000" fill="hold" grpId="1" nodeType="withEffect">
                                  <p:stCondLst>
                                    <p:cond delay="0"/>
                                  </p:stCondLst>
                                  <p:childTnLst>
                                    <p:animMotion origin="layout" path="M -0.16666 -3.7037E-7 L -2.5E-6 -3.7037E-7 " pathEditMode="relative" rAng="0" ptsTypes="AA">
                                      <p:cBhvr>
                                        <p:cTn id="22" dur="800" fill="hold"/>
                                        <p:tgtEl>
                                          <p:spTgt spid="70"/>
                                        </p:tgtEl>
                                        <p:attrNameLst>
                                          <p:attrName>ppt_x</p:attrName>
                                          <p:attrName>ppt_y</p:attrName>
                                        </p:attrNameLst>
                                      </p:cBhvr>
                                      <p:rCtr x="8300" y="0"/>
                                    </p:animMotion>
                                  </p:childTnLst>
                                </p:cTn>
                              </p:par>
                              <p:par>
                                <p:cTn id="23" presetID="22" presetClass="entr" presetSubtype="8" fill="hold" grpId="0" nodeType="withEffect">
                                  <p:stCondLst>
                                    <p:cond delay="500"/>
                                  </p:stCondLst>
                                  <p:childTnLst>
                                    <p:set>
                                      <p:cBhvr>
                                        <p:cTn id="24" dur="1" fill="hold">
                                          <p:stCondLst>
                                            <p:cond delay="0"/>
                                          </p:stCondLst>
                                        </p:cTn>
                                        <p:tgtEl>
                                          <p:spTgt spid="71"/>
                                        </p:tgtEl>
                                        <p:attrNameLst>
                                          <p:attrName>style.visibility</p:attrName>
                                        </p:attrNameLst>
                                      </p:cBhvr>
                                      <p:to>
                                        <p:strVal val="visible"/>
                                      </p:to>
                                    </p:set>
                                    <p:animEffect transition="in" filter="wipe(left)">
                                      <p:cBhvr>
                                        <p:cTn id="25" dur="500"/>
                                        <p:tgtEl>
                                          <p:spTgt spid="7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ppt_x</p:attrName>
                                        </p:attrNameLst>
                                      </p:cBhvr>
                                      <p:tavLst>
                                        <p:tav tm="0">
                                          <p:val>
                                            <p:strVal val="#ppt_x"/>
                                          </p:val>
                                        </p:tav>
                                        <p:tav tm="100000">
                                          <p:val>
                                            <p:strVal val="#ppt_x"/>
                                          </p:val>
                                        </p:tav>
                                      </p:tavLst>
                                    </p:anim>
                                    <p:anim calcmode="lin" valueType="num">
                                      <p:cBhvr>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grpId="1" nodeType="clickEffect">
                                  <p:stCondLst>
                                    <p:cond delay="0"/>
                                  </p:stCondLst>
                                  <p:childTnLst>
                                    <p:anim calcmode="lin" valueType="num">
                                      <p:cBhvr>
                                        <p:cTn id="35" dur="500"/>
                                        <p:tgtEl>
                                          <p:spTgt spid="11"/>
                                        </p:tgtEl>
                                        <p:attrNameLst>
                                          <p:attrName>ppt_x</p:attrName>
                                        </p:attrNameLst>
                                      </p:cBhvr>
                                      <p:tavLst>
                                        <p:tav tm="0">
                                          <p:val>
                                            <p:strVal val="ppt_x"/>
                                          </p:val>
                                        </p:tav>
                                        <p:tav tm="100000">
                                          <p:val>
                                            <p:strVal val="ppt_x"/>
                                          </p:val>
                                        </p:tav>
                                      </p:tavLst>
                                    </p:anim>
                                    <p:anim calcmode="lin" valueType="num">
                                      <p:cBhvr>
                                        <p:cTn id="36" dur="500"/>
                                        <p:tgtEl>
                                          <p:spTgt spid="11"/>
                                        </p:tgtEl>
                                        <p:attrNameLst>
                                          <p:attrName>ppt_y</p:attrName>
                                        </p:attrNameLst>
                                      </p:cBhvr>
                                      <p:tavLst>
                                        <p:tav tm="0">
                                          <p:val>
                                            <p:strVal val="ppt_y"/>
                                          </p:val>
                                        </p:tav>
                                        <p:tav tm="100000">
                                          <p:val>
                                            <p:strVal val="1+ppt_h/2"/>
                                          </p:val>
                                        </p:tav>
                                      </p:tavLst>
                                    </p:anim>
                                    <p:set>
                                      <p:cBhvr>
                                        <p:cTn id="37" dur="1" fill="hold">
                                          <p:stCondLst>
                                            <p:cond delay="499"/>
                                          </p:stCondLst>
                                        </p:cTn>
                                        <p:tgtEl>
                                          <p:spTgt spid="1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ppt_x</p:attrName>
                                        </p:attrNameLst>
                                      </p:cBhvr>
                                      <p:tavLst>
                                        <p:tav tm="0">
                                          <p:val>
                                            <p:strVal val="#ppt_x"/>
                                          </p:val>
                                        </p:tav>
                                        <p:tav tm="100000">
                                          <p:val>
                                            <p:strVal val="#ppt_x"/>
                                          </p:val>
                                        </p:tav>
                                      </p:tavLst>
                                    </p:anim>
                                    <p:anim calcmode="lin" valueType="num">
                                      <p:cBhvr>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grpId="1" nodeType="clickEffect">
                                  <p:stCondLst>
                                    <p:cond delay="0"/>
                                  </p:stCondLst>
                                  <p:childTnLst>
                                    <p:anim calcmode="lin" valueType="num">
                                      <p:cBhvr>
                                        <p:cTn id="47" dur="500"/>
                                        <p:tgtEl>
                                          <p:spTgt spid="12"/>
                                        </p:tgtEl>
                                        <p:attrNameLst>
                                          <p:attrName>ppt_x</p:attrName>
                                        </p:attrNameLst>
                                      </p:cBhvr>
                                      <p:tavLst>
                                        <p:tav tm="0">
                                          <p:val>
                                            <p:strVal val="ppt_x"/>
                                          </p:val>
                                        </p:tav>
                                        <p:tav tm="100000">
                                          <p:val>
                                            <p:strVal val="ppt_x"/>
                                          </p:val>
                                        </p:tav>
                                      </p:tavLst>
                                    </p:anim>
                                    <p:anim calcmode="lin" valueType="num">
                                      <p:cBhvr>
                                        <p:cTn id="48" dur="500"/>
                                        <p:tgtEl>
                                          <p:spTgt spid="12"/>
                                        </p:tgtEl>
                                        <p:attrNameLst>
                                          <p:attrName>ppt_y</p:attrName>
                                        </p:attrNameLst>
                                      </p:cBhvr>
                                      <p:tavLst>
                                        <p:tav tm="0">
                                          <p:val>
                                            <p:strVal val="ppt_y"/>
                                          </p:val>
                                        </p:tav>
                                        <p:tav tm="100000">
                                          <p:val>
                                            <p:strVal val="1+ppt_h/2"/>
                                          </p:val>
                                        </p:tav>
                                      </p:tavLst>
                                    </p:anim>
                                    <p:set>
                                      <p:cBhvr>
                                        <p:cTn id="49" dur="1" fill="hold">
                                          <p:stCondLst>
                                            <p:cond delay="499"/>
                                          </p:stCondLst>
                                        </p:cTn>
                                        <p:tgtEl>
                                          <p:spTgt spid="12"/>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500" fill="hold"/>
                                        <p:tgtEl>
                                          <p:spTgt spid="13"/>
                                        </p:tgtEl>
                                        <p:attrNameLst>
                                          <p:attrName>ppt_x</p:attrName>
                                        </p:attrNameLst>
                                      </p:cBhvr>
                                      <p:tavLst>
                                        <p:tav tm="0">
                                          <p:val>
                                            <p:strVal val="#ppt_x"/>
                                          </p:val>
                                        </p:tav>
                                        <p:tav tm="100000">
                                          <p:val>
                                            <p:strVal val="#ppt_x"/>
                                          </p:val>
                                        </p:tav>
                                      </p:tavLst>
                                    </p:anim>
                                    <p:anim calcmode="lin" valueType="num">
                                      <p:cBhvr>
                                        <p:cTn id="5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xit" presetSubtype="4" fill="hold" grpId="1" nodeType="clickEffect">
                                  <p:stCondLst>
                                    <p:cond delay="0"/>
                                  </p:stCondLst>
                                  <p:childTnLst>
                                    <p:anim calcmode="lin" valueType="num">
                                      <p:cBhvr>
                                        <p:cTn id="59" dur="500"/>
                                        <p:tgtEl>
                                          <p:spTgt spid="13"/>
                                        </p:tgtEl>
                                        <p:attrNameLst>
                                          <p:attrName>ppt_x</p:attrName>
                                        </p:attrNameLst>
                                      </p:cBhvr>
                                      <p:tavLst>
                                        <p:tav tm="0">
                                          <p:val>
                                            <p:strVal val="ppt_x"/>
                                          </p:val>
                                        </p:tav>
                                        <p:tav tm="100000">
                                          <p:val>
                                            <p:strVal val="ppt_x"/>
                                          </p:val>
                                        </p:tav>
                                      </p:tavLst>
                                    </p:anim>
                                    <p:anim calcmode="lin" valueType="num">
                                      <p:cBhvr>
                                        <p:cTn id="60" dur="500"/>
                                        <p:tgtEl>
                                          <p:spTgt spid="13"/>
                                        </p:tgtEl>
                                        <p:attrNameLst>
                                          <p:attrName>ppt_y</p:attrName>
                                        </p:attrNameLst>
                                      </p:cBhvr>
                                      <p:tavLst>
                                        <p:tav tm="0">
                                          <p:val>
                                            <p:strVal val="ppt_y"/>
                                          </p:val>
                                        </p:tav>
                                        <p:tav tm="100000">
                                          <p:val>
                                            <p:strVal val="1+ppt_h/2"/>
                                          </p:val>
                                        </p:tav>
                                      </p:tavLst>
                                    </p:anim>
                                    <p:set>
                                      <p:cBhvr>
                                        <p:cTn id="61" dur="1" fill="hold">
                                          <p:stCondLst>
                                            <p:cond delay="499"/>
                                          </p:stCondLst>
                                        </p:cTn>
                                        <p:tgtEl>
                                          <p:spTgt spid="13"/>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p:cTn id="66" dur="500" fill="hold"/>
                                        <p:tgtEl>
                                          <p:spTgt spid="14"/>
                                        </p:tgtEl>
                                        <p:attrNameLst>
                                          <p:attrName>ppt_x</p:attrName>
                                        </p:attrNameLst>
                                      </p:cBhvr>
                                      <p:tavLst>
                                        <p:tav tm="0">
                                          <p:val>
                                            <p:strVal val="#ppt_x"/>
                                          </p:val>
                                        </p:tav>
                                        <p:tav tm="100000">
                                          <p:val>
                                            <p:strVal val="#ppt_x"/>
                                          </p:val>
                                        </p:tav>
                                      </p:tavLst>
                                    </p:anim>
                                    <p:anim calcmode="lin" valueType="num">
                                      <p:cBhvr>
                                        <p:cTn id="6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xit" presetSubtype="4" fill="hold" grpId="1" nodeType="clickEffect">
                                  <p:stCondLst>
                                    <p:cond delay="0"/>
                                  </p:stCondLst>
                                  <p:childTnLst>
                                    <p:anim calcmode="lin" valueType="num">
                                      <p:cBhvr>
                                        <p:cTn id="71" dur="500"/>
                                        <p:tgtEl>
                                          <p:spTgt spid="14"/>
                                        </p:tgtEl>
                                        <p:attrNameLst>
                                          <p:attrName>ppt_x</p:attrName>
                                        </p:attrNameLst>
                                      </p:cBhvr>
                                      <p:tavLst>
                                        <p:tav tm="0">
                                          <p:val>
                                            <p:strVal val="ppt_x"/>
                                          </p:val>
                                        </p:tav>
                                        <p:tav tm="100000">
                                          <p:val>
                                            <p:strVal val="ppt_x"/>
                                          </p:val>
                                        </p:tav>
                                      </p:tavLst>
                                    </p:anim>
                                    <p:anim calcmode="lin" valueType="num">
                                      <p:cBhvr>
                                        <p:cTn id="72" dur="500"/>
                                        <p:tgtEl>
                                          <p:spTgt spid="14"/>
                                        </p:tgtEl>
                                        <p:attrNameLst>
                                          <p:attrName>ppt_y</p:attrName>
                                        </p:attrNameLst>
                                      </p:cBhvr>
                                      <p:tavLst>
                                        <p:tav tm="0">
                                          <p:val>
                                            <p:strVal val="ppt_y"/>
                                          </p:val>
                                        </p:tav>
                                        <p:tav tm="100000">
                                          <p:val>
                                            <p:strVal val="1+ppt_h/2"/>
                                          </p:val>
                                        </p:tav>
                                      </p:tavLst>
                                    </p:anim>
                                    <p:set>
                                      <p:cBhvr>
                                        <p:cTn id="73" dur="1" fill="hold">
                                          <p:stCondLst>
                                            <p:cond delay="499"/>
                                          </p:stCondLst>
                                        </p:cTn>
                                        <p:tgtEl>
                                          <p:spTgt spid="14"/>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p:cTn id="78" dur="500" fill="hold"/>
                                        <p:tgtEl>
                                          <p:spTgt spid="15"/>
                                        </p:tgtEl>
                                        <p:attrNameLst>
                                          <p:attrName>ppt_x</p:attrName>
                                        </p:attrNameLst>
                                      </p:cBhvr>
                                      <p:tavLst>
                                        <p:tav tm="0">
                                          <p:val>
                                            <p:strVal val="#ppt_x"/>
                                          </p:val>
                                        </p:tav>
                                        <p:tav tm="100000">
                                          <p:val>
                                            <p:strVal val="#ppt_x"/>
                                          </p:val>
                                        </p:tav>
                                      </p:tavLst>
                                    </p:anim>
                                    <p:anim calcmode="lin" valueType="num">
                                      <p:cBhvr>
                                        <p:cTn id="7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xit" presetSubtype="4" fill="hold" grpId="1" nodeType="clickEffect">
                                  <p:stCondLst>
                                    <p:cond delay="0"/>
                                  </p:stCondLst>
                                  <p:childTnLst>
                                    <p:anim calcmode="lin" valueType="num">
                                      <p:cBhvr>
                                        <p:cTn id="83" dur="500"/>
                                        <p:tgtEl>
                                          <p:spTgt spid="15"/>
                                        </p:tgtEl>
                                        <p:attrNameLst>
                                          <p:attrName>ppt_x</p:attrName>
                                        </p:attrNameLst>
                                      </p:cBhvr>
                                      <p:tavLst>
                                        <p:tav tm="0">
                                          <p:val>
                                            <p:strVal val="ppt_x"/>
                                          </p:val>
                                        </p:tav>
                                        <p:tav tm="100000">
                                          <p:val>
                                            <p:strVal val="ppt_x"/>
                                          </p:val>
                                        </p:tav>
                                      </p:tavLst>
                                    </p:anim>
                                    <p:anim calcmode="lin" valueType="num">
                                      <p:cBhvr>
                                        <p:cTn id="84" dur="500"/>
                                        <p:tgtEl>
                                          <p:spTgt spid="15"/>
                                        </p:tgtEl>
                                        <p:attrNameLst>
                                          <p:attrName>ppt_y</p:attrName>
                                        </p:attrNameLst>
                                      </p:cBhvr>
                                      <p:tavLst>
                                        <p:tav tm="0">
                                          <p:val>
                                            <p:strVal val="ppt_y"/>
                                          </p:val>
                                        </p:tav>
                                        <p:tav tm="100000">
                                          <p:val>
                                            <p:strVal val="1+ppt_h/2"/>
                                          </p:val>
                                        </p:tav>
                                      </p:tavLst>
                                    </p:anim>
                                    <p:set>
                                      <p:cBhvr>
                                        <p:cTn id="85" dur="1" fill="hold">
                                          <p:stCondLst>
                                            <p:cond delay="499"/>
                                          </p:stCondLst>
                                        </p:cTn>
                                        <p:tgtEl>
                                          <p:spTgt spid="15"/>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2"/>
                                        </p:tgtEl>
                                        <p:attrNameLst>
                                          <p:attrName>style.visibility</p:attrName>
                                        </p:attrNameLst>
                                      </p:cBhvr>
                                      <p:to>
                                        <p:strVal val="visible"/>
                                      </p:to>
                                    </p:set>
                                    <p:anim calcmode="lin" valueType="num">
                                      <p:cBhvr>
                                        <p:cTn id="90" dur="500" fill="hold"/>
                                        <p:tgtEl>
                                          <p:spTgt spid="2"/>
                                        </p:tgtEl>
                                        <p:attrNameLst>
                                          <p:attrName>ppt_x</p:attrName>
                                        </p:attrNameLst>
                                      </p:cBhvr>
                                      <p:tavLst>
                                        <p:tav tm="0">
                                          <p:val>
                                            <p:strVal val="#ppt_x"/>
                                          </p:val>
                                        </p:tav>
                                        <p:tav tm="100000">
                                          <p:val>
                                            <p:strVal val="#ppt_x"/>
                                          </p:val>
                                        </p:tav>
                                      </p:tavLst>
                                    </p:anim>
                                    <p:anim calcmode="lin" valueType="num">
                                      <p:cBhvr>
                                        <p:cTn id="9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xit" presetSubtype="4" fill="hold" grpId="1" nodeType="clickEffect">
                                  <p:stCondLst>
                                    <p:cond delay="0"/>
                                  </p:stCondLst>
                                  <p:childTnLst>
                                    <p:anim calcmode="lin" valueType="num">
                                      <p:cBhvr>
                                        <p:cTn id="95" dur="500"/>
                                        <p:tgtEl>
                                          <p:spTgt spid="2"/>
                                        </p:tgtEl>
                                        <p:attrNameLst>
                                          <p:attrName>ppt_x</p:attrName>
                                        </p:attrNameLst>
                                      </p:cBhvr>
                                      <p:tavLst>
                                        <p:tav tm="0">
                                          <p:val>
                                            <p:strVal val="ppt_x"/>
                                          </p:val>
                                        </p:tav>
                                        <p:tav tm="100000">
                                          <p:val>
                                            <p:strVal val="ppt_x"/>
                                          </p:val>
                                        </p:tav>
                                      </p:tavLst>
                                    </p:anim>
                                    <p:anim calcmode="lin" valueType="num">
                                      <p:cBhvr>
                                        <p:cTn id="96" dur="500"/>
                                        <p:tgtEl>
                                          <p:spTgt spid="2"/>
                                        </p:tgtEl>
                                        <p:attrNameLst>
                                          <p:attrName>ppt_y</p:attrName>
                                        </p:attrNameLst>
                                      </p:cBhvr>
                                      <p:tavLst>
                                        <p:tav tm="0">
                                          <p:val>
                                            <p:strVal val="ppt_y"/>
                                          </p:val>
                                        </p:tav>
                                        <p:tav tm="100000">
                                          <p:val>
                                            <p:strVal val="1+ppt_h/2"/>
                                          </p:val>
                                        </p:tav>
                                      </p:tavLst>
                                    </p:anim>
                                    <p:set>
                                      <p:cBhvr>
                                        <p:cTn id="9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0" grpId="1" animBg="1"/>
      <p:bldP spid="71" grpId="0"/>
      <p:bldP spid="92" grpId="0"/>
      <p:bldP spid="93" grpId="0" animBg="1"/>
      <p:bldP spid="93" grpId="1" animBg="1"/>
      <p:bldP spid="11" grpId="0" animBg="1"/>
      <p:bldP spid="11" grpId="1" animBg="1"/>
      <p:bldP spid="12" grpId="0" animBg="1"/>
      <p:bldP spid="12" grpId="1" animBg="1"/>
      <p:bldP spid="13" grpId="0" animBg="1"/>
      <p:bldP spid="13" grpId="1" animBg="1"/>
      <p:bldP spid="14" grpId="0" animBg="1"/>
      <p:bldP spid="14" grpId="1" animBg="1"/>
      <p:bldP spid="15" grpId="0" bldLvl="0" animBg="1"/>
      <p:bldP spid="15" grpId="1" bldLvl="0" animBg="1"/>
      <p:bldP spid="2" grpId="0" bldLvl="0" animBg="1"/>
      <p:bldP spid="2" grpId="1"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矩形 69"/>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71" name="矩形 70"/>
          <p:cNvSpPr>
            <a:spLocks noChangeArrowheads="1"/>
          </p:cNvSpPr>
          <p:nvPr/>
        </p:nvSpPr>
        <p:spPr bwMode="auto">
          <a:xfrm>
            <a:off x="1755775" y="449263"/>
            <a:ext cx="41608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a:solidFill>
                  <a:srgbClr val="18478F"/>
                </a:solidFill>
                <a:latin typeface="方正黑体简体" pitchFamily="2" charset="-122"/>
                <a:ea typeface="方正黑体简体" pitchFamily="2" charset="-122"/>
                <a:sym typeface="FZZhengHeiS-R-GB"/>
              </a:rPr>
              <a:t>审核登记表</a:t>
            </a:r>
            <a:r>
              <a:rPr lang="en-US" altLang="zh-CN" sz="2400">
                <a:solidFill>
                  <a:srgbClr val="18478F"/>
                </a:solidFill>
                <a:latin typeface="方正黑体简体" pitchFamily="2" charset="-122"/>
                <a:ea typeface="方正黑体简体" pitchFamily="2" charset="-122"/>
                <a:sym typeface="FZZhengHeiS-R-GB"/>
              </a:rPr>
              <a:t>1</a:t>
            </a:r>
            <a:endParaRPr lang="en-US" altLang="zh-CN" sz="2400">
              <a:solidFill>
                <a:srgbClr val="18478F"/>
              </a:solidFill>
              <a:latin typeface="方正黑体简体" pitchFamily="2" charset="-122"/>
              <a:ea typeface="方正黑体简体" pitchFamily="2" charset="-122"/>
              <a:sym typeface="FZZhengHeiS-R-GB"/>
            </a:endParaRPr>
          </a:p>
        </p:txBody>
      </p:sp>
      <p:sp>
        <p:nvSpPr>
          <p:cNvPr id="91" name="圆角矩形 90"/>
          <p:cNvSpPr/>
          <p:nvPr/>
        </p:nvSpPr>
        <p:spPr>
          <a:xfrm rot="2700000">
            <a:off x="467901" y="345342"/>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92" name="矩形 91"/>
          <p:cNvSpPr>
            <a:spLocks noChangeArrowheads="1"/>
          </p:cNvSpPr>
          <p:nvPr/>
        </p:nvSpPr>
        <p:spPr bwMode="auto">
          <a:xfrm>
            <a:off x="474663" y="404813"/>
            <a:ext cx="7635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18478F"/>
                </a:solidFill>
                <a:latin typeface="方正黑体简体" pitchFamily="2" charset="-122"/>
                <a:ea typeface="方正黑体简体" pitchFamily="2" charset="-122"/>
                <a:sym typeface="FZZhengHeiS-R-GB"/>
              </a:rPr>
              <a:t>3.1</a:t>
            </a:r>
            <a:endParaRPr lang="zh-CN" altLang="en-US" sz="3200">
              <a:solidFill>
                <a:srgbClr val="18478F"/>
              </a:solidFill>
              <a:latin typeface="方正黑体简体" pitchFamily="2" charset="-122"/>
              <a:ea typeface="方正黑体简体" pitchFamily="2" charset="-122"/>
              <a:sym typeface="FZZhengHeiS-R-GB"/>
            </a:endParaRPr>
          </a:p>
        </p:txBody>
      </p:sp>
      <p:sp>
        <p:nvSpPr>
          <p:cNvPr id="93" name="矩形 92"/>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6" name="对话气泡: 椭圆形 5"/>
          <p:cNvSpPr/>
          <p:nvPr/>
        </p:nvSpPr>
        <p:spPr>
          <a:xfrm>
            <a:off x="2627313" y="3179763"/>
            <a:ext cx="1820862" cy="779462"/>
          </a:xfrm>
          <a:prstGeom prst="wedgeEllipseCallout">
            <a:avLst>
              <a:gd name="adj1" fmla="val -48944"/>
              <a:gd name="adj2" fmla="val 85081"/>
            </a:avLst>
          </a:prstGeom>
          <a:noFill/>
          <a:ln w="25400">
            <a:solidFill>
              <a:srgbClr val="FF9B9B"/>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noProof="1">
                <a:solidFill>
                  <a:schemeClr val="tx1"/>
                </a:solidFill>
                <a:latin typeface="方正黑体简体" pitchFamily="2" charset="-122"/>
                <a:ea typeface="方正黑体简体" pitchFamily="2" charset="-122"/>
                <a:cs typeface="+mn-ea"/>
                <a:sym typeface="+mn-lt"/>
              </a:rPr>
              <a:t>能源专业负责填报</a:t>
            </a:r>
            <a:endParaRPr lang="zh-CN" altLang="en-US" noProof="1">
              <a:solidFill>
                <a:schemeClr val="tx1"/>
              </a:solidFill>
              <a:latin typeface="方正黑体简体" pitchFamily="2" charset="-122"/>
              <a:ea typeface="方正黑体简体" pitchFamily="2" charset="-122"/>
              <a:cs typeface="+mn-ea"/>
              <a:sym typeface="+mn-lt"/>
            </a:endParaRPr>
          </a:p>
        </p:txBody>
      </p:sp>
      <p:pic>
        <p:nvPicPr>
          <p:cNvPr id="92167"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3075" y="1604963"/>
            <a:ext cx="10620375" cy="436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双大括号 2"/>
          <p:cNvSpPr/>
          <p:nvPr/>
        </p:nvSpPr>
        <p:spPr>
          <a:xfrm>
            <a:off x="495300" y="4178300"/>
            <a:ext cx="2859088" cy="1358900"/>
          </a:xfrm>
          <a:prstGeom prst="bracePair">
            <a:avLst/>
          </a:prstGeom>
          <a:ln w="28575">
            <a:solidFill>
              <a:srgbClr val="FF9B9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noProof="1">
              <a:ea typeface="微软雅黑" panose="020B0503020204020204" charset="-122"/>
            </a:endParaRPr>
          </a:p>
        </p:txBody>
      </p:sp>
      <p:sp>
        <p:nvSpPr>
          <p:cNvPr id="92169"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5EC8F5FA-078A-402F-B7AC-F996921AE073}" type="slidenum">
              <a:rPr altLang="en-US" smtClean="0">
                <a:solidFill>
                  <a:srgbClr val="898989"/>
                </a:solidFill>
                <a:cs typeface="FZHei-B01S"/>
              </a:rPr>
            </a:fld>
            <a:endParaRPr lang="zh-CN" altLang="en-US" smtClean="0">
              <a:solidFill>
                <a:srgbClr val="898989"/>
              </a:solidFill>
              <a:cs typeface="FZHei-B01S"/>
            </a:endParaRPr>
          </a:p>
        </p:txBody>
      </p:sp>
      <p:sp>
        <p:nvSpPr>
          <p:cNvPr id="2" name="对话气泡: 椭圆形 5"/>
          <p:cNvSpPr/>
          <p:nvPr/>
        </p:nvSpPr>
        <p:spPr>
          <a:xfrm>
            <a:off x="3259138" y="3179763"/>
            <a:ext cx="1820862" cy="781050"/>
          </a:xfrm>
          <a:prstGeom prst="wedgeEllipseCallout">
            <a:avLst>
              <a:gd name="adj1" fmla="val -48944"/>
              <a:gd name="adj2" fmla="val 85081"/>
            </a:avLst>
          </a:prstGeom>
          <a:noFill/>
          <a:ln w="25400">
            <a:solidFill>
              <a:srgbClr val="FF9B9B"/>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noProof="1">
                <a:solidFill>
                  <a:schemeClr val="tx1"/>
                </a:solidFill>
                <a:latin typeface="方正黑体简体" pitchFamily="2" charset="-122"/>
                <a:ea typeface="方正黑体简体" pitchFamily="2" charset="-122"/>
                <a:cs typeface="+mn-ea"/>
                <a:sym typeface="+mn-lt"/>
              </a:rPr>
              <a:t>能源专业负责填报</a:t>
            </a:r>
            <a:endParaRPr lang="zh-CN" altLang="en-US" noProof="1">
              <a:solidFill>
                <a:schemeClr val="tx1"/>
              </a:solidFill>
              <a:latin typeface="方正黑体简体" pitchFamily="2" charset="-122"/>
              <a:ea typeface="方正黑体简体" pitchFamily="2" charset="-122"/>
              <a:cs typeface="+mn-ea"/>
              <a:sym typeface="+mn-lt"/>
            </a:endParaRPr>
          </a:p>
        </p:txBody>
      </p:sp>
    </p:spTree>
  </p:cSld>
  <p:clrMapOvr>
    <a:masterClrMapping/>
  </p:clrMapOvr>
  <p:transition spd="slow"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500"/>
                                        <p:tgtEl>
                                          <p:spTgt spid="92"/>
                                        </p:tgtEl>
                                      </p:cBhvr>
                                    </p:animEffect>
                                  </p:childTnLst>
                                </p:cTn>
                              </p:par>
                              <p:par>
                                <p:cTn id="11" presetID="63" presetClass="path" presetSubtype="0" accel="50000" decel="50000" fill="hold" nodeType="withEffect">
                                  <p:stCondLst>
                                    <p:cond delay="0"/>
                                  </p:stCondLst>
                                  <p:childTnLst>
                                    <p:animMotion origin="layout" path="M -0.16667 2.59259E-6 L 2.5E-6 2.59259E-6 " pathEditMode="relative" rAng="0" ptsTypes="AA">
                                      <p:cBhvr>
                                        <p:cTn id="12" dur="800" fill="hold"/>
                                        <p:tgtEl>
                                          <p:spTgt spid="91"/>
                                        </p:tgtEl>
                                        <p:attrNameLst>
                                          <p:attrName>ppt_x</p:attrName>
                                          <p:attrName>ppt_y</p:attrName>
                                        </p:attrNameLst>
                                      </p:cBhvr>
                                      <p:rCtr x="8300" y="0"/>
                                    </p:animMotion>
                                  </p:childTnLst>
                                </p:cTn>
                              </p:par>
                              <p:par>
                                <p:cTn id="13" presetID="10" presetClass="entr" presetSubtype="0" fill="hold" grpId="0" nodeType="withEffect">
                                  <p:stCondLst>
                                    <p:cond delay="500"/>
                                  </p:stCondLst>
                                  <p:childTnLst>
                                    <p:set>
                                      <p:cBhvr>
                                        <p:cTn id="14" dur="1" fill="hold">
                                          <p:stCondLst>
                                            <p:cond delay="0"/>
                                          </p:stCondLst>
                                        </p:cTn>
                                        <p:tgtEl>
                                          <p:spTgt spid="93"/>
                                        </p:tgtEl>
                                        <p:attrNameLst>
                                          <p:attrName>style.visibility</p:attrName>
                                        </p:attrNameLst>
                                      </p:cBhvr>
                                      <p:to>
                                        <p:strVal val="visible"/>
                                      </p:to>
                                    </p:set>
                                    <p:animEffect transition="in" filter="fade">
                                      <p:cBhvr>
                                        <p:cTn id="15" dur="500"/>
                                        <p:tgtEl>
                                          <p:spTgt spid="93"/>
                                        </p:tgtEl>
                                      </p:cBhvr>
                                    </p:animEffect>
                                  </p:childTnLst>
                                </p:cTn>
                              </p:par>
                              <p:par>
                                <p:cTn id="16" presetID="63" presetClass="path" presetSubtype="0" accel="50000" decel="50000" fill="hold" grpId="1" nodeType="withEffect">
                                  <p:stCondLst>
                                    <p:cond delay="200"/>
                                  </p:stCondLst>
                                  <p:childTnLst>
                                    <p:animMotion origin="layout" path="M -0.16667 -1.85185E-6 L -2.5E-6 -1.85185E-6 " pathEditMode="relative" rAng="0" ptsTypes="AA">
                                      <p:cBhvr>
                                        <p:cTn id="17" dur="800" fill="hold"/>
                                        <p:tgtEl>
                                          <p:spTgt spid="93"/>
                                        </p:tgtEl>
                                        <p:attrNameLst>
                                          <p:attrName>ppt_x</p:attrName>
                                          <p:attrName>ppt_y</p:attrName>
                                        </p:attrNameLst>
                                      </p:cBhvr>
                                      <p:rCtr x="8800" y="0"/>
                                    </p:animMotion>
                                  </p:childTnLst>
                                </p:cTn>
                              </p:par>
                              <p:par>
                                <p:cTn id="18" presetID="10" presetClass="entr" presetSubtype="0" fill="hold" grpId="0" nodeType="withEffect">
                                  <p:stCondLst>
                                    <p:cond delay="75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1000"/>
                                        <p:tgtEl>
                                          <p:spTgt spid="70"/>
                                        </p:tgtEl>
                                      </p:cBhvr>
                                    </p:animEffect>
                                  </p:childTnLst>
                                </p:cTn>
                              </p:par>
                              <p:par>
                                <p:cTn id="21" presetID="63" presetClass="path" presetSubtype="0" accel="50000" decel="50000" fill="hold" grpId="1" nodeType="withEffect">
                                  <p:stCondLst>
                                    <p:cond delay="0"/>
                                  </p:stCondLst>
                                  <p:childTnLst>
                                    <p:animMotion origin="layout" path="M -0.16666 -3.7037E-7 L -2.5E-6 -3.7037E-7 " pathEditMode="relative" rAng="0" ptsTypes="AA">
                                      <p:cBhvr>
                                        <p:cTn id="22" dur="800" fill="hold"/>
                                        <p:tgtEl>
                                          <p:spTgt spid="70"/>
                                        </p:tgtEl>
                                        <p:attrNameLst>
                                          <p:attrName>ppt_x</p:attrName>
                                          <p:attrName>ppt_y</p:attrName>
                                        </p:attrNameLst>
                                      </p:cBhvr>
                                      <p:rCtr x="8300" y="0"/>
                                    </p:animMotion>
                                  </p:childTnLst>
                                </p:cTn>
                              </p:par>
                              <p:par>
                                <p:cTn id="23" presetID="22" presetClass="entr" presetSubtype="8" fill="hold" grpId="0" nodeType="withEffect">
                                  <p:stCondLst>
                                    <p:cond delay="500"/>
                                  </p:stCondLst>
                                  <p:childTnLst>
                                    <p:set>
                                      <p:cBhvr>
                                        <p:cTn id="24" dur="1" fill="hold">
                                          <p:stCondLst>
                                            <p:cond delay="0"/>
                                          </p:stCondLst>
                                        </p:cTn>
                                        <p:tgtEl>
                                          <p:spTgt spid="71"/>
                                        </p:tgtEl>
                                        <p:attrNameLst>
                                          <p:attrName>style.visibility</p:attrName>
                                        </p:attrNameLst>
                                      </p:cBhvr>
                                      <p:to>
                                        <p:strVal val="visible"/>
                                      </p:to>
                                    </p:set>
                                    <p:animEffect transition="in" filter="wipe(left)">
                                      <p:cBhvr>
                                        <p:cTn id="2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0" grpId="1" animBg="1"/>
      <p:bldP spid="71" grpId="0"/>
      <p:bldP spid="92" grpId="0"/>
      <p:bldP spid="93" grpId="0" animBg="1"/>
      <p:bldP spid="93"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矩形 69"/>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71" name="矩形 70"/>
          <p:cNvSpPr>
            <a:spLocks noChangeArrowheads="1"/>
          </p:cNvSpPr>
          <p:nvPr/>
        </p:nvSpPr>
        <p:spPr bwMode="auto">
          <a:xfrm>
            <a:off x="1755775" y="449263"/>
            <a:ext cx="41608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a:solidFill>
                  <a:srgbClr val="18478F"/>
                </a:solidFill>
                <a:latin typeface="方正黑体简体" pitchFamily="2" charset="-122"/>
                <a:ea typeface="方正黑体简体" pitchFamily="2" charset="-122"/>
                <a:sym typeface="FZZhengHeiS-R-GB"/>
              </a:rPr>
              <a:t>审核登记表</a:t>
            </a:r>
            <a:r>
              <a:rPr lang="en-US" altLang="zh-CN" sz="2400">
                <a:solidFill>
                  <a:srgbClr val="18478F"/>
                </a:solidFill>
                <a:latin typeface="方正黑体简体" pitchFamily="2" charset="-122"/>
                <a:ea typeface="方正黑体简体" pitchFamily="2" charset="-122"/>
                <a:sym typeface="FZZhengHeiS-R-GB"/>
              </a:rPr>
              <a:t>1</a:t>
            </a:r>
            <a:endParaRPr lang="en-US" altLang="zh-CN" sz="2400">
              <a:solidFill>
                <a:srgbClr val="18478F"/>
              </a:solidFill>
              <a:latin typeface="方正黑体简体" pitchFamily="2" charset="-122"/>
              <a:ea typeface="方正黑体简体" pitchFamily="2" charset="-122"/>
              <a:sym typeface="FZZhengHeiS-R-GB"/>
            </a:endParaRPr>
          </a:p>
        </p:txBody>
      </p:sp>
      <p:sp>
        <p:nvSpPr>
          <p:cNvPr id="91" name="圆角矩形 90"/>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92" name="矩形 91"/>
          <p:cNvSpPr>
            <a:spLocks noChangeArrowheads="1"/>
          </p:cNvSpPr>
          <p:nvPr/>
        </p:nvSpPr>
        <p:spPr bwMode="auto">
          <a:xfrm>
            <a:off x="474663" y="406400"/>
            <a:ext cx="7635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18478F"/>
                </a:solidFill>
                <a:latin typeface="方正黑体简体" pitchFamily="2" charset="-122"/>
                <a:ea typeface="方正黑体简体" pitchFamily="2" charset="-122"/>
                <a:sym typeface="FZZhengHeiS-R-GB"/>
              </a:rPr>
              <a:t>3.1</a:t>
            </a:r>
            <a:endParaRPr lang="zh-CN" altLang="en-US" sz="3200">
              <a:solidFill>
                <a:srgbClr val="18478F"/>
              </a:solidFill>
              <a:latin typeface="方正黑体简体" pitchFamily="2" charset="-122"/>
              <a:ea typeface="方正黑体简体" pitchFamily="2" charset="-122"/>
              <a:sym typeface="FZZhengHeiS-R-GB"/>
            </a:endParaRPr>
          </a:p>
        </p:txBody>
      </p:sp>
      <p:sp>
        <p:nvSpPr>
          <p:cNvPr id="93" name="矩形 92"/>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pic>
        <p:nvPicPr>
          <p:cNvPr id="94214"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52525" y="1171575"/>
            <a:ext cx="946785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箭头: 下 3"/>
          <p:cNvSpPr/>
          <p:nvPr/>
        </p:nvSpPr>
        <p:spPr>
          <a:xfrm>
            <a:off x="5532431" y="3036058"/>
            <a:ext cx="563563" cy="542925"/>
          </a:xfrm>
          <a:prstGeom prst="downArrow">
            <a:avLst/>
          </a:prstGeom>
          <a:solidFill>
            <a:schemeClr val="tx2">
              <a:lumMod val="75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solidFill>
                <a:schemeClr val="accent4">
                  <a:lumMod val="75000"/>
                </a:schemeClr>
              </a:solidFill>
              <a:latin typeface="方正黑体简体" pitchFamily="2" charset="-122"/>
              <a:ea typeface="方正黑体简体" pitchFamily="2" charset="-122"/>
              <a:cs typeface="+mn-ea"/>
              <a:sym typeface="+mn-lt"/>
            </a:endParaRPr>
          </a:p>
        </p:txBody>
      </p:sp>
      <p:sp>
        <p:nvSpPr>
          <p:cNvPr id="5" name="矩形: 圆角 4"/>
          <p:cNvSpPr/>
          <p:nvPr/>
        </p:nvSpPr>
        <p:spPr>
          <a:xfrm>
            <a:off x="577850" y="3525204"/>
            <a:ext cx="10990036" cy="2831146"/>
          </a:xfrm>
          <a:prstGeom prst="roundRect">
            <a:avLst/>
          </a:prstGeom>
          <a:gradFill>
            <a:gsLst>
              <a:gs pos="0">
                <a:srgbClr val="FFFFFF"/>
              </a:gs>
              <a:gs pos="100000">
                <a:schemeClr val="bg1">
                  <a:lumMod val="95000"/>
                </a:schemeClr>
              </a:gs>
            </a:gsLst>
            <a:lin ang="15000000" scaled="0"/>
          </a:gradFill>
          <a:ln w="25400">
            <a:solidFill>
              <a:schemeClr val="accent1">
                <a:lumMod val="75000"/>
              </a:schemeClr>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tLang="zh-CN" noProof="1" smtClean="0">
              <a:solidFill>
                <a:schemeClr val="tx1"/>
              </a:solidFill>
              <a:latin typeface="微软雅黑" panose="020B0503020204020204" charset="-122"/>
              <a:ea typeface="微软雅黑" panose="020B0503020204020204" charset="-122"/>
              <a:cs typeface="方正黑体_GBK" panose="02000000000000000000" charset="-122"/>
              <a:sym typeface="+mn-lt"/>
            </a:endParaRPr>
          </a:p>
          <a:p>
            <a:pPr marL="342900" indent="-342900" eaLnBrk="0" hangingPunct="0">
              <a:buAutoNum type="arabicPeriod"/>
              <a:defRPr/>
            </a:pPr>
            <a:r>
              <a:rPr lang="zh-CN" altLang="en-US" b="1" noProof="1" smtClean="0">
                <a:solidFill>
                  <a:schemeClr val="tx1"/>
                </a:solidFill>
                <a:latin typeface="微软雅黑" panose="020B0503020204020204" charset="-122"/>
                <a:ea typeface="微软雅黑" panose="020B0503020204020204" charset="-122"/>
                <a:cs typeface="方正黑体_GBK" panose="02000000000000000000" charset="-122"/>
                <a:sym typeface="+mn-lt"/>
              </a:rPr>
              <a:t>如果共享到市场监管部门信息</a:t>
            </a:r>
            <a:endParaRPr lang="en-US" altLang="zh-CN" b="1" noProof="1" smtClean="0">
              <a:solidFill>
                <a:schemeClr val="tx1"/>
              </a:solidFill>
              <a:latin typeface="微软雅黑" panose="020B0503020204020204" charset="-122"/>
              <a:ea typeface="微软雅黑" panose="020B0503020204020204" charset="-122"/>
              <a:cs typeface="方正黑体_GBK" panose="02000000000000000000" charset="-122"/>
              <a:sym typeface="+mn-lt"/>
            </a:endParaRPr>
          </a:p>
          <a:p>
            <a:pPr eaLnBrk="0" hangingPunct="0">
              <a:defRPr/>
            </a:pPr>
            <a:r>
              <a:rPr lang="en-US" altLang="zh-CN" noProof="1" smtClean="0">
                <a:solidFill>
                  <a:schemeClr val="tx1"/>
                </a:solidFill>
                <a:latin typeface="微软雅黑" panose="020B0503020204020204" charset="-122"/>
                <a:ea typeface="微软雅黑" panose="020B0503020204020204" charset="-122"/>
                <a:cs typeface="方正黑体_GBK" panose="02000000000000000000" charset="-122"/>
                <a:sym typeface="+mn-lt"/>
              </a:rPr>
              <a:t>       </a:t>
            </a:r>
            <a:r>
              <a:rPr lang="zh-CN" altLang="en-US" noProof="1" smtClean="0">
                <a:solidFill>
                  <a:schemeClr val="tx1"/>
                </a:solidFill>
                <a:latin typeface="微软雅黑" panose="020B0503020204020204" charset="-122"/>
                <a:ea typeface="微软雅黑" panose="020B0503020204020204" charset="-122"/>
                <a:cs typeface="方正黑体_GBK" panose="02000000000000000000" charset="-122"/>
                <a:sym typeface="+mn-lt"/>
              </a:rPr>
              <a:t>则</a:t>
            </a:r>
            <a:r>
              <a:rPr lang="zh-CN" altLang="en-US" noProof="1">
                <a:solidFill>
                  <a:schemeClr val="tx1"/>
                </a:solidFill>
                <a:latin typeface="微软雅黑" panose="020B0503020204020204" charset="-122"/>
                <a:ea typeface="微软雅黑" panose="020B0503020204020204" charset="-122"/>
                <a:cs typeface="方正黑体_GBK" panose="02000000000000000000" charset="-122"/>
                <a:sym typeface="+mn-lt"/>
              </a:rPr>
              <a:t>审核登记表信息必须与对应的市场监管部门信息</a:t>
            </a:r>
            <a:r>
              <a:rPr lang="zh-CN" altLang="en-US" noProof="1" smtClean="0">
                <a:solidFill>
                  <a:schemeClr val="tx1"/>
                </a:solidFill>
                <a:latin typeface="微软雅黑" panose="020B0503020204020204" charset="-122"/>
                <a:ea typeface="微软雅黑" panose="020B0503020204020204" charset="-122"/>
                <a:cs typeface="方正黑体_GBK" panose="02000000000000000000" charset="-122"/>
                <a:sym typeface="+mn-lt"/>
              </a:rPr>
              <a:t>一致；</a:t>
            </a:r>
            <a:endParaRPr lang="en-US" altLang="zh-CN" noProof="1" smtClean="0">
              <a:solidFill>
                <a:schemeClr val="tx1"/>
              </a:solidFill>
              <a:latin typeface="微软雅黑" panose="020B0503020204020204" charset="-122"/>
              <a:ea typeface="微软雅黑" panose="020B0503020204020204" charset="-122"/>
              <a:cs typeface="方正黑体_GBK" panose="02000000000000000000" charset="-122"/>
              <a:sym typeface="+mn-lt"/>
            </a:endParaRPr>
          </a:p>
          <a:p>
            <a:pPr eaLnBrk="0" hangingPunct="0">
              <a:defRPr/>
            </a:pPr>
            <a:r>
              <a:rPr lang="en-US" altLang="zh-CN" noProof="1">
                <a:solidFill>
                  <a:schemeClr val="tx1"/>
                </a:solidFill>
                <a:latin typeface="微软雅黑" panose="020B0503020204020204" charset="-122"/>
                <a:ea typeface="微软雅黑" panose="020B0503020204020204" charset="-122"/>
                <a:cs typeface="方正黑体_GBK" panose="02000000000000000000" charset="-122"/>
                <a:sym typeface="+mn-lt"/>
              </a:rPr>
              <a:t> </a:t>
            </a:r>
            <a:r>
              <a:rPr lang="en-US" altLang="zh-CN" noProof="1" smtClean="0">
                <a:solidFill>
                  <a:schemeClr val="tx1"/>
                </a:solidFill>
                <a:latin typeface="微软雅黑" panose="020B0503020204020204" charset="-122"/>
                <a:ea typeface="微软雅黑" panose="020B0503020204020204" charset="-122"/>
                <a:cs typeface="方正黑体_GBK" panose="02000000000000000000" charset="-122"/>
                <a:sym typeface="+mn-lt"/>
              </a:rPr>
              <a:t>      </a:t>
            </a:r>
            <a:r>
              <a:rPr lang="zh-CN" altLang="en-US" noProof="1" smtClean="0">
                <a:solidFill>
                  <a:schemeClr val="tx1"/>
                </a:solidFill>
                <a:latin typeface="微软雅黑" panose="020B0503020204020204" charset="-122"/>
                <a:ea typeface="微软雅黑" panose="020B0503020204020204" charset="-122"/>
                <a:cs typeface="方正黑体_GBK" panose="02000000000000000000" charset="-122"/>
                <a:sym typeface="+mn-lt"/>
              </a:rPr>
              <a:t>新</a:t>
            </a:r>
            <a:r>
              <a:rPr lang="zh-CN" altLang="en-US" noProof="1">
                <a:solidFill>
                  <a:schemeClr val="tx1"/>
                </a:solidFill>
                <a:latin typeface="微软雅黑" panose="020B0503020204020204" charset="-122"/>
                <a:ea typeface="微软雅黑" panose="020B0503020204020204" charset="-122"/>
                <a:cs typeface="方正黑体_GBK" panose="02000000000000000000" charset="-122"/>
                <a:sym typeface="+mn-lt"/>
              </a:rPr>
              <a:t>纳入单位（审批类型为1、2、6、8、9、10</a:t>
            </a:r>
            <a:r>
              <a:rPr lang="zh-CN" altLang="en-US" noProof="1" smtClean="0">
                <a:solidFill>
                  <a:schemeClr val="tx1"/>
                </a:solidFill>
                <a:latin typeface="微软雅黑" panose="020B0503020204020204" charset="-122"/>
                <a:ea typeface="微软雅黑" panose="020B0503020204020204" charset="-122"/>
                <a:cs typeface="方正黑体_GBK" panose="02000000000000000000" charset="-122"/>
                <a:sym typeface="+mn-lt"/>
              </a:rPr>
              <a:t>）要在</a:t>
            </a:r>
            <a:r>
              <a:rPr lang="zh-CN" altLang="en-US" noProof="1">
                <a:solidFill>
                  <a:schemeClr val="tx1"/>
                </a:solidFill>
                <a:latin typeface="微软雅黑" panose="020B0503020204020204" charset="-122"/>
                <a:ea typeface="微软雅黑" panose="020B0503020204020204" charset="-122"/>
                <a:cs typeface="方正黑体_GBK" panose="02000000000000000000" charset="-122"/>
                <a:sym typeface="+mn-lt"/>
              </a:rPr>
              <a:t>市监部门须是存续状态，且不能在市监部门的注吊销单位库中；</a:t>
            </a:r>
            <a:endParaRPr lang="zh-CN" altLang="en-US" noProof="1">
              <a:solidFill>
                <a:schemeClr val="tx1"/>
              </a:solidFill>
              <a:latin typeface="微软雅黑" panose="020B0503020204020204" charset="-122"/>
              <a:ea typeface="微软雅黑" panose="020B0503020204020204" charset="-122"/>
              <a:cs typeface="方正黑体_GBK" panose="02000000000000000000" charset="-122"/>
              <a:sym typeface="+mn-lt"/>
            </a:endParaRPr>
          </a:p>
          <a:p>
            <a:pPr eaLnBrk="0" hangingPunct="0">
              <a:defRPr/>
            </a:pPr>
            <a:endParaRPr lang="zh-CN" altLang="en-US" noProof="1">
              <a:solidFill>
                <a:schemeClr val="tx1"/>
              </a:solidFill>
              <a:latin typeface="微软雅黑" panose="020B0503020204020204" charset="-122"/>
              <a:ea typeface="微软雅黑" panose="020B0503020204020204" charset="-122"/>
              <a:cs typeface="方正黑体_GBK" panose="02000000000000000000" charset="-122"/>
              <a:sym typeface="+mn-lt"/>
            </a:endParaRPr>
          </a:p>
          <a:p>
            <a:pPr eaLnBrk="0" hangingPunct="0">
              <a:defRPr/>
            </a:pPr>
            <a:r>
              <a:rPr lang="zh-CN" altLang="en-US" b="1" noProof="1">
                <a:solidFill>
                  <a:schemeClr val="tx1"/>
                </a:solidFill>
                <a:latin typeface="微软雅黑" panose="020B0503020204020204" charset="-122"/>
                <a:ea typeface="微软雅黑" panose="020B0503020204020204" charset="-122"/>
                <a:cs typeface="方正黑体_GBK" panose="02000000000000000000" charset="-122"/>
                <a:sym typeface="+mn-lt"/>
              </a:rPr>
              <a:t>2.如果没有市场监管</a:t>
            </a:r>
            <a:r>
              <a:rPr lang="zh-CN" altLang="en-US" b="1" noProof="1" smtClean="0">
                <a:solidFill>
                  <a:schemeClr val="tx1"/>
                </a:solidFill>
                <a:latin typeface="微软雅黑" panose="020B0503020204020204" charset="-122"/>
                <a:ea typeface="微软雅黑" panose="020B0503020204020204" charset="-122"/>
                <a:cs typeface="方正黑体_GBK" panose="02000000000000000000" charset="-122"/>
                <a:sym typeface="+mn-lt"/>
              </a:rPr>
              <a:t>部门信息</a:t>
            </a:r>
            <a:endParaRPr lang="en-US" altLang="zh-CN" b="1" noProof="1" smtClean="0">
              <a:solidFill>
                <a:schemeClr val="tx1"/>
              </a:solidFill>
              <a:latin typeface="微软雅黑" panose="020B0503020204020204" charset="-122"/>
              <a:ea typeface="微软雅黑" panose="020B0503020204020204" charset="-122"/>
              <a:cs typeface="方正黑体_GBK" panose="02000000000000000000" charset="-122"/>
              <a:sym typeface="+mn-lt"/>
            </a:endParaRPr>
          </a:p>
          <a:p>
            <a:pPr eaLnBrk="0" hangingPunct="0">
              <a:defRPr/>
            </a:pPr>
            <a:r>
              <a:rPr lang="zh-CN" altLang="en-US" noProof="1" smtClean="0">
                <a:solidFill>
                  <a:schemeClr val="tx1"/>
                </a:solidFill>
                <a:latin typeface="微软雅黑" panose="020B0503020204020204" charset="-122"/>
                <a:ea typeface="微软雅黑" panose="020B0503020204020204" charset="-122"/>
                <a:cs typeface="方正黑体_GBK" panose="02000000000000000000" charset="-122"/>
                <a:sym typeface="+mn-lt"/>
              </a:rPr>
              <a:t>        新纳入单位，营业执照（证书）复印件不得</a:t>
            </a:r>
            <a:r>
              <a:rPr lang="zh-CN" altLang="en-US" noProof="1">
                <a:solidFill>
                  <a:schemeClr val="tx1"/>
                </a:solidFill>
                <a:latin typeface="微软雅黑" panose="020B0503020204020204" charset="-122"/>
                <a:ea typeface="微软雅黑" panose="020B0503020204020204" charset="-122"/>
                <a:cs typeface="方正黑体_GBK" panose="02000000000000000000" charset="-122"/>
                <a:sym typeface="+mn-lt"/>
              </a:rPr>
              <a:t>为空</a:t>
            </a:r>
            <a:r>
              <a:rPr lang="zh-CN" altLang="en-US" noProof="1" smtClean="0">
                <a:solidFill>
                  <a:schemeClr val="tx1"/>
                </a:solidFill>
                <a:latin typeface="微软雅黑" panose="020B0503020204020204" charset="-122"/>
                <a:ea typeface="微软雅黑" panose="020B0503020204020204" charset="-122"/>
                <a:cs typeface="方正黑体_GBK" panose="02000000000000000000" charset="-122"/>
                <a:sym typeface="+mn-lt"/>
              </a:rPr>
              <a:t>；</a:t>
            </a:r>
            <a:endParaRPr lang="en-US" altLang="zh-CN" noProof="1" smtClean="0">
              <a:solidFill>
                <a:schemeClr val="tx1"/>
              </a:solidFill>
              <a:latin typeface="微软雅黑" panose="020B0503020204020204" charset="-122"/>
              <a:ea typeface="微软雅黑" panose="020B0503020204020204" charset="-122"/>
              <a:cs typeface="方正黑体_GBK" panose="02000000000000000000" charset="-122"/>
              <a:sym typeface="+mn-lt"/>
            </a:endParaRPr>
          </a:p>
          <a:p>
            <a:pPr eaLnBrk="0" hangingPunct="0">
              <a:defRPr/>
            </a:pPr>
            <a:r>
              <a:rPr lang="zh-CN" altLang="en-US" noProof="1" smtClean="0">
                <a:solidFill>
                  <a:schemeClr val="tx1"/>
                </a:solidFill>
                <a:latin typeface="微软雅黑" panose="020B0503020204020204" charset="-122"/>
                <a:ea typeface="微软雅黑" panose="020B0503020204020204" charset="-122"/>
                <a:cs typeface="方正黑体_GBK" panose="02000000000000000000" charset="-122"/>
                <a:sym typeface="+mn-lt"/>
              </a:rPr>
              <a:t>        改名</a:t>
            </a:r>
            <a:r>
              <a:rPr lang="zh-CN" altLang="en-US" noProof="1">
                <a:solidFill>
                  <a:schemeClr val="tx1"/>
                </a:solidFill>
                <a:latin typeface="微软雅黑" panose="020B0503020204020204" charset="-122"/>
                <a:ea typeface="微软雅黑" panose="020B0503020204020204" charset="-122"/>
                <a:cs typeface="方正黑体_GBK" panose="02000000000000000000" charset="-122"/>
                <a:sym typeface="+mn-lt"/>
              </a:rPr>
              <a:t>、改</a:t>
            </a:r>
            <a:r>
              <a:rPr lang="zh-CN" altLang="en-US" noProof="1" smtClean="0">
                <a:solidFill>
                  <a:schemeClr val="tx1"/>
                </a:solidFill>
                <a:latin typeface="微软雅黑" panose="020B0503020204020204" charset="-122"/>
                <a:ea typeface="微软雅黑" panose="020B0503020204020204" charset="-122"/>
                <a:cs typeface="方正黑体_GBK" panose="02000000000000000000" charset="-122"/>
                <a:sym typeface="+mn-lt"/>
              </a:rPr>
              <a:t>码单位，更名</a:t>
            </a:r>
            <a:r>
              <a:rPr lang="zh-CN" altLang="en-US" noProof="1">
                <a:solidFill>
                  <a:schemeClr val="tx1"/>
                </a:solidFill>
                <a:latin typeface="微软雅黑" panose="020B0503020204020204" charset="-122"/>
                <a:ea typeface="微软雅黑" panose="020B0503020204020204" charset="-122"/>
                <a:cs typeface="方正黑体_GBK" panose="02000000000000000000" charset="-122"/>
                <a:sym typeface="+mn-lt"/>
              </a:rPr>
              <a:t>更码后的营业执照不得为</a:t>
            </a:r>
            <a:r>
              <a:rPr lang="zh-CN" altLang="en-US" noProof="1" smtClean="0">
                <a:solidFill>
                  <a:schemeClr val="tx1"/>
                </a:solidFill>
                <a:latin typeface="微软雅黑" panose="020B0503020204020204" charset="-122"/>
                <a:ea typeface="微软雅黑" panose="020B0503020204020204" charset="-122"/>
                <a:cs typeface="方正黑体_GBK" panose="02000000000000000000" charset="-122"/>
                <a:sym typeface="+mn-lt"/>
              </a:rPr>
              <a:t>空。</a:t>
            </a:r>
            <a:endParaRPr lang="zh-CN" altLang="en-US" noProof="1">
              <a:solidFill>
                <a:schemeClr val="tx1"/>
              </a:solidFill>
              <a:latin typeface="微软雅黑" panose="020B0503020204020204" charset="-122"/>
              <a:ea typeface="微软雅黑" panose="020B0503020204020204" charset="-122"/>
              <a:cs typeface="方正黑体_GBK" panose="02000000000000000000" charset="-122"/>
              <a:sym typeface="+mn-lt"/>
            </a:endParaRPr>
          </a:p>
          <a:p>
            <a:pPr eaLnBrk="0" hangingPunct="0">
              <a:defRPr/>
            </a:pPr>
            <a:endParaRPr lang="zh-CN" altLang="en-US" noProof="1">
              <a:solidFill>
                <a:schemeClr val="tx1"/>
              </a:solidFill>
              <a:latin typeface="微软雅黑" panose="020B0503020204020204" charset="-122"/>
              <a:ea typeface="微软雅黑" panose="020B0503020204020204" charset="-122"/>
              <a:cs typeface="方正黑体_GBK" panose="02000000000000000000" charset="-122"/>
              <a:sym typeface="+mn-lt"/>
            </a:endParaRPr>
          </a:p>
        </p:txBody>
      </p:sp>
      <p:sp>
        <p:nvSpPr>
          <p:cNvPr id="94217"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4694FEEA-28C2-4ABE-B73D-6BAD2AA7B12B}" type="slidenum">
              <a:rPr altLang="en-US" smtClean="0">
                <a:solidFill>
                  <a:srgbClr val="898989"/>
                </a:solidFill>
                <a:cs typeface="FZHei-B01S"/>
              </a:rPr>
            </a:fld>
            <a:endParaRPr lang="zh-CN" altLang="en-US" smtClean="0">
              <a:solidFill>
                <a:srgbClr val="898989"/>
              </a:solidFill>
              <a:cs typeface="FZHei-B01S"/>
            </a:endParaRPr>
          </a:p>
        </p:txBody>
      </p:sp>
    </p:spTree>
  </p:cSld>
  <p:clrMapOvr>
    <a:masterClrMapping/>
  </p:clrMapOvr>
  <p:transition spd="slow"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500"/>
                                        <p:tgtEl>
                                          <p:spTgt spid="92"/>
                                        </p:tgtEl>
                                      </p:cBhvr>
                                    </p:animEffect>
                                  </p:childTnLst>
                                </p:cTn>
                              </p:par>
                              <p:par>
                                <p:cTn id="11" presetID="63" presetClass="path" presetSubtype="0" accel="50000" decel="50000" fill="hold" nodeType="withEffect">
                                  <p:stCondLst>
                                    <p:cond delay="0"/>
                                  </p:stCondLst>
                                  <p:childTnLst>
                                    <p:animMotion origin="layout" path="M -0.16667 2.59259E-6 L 2.5E-6 2.59259E-6 " pathEditMode="relative" rAng="0" ptsTypes="AA">
                                      <p:cBhvr>
                                        <p:cTn id="12" dur="800" fill="hold"/>
                                        <p:tgtEl>
                                          <p:spTgt spid="91"/>
                                        </p:tgtEl>
                                        <p:attrNameLst>
                                          <p:attrName>ppt_x</p:attrName>
                                          <p:attrName>ppt_y</p:attrName>
                                        </p:attrNameLst>
                                      </p:cBhvr>
                                      <p:rCtr x="8300" y="0"/>
                                    </p:animMotion>
                                  </p:childTnLst>
                                </p:cTn>
                              </p:par>
                              <p:par>
                                <p:cTn id="13" presetID="10" presetClass="entr" presetSubtype="0" fill="hold" grpId="0" nodeType="withEffect">
                                  <p:stCondLst>
                                    <p:cond delay="500"/>
                                  </p:stCondLst>
                                  <p:childTnLst>
                                    <p:set>
                                      <p:cBhvr>
                                        <p:cTn id="14" dur="1" fill="hold">
                                          <p:stCondLst>
                                            <p:cond delay="0"/>
                                          </p:stCondLst>
                                        </p:cTn>
                                        <p:tgtEl>
                                          <p:spTgt spid="93"/>
                                        </p:tgtEl>
                                        <p:attrNameLst>
                                          <p:attrName>style.visibility</p:attrName>
                                        </p:attrNameLst>
                                      </p:cBhvr>
                                      <p:to>
                                        <p:strVal val="visible"/>
                                      </p:to>
                                    </p:set>
                                    <p:animEffect transition="in" filter="fade">
                                      <p:cBhvr>
                                        <p:cTn id="15" dur="500"/>
                                        <p:tgtEl>
                                          <p:spTgt spid="93"/>
                                        </p:tgtEl>
                                      </p:cBhvr>
                                    </p:animEffect>
                                  </p:childTnLst>
                                </p:cTn>
                              </p:par>
                              <p:par>
                                <p:cTn id="16" presetID="63" presetClass="path" presetSubtype="0" accel="50000" decel="50000" fill="hold" grpId="1" nodeType="withEffect">
                                  <p:stCondLst>
                                    <p:cond delay="200"/>
                                  </p:stCondLst>
                                  <p:childTnLst>
                                    <p:animMotion origin="layout" path="M -0.16667 -1.85185E-6 L -2.5E-6 -1.85185E-6 " pathEditMode="relative" rAng="0" ptsTypes="AA">
                                      <p:cBhvr>
                                        <p:cTn id="17" dur="800" fill="hold"/>
                                        <p:tgtEl>
                                          <p:spTgt spid="93"/>
                                        </p:tgtEl>
                                        <p:attrNameLst>
                                          <p:attrName>ppt_x</p:attrName>
                                          <p:attrName>ppt_y</p:attrName>
                                        </p:attrNameLst>
                                      </p:cBhvr>
                                      <p:rCtr x="8800" y="0"/>
                                    </p:animMotion>
                                  </p:childTnLst>
                                </p:cTn>
                              </p:par>
                              <p:par>
                                <p:cTn id="18" presetID="10" presetClass="entr" presetSubtype="0" fill="hold" grpId="0" nodeType="withEffect">
                                  <p:stCondLst>
                                    <p:cond delay="75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1000"/>
                                        <p:tgtEl>
                                          <p:spTgt spid="70"/>
                                        </p:tgtEl>
                                      </p:cBhvr>
                                    </p:animEffect>
                                  </p:childTnLst>
                                </p:cTn>
                              </p:par>
                              <p:par>
                                <p:cTn id="21" presetID="63" presetClass="path" presetSubtype="0" accel="50000" decel="50000" fill="hold" grpId="1" nodeType="withEffect">
                                  <p:stCondLst>
                                    <p:cond delay="0"/>
                                  </p:stCondLst>
                                  <p:childTnLst>
                                    <p:animMotion origin="layout" path="M -0.16666 -3.7037E-7 L -2.5E-6 -3.7037E-7 " pathEditMode="relative" rAng="0" ptsTypes="AA">
                                      <p:cBhvr>
                                        <p:cTn id="22" dur="800" fill="hold"/>
                                        <p:tgtEl>
                                          <p:spTgt spid="70"/>
                                        </p:tgtEl>
                                        <p:attrNameLst>
                                          <p:attrName>ppt_x</p:attrName>
                                          <p:attrName>ppt_y</p:attrName>
                                        </p:attrNameLst>
                                      </p:cBhvr>
                                      <p:rCtr x="8300" y="0"/>
                                    </p:animMotion>
                                  </p:childTnLst>
                                </p:cTn>
                              </p:par>
                              <p:par>
                                <p:cTn id="23" presetID="22" presetClass="entr" presetSubtype="8" fill="hold" grpId="0" nodeType="withEffect">
                                  <p:stCondLst>
                                    <p:cond delay="500"/>
                                  </p:stCondLst>
                                  <p:childTnLst>
                                    <p:set>
                                      <p:cBhvr>
                                        <p:cTn id="24" dur="1" fill="hold">
                                          <p:stCondLst>
                                            <p:cond delay="0"/>
                                          </p:stCondLst>
                                        </p:cTn>
                                        <p:tgtEl>
                                          <p:spTgt spid="71"/>
                                        </p:tgtEl>
                                        <p:attrNameLst>
                                          <p:attrName>style.visibility</p:attrName>
                                        </p:attrNameLst>
                                      </p:cBhvr>
                                      <p:to>
                                        <p:strVal val="visible"/>
                                      </p:to>
                                    </p:set>
                                    <p:animEffect transition="in" filter="wipe(left)">
                                      <p:cBhvr>
                                        <p:cTn id="2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0" grpId="1" animBg="1"/>
      <p:bldP spid="71" grpId="0"/>
      <p:bldP spid="92" grpId="0"/>
      <p:bldP spid="93" grpId="0" animBg="1"/>
      <p:bldP spid="93"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矩形 69"/>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71" name="矩形 70"/>
          <p:cNvSpPr>
            <a:spLocks noChangeArrowheads="1"/>
          </p:cNvSpPr>
          <p:nvPr/>
        </p:nvSpPr>
        <p:spPr bwMode="auto">
          <a:xfrm>
            <a:off x="1755775" y="449263"/>
            <a:ext cx="41608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a:solidFill>
                  <a:srgbClr val="18478F"/>
                </a:solidFill>
                <a:latin typeface="方正黑体简体" pitchFamily="2" charset="-122"/>
                <a:ea typeface="方正黑体简体" pitchFamily="2" charset="-122"/>
                <a:sym typeface="FZZhengHeiS-R-GB"/>
              </a:rPr>
              <a:t>审核登记表</a:t>
            </a:r>
            <a:r>
              <a:rPr lang="en-US" altLang="zh-CN" sz="2400">
                <a:solidFill>
                  <a:srgbClr val="18478F"/>
                </a:solidFill>
                <a:latin typeface="方正黑体简体" pitchFamily="2" charset="-122"/>
                <a:ea typeface="方正黑体简体" pitchFamily="2" charset="-122"/>
                <a:sym typeface="FZZhengHeiS-R-GB"/>
              </a:rPr>
              <a:t>2</a:t>
            </a:r>
            <a:endParaRPr lang="en-US" altLang="zh-CN" sz="2400">
              <a:solidFill>
                <a:srgbClr val="18478F"/>
              </a:solidFill>
              <a:latin typeface="方正黑体简体" pitchFamily="2" charset="-122"/>
              <a:ea typeface="方正黑体简体" pitchFamily="2" charset="-122"/>
              <a:sym typeface="FZZhengHeiS-R-GB"/>
            </a:endParaRPr>
          </a:p>
        </p:txBody>
      </p:sp>
      <p:sp>
        <p:nvSpPr>
          <p:cNvPr id="91" name="圆角矩形 90"/>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92" name="矩形 91"/>
          <p:cNvSpPr>
            <a:spLocks noChangeArrowheads="1"/>
          </p:cNvSpPr>
          <p:nvPr/>
        </p:nvSpPr>
        <p:spPr bwMode="auto">
          <a:xfrm>
            <a:off x="474663" y="401638"/>
            <a:ext cx="765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18478F"/>
                </a:solidFill>
                <a:latin typeface="方正黑体简体" pitchFamily="2" charset="-122"/>
                <a:ea typeface="方正黑体简体" pitchFamily="2" charset="-122"/>
                <a:sym typeface="FZZhengHeiS-R-GB"/>
              </a:rPr>
              <a:t>3.2</a:t>
            </a:r>
            <a:endParaRPr lang="zh-CN" altLang="en-US" sz="3200">
              <a:solidFill>
                <a:srgbClr val="18478F"/>
              </a:solidFill>
              <a:latin typeface="方正黑体简体" pitchFamily="2" charset="-122"/>
              <a:ea typeface="方正黑体简体" pitchFamily="2" charset="-122"/>
              <a:sym typeface="FZZhengHeiS-R-GB"/>
            </a:endParaRPr>
          </a:p>
        </p:txBody>
      </p:sp>
      <p:sp>
        <p:nvSpPr>
          <p:cNvPr id="93" name="矩形 92"/>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pic>
        <p:nvPicPr>
          <p:cNvPr id="96262" name="图片 1"/>
          <p:cNvPicPr>
            <a:picLocks noChangeAspect="1" noChangeArrowheads="1"/>
          </p:cNvPicPr>
          <p:nvPr/>
        </p:nvPicPr>
        <p:blipFill>
          <a:blip r:embed="rId1">
            <a:extLst>
              <a:ext uri="{28A0092B-C50C-407E-A947-70E740481C1C}">
                <a14:useLocalDpi xmlns:a14="http://schemas.microsoft.com/office/drawing/2010/main" val="0"/>
              </a:ext>
            </a:extLst>
          </a:blip>
          <a:srcRect b="28160"/>
          <a:stretch>
            <a:fillRect/>
          </a:stretch>
        </p:blipFill>
        <p:spPr bwMode="auto">
          <a:xfrm>
            <a:off x="1755775" y="1190625"/>
            <a:ext cx="8921750" cy="521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对话气泡: 椭圆形 8"/>
          <p:cNvSpPr/>
          <p:nvPr/>
        </p:nvSpPr>
        <p:spPr>
          <a:xfrm>
            <a:off x="6096000" y="1108075"/>
            <a:ext cx="2381250" cy="1093788"/>
          </a:xfrm>
          <a:prstGeom prst="wedgeEllipseCallout">
            <a:avLst>
              <a:gd name="adj1" fmla="val -33891"/>
              <a:gd name="adj2" fmla="val 122627"/>
            </a:avLst>
          </a:prstGeom>
        </p:spPr>
        <p:style>
          <a:lnRef idx="2">
            <a:schemeClr val="accent2"/>
          </a:lnRef>
          <a:fillRef idx="1">
            <a:schemeClr val="lt1"/>
          </a:fillRef>
          <a:effectRef idx="0">
            <a:schemeClr val="accent2"/>
          </a:effectRef>
          <a:fontRef idx="minor">
            <a:schemeClr val="dk1"/>
          </a:fontRef>
        </p:style>
        <p:txBody>
          <a:bodyPr anchor="ctr"/>
          <a:lstStyle/>
          <a:p>
            <a:pPr algn="ctr" eaLnBrk="0" hangingPunct="0">
              <a:defRPr/>
            </a:pPr>
            <a:r>
              <a:rPr lang="zh-CN" altLang="en-US" sz="1600" noProof="1">
                <a:solidFill>
                  <a:schemeClr val="tx1"/>
                </a:solidFill>
                <a:latin typeface="方正黑体简体" pitchFamily="2" charset="-122"/>
                <a:ea typeface="方正黑体简体" pitchFamily="2" charset="-122"/>
                <a:cs typeface="+mn-ea"/>
                <a:sym typeface="+mn-lt"/>
              </a:rPr>
              <a:t>审核类型为</a:t>
            </a:r>
            <a:r>
              <a:rPr lang="en-US" altLang="zh-CN" sz="1600" noProof="1">
                <a:solidFill>
                  <a:schemeClr val="tx1"/>
                </a:solidFill>
                <a:latin typeface="方正黑体简体" pitchFamily="2" charset="-122"/>
                <a:ea typeface="方正黑体简体" pitchFamily="2" charset="-122"/>
                <a:cs typeface="+mn-ea"/>
                <a:sym typeface="+mn-lt"/>
              </a:rPr>
              <a:t>9</a:t>
            </a:r>
            <a:r>
              <a:rPr lang="zh-CN" altLang="en-US" sz="1600" noProof="1">
                <a:solidFill>
                  <a:schemeClr val="tx1"/>
                </a:solidFill>
                <a:latin typeface="方正黑体简体" pitchFamily="2" charset="-122"/>
                <a:ea typeface="方正黑体简体" pitchFamily="2" charset="-122"/>
                <a:cs typeface="+mn-ea"/>
                <a:sym typeface="+mn-lt"/>
              </a:rPr>
              <a:t>，备注不得为空</a:t>
            </a:r>
            <a:endParaRPr lang="zh-CN" altLang="en-US" sz="1600" noProof="1">
              <a:solidFill>
                <a:schemeClr val="tx1"/>
              </a:solidFill>
              <a:latin typeface="方正黑体简体" pitchFamily="2" charset="-122"/>
              <a:ea typeface="方正黑体简体" pitchFamily="2" charset="-122"/>
              <a:cs typeface="+mn-ea"/>
              <a:sym typeface="+mn-lt"/>
            </a:endParaRPr>
          </a:p>
        </p:txBody>
      </p:sp>
      <p:sp>
        <p:nvSpPr>
          <p:cNvPr id="11" name="对话气泡: 椭圆形 10"/>
          <p:cNvSpPr/>
          <p:nvPr/>
        </p:nvSpPr>
        <p:spPr>
          <a:xfrm>
            <a:off x="4273550" y="3429000"/>
            <a:ext cx="2260600" cy="1092200"/>
          </a:xfrm>
          <a:prstGeom prst="wedgeEllipseCallout">
            <a:avLst>
              <a:gd name="adj1" fmla="val -46953"/>
              <a:gd name="adj2" fmla="val 113912"/>
            </a:avLst>
          </a:prstGeom>
        </p:spPr>
        <p:style>
          <a:lnRef idx="2">
            <a:schemeClr val="accent2"/>
          </a:lnRef>
          <a:fillRef idx="1">
            <a:schemeClr val="lt1"/>
          </a:fillRef>
          <a:effectRef idx="0">
            <a:schemeClr val="accent2"/>
          </a:effectRef>
          <a:fontRef idx="minor">
            <a:schemeClr val="dk1"/>
          </a:fontRef>
        </p:style>
        <p:txBody>
          <a:bodyPr anchor="ctr"/>
          <a:lstStyle/>
          <a:p>
            <a:pPr algn="ctr" eaLnBrk="0" hangingPunct="0">
              <a:defRPr/>
            </a:pPr>
            <a:r>
              <a:rPr lang="zh-CN" altLang="en-US" sz="1600" noProof="1">
                <a:solidFill>
                  <a:schemeClr val="tx1"/>
                </a:solidFill>
                <a:latin typeface="方正黑体简体" pitchFamily="2" charset="-122"/>
                <a:ea typeface="方正黑体简体" pitchFamily="2" charset="-122"/>
                <a:cs typeface="+mn-ea"/>
                <a:sym typeface="+mn-lt"/>
              </a:rPr>
              <a:t>行业代码不得漏录或非法</a:t>
            </a:r>
            <a:endParaRPr lang="zh-CN" altLang="en-US" sz="1600" noProof="1">
              <a:solidFill>
                <a:schemeClr val="tx1"/>
              </a:solidFill>
              <a:latin typeface="方正黑体简体" pitchFamily="2" charset="-122"/>
              <a:ea typeface="方正黑体简体" pitchFamily="2" charset="-122"/>
              <a:cs typeface="+mn-ea"/>
              <a:sym typeface="+mn-lt"/>
            </a:endParaRPr>
          </a:p>
        </p:txBody>
      </p:sp>
      <p:sp>
        <p:nvSpPr>
          <p:cNvPr id="3" name="对话气泡: 椭圆形 9"/>
          <p:cNvSpPr/>
          <p:nvPr/>
        </p:nvSpPr>
        <p:spPr>
          <a:xfrm>
            <a:off x="3578066" y="97979"/>
            <a:ext cx="2606675" cy="1092200"/>
          </a:xfrm>
          <a:prstGeom prst="wedgeEllipseCallout">
            <a:avLst>
              <a:gd name="adj1" fmla="val -79391"/>
              <a:gd name="adj2" fmla="val 60029"/>
            </a:avLst>
          </a:prstGeom>
        </p:spPr>
        <p:style>
          <a:lnRef idx="2">
            <a:schemeClr val="accent2"/>
          </a:lnRef>
          <a:fillRef idx="1">
            <a:schemeClr val="lt1"/>
          </a:fillRef>
          <a:effectRef idx="0">
            <a:schemeClr val="accent2"/>
          </a:effectRef>
          <a:fontRef idx="minor">
            <a:schemeClr val="dk1"/>
          </a:fontRef>
        </p:style>
        <p:txBody>
          <a:bodyPr anchor="ctr"/>
          <a:lstStyle/>
          <a:p>
            <a:pPr algn="ctr" eaLnBrk="0" hangingPunct="0">
              <a:defRPr/>
            </a:pPr>
            <a:r>
              <a:rPr lang="zh-CN" altLang="en-US" sz="1600" noProof="1">
                <a:solidFill>
                  <a:schemeClr val="tx1"/>
                </a:solidFill>
                <a:latin typeface="方正黑体简体" pitchFamily="2" charset="-122"/>
                <a:ea typeface="方正黑体简体" pitchFamily="2" charset="-122"/>
                <a:cs typeface="+mn-ea"/>
                <a:sym typeface="+mn-lt"/>
              </a:rPr>
              <a:t>申报退库单位应为上期字典库在库单位，并且是同专业</a:t>
            </a:r>
            <a:endParaRPr lang="zh-CN" altLang="en-US" sz="1600" noProof="1">
              <a:solidFill>
                <a:schemeClr val="tx1"/>
              </a:solidFill>
              <a:latin typeface="方正黑体简体" pitchFamily="2" charset="-122"/>
              <a:ea typeface="方正黑体简体" pitchFamily="2" charset="-122"/>
              <a:cs typeface="+mn-ea"/>
              <a:sym typeface="+mn-lt"/>
            </a:endParaRPr>
          </a:p>
        </p:txBody>
      </p:sp>
      <p:sp>
        <p:nvSpPr>
          <p:cNvPr id="96267"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D7F27655-8C4F-4F5C-B8D9-80F90439E3E5}" type="slidenum">
              <a:rPr altLang="en-US" smtClean="0">
                <a:solidFill>
                  <a:srgbClr val="898989"/>
                </a:solidFill>
                <a:cs typeface="FZHei-B01S"/>
              </a:rPr>
            </a:fld>
            <a:endParaRPr lang="zh-CN" altLang="en-US" smtClean="0">
              <a:solidFill>
                <a:srgbClr val="898989"/>
              </a:solidFill>
              <a:cs typeface="FZHei-B01S"/>
            </a:endParaRPr>
          </a:p>
        </p:txBody>
      </p:sp>
    </p:spTree>
  </p:cSld>
  <p:clrMapOvr>
    <a:masterClrMapping/>
  </p:clrMapOvr>
  <p:transition spd="slow"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500"/>
                                        <p:tgtEl>
                                          <p:spTgt spid="92"/>
                                        </p:tgtEl>
                                      </p:cBhvr>
                                    </p:animEffect>
                                  </p:childTnLst>
                                </p:cTn>
                              </p:par>
                              <p:par>
                                <p:cTn id="11" presetID="63" presetClass="path" presetSubtype="0" accel="50000" decel="50000" fill="hold" nodeType="withEffect">
                                  <p:stCondLst>
                                    <p:cond delay="0"/>
                                  </p:stCondLst>
                                  <p:childTnLst>
                                    <p:animMotion origin="layout" path="M -0.16667 2.59259E-6 L 2.5E-6 2.59259E-6 " pathEditMode="relative" rAng="0" ptsTypes="AA">
                                      <p:cBhvr>
                                        <p:cTn id="12" dur="800" fill="hold"/>
                                        <p:tgtEl>
                                          <p:spTgt spid="91"/>
                                        </p:tgtEl>
                                        <p:attrNameLst>
                                          <p:attrName>ppt_x</p:attrName>
                                          <p:attrName>ppt_y</p:attrName>
                                        </p:attrNameLst>
                                      </p:cBhvr>
                                      <p:rCtr x="8300" y="0"/>
                                    </p:animMotion>
                                  </p:childTnLst>
                                </p:cTn>
                              </p:par>
                              <p:par>
                                <p:cTn id="13" presetID="10" presetClass="entr" presetSubtype="0" fill="hold" grpId="0" nodeType="withEffect">
                                  <p:stCondLst>
                                    <p:cond delay="500"/>
                                  </p:stCondLst>
                                  <p:childTnLst>
                                    <p:set>
                                      <p:cBhvr>
                                        <p:cTn id="14" dur="1" fill="hold">
                                          <p:stCondLst>
                                            <p:cond delay="0"/>
                                          </p:stCondLst>
                                        </p:cTn>
                                        <p:tgtEl>
                                          <p:spTgt spid="93"/>
                                        </p:tgtEl>
                                        <p:attrNameLst>
                                          <p:attrName>style.visibility</p:attrName>
                                        </p:attrNameLst>
                                      </p:cBhvr>
                                      <p:to>
                                        <p:strVal val="visible"/>
                                      </p:to>
                                    </p:set>
                                    <p:animEffect transition="in" filter="fade">
                                      <p:cBhvr>
                                        <p:cTn id="15" dur="500"/>
                                        <p:tgtEl>
                                          <p:spTgt spid="93"/>
                                        </p:tgtEl>
                                      </p:cBhvr>
                                    </p:animEffect>
                                  </p:childTnLst>
                                </p:cTn>
                              </p:par>
                              <p:par>
                                <p:cTn id="16" presetID="63" presetClass="path" presetSubtype="0" accel="50000" decel="50000" fill="hold" grpId="1" nodeType="withEffect">
                                  <p:stCondLst>
                                    <p:cond delay="200"/>
                                  </p:stCondLst>
                                  <p:childTnLst>
                                    <p:animMotion origin="layout" path="M -0.16667 -1.85185E-6 L -2.5E-6 -1.85185E-6 " pathEditMode="relative" rAng="0" ptsTypes="AA">
                                      <p:cBhvr>
                                        <p:cTn id="17" dur="800" fill="hold"/>
                                        <p:tgtEl>
                                          <p:spTgt spid="93"/>
                                        </p:tgtEl>
                                        <p:attrNameLst>
                                          <p:attrName>ppt_x</p:attrName>
                                          <p:attrName>ppt_y</p:attrName>
                                        </p:attrNameLst>
                                      </p:cBhvr>
                                      <p:rCtr x="8800" y="0"/>
                                    </p:animMotion>
                                  </p:childTnLst>
                                </p:cTn>
                              </p:par>
                              <p:par>
                                <p:cTn id="18" presetID="10" presetClass="entr" presetSubtype="0" fill="hold" grpId="0" nodeType="withEffect">
                                  <p:stCondLst>
                                    <p:cond delay="75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1000"/>
                                        <p:tgtEl>
                                          <p:spTgt spid="70"/>
                                        </p:tgtEl>
                                      </p:cBhvr>
                                    </p:animEffect>
                                  </p:childTnLst>
                                </p:cTn>
                              </p:par>
                              <p:par>
                                <p:cTn id="21" presetID="63" presetClass="path" presetSubtype="0" accel="50000" decel="50000" fill="hold" grpId="1" nodeType="withEffect">
                                  <p:stCondLst>
                                    <p:cond delay="0"/>
                                  </p:stCondLst>
                                  <p:childTnLst>
                                    <p:animMotion origin="layout" path="M -0.16666 -3.7037E-7 L -2.5E-6 -3.7037E-7 " pathEditMode="relative" rAng="0" ptsTypes="AA">
                                      <p:cBhvr>
                                        <p:cTn id="22" dur="800" fill="hold"/>
                                        <p:tgtEl>
                                          <p:spTgt spid="70"/>
                                        </p:tgtEl>
                                        <p:attrNameLst>
                                          <p:attrName>ppt_x</p:attrName>
                                          <p:attrName>ppt_y</p:attrName>
                                        </p:attrNameLst>
                                      </p:cBhvr>
                                      <p:rCtr x="8300" y="0"/>
                                    </p:animMotion>
                                  </p:childTnLst>
                                </p:cTn>
                              </p:par>
                              <p:par>
                                <p:cTn id="23" presetID="22" presetClass="entr" presetSubtype="8" fill="hold" grpId="0" nodeType="withEffect">
                                  <p:stCondLst>
                                    <p:cond delay="500"/>
                                  </p:stCondLst>
                                  <p:childTnLst>
                                    <p:set>
                                      <p:cBhvr>
                                        <p:cTn id="24" dur="1" fill="hold">
                                          <p:stCondLst>
                                            <p:cond delay="0"/>
                                          </p:stCondLst>
                                        </p:cTn>
                                        <p:tgtEl>
                                          <p:spTgt spid="71"/>
                                        </p:tgtEl>
                                        <p:attrNameLst>
                                          <p:attrName>style.visibility</p:attrName>
                                        </p:attrNameLst>
                                      </p:cBhvr>
                                      <p:to>
                                        <p:strVal val="visible"/>
                                      </p:to>
                                    </p:set>
                                    <p:animEffect transition="in" filter="wipe(left)">
                                      <p:cBhvr>
                                        <p:cTn id="25" dur="500"/>
                                        <p:tgtEl>
                                          <p:spTgt spid="7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ppt_x</p:attrName>
                                        </p:attrNameLst>
                                      </p:cBhvr>
                                      <p:tavLst>
                                        <p:tav tm="0">
                                          <p:val>
                                            <p:strVal val="#ppt_x"/>
                                          </p:val>
                                        </p:tav>
                                        <p:tav tm="100000">
                                          <p:val>
                                            <p:strVal val="#ppt_x"/>
                                          </p:val>
                                        </p:tav>
                                      </p:tavLst>
                                    </p:anim>
                                    <p:anim calcmode="lin" valueType="num">
                                      <p:cBhvr>
                                        <p:cTn id="3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grpId="1" nodeType="clickEffect">
                                  <p:stCondLst>
                                    <p:cond delay="0"/>
                                  </p:stCondLst>
                                  <p:childTnLst>
                                    <p:anim calcmode="lin" valueType="num">
                                      <p:cBhvr>
                                        <p:cTn id="35" dur="500"/>
                                        <p:tgtEl>
                                          <p:spTgt spid="3"/>
                                        </p:tgtEl>
                                        <p:attrNameLst>
                                          <p:attrName>ppt_x</p:attrName>
                                        </p:attrNameLst>
                                      </p:cBhvr>
                                      <p:tavLst>
                                        <p:tav tm="0">
                                          <p:val>
                                            <p:strVal val="ppt_x"/>
                                          </p:val>
                                        </p:tav>
                                        <p:tav tm="100000">
                                          <p:val>
                                            <p:strVal val="ppt_x"/>
                                          </p:val>
                                        </p:tav>
                                      </p:tavLst>
                                    </p:anim>
                                    <p:anim calcmode="lin" valueType="num">
                                      <p:cBhvr>
                                        <p:cTn id="36" dur="500"/>
                                        <p:tgtEl>
                                          <p:spTgt spid="3"/>
                                        </p:tgtEl>
                                        <p:attrNameLst>
                                          <p:attrName>ppt_y</p:attrName>
                                        </p:attrNameLst>
                                      </p:cBhvr>
                                      <p:tavLst>
                                        <p:tav tm="0">
                                          <p:val>
                                            <p:strVal val="ppt_y"/>
                                          </p:val>
                                        </p:tav>
                                        <p:tav tm="100000">
                                          <p:val>
                                            <p:strVal val="1+ppt_h/2"/>
                                          </p:val>
                                        </p:tav>
                                      </p:tavLst>
                                    </p:anim>
                                    <p:set>
                                      <p:cBhvr>
                                        <p:cTn id="37" dur="1" fill="hold">
                                          <p:stCondLst>
                                            <p:cond delay="499"/>
                                          </p:stCondLst>
                                        </p:cTn>
                                        <p:tgtEl>
                                          <p:spTgt spid="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ppt_x</p:attrName>
                                        </p:attrNameLst>
                                      </p:cBhvr>
                                      <p:tavLst>
                                        <p:tav tm="0">
                                          <p:val>
                                            <p:strVal val="#ppt_x"/>
                                          </p:val>
                                        </p:tav>
                                        <p:tav tm="100000">
                                          <p:val>
                                            <p:strVal val="#ppt_x"/>
                                          </p:val>
                                        </p:tav>
                                      </p:tavLst>
                                    </p:anim>
                                    <p:anim calcmode="lin" valueType="num">
                                      <p:cBhvr>
                                        <p:cTn id="4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grpId="1" nodeType="clickEffect">
                                  <p:stCondLst>
                                    <p:cond delay="0"/>
                                  </p:stCondLst>
                                  <p:childTnLst>
                                    <p:anim calcmode="lin" valueType="num">
                                      <p:cBhvr>
                                        <p:cTn id="47" dur="500"/>
                                        <p:tgtEl>
                                          <p:spTgt spid="9"/>
                                        </p:tgtEl>
                                        <p:attrNameLst>
                                          <p:attrName>ppt_x</p:attrName>
                                        </p:attrNameLst>
                                      </p:cBhvr>
                                      <p:tavLst>
                                        <p:tav tm="0">
                                          <p:val>
                                            <p:strVal val="ppt_x"/>
                                          </p:val>
                                        </p:tav>
                                        <p:tav tm="100000">
                                          <p:val>
                                            <p:strVal val="ppt_x"/>
                                          </p:val>
                                        </p:tav>
                                      </p:tavLst>
                                    </p:anim>
                                    <p:anim calcmode="lin" valueType="num">
                                      <p:cBhvr>
                                        <p:cTn id="48" dur="500"/>
                                        <p:tgtEl>
                                          <p:spTgt spid="9"/>
                                        </p:tgtEl>
                                        <p:attrNameLst>
                                          <p:attrName>ppt_y</p:attrName>
                                        </p:attrNameLst>
                                      </p:cBhvr>
                                      <p:tavLst>
                                        <p:tav tm="0">
                                          <p:val>
                                            <p:strVal val="ppt_y"/>
                                          </p:val>
                                        </p:tav>
                                        <p:tav tm="100000">
                                          <p:val>
                                            <p:strVal val="1+ppt_h/2"/>
                                          </p:val>
                                        </p:tav>
                                      </p:tavLst>
                                    </p:anim>
                                    <p:set>
                                      <p:cBhvr>
                                        <p:cTn id="49" dur="1" fill="hold">
                                          <p:stCondLst>
                                            <p:cond delay="499"/>
                                          </p:stCondLst>
                                        </p:cTn>
                                        <p:tgtEl>
                                          <p:spTgt spid="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ppt_x</p:attrName>
                                        </p:attrNameLst>
                                      </p:cBhvr>
                                      <p:tavLst>
                                        <p:tav tm="0">
                                          <p:val>
                                            <p:strVal val="#ppt_x"/>
                                          </p:val>
                                        </p:tav>
                                        <p:tav tm="100000">
                                          <p:val>
                                            <p:strVal val="#ppt_x"/>
                                          </p:val>
                                        </p:tav>
                                      </p:tavLst>
                                    </p:anim>
                                    <p:anim calcmode="lin" valueType="num">
                                      <p:cBhvr>
                                        <p:cTn id="5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xit" presetSubtype="4" fill="hold" grpId="1" nodeType="clickEffect">
                                  <p:stCondLst>
                                    <p:cond delay="0"/>
                                  </p:stCondLst>
                                  <p:childTnLst>
                                    <p:anim calcmode="lin" valueType="num">
                                      <p:cBhvr>
                                        <p:cTn id="59" dur="500"/>
                                        <p:tgtEl>
                                          <p:spTgt spid="11"/>
                                        </p:tgtEl>
                                        <p:attrNameLst>
                                          <p:attrName>ppt_x</p:attrName>
                                        </p:attrNameLst>
                                      </p:cBhvr>
                                      <p:tavLst>
                                        <p:tav tm="0">
                                          <p:val>
                                            <p:strVal val="ppt_x"/>
                                          </p:val>
                                        </p:tav>
                                        <p:tav tm="100000">
                                          <p:val>
                                            <p:strVal val="ppt_x"/>
                                          </p:val>
                                        </p:tav>
                                      </p:tavLst>
                                    </p:anim>
                                    <p:anim calcmode="lin" valueType="num">
                                      <p:cBhvr>
                                        <p:cTn id="60" dur="500"/>
                                        <p:tgtEl>
                                          <p:spTgt spid="11"/>
                                        </p:tgtEl>
                                        <p:attrNameLst>
                                          <p:attrName>ppt_y</p:attrName>
                                        </p:attrNameLst>
                                      </p:cBhvr>
                                      <p:tavLst>
                                        <p:tav tm="0">
                                          <p:val>
                                            <p:strVal val="ppt_y"/>
                                          </p:val>
                                        </p:tav>
                                        <p:tav tm="100000">
                                          <p:val>
                                            <p:strVal val="1+ppt_h/2"/>
                                          </p:val>
                                        </p:tav>
                                      </p:tavLst>
                                    </p:anim>
                                    <p:set>
                                      <p:cBhvr>
                                        <p:cTn id="61"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0" grpId="1" animBg="1"/>
      <p:bldP spid="71" grpId="0"/>
      <p:bldP spid="92" grpId="0"/>
      <p:bldP spid="93" grpId="0" animBg="1"/>
      <p:bldP spid="93" grpId="1" animBg="1"/>
      <p:bldP spid="9" grpId="0" animBg="1"/>
      <p:bldP spid="9" grpId="1" animBg="1"/>
      <p:bldP spid="11" grpId="0" animBg="1"/>
      <p:bldP spid="11" grpId="1" animBg="1"/>
      <p:bldP spid="3" grpId="0" bldLvl="0" animBg="1"/>
      <p:bldP spid="3" grpId="1" bldLvl="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矩形 69"/>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71" name="矩形 70"/>
          <p:cNvSpPr>
            <a:spLocks noChangeArrowheads="1"/>
          </p:cNvSpPr>
          <p:nvPr/>
        </p:nvSpPr>
        <p:spPr bwMode="auto">
          <a:xfrm>
            <a:off x="1755775" y="449263"/>
            <a:ext cx="41608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a:solidFill>
                  <a:srgbClr val="18478F"/>
                </a:solidFill>
                <a:latin typeface="方正黑体简体" pitchFamily="2" charset="-122"/>
                <a:ea typeface="方正黑体简体" pitchFamily="2" charset="-122"/>
                <a:sym typeface="FZZhengHeiS-R-GB"/>
              </a:rPr>
              <a:t>审核登记表材料上传</a:t>
            </a:r>
            <a:endParaRPr lang="en-US" altLang="zh-CN" sz="2400">
              <a:solidFill>
                <a:srgbClr val="18478F"/>
              </a:solidFill>
              <a:latin typeface="方正黑体简体" pitchFamily="2" charset="-122"/>
              <a:ea typeface="方正黑体简体" pitchFamily="2" charset="-122"/>
              <a:sym typeface="FZZhengHeiS-R-GB"/>
            </a:endParaRPr>
          </a:p>
        </p:txBody>
      </p:sp>
      <p:sp>
        <p:nvSpPr>
          <p:cNvPr id="91" name="圆角矩形 90"/>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92" name="矩形 91"/>
          <p:cNvSpPr>
            <a:spLocks noChangeArrowheads="1"/>
          </p:cNvSpPr>
          <p:nvPr/>
        </p:nvSpPr>
        <p:spPr bwMode="auto">
          <a:xfrm>
            <a:off x="474663" y="401638"/>
            <a:ext cx="765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18478F"/>
                </a:solidFill>
                <a:latin typeface="方正黑体简体" pitchFamily="2" charset="-122"/>
                <a:ea typeface="方正黑体简体" pitchFamily="2" charset="-122"/>
                <a:sym typeface="FZZhengHeiS-R-GB"/>
              </a:rPr>
              <a:t>3.3</a:t>
            </a:r>
            <a:endParaRPr lang="zh-CN" altLang="en-US" sz="3200">
              <a:solidFill>
                <a:srgbClr val="18478F"/>
              </a:solidFill>
              <a:latin typeface="方正黑体简体" pitchFamily="2" charset="-122"/>
              <a:ea typeface="方正黑体简体" pitchFamily="2" charset="-122"/>
              <a:sym typeface="FZZhengHeiS-R-GB"/>
            </a:endParaRPr>
          </a:p>
        </p:txBody>
      </p:sp>
      <p:sp>
        <p:nvSpPr>
          <p:cNvPr id="93" name="矩形 92"/>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grpSp>
        <p:nvGrpSpPr>
          <p:cNvPr id="98310" name="组 40"/>
          <p:cNvGrpSpPr/>
          <p:nvPr/>
        </p:nvGrpSpPr>
        <p:grpSpPr bwMode="auto">
          <a:xfrm>
            <a:off x="1614488" y="1647825"/>
            <a:ext cx="3094037" cy="4087813"/>
            <a:chOff x="699102" y="1681826"/>
            <a:chExt cx="3093251" cy="4088598"/>
          </a:xfrm>
        </p:grpSpPr>
        <p:grpSp>
          <p:nvGrpSpPr>
            <p:cNvPr id="98311" name="组合 11"/>
            <p:cNvGrpSpPr/>
            <p:nvPr/>
          </p:nvGrpSpPr>
          <p:grpSpPr bwMode="auto">
            <a:xfrm>
              <a:off x="699102" y="1681826"/>
              <a:ext cx="3093251" cy="4088598"/>
              <a:chOff x="643467" y="2127250"/>
              <a:chExt cx="2762250" cy="3867150"/>
            </a:xfrm>
          </p:grpSpPr>
          <p:sp>
            <p:nvSpPr>
              <p:cNvPr id="13" name="矩形 12"/>
              <p:cNvSpPr/>
              <p:nvPr/>
            </p:nvSpPr>
            <p:spPr>
              <a:xfrm>
                <a:off x="643467" y="2863135"/>
                <a:ext cx="2762250" cy="31312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ea typeface="微软雅黑" panose="020B0503020204020204" charset="-122"/>
                </a:endParaRPr>
              </a:p>
            </p:txBody>
          </p:sp>
          <p:sp>
            <p:nvSpPr>
              <p:cNvPr id="14" name="梯形 13"/>
              <p:cNvSpPr/>
              <p:nvPr/>
            </p:nvSpPr>
            <p:spPr>
              <a:xfrm>
                <a:off x="643467" y="2127250"/>
                <a:ext cx="2762250" cy="735885"/>
              </a:xfrm>
              <a:prstGeom prst="trapezoid">
                <a:avLst>
                  <a:gd name="adj" fmla="val 74138"/>
                </a:avLst>
              </a:prstGeom>
              <a:solidFill>
                <a:srgbClr val="FED2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ea typeface="微软雅黑" panose="020B0503020204020204" charset="-122"/>
                </a:endParaRPr>
              </a:p>
            </p:txBody>
          </p:sp>
          <p:sp>
            <p:nvSpPr>
              <p:cNvPr id="15" name="椭圆 14"/>
              <p:cNvSpPr/>
              <p:nvPr/>
            </p:nvSpPr>
            <p:spPr>
              <a:xfrm>
                <a:off x="1872236" y="2311973"/>
                <a:ext cx="306129" cy="304866"/>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ea typeface="微软雅黑" panose="020B0503020204020204" charset="-122"/>
                </a:endParaRPr>
              </a:p>
            </p:txBody>
          </p:sp>
        </p:grpSp>
        <p:sp>
          <p:nvSpPr>
            <p:cNvPr id="98315" name="矩形 9"/>
            <p:cNvSpPr>
              <a:spLocks noChangeArrowheads="1"/>
            </p:cNvSpPr>
            <p:nvPr/>
          </p:nvSpPr>
          <p:spPr bwMode="auto">
            <a:xfrm>
              <a:off x="1794324" y="3658018"/>
              <a:ext cx="902812"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644650" eaLnBrk="0" hangingPunct="0">
                <a:defRPr>
                  <a:solidFill>
                    <a:schemeClr val="tx1"/>
                  </a:solidFill>
                  <a:latin typeface="FZZhengHeiS-R-GB"/>
                  <a:ea typeface="FZHei-B01S"/>
                  <a:cs typeface="FZHei-B01S"/>
                </a:defRPr>
              </a:lvl1pPr>
              <a:lvl2pPr defTabSz="1644650" eaLnBrk="0" hangingPunct="0">
                <a:defRPr>
                  <a:solidFill>
                    <a:schemeClr val="tx1"/>
                  </a:solidFill>
                  <a:latin typeface="FZZhengHeiS-R-GB"/>
                  <a:ea typeface="FZHei-B01S"/>
                  <a:cs typeface="FZHei-B01S"/>
                </a:defRPr>
              </a:lvl2pPr>
              <a:lvl3pPr defTabSz="1644650" eaLnBrk="0" hangingPunct="0">
                <a:defRPr>
                  <a:solidFill>
                    <a:schemeClr val="tx1"/>
                  </a:solidFill>
                  <a:latin typeface="FZZhengHeiS-R-GB"/>
                  <a:ea typeface="FZHei-B01S"/>
                  <a:cs typeface="FZHei-B01S"/>
                </a:defRPr>
              </a:lvl3pPr>
              <a:lvl4pPr defTabSz="1644650" eaLnBrk="0" hangingPunct="0">
                <a:defRPr>
                  <a:solidFill>
                    <a:schemeClr val="tx1"/>
                  </a:solidFill>
                  <a:latin typeface="FZZhengHeiS-R-GB"/>
                  <a:ea typeface="FZHei-B01S"/>
                  <a:cs typeface="FZHei-B01S"/>
                </a:defRPr>
              </a:lvl4pPr>
              <a:lvl5pPr defTabSz="1644650" eaLnBrk="0" hangingPunct="0">
                <a:defRPr>
                  <a:solidFill>
                    <a:schemeClr val="tx1"/>
                  </a:solidFill>
                  <a:latin typeface="FZZhengHeiS-R-GB"/>
                  <a:ea typeface="FZHei-B01S"/>
                  <a:cs typeface="FZHei-B01S"/>
                </a:defRPr>
              </a:lvl5pPr>
              <a:lvl6pPr defTabSz="1644650" eaLnBrk="0" fontAlgn="base" hangingPunct="0">
                <a:spcBef>
                  <a:spcPct val="0"/>
                </a:spcBef>
                <a:spcAft>
                  <a:spcPct val="0"/>
                </a:spcAft>
                <a:defRPr>
                  <a:solidFill>
                    <a:schemeClr val="tx1"/>
                  </a:solidFill>
                  <a:latin typeface="FZZhengHeiS-R-GB"/>
                  <a:ea typeface="FZHei-B01S"/>
                  <a:cs typeface="FZHei-B01S"/>
                </a:defRPr>
              </a:lvl6pPr>
              <a:lvl7pPr defTabSz="1644650" eaLnBrk="0" fontAlgn="base" hangingPunct="0">
                <a:spcBef>
                  <a:spcPct val="0"/>
                </a:spcBef>
                <a:spcAft>
                  <a:spcPct val="0"/>
                </a:spcAft>
                <a:defRPr>
                  <a:solidFill>
                    <a:schemeClr val="tx1"/>
                  </a:solidFill>
                  <a:latin typeface="FZZhengHeiS-R-GB"/>
                  <a:ea typeface="FZHei-B01S"/>
                  <a:cs typeface="FZHei-B01S"/>
                </a:defRPr>
              </a:lvl7pPr>
              <a:lvl8pPr defTabSz="1644650" eaLnBrk="0" fontAlgn="base" hangingPunct="0">
                <a:spcBef>
                  <a:spcPct val="0"/>
                </a:spcBef>
                <a:spcAft>
                  <a:spcPct val="0"/>
                </a:spcAft>
                <a:defRPr>
                  <a:solidFill>
                    <a:schemeClr val="tx1"/>
                  </a:solidFill>
                  <a:latin typeface="FZZhengHeiS-R-GB"/>
                  <a:ea typeface="FZHei-B01S"/>
                  <a:cs typeface="FZHei-B01S"/>
                </a:defRPr>
              </a:lvl8pPr>
              <a:lvl9pPr defTabSz="1644650" eaLnBrk="0" fontAlgn="base" hangingPunct="0">
                <a:spcBef>
                  <a:spcPct val="0"/>
                </a:spcBef>
                <a:spcAft>
                  <a:spcPct val="0"/>
                </a:spcAft>
                <a:defRPr>
                  <a:solidFill>
                    <a:schemeClr val="tx1"/>
                  </a:solidFill>
                  <a:latin typeface="FZZhengHeiS-R-GB"/>
                  <a:ea typeface="FZHei-B01S"/>
                  <a:cs typeface="FZHei-B01S"/>
                </a:defRPr>
              </a:lvl9pPr>
            </a:lstStyle>
            <a:p>
              <a:pPr algn="ctr">
                <a:lnSpc>
                  <a:spcPct val="90000"/>
                </a:lnSpc>
                <a:spcAft>
                  <a:spcPct val="35000"/>
                </a:spcAft>
              </a:pPr>
              <a:r>
                <a:rPr lang="zh-CN" altLang="en-US" sz="2800" b="1">
                  <a:solidFill>
                    <a:schemeClr val="bg1"/>
                  </a:solidFill>
                  <a:ea typeface="微软雅黑" panose="020B0503020204020204" charset="-122"/>
                </a:rPr>
                <a:t>图片</a:t>
              </a:r>
              <a:endParaRPr lang="en-US" altLang="zh-CN" sz="2800" b="1">
                <a:solidFill>
                  <a:schemeClr val="bg1"/>
                </a:solidFill>
                <a:ea typeface="微软雅黑" panose="020B0503020204020204" charset="-122"/>
              </a:endParaRPr>
            </a:p>
          </p:txBody>
        </p:sp>
        <p:sp>
          <p:nvSpPr>
            <p:cNvPr id="98316" name="矩形 10"/>
            <p:cNvSpPr>
              <a:spLocks noChangeArrowheads="1"/>
            </p:cNvSpPr>
            <p:nvPr/>
          </p:nvSpPr>
          <p:spPr bwMode="auto">
            <a:xfrm>
              <a:off x="930107" y="4195878"/>
              <a:ext cx="2631239" cy="1096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09600" eaLnBrk="0" hangingPunct="0">
                <a:defRPr>
                  <a:solidFill>
                    <a:schemeClr val="tx1"/>
                  </a:solidFill>
                  <a:latin typeface="FZZhengHeiS-R-GB"/>
                  <a:ea typeface="FZHei-B01S"/>
                  <a:cs typeface="FZHei-B01S"/>
                </a:defRPr>
              </a:lvl1pPr>
              <a:lvl2pPr defTabSz="609600" eaLnBrk="0" hangingPunct="0">
                <a:defRPr>
                  <a:solidFill>
                    <a:schemeClr val="tx1"/>
                  </a:solidFill>
                  <a:latin typeface="FZZhengHeiS-R-GB"/>
                  <a:ea typeface="FZHei-B01S"/>
                  <a:cs typeface="FZHei-B01S"/>
                </a:defRPr>
              </a:lvl2pPr>
              <a:lvl3pPr defTabSz="609600" eaLnBrk="0" hangingPunct="0">
                <a:defRPr>
                  <a:solidFill>
                    <a:schemeClr val="tx1"/>
                  </a:solidFill>
                  <a:latin typeface="FZZhengHeiS-R-GB"/>
                  <a:ea typeface="FZHei-B01S"/>
                  <a:cs typeface="FZHei-B01S"/>
                </a:defRPr>
              </a:lvl3pPr>
              <a:lvl4pPr defTabSz="609600" eaLnBrk="0" hangingPunct="0">
                <a:defRPr>
                  <a:solidFill>
                    <a:schemeClr val="tx1"/>
                  </a:solidFill>
                  <a:latin typeface="FZZhengHeiS-R-GB"/>
                  <a:ea typeface="FZHei-B01S"/>
                  <a:cs typeface="FZHei-B01S"/>
                </a:defRPr>
              </a:lvl4pPr>
              <a:lvl5pPr defTabSz="609600" eaLnBrk="0" hangingPunct="0">
                <a:defRPr>
                  <a:solidFill>
                    <a:schemeClr val="tx1"/>
                  </a:solidFill>
                  <a:latin typeface="FZZhengHeiS-R-GB"/>
                  <a:ea typeface="FZHei-B01S"/>
                  <a:cs typeface="FZHei-B01S"/>
                </a:defRPr>
              </a:lvl5pPr>
              <a:lvl6pPr defTabSz="609600" eaLnBrk="0" fontAlgn="base" hangingPunct="0">
                <a:spcBef>
                  <a:spcPct val="0"/>
                </a:spcBef>
                <a:spcAft>
                  <a:spcPct val="0"/>
                </a:spcAft>
                <a:defRPr>
                  <a:solidFill>
                    <a:schemeClr val="tx1"/>
                  </a:solidFill>
                  <a:latin typeface="FZZhengHeiS-R-GB"/>
                  <a:ea typeface="FZHei-B01S"/>
                  <a:cs typeface="FZHei-B01S"/>
                </a:defRPr>
              </a:lvl6pPr>
              <a:lvl7pPr defTabSz="609600" eaLnBrk="0" fontAlgn="base" hangingPunct="0">
                <a:spcBef>
                  <a:spcPct val="0"/>
                </a:spcBef>
                <a:spcAft>
                  <a:spcPct val="0"/>
                </a:spcAft>
                <a:defRPr>
                  <a:solidFill>
                    <a:schemeClr val="tx1"/>
                  </a:solidFill>
                  <a:latin typeface="FZZhengHeiS-R-GB"/>
                  <a:ea typeface="FZHei-B01S"/>
                  <a:cs typeface="FZHei-B01S"/>
                </a:defRPr>
              </a:lvl7pPr>
              <a:lvl8pPr defTabSz="609600" eaLnBrk="0" fontAlgn="base" hangingPunct="0">
                <a:spcBef>
                  <a:spcPct val="0"/>
                </a:spcBef>
                <a:spcAft>
                  <a:spcPct val="0"/>
                </a:spcAft>
                <a:defRPr>
                  <a:solidFill>
                    <a:schemeClr val="tx1"/>
                  </a:solidFill>
                  <a:latin typeface="FZZhengHeiS-R-GB"/>
                  <a:ea typeface="FZHei-B01S"/>
                  <a:cs typeface="FZHei-B01S"/>
                </a:defRPr>
              </a:lvl8pPr>
              <a:lvl9pPr defTabSz="609600" eaLnBrk="0" fontAlgn="base" hangingPunct="0">
                <a:spcBef>
                  <a:spcPct val="0"/>
                </a:spcBef>
                <a:spcAft>
                  <a:spcPct val="0"/>
                </a:spcAft>
                <a:defRPr>
                  <a:solidFill>
                    <a:schemeClr val="tx1"/>
                  </a:solidFill>
                  <a:latin typeface="FZZhengHeiS-R-GB"/>
                  <a:ea typeface="FZHei-B01S"/>
                  <a:cs typeface="FZHei-B01S"/>
                </a:defRPr>
              </a:lvl9pPr>
            </a:lstStyle>
            <a:p>
              <a:pPr>
                <a:lnSpc>
                  <a:spcPct val="130000"/>
                </a:lnSpc>
                <a:spcAft>
                  <a:spcPts val="1200"/>
                </a:spcAft>
              </a:pPr>
              <a:r>
                <a:rPr lang="en-US" altLang="zh-CN" sz="1200">
                  <a:solidFill>
                    <a:schemeClr val="bg1"/>
                  </a:solidFill>
                  <a:latin typeface="微软雅黑" panose="020B0503020204020204" charset="-122"/>
                  <a:ea typeface="微软雅黑" panose="020B0503020204020204" charset="-122"/>
                </a:rPr>
                <a:t>JPG</a:t>
              </a:r>
              <a:r>
                <a:rPr lang="zh-CN" altLang="en-US" sz="1200">
                  <a:solidFill>
                    <a:schemeClr val="bg1"/>
                  </a:solidFill>
                  <a:latin typeface="微软雅黑" panose="020B0503020204020204" charset="-122"/>
                  <a:ea typeface="微软雅黑" panose="020B0503020204020204" charset="-122"/>
                </a:rPr>
                <a:t>格式</a:t>
              </a:r>
              <a:endParaRPr lang="en-US" altLang="zh-CN" sz="1200">
                <a:solidFill>
                  <a:schemeClr val="bg1"/>
                </a:solidFill>
                <a:latin typeface="微软雅黑" panose="020B0503020204020204" charset="-122"/>
                <a:ea typeface="微软雅黑" panose="020B0503020204020204" charset="-122"/>
              </a:endParaRPr>
            </a:p>
            <a:p>
              <a:pPr>
                <a:lnSpc>
                  <a:spcPct val="130000"/>
                </a:lnSpc>
                <a:spcAft>
                  <a:spcPts val="1200"/>
                </a:spcAft>
              </a:pPr>
              <a:r>
                <a:rPr lang="zh-CN" altLang="en-US" sz="1200">
                  <a:solidFill>
                    <a:schemeClr val="bg1"/>
                  </a:solidFill>
                  <a:latin typeface="微软雅黑" panose="020B0503020204020204" charset="-122"/>
                  <a:ea typeface="微软雅黑" panose="020B0503020204020204" charset="-122"/>
                </a:rPr>
                <a:t>大小不超过</a:t>
              </a:r>
              <a:r>
                <a:rPr lang="en-US" altLang="zh-CN" sz="1200">
                  <a:solidFill>
                    <a:schemeClr val="bg1"/>
                  </a:solidFill>
                  <a:latin typeface="微软雅黑" panose="020B0503020204020204" charset="-122"/>
                  <a:ea typeface="微软雅黑" panose="020B0503020204020204" charset="-122"/>
                </a:rPr>
                <a:t>2M</a:t>
              </a:r>
              <a:endParaRPr lang="zh-CN" altLang="en-US" sz="1200">
                <a:solidFill>
                  <a:schemeClr val="bg1"/>
                </a:solidFill>
                <a:latin typeface="微软雅黑" panose="020B0503020204020204" charset="-122"/>
                <a:ea typeface="微软雅黑" panose="020B0503020204020204" charset="-122"/>
              </a:endParaRPr>
            </a:p>
            <a:p>
              <a:pPr>
                <a:lnSpc>
                  <a:spcPct val="130000"/>
                </a:lnSpc>
                <a:spcAft>
                  <a:spcPts val="1200"/>
                </a:spcAft>
              </a:pPr>
              <a:endParaRPr lang="zh-CN" altLang="en-US" sz="1200">
                <a:solidFill>
                  <a:schemeClr val="bg1"/>
                </a:solidFill>
                <a:latin typeface="微软雅黑" panose="020B0503020204020204" charset="-122"/>
                <a:ea typeface="微软雅黑" panose="020B0503020204020204" charset="-122"/>
              </a:endParaRPr>
            </a:p>
          </p:txBody>
        </p:sp>
        <p:cxnSp>
          <p:nvCxnSpPr>
            <p:cNvPr id="12" name="直接连接符 56"/>
            <p:cNvCxnSpPr/>
            <p:nvPr/>
          </p:nvCxnSpPr>
          <p:spPr>
            <a:xfrm>
              <a:off x="1087940" y="4155626"/>
              <a:ext cx="22425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8318" name="组 40"/>
          <p:cNvGrpSpPr/>
          <p:nvPr/>
        </p:nvGrpSpPr>
        <p:grpSpPr bwMode="auto">
          <a:xfrm>
            <a:off x="7078663" y="1647825"/>
            <a:ext cx="3092450" cy="4087813"/>
            <a:chOff x="699102" y="1681826"/>
            <a:chExt cx="3093251" cy="4088598"/>
          </a:xfrm>
        </p:grpSpPr>
        <p:grpSp>
          <p:nvGrpSpPr>
            <p:cNvPr id="98319" name="组合 11"/>
            <p:cNvGrpSpPr/>
            <p:nvPr/>
          </p:nvGrpSpPr>
          <p:grpSpPr bwMode="auto">
            <a:xfrm>
              <a:off x="699102" y="1681826"/>
              <a:ext cx="3093251" cy="4088598"/>
              <a:chOff x="643467" y="2127250"/>
              <a:chExt cx="2762250" cy="3867150"/>
            </a:xfrm>
          </p:grpSpPr>
          <p:sp>
            <p:nvSpPr>
              <p:cNvPr id="21" name="矩形 20"/>
              <p:cNvSpPr/>
              <p:nvPr/>
            </p:nvSpPr>
            <p:spPr>
              <a:xfrm>
                <a:off x="643467" y="2863135"/>
                <a:ext cx="2762250" cy="31312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ea typeface="微软雅黑" panose="020B0503020204020204" charset="-122"/>
                </a:endParaRPr>
              </a:p>
            </p:txBody>
          </p:sp>
          <p:sp>
            <p:nvSpPr>
              <p:cNvPr id="22" name="梯形 21"/>
              <p:cNvSpPr/>
              <p:nvPr/>
            </p:nvSpPr>
            <p:spPr>
              <a:xfrm>
                <a:off x="643467" y="2127250"/>
                <a:ext cx="2762250" cy="735885"/>
              </a:xfrm>
              <a:prstGeom prst="trapezoid">
                <a:avLst>
                  <a:gd name="adj" fmla="val 74138"/>
                </a:avLst>
              </a:prstGeom>
              <a:solidFill>
                <a:srgbClr val="FDD1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ea typeface="微软雅黑" panose="020B0503020204020204" charset="-122"/>
                </a:endParaRPr>
              </a:p>
            </p:txBody>
          </p:sp>
          <p:sp>
            <p:nvSpPr>
              <p:cNvPr id="23" name="椭圆 22"/>
              <p:cNvSpPr/>
              <p:nvPr/>
            </p:nvSpPr>
            <p:spPr>
              <a:xfrm>
                <a:off x="1872866" y="2311973"/>
                <a:ext cx="304869" cy="304866"/>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ea typeface="微软雅黑" panose="020B0503020204020204" charset="-122"/>
                </a:endParaRPr>
              </a:p>
            </p:txBody>
          </p:sp>
        </p:grpSp>
        <p:sp>
          <p:nvSpPr>
            <p:cNvPr id="98323" name="矩形 17"/>
            <p:cNvSpPr>
              <a:spLocks noChangeArrowheads="1"/>
            </p:cNvSpPr>
            <p:nvPr/>
          </p:nvSpPr>
          <p:spPr bwMode="auto">
            <a:xfrm>
              <a:off x="1794324" y="3658018"/>
              <a:ext cx="902812"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644650" eaLnBrk="0" hangingPunct="0">
                <a:defRPr>
                  <a:solidFill>
                    <a:schemeClr val="tx1"/>
                  </a:solidFill>
                  <a:latin typeface="FZZhengHeiS-R-GB"/>
                  <a:ea typeface="FZHei-B01S"/>
                  <a:cs typeface="FZHei-B01S"/>
                </a:defRPr>
              </a:lvl1pPr>
              <a:lvl2pPr defTabSz="1644650" eaLnBrk="0" hangingPunct="0">
                <a:defRPr>
                  <a:solidFill>
                    <a:schemeClr val="tx1"/>
                  </a:solidFill>
                  <a:latin typeface="FZZhengHeiS-R-GB"/>
                  <a:ea typeface="FZHei-B01S"/>
                  <a:cs typeface="FZHei-B01S"/>
                </a:defRPr>
              </a:lvl2pPr>
              <a:lvl3pPr defTabSz="1644650" eaLnBrk="0" hangingPunct="0">
                <a:defRPr>
                  <a:solidFill>
                    <a:schemeClr val="tx1"/>
                  </a:solidFill>
                  <a:latin typeface="FZZhengHeiS-R-GB"/>
                  <a:ea typeface="FZHei-B01S"/>
                  <a:cs typeface="FZHei-B01S"/>
                </a:defRPr>
              </a:lvl3pPr>
              <a:lvl4pPr defTabSz="1644650" eaLnBrk="0" hangingPunct="0">
                <a:defRPr>
                  <a:solidFill>
                    <a:schemeClr val="tx1"/>
                  </a:solidFill>
                  <a:latin typeface="FZZhengHeiS-R-GB"/>
                  <a:ea typeface="FZHei-B01S"/>
                  <a:cs typeface="FZHei-B01S"/>
                </a:defRPr>
              </a:lvl4pPr>
              <a:lvl5pPr defTabSz="1644650" eaLnBrk="0" hangingPunct="0">
                <a:defRPr>
                  <a:solidFill>
                    <a:schemeClr val="tx1"/>
                  </a:solidFill>
                  <a:latin typeface="FZZhengHeiS-R-GB"/>
                  <a:ea typeface="FZHei-B01S"/>
                  <a:cs typeface="FZHei-B01S"/>
                </a:defRPr>
              </a:lvl5pPr>
              <a:lvl6pPr defTabSz="1644650" eaLnBrk="0" fontAlgn="base" hangingPunct="0">
                <a:spcBef>
                  <a:spcPct val="0"/>
                </a:spcBef>
                <a:spcAft>
                  <a:spcPct val="0"/>
                </a:spcAft>
                <a:defRPr>
                  <a:solidFill>
                    <a:schemeClr val="tx1"/>
                  </a:solidFill>
                  <a:latin typeface="FZZhengHeiS-R-GB"/>
                  <a:ea typeface="FZHei-B01S"/>
                  <a:cs typeface="FZHei-B01S"/>
                </a:defRPr>
              </a:lvl6pPr>
              <a:lvl7pPr defTabSz="1644650" eaLnBrk="0" fontAlgn="base" hangingPunct="0">
                <a:spcBef>
                  <a:spcPct val="0"/>
                </a:spcBef>
                <a:spcAft>
                  <a:spcPct val="0"/>
                </a:spcAft>
                <a:defRPr>
                  <a:solidFill>
                    <a:schemeClr val="tx1"/>
                  </a:solidFill>
                  <a:latin typeface="FZZhengHeiS-R-GB"/>
                  <a:ea typeface="FZHei-B01S"/>
                  <a:cs typeface="FZHei-B01S"/>
                </a:defRPr>
              </a:lvl7pPr>
              <a:lvl8pPr defTabSz="1644650" eaLnBrk="0" fontAlgn="base" hangingPunct="0">
                <a:spcBef>
                  <a:spcPct val="0"/>
                </a:spcBef>
                <a:spcAft>
                  <a:spcPct val="0"/>
                </a:spcAft>
                <a:defRPr>
                  <a:solidFill>
                    <a:schemeClr val="tx1"/>
                  </a:solidFill>
                  <a:latin typeface="FZZhengHeiS-R-GB"/>
                  <a:ea typeface="FZHei-B01S"/>
                  <a:cs typeface="FZHei-B01S"/>
                </a:defRPr>
              </a:lvl8pPr>
              <a:lvl9pPr defTabSz="1644650" eaLnBrk="0" fontAlgn="base" hangingPunct="0">
                <a:spcBef>
                  <a:spcPct val="0"/>
                </a:spcBef>
                <a:spcAft>
                  <a:spcPct val="0"/>
                </a:spcAft>
                <a:defRPr>
                  <a:solidFill>
                    <a:schemeClr val="tx1"/>
                  </a:solidFill>
                  <a:latin typeface="FZZhengHeiS-R-GB"/>
                  <a:ea typeface="FZHei-B01S"/>
                  <a:cs typeface="FZHei-B01S"/>
                </a:defRPr>
              </a:lvl9pPr>
            </a:lstStyle>
            <a:p>
              <a:pPr algn="ctr">
                <a:lnSpc>
                  <a:spcPct val="90000"/>
                </a:lnSpc>
                <a:spcAft>
                  <a:spcPct val="35000"/>
                </a:spcAft>
              </a:pPr>
              <a:r>
                <a:rPr lang="zh-CN" altLang="en-US" sz="2800" b="1">
                  <a:solidFill>
                    <a:schemeClr val="bg1"/>
                  </a:solidFill>
                  <a:ea typeface="微软雅黑" panose="020B0503020204020204" charset="-122"/>
                </a:rPr>
                <a:t>文档</a:t>
              </a:r>
              <a:endParaRPr lang="en-US" altLang="zh-CN" sz="2800" b="1">
                <a:solidFill>
                  <a:schemeClr val="bg1"/>
                </a:solidFill>
                <a:ea typeface="微软雅黑" panose="020B0503020204020204" charset="-122"/>
              </a:endParaRPr>
            </a:p>
          </p:txBody>
        </p:sp>
        <p:sp>
          <p:nvSpPr>
            <p:cNvPr id="98324" name="矩形 18"/>
            <p:cNvSpPr>
              <a:spLocks noChangeArrowheads="1"/>
            </p:cNvSpPr>
            <p:nvPr/>
          </p:nvSpPr>
          <p:spPr bwMode="auto">
            <a:xfrm>
              <a:off x="930107" y="4195878"/>
              <a:ext cx="2631239" cy="72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09600" eaLnBrk="0" hangingPunct="0">
                <a:defRPr>
                  <a:solidFill>
                    <a:schemeClr val="tx1"/>
                  </a:solidFill>
                  <a:latin typeface="FZZhengHeiS-R-GB"/>
                  <a:ea typeface="FZHei-B01S"/>
                  <a:cs typeface="FZHei-B01S"/>
                </a:defRPr>
              </a:lvl1pPr>
              <a:lvl2pPr defTabSz="609600" eaLnBrk="0" hangingPunct="0">
                <a:defRPr>
                  <a:solidFill>
                    <a:schemeClr val="tx1"/>
                  </a:solidFill>
                  <a:latin typeface="FZZhengHeiS-R-GB"/>
                  <a:ea typeface="FZHei-B01S"/>
                  <a:cs typeface="FZHei-B01S"/>
                </a:defRPr>
              </a:lvl2pPr>
              <a:lvl3pPr defTabSz="609600" eaLnBrk="0" hangingPunct="0">
                <a:defRPr>
                  <a:solidFill>
                    <a:schemeClr val="tx1"/>
                  </a:solidFill>
                  <a:latin typeface="FZZhengHeiS-R-GB"/>
                  <a:ea typeface="FZHei-B01S"/>
                  <a:cs typeface="FZHei-B01S"/>
                </a:defRPr>
              </a:lvl3pPr>
              <a:lvl4pPr defTabSz="609600" eaLnBrk="0" hangingPunct="0">
                <a:defRPr>
                  <a:solidFill>
                    <a:schemeClr val="tx1"/>
                  </a:solidFill>
                  <a:latin typeface="FZZhengHeiS-R-GB"/>
                  <a:ea typeface="FZHei-B01S"/>
                  <a:cs typeface="FZHei-B01S"/>
                </a:defRPr>
              </a:lvl4pPr>
              <a:lvl5pPr defTabSz="609600" eaLnBrk="0" hangingPunct="0">
                <a:defRPr>
                  <a:solidFill>
                    <a:schemeClr val="tx1"/>
                  </a:solidFill>
                  <a:latin typeface="FZZhengHeiS-R-GB"/>
                  <a:ea typeface="FZHei-B01S"/>
                  <a:cs typeface="FZHei-B01S"/>
                </a:defRPr>
              </a:lvl5pPr>
              <a:lvl6pPr defTabSz="609600" eaLnBrk="0" fontAlgn="base" hangingPunct="0">
                <a:spcBef>
                  <a:spcPct val="0"/>
                </a:spcBef>
                <a:spcAft>
                  <a:spcPct val="0"/>
                </a:spcAft>
                <a:defRPr>
                  <a:solidFill>
                    <a:schemeClr val="tx1"/>
                  </a:solidFill>
                  <a:latin typeface="FZZhengHeiS-R-GB"/>
                  <a:ea typeface="FZHei-B01S"/>
                  <a:cs typeface="FZHei-B01S"/>
                </a:defRPr>
              </a:lvl6pPr>
              <a:lvl7pPr defTabSz="609600" eaLnBrk="0" fontAlgn="base" hangingPunct="0">
                <a:spcBef>
                  <a:spcPct val="0"/>
                </a:spcBef>
                <a:spcAft>
                  <a:spcPct val="0"/>
                </a:spcAft>
                <a:defRPr>
                  <a:solidFill>
                    <a:schemeClr val="tx1"/>
                  </a:solidFill>
                  <a:latin typeface="FZZhengHeiS-R-GB"/>
                  <a:ea typeface="FZHei-B01S"/>
                  <a:cs typeface="FZHei-B01S"/>
                </a:defRPr>
              </a:lvl7pPr>
              <a:lvl8pPr defTabSz="609600" eaLnBrk="0" fontAlgn="base" hangingPunct="0">
                <a:spcBef>
                  <a:spcPct val="0"/>
                </a:spcBef>
                <a:spcAft>
                  <a:spcPct val="0"/>
                </a:spcAft>
                <a:defRPr>
                  <a:solidFill>
                    <a:schemeClr val="tx1"/>
                  </a:solidFill>
                  <a:latin typeface="FZZhengHeiS-R-GB"/>
                  <a:ea typeface="FZHei-B01S"/>
                  <a:cs typeface="FZHei-B01S"/>
                </a:defRPr>
              </a:lvl8pPr>
              <a:lvl9pPr defTabSz="609600" eaLnBrk="0" fontAlgn="base" hangingPunct="0">
                <a:spcBef>
                  <a:spcPct val="0"/>
                </a:spcBef>
                <a:spcAft>
                  <a:spcPct val="0"/>
                </a:spcAft>
                <a:defRPr>
                  <a:solidFill>
                    <a:schemeClr val="tx1"/>
                  </a:solidFill>
                  <a:latin typeface="FZZhengHeiS-R-GB"/>
                  <a:ea typeface="FZHei-B01S"/>
                  <a:cs typeface="FZHei-B01S"/>
                </a:defRPr>
              </a:lvl9pPr>
            </a:lstStyle>
            <a:p>
              <a:pPr>
                <a:lnSpc>
                  <a:spcPct val="130000"/>
                </a:lnSpc>
                <a:spcAft>
                  <a:spcPts val="1200"/>
                </a:spcAft>
              </a:pPr>
              <a:r>
                <a:rPr lang="en-US" altLang="zh-CN" sz="1200">
                  <a:solidFill>
                    <a:schemeClr val="bg1"/>
                  </a:solidFill>
                  <a:latin typeface="微软雅黑" panose="020B0503020204020204" charset="-122"/>
                  <a:ea typeface="微软雅黑" panose="020B0503020204020204" charset="-122"/>
                </a:rPr>
                <a:t>Doc</a:t>
              </a:r>
              <a:r>
                <a:rPr lang="zh-CN" altLang="en-US" sz="1200">
                  <a:solidFill>
                    <a:schemeClr val="bg1"/>
                  </a:solidFill>
                  <a:latin typeface="微软雅黑" panose="020B0503020204020204" charset="-122"/>
                  <a:ea typeface="微软雅黑" panose="020B0503020204020204" charset="-122"/>
                </a:rPr>
                <a:t>格式</a:t>
              </a:r>
              <a:endParaRPr lang="en-US" altLang="zh-CN" sz="1200">
                <a:solidFill>
                  <a:schemeClr val="bg1"/>
                </a:solidFill>
                <a:latin typeface="微软雅黑" panose="020B0503020204020204" charset="-122"/>
                <a:ea typeface="微软雅黑" panose="020B0503020204020204" charset="-122"/>
              </a:endParaRPr>
            </a:p>
            <a:p>
              <a:pPr>
                <a:lnSpc>
                  <a:spcPct val="130000"/>
                </a:lnSpc>
                <a:spcAft>
                  <a:spcPts val="1200"/>
                </a:spcAft>
              </a:pPr>
              <a:r>
                <a:rPr lang="zh-CN" altLang="en-US" sz="1200">
                  <a:solidFill>
                    <a:schemeClr val="bg1"/>
                  </a:solidFill>
                  <a:latin typeface="微软雅黑" panose="020B0503020204020204" charset="-122"/>
                  <a:ea typeface="微软雅黑" panose="020B0503020204020204" charset="-122"/>
                </a:rPr>
                <a:t>大小不超过</a:t>
              </a:r>
              <a:r>
                <a:rPr lang="en-US" altLang="zh-CN" sz="1200">
                  <a:solidFill>
                    <a:schemeClr val="bg1"/>
                  </a:solidFill>
                  <a:latin typeface="微软雅黑" panose="020B0503020204020204" charset="-122"/>
                  <a:ea typeface="微软雅黑" panose="020B0503020204020204" charset="-122"/>
                </a:rPr>
                <a:t>16M</a:t>
              </a:r>
              <a:endParaRPr lang="zh-CN" altLang="en-US" sz="1200">
                <a:solidFill>
                  <a:schemeClr val="bg1"/>
                </a:solidFill>
                <a:latin typeface="微软雅黑" panose="020B0503020204020204" charset="-122"/>
                <a:ea typeface="微软雅黑" panose="020B0503020204020204" charset="-122"/>
              </a:endParaRPr>
            </a:p>
          </p:txBody>
        </p:sp>
        <p:cxnSp>
          <p:nvCxnSpPr>
            <p:cNvPr id="20" name="直接连接符 56"/>
            <p:cNvCxnSpPr/>
            <p:nvPr/>
          </p:nvCxnSpPr>
          <p:spPr>
            <a:xfrm>
              <a:off x="1088140" y="4155626"/>
              <a:ext cx="224213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对话气泡: 椭圆形 1"/>
          <p:cNvSpPr/>
          <p:nvPr/>
        </p:nvSpPr>
        <p:spPr>
          <a:xfrm>
            <a:off x="101600" y="3205163"/>
            <a:ext cx="1530350" cy="889000"/>
          </a:xfrm>
          <a:prstGeom prst="wedgeEllipseCallout">
            <a:avLst>
              <a:gd name="adj1" fmla="val 75183"/>
              <a:gd name="adj2" fmla="val 65329"/>
            </a:avLst>
          </a:prstGeom>
          <a:gradFill>
            <a:gsLst>
              <a:gs pos="0">
                <a:srgbClr val="FFFFFF"/>
              </a:gs>
              <a:gs pos="100000">
                <a:schemeClr val="bg1">
                  <a:lumMod val="95000"/>
                </a:schemeClr>
              </a:gs>
            </a:gsLst>
            <a:lin ang="15000000" scaled="0"/>
          </a:gradFill>
          <a:ln w="25400">
            <a:solidFill>
              <a:srgbClr val="FF9B9B"/>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altLang="zh-CN" sz="1400" noProof="1">
                <a:solidFill>
                  <a:schemeClr val="tx1"/>
                </a:solidFill>
                <a:latin typeface="方正黑体简体" pitchFamily="2" charset="-122"/>
                <a:ea typeface="方正黑体简体" pitchFamily="2" charset="-122"/>
                <a:cs typeface="+mn-ea"/>
                <a:sym typeface="+mn-lt"/>
              </a:rPr>
              <a:t>PNG</a:t>
            </a:r>
            <a:r>
              <a:rPr lang="zh-CN" altLang="en-US" sz="1400" noProof="1">
                <a:solidFill>
                  <a:schemeClr val="tx1"/>
                </a:solidFill>
                <a:latin typeface="方正黑体简体" pitchFamily="2" charset="-122"/>
                <a:ea typeface="方正黑体简体" pitchFamily="2" charset="-122"/>
                <a:cs typeface="+mn-ea"/>
                <a:sym typeface="+mn-lt"/>
              </a:rPr>
              <a:t>目前还没有实现</a:t>
            </a:r>
            <a:endParaRPr lang="zh-CN" altLang="en-US" sz="1400" noProof="1">
              <a:solidFill>
                <a:schemeClr val="tx1"/>
              </a:solidFill>
              <a:latin typeface="方正黑体简体" pitchFamily="2" charset="-122"/>
              <a:ea typeface="方正黑体简体" pitchFamily="2" charset="-122"/>
              <a:cs typeface="+mn-ea"/>
              <a:sym typeface="+mn-lt"/>
            </a:endParaRPr>
          </a:p>
        </p:txBody>
      </p:sp>
      <p:sp>
        <p:nvSpPr>
          <p:cNvPr id="98327"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2E63CB36-96A7-4035-ACA6-10F06782DD24}" type="slidenum">
              <a:rPr altLang="en-US" smtClean="0">
                <a:solidFill>
                  <a:srgbClr val="898989"/>
                </a:solidFill>
                <a:cs typeface="FZHei-B01S"/>
              </a:rPr>
            </a:fld>
            <a:endParaRPr lang="zh-CN" altLang="en-US" smtClean="0">
              <a:solidFill>
                <a:srgbClr val="898989"/>
              </a:solidFill>
              <a:cs typeface="FZHei-B01S"/>
            </a:endParaRPr>
          </a:p>
        </p:txBody>
      </p:sp>
    </p:spTree>
  </p:cSld>
  <p:clrMapOvr>
    <a:masterClrMapping/>
  </p:clrMapOvr>
  <p:transition spd="slow"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500"/>
                                        <p:tgtEl>
                                          <p:spTgt spid="92"/>
                                        </p:tgtEl>
                                      </p:cBhvr>
                                    </p:animEffect>
                                  </p:childTnLst>
                                </p:cTn>
                              </p:par>
                              <p:par>
                                <p:cTn id="11" presetID="63" presetClass="path" presetSubtype="0" accel="50000" decel="50000" fill="hold" nodeType="withEffect">
                                  <p:stCondLst>
                                    <p:cond delay="0"/>
                                  </p:stCondLst>
                                  <p:childTnLst>
                                    <p:animMotion origin="layout" path="M -0.16667 2.59259E-6 L 2.5E-6 2.59259E-6 " pathEditMode="relative" rAng="0" ptsTypes="AA">
                                      <p:cBhvr>
                                        <p:cTn id="12" dur="800" fill="hold"/>
                                        <p:tgtEl>
                                          <p:spTgt spid="91"/>
                                        </p:tgtEl>
                                        <p:attrNameLst>
                                          <p:attrName>ppt_x</p:attrName>
                                          <p:attrName>ppt_y</p:attrName>
                                        </p:attrNameLst>
                                      </p:cBhvr>
                                      <p:rCtr x="8300" y="0"/>
                                    </p:animMotion>
                                  </p:childTnLst>
                                </p:cTn>
                              </p:par>
                              <p:par>
                                <p:cTn id="13" presetID="10" presetClass="entr" presetSubtype="0" fill="hold" grpId="0" nodeType="withEffect">
                                  <p:stCondLst>
                                    <p:cond delay="500"/>
                                  </p:stCondLst>
                                  <p:childTnLst>
                                    <p:set>
                                      <p:cBhvr>
                                        <p:cTn id="14" dur="1" fill="hold">
                                          <p:stCondLst>
                                            <p:cond delay="0"/>
                                          </p:stCondLst>
                                        </p:cTn>
                                        <p:tgtEl>
                                          <p:spTgt spid="93"/>
                                        </p:tgtEl>
                                        <p:attrNameLst>
                                          <p:attrName>style.visibility</p:attrName>
                                        </p:attrNameLst>
                                      </p:cBhvr>
                                      <p:to>
                                        <p:strVal val="visible"/>
                                      </p:to>
                                    </p:set>
                                    <p:animEffect transition="in" filter="fade">
                                      <p:cBhvr>
                                        <p:cTn id="15" dur="500"/>
                                        <p:tgtEl>
                                          <p:spTgt spid="93"/>
                                        </p:tgtEl>
                                      </p:cBhvr>
                                    </p:animEffect>
                                  </p:childTnLst>
                                </p:cTn>
                              </p:par>
                              <p:par>
                                <p:cTn id="16" presetID="63" presetClass="path" presetSubtype="0" accel="50000" decel="50000" fill="hold" grpId="1" nodeType="withEffect">
                                  <p:stCondLst>
                                    <p:cond delay="200"/>
                                  </p:stCondLst>
                                  <p:childTnLst>
                                    <p:animMotion origin="layout" path="M -0.16667 -1.85185E-6 L -2.5E-6 -1.85185E-6 " pathEditMode="relative" rAng="0" ptsTypes="AA">
                                      <p:cBhvr>
                                        <p:cTn id="17" dur="800" fill="hold"/>
                                        <p:tgtEl>
                                          <p:spTgt spid="93"/>
                                        </p:tgtEl>
                                        <p:attrNameLst>
                                          <p:attrName>ppt_x</p:attrName>
                                          <p:attrName>ppt_y</p:attrName>
                                        </p:attrNameLst>
                                      </p:cBhvr>
                                      <p:rCtr x="8800" y="0"/>
                                    </p:animMotion>
                                  </p:childTnLst>
                                </p:cTn>
                              </p:par>
                              <p:par>
                                <p:cTn id="18" presetID="10" presetClass="entr" presetSubtype="0" fill="hold" grpId="0" nodeType="withEffect">
                                  <p:stCondLst>
                                    <p:cond delay="75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1000"/>
                                        <p:tgtEl>
                                          <p:spTgt spid="70"/>
                                        </p:tgtEl>
                                      </p:cBhvr>
                                    </p:animEffect>
                                  </p:childTnLst>
                                </p:cTn>
                              </p:par>
                              <p:par>
                                <p:cTn id="21" presetID="63" presetClass="path" presetSubtype="0" accel="50000" decel="50000" fill="hold" grpId="1" nodeType="withEffect">
                                  <p:stCondLst>
                                    <p:cond delay="0"/>
                                  </p:stCondLst>
                                  <p:childTnLst>
                                    <p:animMotion origin="layout" path="M -0.16666 -3.7037E-7 L -2.5E-6 -3.7037E-7 " pathEditMode="relative" rAng="0" ptsTypes="AA">
                                      <p:cBhvr>
                                        <p:cTn id="22" dur="800" fill="hold"/>
                                        <p:tgtEl>
                                          <p:spTgt spid="70"/>
                                        </p:tgtEl>
                                        <p:attrNameLst>
                                          <p:attrName>ppt_x</p:attrName>
                                          <p:attrName>ppt_y</p:attrName>
                                        </p:attrNameLst>
                                      </p:cBhvr>
                                      <p:rCtr x="8300" y="0"/>
                                    </p:animMotion>
                                  </p:childTnLst>
                                </p:cTn>
                              </p:par>
                              <p:par>
                                <p:cTn id="23" presetID="22" presetClass="entr" presetSubtype="8" fill="hold" grpId="0" nodeType="withEffect">
                                  <p:stCondLst>
                                    <p:cond delay="500"/>
                                  </p:stCondLst>
                                  <p:childTnLst>
                                    <p:set>
                                      <p:cBhvr>
                                        <p:cTn id="24" dur="1" fill="hold">
                                          <p:stCondLst>
                                            <p:cond delay="0"/>
                                          </p:stCondLst>
                                        </p:cTn>
                                        <p:tgtEl>
                                          <p:spTgt spid="71"/>
                                        </p:tgtEl>
                                        <p:attrNameLst>
                                          <p:attrName>style.visibility</p:attrName>
                                        </p:attrNameLst>
                                      </p:cBhvr>
                                      <p:to>
                                        <p:strVal val="visible"/>
                                      </p:to>
                                    </p:set>
                                    <p:animEffect transition="in" filter="wipe(left)">
                                      <p:cBhvr>
                                        <p:cTn id="2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0" grpId="1" animBg="1"/>
      <p:bldP spid="71" grpId="0"/>
      <p:bldP spid="92" grpId="0"/>
      <p:bldP spid="93" grpId="0" animBg="1"/>
      <p:bldP spid="93"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矩形 69"/>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71" name="矩形 70"/>
          <p:cNvSpPr>
            <a:spLocks noChangeArrowheads="1"/>
          </p:cNvSpPr>
          <p:nvPr/>
        </p:nvSpPr>
        <p:spPr bwMode="auto">
          <a:xfrm>
            <a:off x="1755775" y="449263"/>
            <a:ext cx="41608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rgbClr val="18478F"/>
                </a:solidFill>
                <a:latin typeface="方正黑体简体" pitchFamily="2" charset="-122"/>
                <a:ea typeface="方正黑体简体" pitchFamily="2" charset="-122"/>
                <a:sym typeface="FZZhengHeiS-R-GB"/>
              </a:rPr>
              <a:t>注意事项</a:t>
            </a:r>
            <a:endParaRPr lang="zh-CN" altLang="en-US" sz="2400" dirty="0">
              <a:solidFill>
                <a:srgbClr val="18478F"/>
              </a:solidFill>
              <a:latin typeface="方正黑体简体" pitchFamily="2" charset="-122"/>
              <a:ea typeface="方正黑体简体" pitchFamily="2" charset="-122"/>
              <a:sym typeface="FZZhengHeiS-R-GB"/>
            </a:endParaRPr>
          </a:p>
        </p:txBody>
      </p:sp>
      <p:sp>
        <p:nvSpPr>
          <p:cNvPr id="91" name="圆角矩形 90"/>
          <p:cNvSpPr/>
          <p:nvPr/>
        </p:nvSpPr>
        <p:spPr>
          <a:xfrm rot="2700000">
            <a:off x="467901" y="350419"/>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92" name="矩形 91"/>
          <p:cNvSpPr>
            <a:spLocks noChangeArrowheads="1"/>
          </p:cNvSpPr>
          <p:nvPr/>
        </p:nvSpPr>
        <p:spPr bwMode="auto">
          <a:xfrm>
            <a:off x="397916" y="426971"/>
            <a:ext cx="8002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dirty="0" smtClean="0">
                <a:solidFill>
                  <a:srgbClr val="18478F"/>
                </a:solidFill>
                <a:latin typeface="方正黑体简体" pitchFamily="2" charset="-122"/>
                <a:ea typeface="方正黑体简体" pitchFamily="2" charset="-122"/>
                <a:sym typeface="FZZhengHeiS-R-GB"/>
              </a:rPr>
              <a:t>3.4</a:t>
            </a:r>
            <a:endParaRPr lang="zh-CN" altLang="en-US" sz="3200" dirty="0">
              <a:solidFill>
                <a:srgbClr val="18478F"/>
              </a:solidFill>
              <a:latin typeface="方正黑体简体" pitchFamily="2" charset="-122"/>
              <a:ea typeface="方正黑体简体" pitchFamily="2" charset="-122"/>
              <a:sym typeface="FZZhengHeiS-R-GB"/>
            </a:endParaRPr>
          </a:p>
        </p:txBody>
      </p:sp>
      <p:sp>
        <p:nvSpPr>
          <p:cNvPr id="93" name="矩形 92"/>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00358" name="文本框 2"/>
          <p:cNvSpPr txBox="1">
            <a:spLocks noChangeArrowheads="1"/>
          </p:cNvSpPr>
          <p:nvPr/>
        </p:nvSpPr>
        <p:spPr bwMode="auto">
          <a:xfrm>
            <a:off x="1335088" y="1874838"/>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endParaRPr lang="zh-CN" altLang="en-US">
              <a:ea typeface="微软雅黑" panose="020B0503020204020204" charset="-122"/>
            </a:endParaRPr>
          </a:p>
        </p:txBody>
      </p:sp>
      <p:sp>
        <p:nvSpPr>
          <p:cNvPr id="5" name="文本框 4"/>
          <p:cNvSpPr txBox="1"/>
          <p:nvPr/>
        </p:nvSpPr>
        <p:spPr>
          <a:xfrm>
            <a:off x="1117600" y="1412875"/>
            <a:ext cx="10445750" cy="3970318"/>
          </a:xfrm>
          <a:prstGeom prst="rect">
            <a:avLst/>
          </a:prstGeom>
          <a:noFill/>
        </p:spPr>
        <p:txBody>
          <a:bodyPr>
            <a:spAutoFit/>
          </a:bodyPr>
          <a:lstStyle/>
          <a:p>
            <a:pPr marL="285750" indent="-285750" eaLnBrk="0" hangingPunct="0">
              <a:lnSpc>
                <a:spcPct val="150000"/>
              </a:lnSpc>
              <a:buFont typeface="Arial" panose="020B0604020202020204" pitchFamily="34" charset="0"/>
              <a:buChar char="•"/>
              <a:defRPr/>
            </a:pPr>
            <a:r>
              <a:rPr lang="zh-CN" altLang="en-US" sz="2400" noProof="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方正黑体_GBK" panose="02000000000000000000" charset="-122"/>
              </a:rPr>
              <a:t>关注差错清单</a:t>
            </a:r>
            <a:endParaRPr lang="zh-CN" altLang="en-US" sz="2400" noProof="1">
              <a:latin typeface="微软雅黑" panose="020B0503020204020204" charset="-122"/>
              <a:ea typeface="微软雅黑" panose="020B0503020204020204" charset="-122"/>
              <a:cs typeface="方正黑体_GBK" panose="02000000000000000000" charset="-122"/>
            </a:endParaRPr>
          </a:p>
          <a:p>
            <a:pPr eaLnBrk="0" hangingPunct="0">
              <a:lnSpc>
                <a:spcPct val="150000"/>
              </a:lnSpc>
              <a:defRPr/>
            </a:pPr>
            <a:r>
              <a:rPr lang="zh-CN" altLang="en-US" sz="2400" noProof="1" smtClean="0">
                <a:latin typeface="微软雅黑" panose="020B0503020204020204" charset="-122"/>
                <a:ea typeface="微软雅黑" panose="020B0503020204020204" charset="-122"/>
                <a:cs typeface="方正黑体_GBK" panose="02000000000000000000" charset="-122"/>
              </a:rPr>
              <a:t>关注</a:t>
            </a:r>
            <a:r>
              <a:rPr lang="zh-CN" altLang="en-US" sz="2400" noProof="1">
                <a:latin typeface="微软雅黑" panose="020B0503020204020204" charset="-122"/>
                <a:ea typeface="微软雅黑" panose="020B0503020204020204" charset="-122"/>
                <a:cs typeface="方正黑体_GBK" panose="02000000000000000000" charset="-122"/>
              </a:rPr>
              <a:t>“一套表调查单位审核管理系统</a:t>
            </a:r>
            <a:r>
              <a:rPr lang="en-US" altLang="zh-CN" sz="2400" noProof="1">
                <a:latin typeface="微软雅黑" panose="020B0503020204020204" charset="-122"/>
                <a:ea typeface="微软雅黑" panose="020B0503020204020204" charset="-122"/>
                <a:cs typeface="方正黑体_GBK" panose="02000000000000000000" charset="-122"/>
              </a:rPr>
              <a:t>--</a:t>
            </a:r>
            <a:r>
              <a:rPr lang="zh-CN" altLang="en-US" sz="2400" noProof="1">
                <a:latin typeface="微软雅黑" panose="020B0503020204020204" charset="-122"/>
                <a:ea typeface="微软雅黑" panose="020B0503020204020204" charset="-122"/>
                <a:cs typeface="方正黑体_GBK" panose="02000000000000000000" charset="-122"/>
              </a:rPr>
              <a:t>审核结果</a:t>
            </a:r>
            <a:r>
              <a:rPr lang="en-US" altLang="zh-CN" sz="2400" noProof="1">
                <a:latin typeface="微软雅黑" panose="020B0503020204020204" charset="-122"/>
                <a:ea typeface="微软雅黑" panose="020B0503020204020204" charset="-122"/>
                <a:cs typeface="方正黑体_GBK" panose="02000000000000000000" charset="-122"/>
              </a:rPr>
              <a:t>---</a:t>
            </a:r>
            <a:r>
              <a:rPr lang="zh-CN" altLang="en-US" sz="2400" noProof="1">
                <a:latin typeface="微软雅黑" panose="020B0503020204020204" charset="-122"/>
                <a:ea typeface="微软雅黑" panose="020B0503020204020204" charset="-122"/>
                <a:cs typeface="方正黑体_GBK" panose="02000000000000000000" charset="-122"/>
              </a:rPr>
              <a:t>差错清单”，及时查看并修改审核错误或填写错误说明。</a:t>
            </a:r>
            <a:r>
              <a:rPr lang="zh-CN" altLang="en-US" sz="2400" kern="0" noProof="1">
                <a:latin typeface="微软雅黑" panose="020B0503020204020204" charset="-122"/>
                <a:ea typeface="微软雅黑" panose="020B0503020204020204" charset="-122"/>
                <a:cs typeface="方正黑体_GBK" panose="02000000000000000000" charset="-122"/>
                <a:sym typeface="+mn-ea"/>
              </a:rPr>
              <a:t>除特殊情况外，不可忽略。</a:t>
            </a:r>
            <a:endParaRPr lang="zh-CN" altLang="en-US" sz="2400" noProof="1">
              <a:latin typeface="微软雅黑" panose="020B0503020204020204" charset="-122"/>
              <a:ea typeface="微软雅黑" panose="020B0503020204020204" charset="-122"/>
              <a:cs typeface="方正黑体_GBK" panose="02000000000000000000" charset="-122"/>
            </a:endParaRPr>
          </a:p>
          <a:p>
            <a:pPr marL="285750" indent="-285750" eaLnBrk="0" hangingPunct="0">
              <a:lnSpc>
                <a:spcPct val="150000"/>
              </a:lnSpc>
              <a:buFont typeface="Arial" panose="020B0604020202020204" pitchFamily="34" charset="0"/>
              <a:buChar char="•"/>
              <a:defRPr/>
            </a:pPr>
            <a:endParaRPr lang="en-US" altLang="zh-CN" sz="2400" noProof="1"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方正黑体_GBK" panose="02000000000000000000" charset="-122"/>
            </a:endParaRPr>
          </a:p>
          <a:p>
            <a:pPr marL="285750" indent="-285750" eaLnBrk="0" hangingPunct="0">
              <a:lnSpc>
                <a:spcPct val="150000"/>
              </a:lnSpc>
              <a:buFont typeface="Arial" panose="020B0604020202020204" pitchFamily="34" charset="0"/>
              <a:buChar char="•"/>
              <a:defRPr/>
            </a:pPr>
            <a:r>
              <a:rPr lang="zh-CN" altLang="en-US" sz="2400" noProof="1"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方正黑体_GBK" panose="02000000000000000000" charset="-122"/>
              </a:rPr>
              <a:t>法人</a:t>
            </a:r>
            <a:r>
              <a:rPr lang="zh-CN" altLang="en-US" sz="2400" noProof="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方正黑体_GBK" panose="02000000000000000000" charset="-122"/>
              </a:rPr>
              <a:t>表信息</a:t>
            </a:r>
            <a:endParaRPr lang="zh-CN" altLang="en-US" sz="2400" noProof="1">
              <a:latin typeface="微软雅黑" panose="020B0503020204020204" charset="-122"/>
              <a:ea typeface="微软雅黑" panose="020B0503020204020204" charset="-122"/>
              <a:cs typeface="方正黑体_GBK" panose="02000000000000000000" charset="-122"/>
            </a:endParaRPr>
          </a:p>
          <a:p>
            <a:pPr eaLnBrk="0" hangingPunct="0">
              <a:lnSpc>
                <a:spcPct val="150000"/>
              </a:lnSpc>
              <a:buFont typeface="Arial" panose="020B0604020202020204" pitchFamily="34" charset="0"/>
              <a:buNone/>
              <a:defRPr/>
            </a:pPr>
            <a:r>
              <a:rPr lang="zh-CN" altLang="en-US" sz="2400" noProof="1" smtClean="0">
                <a:latin typeface="微软雅黑" panose="020B0503020204020204" charset="-122"/>
                <a:ea typeface="微软雅黑" panose="020B0503020204020204" charset="-122"/>
                <a:cs typeface="方正黑体_GBK" panose="02000000000000000000" charset="-122"/>
              </a:rPr>
              <a:t>名录库动态</a:t>
            </a:r>
            <a:r>
              <a:rPr lang="zh-CN" altLang="en-US" sz="2400" noProof="1">
                <a:latin typeface="微软雅黑" panose="020B0503020204020204" charset="-122"/>
                <a:ea typeface="微软雅黑" panose="020B0503020204020204" charset="-122"/>
                <a:cs typeface="方正黑体_GBK" panose="02000000000000000000" charset="-122"/>
              </a:rPr>
              <a:t>库</a:t>
            </a:r>
            <a:r>
              <a:rPr lang="zh-CN" altLang="en-US" sz="2400" b="1" noProof="1">
                <a:latin typeface="微软雅黑" panose="020B0503020204020204" charset="-122"/>
                <a:ea typeface="微软雅黑" panose="020B0503020204020204" charset="-122"/>
                <a:cs typeface="方正黑体_GBK" panose="02000000000000000000" charset="-122"/>
              </a:rPr>
              <a:t>法人</a:t>
            </a:r>
            <a:r>
              <a:rPr lang="zh-CN" altLang="en-US" sz="2400" b="1" noProof="1" smtClean="0">
                <a:latin typeface="微软雅黑" panose="020B0503020204020204" charset="-122"/>
                <a:ea typeface="微软雅黑" panose="020B0503020204020204" charset="-122"/>
                <a:cs typeface="方正黑体_GBK" panose="02000000000000000000" charset="-122"/>
              </a:rPr>
              <a:t>表</a:t>
            </a:r>
            <a:r>
              <a:rPr lang="zh-CN" altLang="en-US" sz="2400" noProof="1" smtClean="0">
                <a:latin typeface="微软雅黑" panose="020B0503020204020204" charset="-122"/>
                <a:ea typeface="微软雅黑" panose="020B0503020204020204" charset="-122"/>
                <a:cs typeface="方正黑体_GBK" panose="02000000000000000000" charset="-122"/>
              </a:rPr>
              <a:t>的</a:t>
            </a:r>
            <a:r>
              <a:rPr lang="zh-CN" altLang="en-US" sz="2400" noProof="1">
                <a:latin typeface="微软雅黑" panose="020B0503020204020204" charset="-122"/>
                <a:ea typeface="微软雅黑" panose="020B0503020204020204" charset="-122"/>
                <a:cs typeface="方正黑体_GBK" panose="02000000000000000000" charset="-122"/>
              </a:rPr>
              <a:t>单位详细名称、行业代码、主营业务活动和行政区划代码等指标要和</a:t>
            </a:r>
            <a:r>
              <a:rPr lang="zh-CN" altLang="en-US" sz="2400" b="1" noProof="1">
                <a:latin typeface="微软雅黑" panose="020B0503020204020204" charset="-122"/>
                <a:ea typeface="微软雅黑" panose="020B0503020204020204" charset="-122"/>
                <a:cs typeface="方正黑体_GBK" panose="02000000000000000000" charset="-122"/>
              </a:rPr>
              <a:t>审核登记表</a:t>
            </a:r>
            <a:r>
              <a:rPr lang="zh-CN" altLang="en-US" sz="2400" noProof="1">
                <a:latin typeface="微软雅黑" panose="020B0503020204020204" charset="-122"/>
                <a:ea typeface="微软雅黑" panose="020B0503020204020204" charset="-122"/>
                <a:cs typeface="方正黑体_GBK" panose="02000000000000000000" charset="-122"/>
              </a:rPr>
              <a:t>中保持一致。</a:t>
            </a:r>
            <a:endParaRPr lang="zh-CN" altLang="en-US" sz="2400" noProof="1">
              <a:latin typeface="微软雅黑" panose="020B0503020204020204" charset="-122"/>
              <a:ea typeface="微软雅黑" panose="020B0503020204020204" charset="-122"/>
              <a:cs typeface="方正黑体_GBK" panose="02000000000000000000" charset="-122"/>
            </a:endParaRPr>
          </a:p>
        </p:txBody>
      </p:sp>
      <p:sp>
        <p:nvSpPr>
          <p:cNvPr id="100360"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7BE16F33-12E7-4C5C-AFA9-0947F63E46AE}" type="slidenum">
              <a:rPr altLang="en-US" smtClean="0">
                <a:solidFill>
                  <a:srgbClr val="898989"/>
                </a:solidFill>
                <a:cs typeface="FZHei-B01S"/>
              </a:rPr>
            </a:fld>
            <a:endParaRPr lang="zh-CN" altLang="en-US" smtClean="0">
              <a:solidFill>
                <a:srgbClr val="898989"/>
              </a:solidFill>
              <a:cs typeface="FZHei-B01S"/>
            </a:endParaRPr>
          </a:p>
        </p:txBody>
      </p:sp>
    </p:spTree>
  </p:cSld>
  <p:clrMapOvr>
    <a:masterClrMapping/>
  </p:clrMapOvr>
  <p:transition spd="slow"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500"/>
                                        <p:tgtEl>
                                          <p:spTgt spid="92"/>
                                        </p:tgtEl>
                                      </p:cBhvr>
                                    </p:animEffect>
                                  </p:childTnLst>
                                </p:cTn>
                              </p:par>
                              <p:par>
                                <p:cTn id="11" presetID="63" presetClass="path" presetSubtype="0" accel="50000" decel="50000" fill="hold" nodeType="withEffect">
                                  <p:stCondLst>
                                    <p:cond delay="0"/>
                                  </p:stCondLst>
                                  <p:childTnLst>
                                    <p:animMotion origin="layout" path="M -0.16667 2.59259E-6 L 2.5E-6 2.59259E-6 " pathEditMode="relative" rAng="0" ptsTypes="AA">
                                      <p:cBhvr>
                                        <p:cTn id="12" dur="800" fill="hold"/>
                                        <p:tgtEl>
                                          <p:spTgt spid="91"/>
                                        </p:tgtEl>
                                        <p:attrNameLst>
                                          <p:attrName>ppt_x</p:attrName>
                                          <p:attrName>ppt_y</p:attrName>
                                        </p:attrNameLst>
                                      </p:cBhvr>
                                      <p:rCtr x="8300" y="0"/>
                                    </p:animMotion>
                                  </p:childTnLst>
                                </p:cTn>
                              </p:par>
                              <p:par>
                                <p:cTn id="13" presetID="10" presetClass="entr" presetSubtype="0" fill="hold" grpId="0" nodeType="withEffect">
                                  <p:stCondLst>
                                    <p:cond delay="500"/>
                                  </p:stCondLst>
                                  <p:childTnLst>
                                    <p:set>
                                      <p:cBhvr>
                                        <p:cTn id="14" dur="1" fill="hold">
                                          <p:stCondLst>
                                            <p:cond delay="0"/>
                                          </p:stCondLst>
                                        </p:cTn>
                                        <p:tgtEl>
                                          <p:spTgt spid="93"/>
                                        </p:tgtEl>
                                        <p:attrNameLst>
                                          <p:attrName>style.visibility</p:attrName>
                                        </p:attrNameLst>
                                      </p:cBhvr>
                                      <p:to>
                                        <p:strVal val="visible"/>
                                      </p:to>
                                    </p:set>
                                    <p:animEffect transition="in" filter="fade">
                                      <p:cBhvr>
                                        <p:cTn id="15" dur="500"/>
                                        <p:tgtEl>
                                          <p:spTgt spid="93"/>
                                        </p:tgtEl>
                                      </p:cBhvr>
                                    </p:animEffect>
                                  </p:childTnLst>
                                </p:cTn>
                              </p:par>
                              <p:par>
                                <p:cTn id="16" presetID="63" presetClass="path" presetSubtype="0" accel="50000" decel="50000" fill="hold" grpId="1" nodeType="withEffect">
                                  <p:stCondLst>
                                    <p:cond delay="200"/>
                                  </p:stCondLst>
                                  <p:childTnLst>
                                    <p:animMotion origin="layout" path="M -0.16667 -1.85185E-6 L -2.5E-6 -1.85185E-6 " pathEditMode="relative" rAng="0" ptsTypes="AA">
                                      <p:cBhvr>
                                        <p:cTn id="17" dur="800" fill="hold"/>
                                        <p:tgtEl>
                                          <p:spTgt spid="93"/>
                                        </p:tgtEl>
                                        <p:attrNameLst>
                                          <p:attrName>ppt_x</p:attrName>
                                          <p:attrName>ppt_y</p:attrName>
                                        </p:attrNameLst>
                                      </p:cBhvr>
                                      <p:rCtr x="8800" y="0"/>
                                    </p:animMotion>
                                  </p:childTnLst>
                                </p:cTn>
                              </p:par>
                              <p:par>
                                <p:cTn id="18" presetID="10" presetClass="entr" presetSubtype="0" fill="hold" grpId="0" nodeType="withEffect">
                                  <p:stCondLst>
                                    <p:cond delay="75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1000"/>
                                        <p:tgtEl>
                                          <p:spTgt spid="70"/>
                                        </p:tgtEl>
                                      </p:cBhvr>
                                    </p:animEffect>
                                  </p:childTnLst>
                                </p:cTn>
                              </p:par>
                              <p:par>
                                <p:cTn id="21" presetID="63" presetClass="path" presetSubtype="0" accel="50000" decel="50000" fill="hold" grpId="1" nodeType="withEffect">
                                  <p:stCondLst>
                                    <p:cond delay="0"/>
                                  </p:stCondLst>
                                  <p:childTnLst>
                                    <p:animMotion origin="layout" path="M -0.16666 -3.7037E-7 L -2.5E-6 -3.7037E-7 " pathEditMode="relative" rAng="0" ptsTypes="AA">
                                      <p:cBhvr>
                                        <p:cTn id="22" dur="800" fill="hold"/>
                                        <p:tgtEl>
                                          <p:spTgt spid="70"/>
                                        </p:tgtEl>
                                        <p:attrNameLst>
                                          <p:attrName>ppt_x</p:attrName>
                                          <p:attrName>ppt_y</p:attrName>
                                        </p:attrNameLst>
                                      </p:cBhvr>
                                      <p:rCtr x="8300" y="0"/>
                                    </p:animMotion>
                                  </p:childTnLst>
                                </p:cTn>
                              </p:par>
                              <p:par>
                                <p:cTn id="23" presetID="22" presetClass="entr" presetSubtype="8" fill="hold" grpId="0" nodeType="withEffect">
                                  <p:stCondLst>
                                    <p:cond delay="500"/>
                                  </p:stCondLst>
                                  <p:childTnLst>
                                    <p:set>
                                      <p:cBhvr>
                                        <p:cTn id="24" dur="1" fill="hold">
                                          <p:stCondLst>
                                            <p:cond delay="0"/>
                                          </p:stCondLst>
                                        </p:cTn>
                                        <p:tgtEl>
                                          <p:spTgt spid="71"/>
                                        </p:tgtEl>
                                        <p:attrNameLst>
                                          <p:attrName>style.visibility</p:attrName>
                                        </p:attrNameLst>
                                      </p:cBhvr>
                                      <p:to>
                                        <p:strVal val="visible"/>
                                      </p:to>
                                    </p:set>
                                    <p:animEffect transition="in" filter="wipe(left)">
                                      <p:cBhvr>
                                        <p:cTn id="2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0" grpId="1" bldLvl="0" animBg="1"/>
      <p:bldP spid="71" grpId="0"/>
      <p:bldP spid="92" grpId="0"/>
      <p:bldP spid="93" grpId="0" bldLvl="0" animBg="1"/>
      <p:bldP spid="93" grpId="1" bldLvl="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rot="2700000">
            <a:off x="5329249" y="2058858"/>
            <a:ext cx="2924529" cy="2924529"/>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5" name="椭圆 4"/>
          <p:cNvSpPr/>
          <p:nvPr/>
        </p:nvSpPr>
        <p:spPr>
          <a:xfrm>
            <a:off x="4813300" y="1541463"/>
            <a:ext cx="3957638" cy="3959225"/>
          </a:xfrm>
          <a:prstGeom prst="ellipse">
            <a:avLst/>
          </a:prstGeom>
          <a:noFill/>
          <a:ln w="28575">
            <a:solidFill>
              <a:srgbClr val="18478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grpSp>
        <p:nvGrpSpPr>
          <p:cNvPr id="7" name="组合 6"/>
          <p:cNvGrpSpPr/>
          <p:nvPr/>
        </p:nvGrpSpPr>
        <p:grpSpPr bwMode="auto">
          <a:xfrm>
            <a:off x="5262563" y="2141538"/>
            <a:ext cx="3095625" cy="2773362"/>
            <a:chOff x="4950565" y="2141272"/>
            <a:chExt cx="3094826" cy="2773962"/>
          </a:xfrm>
        </p:grpSpPr>
        <p:sp>
          <p:nvSpPr>
            <p:cNvPr id="44" name="椭圆 43"/>
            <p:cNvSpPr/>
            <p:nvPr/>
          </p:nvSpPr>
          <p:spPr>
            <a:xfrm>
              <a:off x="4950565" y="2141272"/>
              <a:ext cx="152361" cy="152433"/>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45" name="椭圆 44"/>
            <p:cNvSpPr/>
            <p:nvPr/>
          </p:nvSpPr>
          <p:spPr>
            <a:xfrm>
              <a:off x="7893030" y="4762801"/>
              <a:ext cx="152361" cy="152433"/>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grpSp>
      <p:grpSp>
        <p:nvGrpSpPr>
          <p:cNvPr id="6" name="组合 5"/>
          <p:cNvGrpSpPr/>
          <p:nvPr/>
        </p:nvGrpSpPr>
        <p:grpSpPr bwMode="auto">
          <a:xfrm>
            <a:off x="5265738" y="2141538"/>
            <a:ext cx="3084512" cy="2798762"/>
            <a:chOff x="4953229" y="2141272"/>
            <a:chExt cx="3084220" cy="2798278"/>
          </a:xfrm>
        </p:grpSpPr>
        <p:sp>
          <p:nvSpPr>
            <p:cNvPr id="46" name="椭圆 45"/>
            <p:cNvSpPr/>
            <p:nvPr/>
          </p:nvSpPr>
          <p:spPr>
            <a:xfrm>
              <a:off x="4953229" y="4787176"/>
              <a:ext cx="152386" cy="152374"/>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47" name="椭圆 46"/>
            <p:cNvSpPr/>
            <p:nvPr/>
          </p:nvSpPr>
          <p:spPr>
            <a:xfrm>
              <a:off x="7885063" y="2141272"/>
              <a:ext cx="152386" cy="152374"/>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grpSp>
      <p:sp>
        <p:nvSpPr>
          <p:cNvPr id="20" name="矩形 19"/>
          <p:cNvSpPr>
            <a:spLocks noChangeArrowheads="1"/>
          </p:cNvSpPr>
          <p:nvPr/>
        </p:nvSpPr>
        <p:spPr bwMode="auto">
          <a:xfrm>
            <a:off x="5029200" y="3240088"/>
            <a:ext cx="34766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800">
                <a:solidFill>
                  <a:srgbClr val="18478F"/>
                </a:solidFill>
                <a:latin typeface="方正黑体简体" pitchFamily="2" charset="-122"/>
                <a:ea typeface="方正黑体简体" pitchFamily="2" charset="-122"/>
                <a:sym typeface="FZZhengHeiS-R-GB"/>
              </a:rPr>
              <a:t>审核步骤及要点</a:t>
            </a:r>
            <a:endParaRPr lang="en-US" altLang="zh-CN" sz="2800">
              <a:solidFill>
                <a:srgbClr val="18478F"/>
              </a:solidFill>
              <a:latin typeface="方正黑体简体" pitchFamily="2" charset="-122"/>
              <a:ea typeface="方正黑体简体" pitchFamily="2" charset="-122"/>
              <a:sym typeface="FZZhengHeiS-R-GB"/>
            </a:endParaRPr>
          </a:p>
        </p:txBody>
      </p:sp>
      <p:sp>
        <p:nvSpPr>
          <p:cNvPr id="22" name="矩形 21"/>
          <p:cNvSpPr/>
          <p:nvPr/>
        </p:nvSpPr>
        <p:spPr>
          <a:xfrm rot="13500000">
            <a:off x="3409950" y="2778125"/>
            <a:ext cx="1341438" cy="1341438"/>
          </a:xfrm>
          <a:prstGeom prst="rect">
            <a:avLst/>
          </a:prstGeom>
        </p:spPr>
        <p:style>
          <a:lnRef idx="3">
            <a:schemeClr val="lt1"/>
          </a:lnRef>
          <a:fillRef idx="1">
            <a:schemeClr val="accent4"/>
          </a:fillRef>
          <a:effectRef idx="1">
            <a:schemeClr val="accent4"/>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3" name="矩形 22"/>
          <p:cNvSpPr>
            <a:spLocks noChangeArrowheads="1"/>
          </p:cNvSpPr>
          <p:nvPr/>
        </p:nvSpPr>
        <p:spPr bwMode="auto">
          <a:xfrm>
            <a:off x="3679825" y="3033713"/>
            <a:ext cx="9064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800">
                <a:solidFill>
                  <a:srgbClr val="FFFFFF"/>
                </a:solidFill>
                <a:latin typeface="方正黑体简体" pitchFamily="2" charset="-122"/>
                <a:ea typeface="方正黑体简体" pitchFamily="2" charset="-122"/>
                <a:sym typeface="FZZhengHeiS-R-GB"/>
              </a:rPr>
              <a:t>04</a:t>
            </a:r>
            <a:endParaRPr lang="zh-CN" altLang="en-US" sz="4800">
              <a:solidFill>
                <a:srgbClr val="FFFFFF"/>
              </a:solidFill>
              <a:latin typeface="方正黑体简体" pitchFamily="2" charset="-122"/>
              <a:ea typeface="方正黑体简体" pitchFamily="2" charset="-122"/>
              <a:sym typeface="FZZhengHeiS-R-GB"/>
            </a:endParaRPr>
          </a:p>
        </p:txBody>
      </p:sp>
      <p:sp>
        <p:nvSpPr>
          <p:cNvPr id="102412"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0B48D7CC-DBAA-48E2-8406-89797FE2467C}" type="slidenum">
              <a:rPr altLang="en-US" smtClean="0">
                <a:solidFill>
                  <a:srgbClr val="898989"/>
                </a:solidFill>
                <a:cs typeface="FZHei-B01S"/>
              </a:rPr>
            </a:fld>
            <a:endParaRPr lang="zh-CN" altLang="en-US" smtClean="0">
              <a:solidFill>
                <a:srgbClr val="898989"/>
              </a:solidFill>
              <a:cs typeface="FZHei-B01S"/>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400" fill="hold"/>
                                        <p:tgtEl>
                                          <p:spTgt spid="4"/>
                                        </p:tgtEl>
                                        <p:attrNameLst>
                                          <p:attrName>ppt_w</p:attrName>
                                        </p:attrNameLst>
                                      </p:cBhvr>
                                      <p:tavLst>
                                        <p:tav tm="0">
                                          <p:val>
                                            <p:fltVal val="0"/>
                                          </p:val>
                                        </p:tav>
                                        <p:tav tm="100000">
                                          <p:val>
                                            <p:strVal val="#ppt_w"/>
                                          </p:val>
                                        </p:tav>
                                      </p:tavLst>
                                    </p:anim>
                                    <p:anim calcmode="lin" valueType="num">
                                      <p:cBhvr>
                                        <p:cTn id="8" dur="400" fill="hold"/>
                                        <p:tgtEl>
                                          <p:spTgt spid="4"/>
                                        </p:tgtEl>
                                        <p:attrNameLst>
                                          <p:attrName>ppt_h</p:attrName>
                                        </p:attrNameLst>
                                      </p:cBhvr>
                                      <p:tavLst>
                                        <p:tav tm="0">
                                          <p:val>
                                            <p:fltVal val="0"/>
                                          </p:val>
                                        </p:tav>
                                        <p:tav tm="100000">
                                          <p:val>
                                            <p:strVal val="#ppt_h"/>
                                          </p:val>
                                        </p:tav>
                                      </p:tavLst>
                                    </p:anim>
                                    <p:animEffect transition="in" filter="fade">
                                      <p:cBhvr>
                                        <p:cTn id="9" dur="400"/>
                                        <p:tgtEl>
                                          <p:spTgt spid="4"/>
                                        </p:tgtEl>
                                      </p:cBhvr>
                                    </p:animEffect>
                                  </p:childTnLst>
                                </p:cTn>
                              </p:par>
                              <p:par>
                                <p:cTn id="10" presetID="21" presetClass="entr" presetSubtype="1" fill="hold" grpId="0" nodeType="withEffect">
                                  <p:stCondLst>
                                    <p:cond delay="20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400"/>
                                        <p:tgtEl>
                                          <p:spTgt spid="5"/>
                                        </p:tgtEl>
                                      </p:cBhvr>
                                    </p:animEffect>
                                  </p:childTnLst>
                                </p:cTn>
                              </p:par>
                              <p:par>
                                <p:cTn id="13" presetID="10" presetClass="entr" presetSubtype="0" fill="hold" nodeType="withEffect">
                                  <p:stCondLst>
                                    <p:cond delay="6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700"/>
                                        <p:tgtEl>
                                          <p:spTgt spid="6"/>
                                        </p:tgtEl>
                                      </p:cBhvr>
                                    </p:animEffect>
                                  </p:childTnLst>
                                </p:cTn>
                              </p:par>
                              <p:par>
                                <p:cTn id="16" presetID="10" presetClass="entr" presetSubtype="0" fill="hold" nodeType="withEffect">
                                  <p:stCondLst>
                                    <p:cond delay="6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8" presetClass="emph" presetSubtype="0" repeatCount="indefinite" fill="hold" nodeType="withEffect">
                                  <p:stCondLst>
                                    <p:cond delay="600"/>
                                  </p:stCondLst>
                                  <p:childTnLst>
                                    <p:animRot by="-21600000">
                                      <p:cBhvr>
                                        <p:cTn id="20" dur="2000" fill="hold"/>
                                        <p:tgtEl>
                                          <p:spTgt spid="6"/>
                                        </p:tgtEl>
                                        <p:attrNameLst>
                                          <p:attrName>r</p:attrName>
                                        </p:attrNameLst>
                                      </p:cBhvr>
                                    </p:animRot>
                                  </p:childTnLst>
                                </p:cTn>
                              </p:par>
                              <p:par>
                                <p:cTn id="21" presetID="10" presetClass="entr" presetSubtype="0" fill="hold" nodeType="withEffect">
                                  <p:stCondLst>
                                    <p:cond delay="6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8" presetClass="emph" presetSubtype="0" repeatCount="indefinite" fill="hold" nodeType="withEffect">
                                  <p:stCondLst>
                                    <p:cond delay="600"/>
                                  </p:stCondLst>
                                  <p:childTnLst>
                                    <p:animRot by="-21600000">
                                      <p:cBhvr>
                                        <p:cTn id="25" dur="2000" fill="hold"/>
                                        <p:tgtEl>
                                          <p:spTgt spid="7"/>
                                        </p:tgtEl>
                                        <p:attrNameLst>
                                          <p:attrName>r</p:attrName>
                                        </p:attrNameLst>
                                      </p:cBhvr>
                                    </p:animRot>
                                  </p:childTnLst>
                                </p:cTn>
                              </p:par>
                              <p:par>
                                <p:cTn id="26" presetID="10" presetClass="entr" presetSubtype="0" fill="hold" grpId="0" nodeType="withEffect">
                                  <p:stCondLst>
                                    <p:cond delay="60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35" presetClass="path" presetSubtype="0" accel="50000" decel="50000" fill="hold" grpId="1" nodeType="withEffect">
                                  <p:stCondLst>
                                    <p:cond delay="600"/>
                                  </p:stCondLst>
                                  <p:childTnLst>
                                    <p:animMotion origin="layout" path="M 0.1711 7.40741E-7 L -4.58333E-6 7.40741E-7 " pathEditMode="relative" rAng="0" ptsTypes="AA">
                                      <p:cBhvr>
                                        <p:cTn id="30" dur="1000" fill="hold"/>
                                        <p:tgtEl>
                                          <p:spTgt spid="22"/>
                                        </p:tgtEl>
                                        <p:attrNameLst>
                                          <p:attrName>ppt_x</p:attrName>
                                          <p:attrName>ppt_y</p:attrName>
                                        </p:attrNameLst>
                                      </p:cBhvr>
                                      <p:rCtr x="-8500" y="0"/>
                                    </p:animMotion>
                                  </p:childTnLst>
                                </p:cTn>
                              </p:par>
                              <p:par>
                                <p:cTn id="31" presetID="53" presetClass="entr" presetSubtype="16" fill="hold" grpId="0" nodeType="withEffect">
                                  <p:stCondLst>
                                    <p:cond delay="60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600"/>
                                  </p:stCondLst>
                                  <p:childTnLst>
                                    <p:set>
                                      <p:cBhvr>
                                        <p:cTn id="37" dur="1" fill="hold">
                                          <p:stCondLst>
                                            <p:cond delay="0"/>
                                          </p:stCondLst>
                                        </p:cTn>
                                        <p:tgtEl>
                                          <p:spTgt spid="23"/>
                                        </p:tgtEl>
                                        <p:attrNameLst>
                                          <p:attrName>style.visibility</p:attrName>
                                        </p:attrNameLst>
                                      </p:cBhvr>
                                      <p:to>
                                        <p:strVal val="visible"/>
                                      </p:to>
                                    </p:set>
                                    <p:anim calcmode="lin" valueType="num">
                                      <p:cBhvr>
                                        <p:cTn id="38" dur="500" fill="hold"/>
                                        <p:tgtEl>
                                          <p:spTgt spid="23"/>
                                        </p:tgtEl>
                                        <p:attrNameLst>
                                          <p:attrName>ppt_w</p:attrName>
                                        </p:attrNameLst>
                                      </p:cBhvr>
                                      <p:tavLst>
                                        <p:tav tm="0">
                                          <p:val>
                                            <p:fltVal val="0"/>
                                          </p:val>
                                        </p:tav>
                                        <p:tav tm="100000">
                                          <p:val>
                                            <p:strVal val="#ppt_w"/>
                                          </p:val>
                                        </p:tav>
                                      </p:tavLst>
                                    </p:anim>
                                    <p:anim calcmode="lin" valueType="num">
                                      <p:cBhvr>
                                        <p:cTn id="39" dur="500" fill="hold"/>
                                        <p:tgtEl>
                                          <p:spTgt spid="23"/>
                                        </p:tgtEl>
                                        <p:attrNameLst>
                                          <p:attrName>ppt_h</p:attrName>
                                        </p:attrNameLst>
                                      </p:cBhvr>
                                      <p:tavLst>
                                        <p:tav tm="0">
                                          <p:val>
                                            <p:fltVal val="0"/>
                                          </p:val>
                                        </p:tav>
                                        <p:tav tm="100000">
                                          <p:val>
                                            <p:strVal val="#ppt_h"/>
                                          </p:val>
                                        </p:tav>
                                      </p:tavLst>
                                    </p:anim>
                                    <p:animEffect transition="in" filter="fade">
                                      <p:cBhvr>
                                        <p:cTn id="4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p:bldP spid="22" grpId="0" animBg="1"/>
      <p:bldP spid="22" grpId="1" animBg="1"/>
      <p:bldP spid="2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左大括号 7"/>
          <p:cNvSpPr/>
          <p:nvPr/>
        </p:nvSpPr>
        <p:spPr>
          <a:xfrm>
            <a:off x="3135313" y="1951038"/>
            <a:ext cx="493712" cy="3911600"/>
          </a:xfrm>
          <a:prstGeom prst="leftBrace">
            <a:avLst/>
          </a:prstGeom>
          <a:noFill/>
          <a:ln w="38100" cap="flat" cmpd="sng" algn="ctr">
            <a:solidFill>
              <a:schemeClr val="bg1">
                <a:lumMod val="65000"/>
              </a:schemeClr>
            </a:solidFill>
            <a:prstDash val="solid"/>
          </a:ln>
          <a:effectLst>
            <a:outerShdw blurRad="139700" dir="8100000" sx="98000" sy="98000" algn="tr" rotWithShape="0">
              <a:prstClr val="black">
                <a:alpha val="20000"/>
              </a:prstClr>
            </a:outerShdw>
          </a:effectLst>
        </p:spPr>
        <p:txBody>
          <a:bodyPr anchor="ctr"/>
          <a:lstStyle/>
          <a:p>
            <a:pPr algn="ctr" defTabSz="1218565" fontAlgn="auto">
              <a:spcBef>
                <a:spcPts val="0"/>
              </a:spcBef>
              <a:spcAft>
                <a:spcPts val="0"/>
              </a:spcAft>
              <a:defRPr/>
            </a:pPr>
            <a:endParaRPr lang="zh-CN" altLang="en-US" sz="2400" kern="0" noProof="1">
              <a:solidFill>
                <a:sysClr val="windowText" lastClr="000000"/>
              </a:solidFill>
              <a:latin typeface="方正黑体简体" pitchFamily="2" charset="-122"/>
              <a:ea typeface="方正黑体简体" pitchFamily="2" charset="-122"/>
              <a:cs typeface="+mn-ea"/>
              <a:sym typeface="+mn-lt"/>
            </a:endParaRPr>
          </a:p>
        </p:txBody>
      </p:sp>
      <p:grpSp>
        <p:nvGrpSpPr>
          <p:cNvPr id="9" name="组合 8"/>
          <p:cNvGrpSpPr/>
          <p:nvPr/>
        </p:nvGrpSpPr>
        <p:grpSpPr>
          <a:xfrm>
            <a:off x="1391477" y="3034995"/>
            <a:ext cx="1781261" cy="1781261"/>
            <a:chOff x="304800" y="673100"/>
            <a:chExt cx="4000500" cy="4000500"/>
          </a:xfrm>
          <a:gradFill>
            <a:gsLst>
              <a:gs pos="0">
                <a:schemeClr val="bg1"/>
              </a:gs>
              <a:gs pos="100000">
                <a:schemeClr val="bg1">
                  <a:lumMod val="95000"/>
                </a:schemeClr>
              </a:gs>
            </a:gsLst>
          </a:gradFill>
          <a:effectLst>
            <a:outerShdw blurRad="127000" sx="102000" sy="102000" algn="ctr" rotWithShape="0">
              <a:prstClr val="black">
                <a:alpha val="20000"/>
              </a:prstClr>
            </a:outerShdw>
          </a:effectLst>
        </p:grpSpPr>
        <p:sp>
          <p:nvSpPr>
            <p:cNvPr id="10" name="同心圆 9"/>
            <p:cNvSpPr/>
            <p:nvPr/>
          </p:nvSpPr>
          <p:spPr>
            <a:xfrm>
              <a:off x="304800" y="673100"/>
              <a:ext cx="4000500" cy="4000500"/>
            </a:xfrm>
            <a:prstGeom prst="donut">
              <a:avLst>
                <a:gd name="adj" fmla="val 4879"/>
              </a:avLst>
            </a:prstGeom>
            <a:grpFill/>
            <a:ln w="25400" cap="flat" cmpd="sng" algn="ctr">
              <a:noFill/>
              <a:prstDash val="solid"/>
            </a:ln>
            <a:effectLst/>
          </p:spPr>
          <p:txBody>
            <a:bodyPr anchor="ctr"/>
            <a:lstStyle/>
            <a:p>
              <a:pPr algn="ctr" defTabSz="1218565" fontAlgn="auto">
                <a:spcBef>
                  <a:spcPts val="0"/>
                </a:spcBef>
                <a:spcAft>
                  <a:spcPts val="0"/>
                </a:spcAft>
                <a:defRPr/>
              </a:pPr>
              <a:endParaRPr lang="zh-CN" altLang="en-US" sz="2400" kern="0" noProof="1">
                <a:solidFill>
                  <a:sysClr val="windowText" lastClr="000000"/>
                </a:solidFill>
                <a:latin typeface="微软雅黑" panose="020B0503020204020204" charset="-122"/>
                <a:ea typeface="微软雅黑" panose="020B0503020204020204" charset="-122"/>
                <a:cs typeface="+mn-ea"/>
                <a:sym typeface="+mn-lt"/>
              </a:endParaRPr>
            </a:p>
          </p:txBody>
        </p:sp>
        <p:sp>
          <p:nvSpPr>
            <p:cNvPr id="11" name="椭圆 10"/>
            <p:cNvSpPr/>
            <p:nvPr/>
          </p:nvSpPr>
          <p:spPr>
            <a:xfrm>
              <a:off x="392113" y="760413"/>
              <a:ext cx="3825874" cy="3825874"/>
            </a:xfrm>
            <a:prstGeom prst="ellipse">
              <a:avLst/>
            </a:prstGeom>
            <a:grpFill/>
            <a:ln w="25400" cap="flat" cmpd="sng" algn="ctr">
              <a:noFill/>
              <a:prstDash val="solid"/>
            </a:ln>
            <a:effectLst/>
          </p:spPr>
          <p:txBody>
            <a:bodyPr anchor="ctr"/>
            <a:lstStyle/>
            <a:p>
              <a:pPr algn="ctr" defTabSz="1218565" fontAlgn="auto">
                <a:spcBef>
                  <a:spcPts val="0"/>
                </a:spcBef>
                <a:spcAft>
                  <a:spcPts val="0"/>
                </a:spcAft>
                <a:defRPr/>
              </a:pPr>
              <a:r>
                <a:rPr lang="zh-CN" altLang="en-US" sz="2000" kern="0" noProof="1">
                  <a:solidFill>
                    <a:schemeClr val="accent5">
                      <a:lumMod val="50000"/>
                    </a:schemeClr>
                  </a:solidFill>
                  <a:latin typeface="微软雅黑" panose="020B0503020204020204" charset="-122"/>
                  <a:ea typeface="微软雅黑" panose="020B0503020204020204" charset="-122"/>
                  <a:cs typeface="+mn-ea"/>
                  <a:sym typeface="+mn-lt"/>
                </a:rPr>
                <a:t>调查单位审核确认</a:t>
              </a:r>
              <a:endParaRPr lang="zh-CN" altLang="en-US" sz="2000" kern="0" noProof="1">
                <a:solidFill>
                  <a:schemeClr val="accent5">
                    <a:lumMod val="50000"/>
                  </a:schemeClr>
                </a:solidFill>
                <a:latin typeface="微软雅黑" panose="020B0503020204020204" charset="-122"/>
                <a:ea typeface="微软雅黑" panose="020B0503020204020204" charset="-122"/>
                <a:cs typeface="+mn-ea"/>
                <a:sym typeface="+mn-lt"/>
              </a:endParaRPr>
            </a:p>
          </p:txBody>
        </p:sp>
      </p:grpSp>
      <p:sp>
        <p:nvSpPr>
          <p:cNvPr id="12" name="椭圆 11"/>
          <p:cNvSpPr/>
          <p:nvPr/>
        </p:nvSpPr>
        <p:spPr>
          <a:xfrm>
            <a:off x="3983038" y="1550988"/>
            <a:ext cx="969962" cy="969962"/>
          </a:xfrm>
          <a:prstGeom prst="ellipse">
            <a:avLst/>
          </a:prstGeom>
          <a:solidFill>
            <a:schemeClr val="accent1">
              <a:lumMod val="50000"/>
            </a:schemeClr>
          </a:solidFill>
          <a:ln w="25400" cap="flat" cmpd="sng" algn="ctr">
            <a:noFill/>
            <a:prstDash val="solid"/>
          </a:ln>
          <a:effectLst>
            <a:outerShdw blurRad="127000" sx="102000" sy="102000" algn="ctr" rotWithShape="0">
              <a:prstClr val="black">
                <a:alpha val="20000"/>
              </a:prstClr>
            </a:outerShdw>
          </a:effectLst>
        </p:spPr>
        <p:txBody>
          <a:bodyPr anchor="ctr"/>
          <a:lstStyle/>
          <a:p>
            <a:pPr algn="ctr" defTabSz="1218565" fontAlgn="auto">
              <a:spcBef>
                <a:spcPts val="0"/>
              </a:spcBef>
              <a:spcAft>
                <a:spcPts val="0"/>
              </a:spcAft>
              <a:defRPr/>
            </a:pPr>
            <a:endParaRPr lang="zh-CN" altLang="en-US" sz="2400" kern="0" noProof="1">
              <a:solidFill>
                <a:sysClr val="window" lastClr="FFFFFF"/>
              </a:solidFill>
              <a:latin typeface="方正黑体简体" pitchFamily="2" charset="-122"/>
              <a:ea typeface="方正黑体简体" pitchFamily="2" charset="-122"/>
              <a:cs typeface="+mn-ea"/>
              <a:sym typeface="+mn-lt"/>
            </a:endParaRPr>
          </a:p>
        </p:txBody>
      </p:sp>
      <p:sp>
        <p:nvSpPr>
          <p:cNvPr id="15" name="椭圆 14"/>
          <p:cNvSpPr/>
          <p:nvPr/>
        </p:nvSpPr>
        <p:spPr>
          <a:xfrm>
            <a:off x="3917950" y="3311525"/>
            <a:ext cx="1035050" cy="1035050"/>
          </a:xfrm>
          <a:prstGeom prst="ellipse">
            <a:avLst/>
          </a:prstGeom>
          <a:solidFill>
            <a:schemeClr val="accent1">
              <a:lumMod val="50000"/>
            </a:schemeClr>
          </a:solidFill>
          <a:ln w="25400" cap="flat" cmpd="sng" algn="ctr">
            <a:noFill/>
            <a:prstDash val="solid"/>
          </a:ln>
          <a:effectLst>
            <a:outerShdw blurRad="127000" sx="102000" sy="102000" algn="ctr" rotWithShape="0">
              <a:prstClr val="black">
                <a:alpha val="20000"/>
              </a:prstClr>
            </a:outerShdw>
          </a:effectLst>
        </p:spPr>
        <p:txBody>
          <a:bodyPr anchor="ctr"/>
          <a:lstStyle/>
          <a:p>
            <a:pPr algn="ctr" defTabSz="1218565" fontAlgn="auto">
              <a:spcBef>
                <a:spcPts val="0"/>
              </a:spcBef>
              <a:spcAft>
                <a:spcPts val="0"/>
              </a:spcAft>
              <a:defRPr/>
            </a:pPr>
            <a:endParaRPr lang="zh-CN" altLang="en-US" sz="2400" kern="0" noProof="1">
              <a:solidFill>
                <a:sysClr val="window" lastClr="FFFFFF"/>
              </a:solidFill>
              <a:latin typeface="方正黑体简体" pitchFamily="2" charset="-122"/>
              <a:ea typeface="方正黑体简体" pitchFamily="2" charset="-122"/>
              <a:cs typeface="+mn-ea"/>
              <a:sym typeface="+mn-lt"/>
            </a:endParaRPr>
          </a:p>
        </p:txBody>
      </p:sp>
      <p:sp>
        <p:nvSpPr>
          <p:cNvPr id="16" name="椭圆 15"/>
          <p:cNvSpPr/>
          <p:nvPr/>
        </p:nvSpPr>
        <p:spPr>
          <a:xfrm>
            <a:off x="3983038" y="5195888"/>
            <a:ext cx="968375" cy="969962"/>
          </a:xfrm>
          <a:prstGeom prst="ellipse">
            <a:avLst/>
          </a:prstGeom>
          <a:solidFill>
            <a:schemeClr val="accent1">
              <a:lumMod val="50000"/>
            </a:schemeClr>
          </a:solidFill>
          <a:ln w="25400" cap="flat" cmpd="sng" algn="ctr">
            <a:noFill/>
            <a:prstDash val="solid"/>
          </a:ln>
          <a:effectLst>
            <a:outerShdw blurRad="127000" sx="102000" sy="102000" algn="ctr" rotWithShape="0">
              <a:prstClr val="black">
                <a:alpha val="20000"/>
              </a:prstClr>
            </a:outerShdw>
          </a:effectLst>
        </p:spPr>
        <p:txBody>
          <a:bodyPr anchor="ctr"/>
          <a:lstStyle/>
          <a:p>
            <a:pPr algn="ctr" defTabSz="1218565" fontAlgn="auto">
              <a:spcBef>
                <a:spcPts val="0"/>
              </a:spcBef>
              <a:spcAft>
                <a:spcPts val="0"/>
              </a:spcAft>
              <a:defRPr/>
            </a:pPr>
            <a:endParaRPr lang="zh-CN" altLang="en-US" sz="2400" kern="0" noProof="1">
              <a:solidFill>
                <a:sysClr val="window" lastClr="FFFFFF"/>
              </a:solidFill>
              <a:latin typeface="方正黑体简体" pitchFamily="2" charset="-122"/>
              <a:ea typeface="方正黑体简体" pitchFamily="2" charset="-122"/>
              <a:cs typeface="+mn-ea"/>
              <a:sym typeface="+mn-lt"/>
            </a:endParaRPr>
          </a:p>
        </p:txBody>
      </p:sp>
      <p:sp>
        <p:nvSpPr>
          <p:cNvPr id="17" name="TextBox 16"/>
          <p:cNvSpPr txBox="1">
            <a:spLocks noChangeArrowheads="1"/>
          </p:cNvSpPr>
          <p:nvPr/>
        </p:nvSpPr>
        <p:spPr bwMode="auto">
          <a:xfrm>
            <a:off x="3917950" y="1847850"/>
            <a:ext cx="1160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9200" eaLnBrk="0" hangingPunct="0">
              <a:defRPr>
                <a:solidFill>
                  <a:schemeClr val="tx1"/>
                </a:solidFill>
                <a:latin typeface="FZZhengHeiS-R-GB"/>
                <a:ea typeface="FZHei-B01S"/>
                <a:cs typeface="FZHei-B01S"/>
              </a:defRPr>
            </a:lvl1pPr>
            <a:lvl2pPr defTabSz="1219200" eaLnBrk="0" hangingPunct="0">
              <a:defRPr>
                <a:solidFill>
                  <a:schemeClr val="tx1"/>
                </a:solidFill>
                <a:latin typeface="FZZhengHeiS-R-GB"/>
                <a:ea typeface="FZHei-B01S"/>
                <a:cs typeface="FZHei-B01S"/>
              </a:defRPr>
            </a:lvl2pPr>
            <a:lvl3pPr defTabSz="1219200" eaLnBrk="0" hangingPunct="0">
              <a:defRPr>
                <a:solidFill>
                  <a:schemeClr val="tx1"/>
                </a:solidFill>
                <a:latin typeface="FZZhengHeiS-R-GB"/>
                <a:ea typeface="FZHei-B01S"/>
                <a:cs typeface="FZHei-B01S"/>
              </a:defRPr>
            </a:lvl3pPr>
            <a:lvl4pPr defTabSz="1219200" eaLnBrk="0" hangingPunct="0">
              <a:defRPr>
                <a:solidFill>
                  <a:schemeClr val="tx1"/>
                </a:solidFill>
                <a:latin typeface="FZZhengHeiS-R-GB"/>
                <a:ea typeface="FZHei-B01S"/>
                <a:cs typeface="FZHei-B01S"/>
              </a:defRPr>
            </a:lvl4pPr>
            <a:lvl5pPr defTabSz="1219200" eaLnBrk="0" hangingPunct="0">
              <a:defRPr>
                <a:solidFill>
                  <a:schemeClr val="tx1"/>
                </a:solidFill>
                <a:latin typeface="FZZhengHeiS-R-GB"/>
                <a:ea typeface="FZHei-B01S"/>
                <a:cs typeface="FZHei-B01S"/>
              </a:defRPr>
            </a:lvl5pPr>
            <a:lvl6pPr defTabSz="1219200" eaLnBrk="0" fontAlgn="base" hangingPunct="0">
              <a:spcBef>
                <a:spcPct val="0"/>
              </a:spcBef>
              <a:spcAft>
                <a:spcPct val="0"/>
              </a:spcAft>
              <a:defRPr>
                <a:solidFill>
                  <a:schemeClr val="tx1"/>
                </a:solidFill>
                <a:latin typeface="FZZhengHeiS-R-GB"/>
                <a:ea typeface="FZHei-B01S"/>
                <a:cs typeface="FZHei-B01S"/>
              </a:defRPr>
            </a:lvl6pPr>
            <a:lvl7pPr defTabSz="1219200" eaLnBrk="0" fontAlgn="base" hangingPunct="0">
              <a:spcBef>
                <a:spcPct val="0"/>
              </a:spcBef>
              <a:spcAft>
                <a:spcPct val="0"/>
              </a:spcAft>
              <a:defRPr>
                <a:solidFill>
                  <a:schemeClr val="tx1"/>
                </a:solidFill>
                <a:latin typeface="FZZhengHeiS-R-GB"/>
                <a:ea typeface="FZHei-B01S"/>
                <a:cs typeface="FZHei-B01S"/>
              </a:defRPr>
            </a:lvl7pPr>
            <a:lvl8pPr defTabSz="1219200" eaLnBrk="0" fontAlgn="base" hangingPunct="0">
              <a:spcBef>
                <a:spcPct val="0"/>
              </a:spcBef>
              <a:spcAft>
                <a:spcPct val="0"/>
              </a:spcAft>
              <a:defRPr>
                <a:solidFill>
                  <a:schemeClr val="tx1"/>
                </a:solidFill>
                <a:latin typeface="FZZhengHeiS-R-GB"/>
                <a:ea typeface="FZHei-B01S"/>
                <a:cs typeface="FZHei-B01S"/>
              </a:defRPr>
            </a:lvl8pPr>
            <a:lvl9pPr defTabSz="1219200" eaLnBrk="0" fontAlgn="base" hangingPunct="0">
              <a:spcBef>
                <a:spcPct val="0"/>
              </a:spcBef>
              <a:spcAft>
                <a:spcPct val="0"/>
              </a:spcAft>
              <a:defRPr>
                <a:solidFill>
                  <a:schemeClr val="tx1"/>
                </a:solidFill>
                <a:latin typeface="FZZhengHeiS-R-GB"/>
                <a:ea typeface="FZHei-B01S"/>
                <a:cs typeface="FZHei-B01S"/>
              </a:defRPr>
            </a:lvl9pPr>
          </a:lstStyle>
          <a:p>
            <a:pPr eaLnBrk="1" hangingPunct="1"/>
            <a:r>
              <a:rPr lang="zh-CN" altLang="en-US">
                <a:solidFill>
                  <a:srgbClr val="FFFFFF"/>
                </a:solidFill>
                <a:latin typeface="微软雅黑" panose="020B0503020204020204" charset="-122"/>
                <a:sym typeface="FZZhengHeiS-R-GB"/>
              </a:rPr>
              <a:t>审核准备</a:t>
            </a:r>
            <a:endParaRPr lang="zh-CN" altLang="en-US">
              <a:solidFill>
                <a:srgbClr val="FFFFFF"/>
              </a:solidFill>
              <a:latin typeface="微软雅黑" panose="020B0503020204020204" charset="-122"/>
              <a:ea typeface="微软雅黑" panose="020B0503020204020204" charset="-122"/>
              <a:sym typeface="FZZhengHeiS-R-GB"/>
            </a:endParaRPr>
          </a:p>
        </p:txBody>
      </p:sp>
      <p:sp>
        <p:nvSpPr>
          <p:cNvPr id="18" name="TextBox 17"/>
          <p:cNvSpPr txBox="1">
            <a:spLocks noChangeArrowheads="1"/>
          </p:cNvSpPr>
          <p:nvPr/>
        </p:nvSpPr>
        <p:spPr bwMode="auto">
          <a:xfrm>
            <a:off x="3657600" y="3603625"/>
            <a:ext cx="13716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9200" eaLnBrk="0" hangingPunct="0">
              <a:defRPr>
                <a:solidFill>
                  <a:schemeClr val="tx1"/>
                </a:solidFill>
                <a:latin typeface="FZZhengHeiS-R-GB"/>
                <a:ea typeface="FZHei-B01S"/>
                <a:cs typeface="FZHei-B01S"/>
              </a:defRPr>
            </a:lvl1pPr>
            <a:lvl2pPr defTabSz="1219200" eaLnBrk="0" hangingPunct="0">
              <a:defRPr>
                <a:solidFill>
                  <a:schemeClr val="tx1"/>
                </a:solidFill>
                <a:latin typeface="FZZhengHeiS-R-GB"/>
                <a:ea typeface="FZHei-B01S"/>
                <a:cs typeface="FZHei-B01S"/>
              </a:defRPr>
            </a:lvl2pPr>
            <a:lvl3pPr defTabSz="1219200" eaLnBrk="0" hangingPunct="0">
              <a:defRPr>
                <a:solidFill>
                  <a:schemeClr val="tx1"/>
                </a:solidFill>
                <a:latin typeface="FZZhengHeiS-R-GB"/>
                <a:ea typeface="FZHei-B01S"/>
                <a:cs typeface="FZHei-B01S"/>
              </a:defRPr>
            </a:lvl3pPr>
            <a:lvl4pPr defTabSz="1219200" eaLnBrk="0" hangingPunct="0">
              <a:defRPr>
                <a:solidFill>
                  <a:schemeClr val="tx1"/>
                </a:solidFill>
                <a:latin typeface="FZZhengHeiS-R-GB"/>
                <a:ea typeface="FZHei-B01S"/>
                <a:cs typeface="FZHei-B01S"/>
              </a:defRPr>
            </a:lvl4pPr>
            <a:lvl5pPr defTabSz="1219200" eaLnBrk="0" hangingPunct="0">
              <a:defRPr>
                <a:solidFill>
                  <a:schemeClr val="tx1"/>
                </a:solidFill>
                <a:latin typeface="FZZhengHeiS-R-GB"/>
                <a:ea typeface="FZHei-B01S"/>
                <a:cs typeface="FZHei-B01S"/>
              </a:defRPr>
            </a:lvl5pPr>
            <a:lvl6pPr defTabSz="1219200" eaLnBrk="0" fontAlgn="base" hangingPunct="0">
              <a:spcBef>
                <a:spcPct val="0"/>
              </a:spcBef>
              <a:spcAft>
                <a:spcPct val="0"/>
              </a:spcAft>
              <a:defRPr>
                <a:solidFill>
                  <a:schemeClr val="tx1"/>
                </a:solidFill>
                <a:latin typeface="FZZhengHeiS-R-GB"/>
                <a:ea typeface="FZHei-B01S"/>
                <a:cs typeface="FZHei-B01S"/>
              </a:defRPr>
            </a:lvl6pPr>
            <a:lvl7pPr defTabSz="1219200" eaLnBrk="0" fontAlgn="base" hangingPunct="0">
              <a:spcBef>
                <a:spcPct val="0"/>
              </a:spcBef>
              <a:spcAft>
                <a:spcPct val="0"/>
              </a:spcAft>
              <a:defRPr>
                <a:solidFill>
                  <a:schemeClr val="tx1"/>
                </a:solidFill>
                <a:latin typeface="FZZhengHeiS-R-GB"/>
                <a:ea typeface="FZHei-B01S"/>
                <a:cs typeface="FZHei-B01S"/>
              </a:defRPr>
            </a:lvl7pPr>
            <a:lvl8pPr defTabSz="1219200" eaLnBrk="0" fontAlgn="base" hangingPunct="0">
              <a:spcBef>
                <a:spcPct val="0"/>
              </a:spcBef>
              <a:spcAft>
                <a:spcPct val="0"/>
              </a:spcAft>
              <a:defRPr>
                <a:solidFill>
                  <a:schemeClr val="tx1"/>
                </a:solidFill>
                <a:latin typeface="FZZhengHeiS-R-GB"/>
                <a:ea typeface="FZHei-B01S"/>
                <a:cs typeface="FZHei-B01S"/>
              </a:defRPr>
            </a:lvl8pPr>
            <a:lvl9pPr defTabSz="1219200" eaLnBrk="0" fontAlgn="base" hangingPunct="0">
              <a:spcBef>
                <a:spcPct val="0"/>
              </a:spcBef>
              <a:spcAft>
                <a:spcPct val="0"/>
              </a:spcAft>
              <a:defRPr>
                <a:solidFill>
                  <a:schemeClr val="tx1"/>
                </a:solidFill>
                <a:latin typeface="FZZhengHeiS-R-GB"/>
                <a:ea typeface="FZHei-B01S"/>
                <a:cs typeface="FZHei-B01S"/>
              </a:defRPr>
            </a:lvl9pPr>
          </a:lstStyle>
          <a:p>
            <a:pPr eaLnBrk="1" hangingPunct="1"/>
            <a:r>
              <a:rPr lang="zh-CN" altLang="en-US" sz="2000" dirty="0">
                <a:solidFill>
                  <a:schemeClr val="bg1"/>
                </a:solidFill>
                <a:latin typeface="微软雅黑" panose="020B0503020204020204" charset="-122"/>
                <a:sym typeface="FZZhengHeiS-R-GB"/>
              </a:rPr>
              <a:t>  </a:t>
            </a:r>
            <a:r>
              <a:rPr lang="zh-CN" altLang="en-US" dirty="0">
                <a:solidFill>
                  <a:schemeClr val="bg1"/>
                </a:solidFill>
                <a:latin typeface="微软雅黑" panose="020B0503020204020204" charset="-122"/>
                <a:sym typeface="FZZhengHeiS-R-GB"/>
              </a:rPr>
              <a:t>审核开始</a:t>
            </a:r>
            <a:endParaRPr lang="zh-CN" altLang="en-US" dirty="0">
              <a:solidFill>
                <a:schemeClr val="bg1"/>
              </a:solidFill>
              <a:latin typeface="微软雅黑" panose="020B0503020204020204" charset="-122"/>
              <a:ea typeface="微软雅黑" panose="020B0503020204020204" charset="-122"/>
              <a:sym typeface="FZZhengHeiS-R-GB"/>
            </a:endParaRPr>
          </a:p>
        </p:txBody>
      </p:sp>
      <p:sp>
        <p:nvSpPr>
          <p:cNvPr id="19" name="TextBox 18"/>
          <p:cNvSpPr txBox="1">
            <a:spLocks noChangeArrowheads="1"/>
          </p:cNvSpPr>
          <p:nvPr/>
        </p:nvSpPr>
        <p:spPr bwMode="auto">
          <a:xfrm>
            <a:off x="3806825" y="5481638"/>
            <a:ext cx="13716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9200" eaLnBrk="0" hangingPunct="0">
              <a:defRPr>
                <a:solidFill>
                  <a:schemeClr val="tx1"/>
                </a:solidFill>
                <a:latin typeface="FZZhengHeiS-R-GB"/>
                <a:ea typeface="FZHei-B01S"/>
                <a:cs typeface="FZHei-B01S"/>
              </a:defRPr>
            </a:lvl1pPr>
            <a:lvl2pPr defTabSz="1219200" eaLnBrk="0" hangingPunct="0">
              <a:defRPr>
                <a:solidFill>
                  <a:schemeClr val="tx1"/>
                </a:solidFill>
                <a:latin typeface="FZZhengHeiS-R-GB"/>
                <a:ea typeface="FZHei-B01S"/>
                <a:cs typeface="FZHei-B01S"/>
              </a:defRPr>
            </a:lvl2pPr>
            <a:lvl3pPr defTabSz="1219200" eaLnBrk="0" hangingPunct="0">
              <a:defRPr>
                <a:solidFill>
                  <a:schemeClr val="tx1"/>
                </a:solidFill>
                <a:latin typeface="FZZhengHeiS-R-GB"/>
                <a:ea typeface="FZHei-B01S"/>
                <a:cs typeface="FZHei-B01S"/>
              </a:defRPr>
            </a:lvl3pPr>
            <a:lvl4pPr defTabSz="1219200" eaLnBrk="0" hangingPunct="0">
              <a:defRPr>
                <a:solidFill>
                  <a:schemeClr val="tx1"/>
                </a:solidFill>
                <a:latin typeface="FZZhengHeiS-R-GB"/>
                <a:ea typeface="FZHei-B01S"/>
                <a:cs typeface="FZHei-B01S"/>
              </a:defRPr>
            </a:lvl4pPr>
            <a:lvl5pPr defTabSz="1219200" eaLnBrk="0" hangingPunct="0">
              <a:defRPr>
                <a:solidFill>
                  <a:schemeClr val="tx1"/>
                </a:solidFill>
                <a:latin typeface="FZZhengHeiS-R-GB"/>
                <a:ea typeface="FZHei-B01S"/>
                <a:cs typeface="FZHei-B01S"/>
              </a:defRPr>
            </a:lvl5pPr>
            <a:lvl6pPr defTabSz="1219200" eaLnBrk="0" fontAlgn="base" hangingPunct="0">
              <a:spcBef>
                <a:spcPct val="0"/>
              </a:spcBef>
              <a:spcAft>
                <a:spcPct val="0"/>
              </a:spcAft>
              <a:defRPr>
                <a:solidFill>
                  <a:schemeClr val="tx1"/>
                </a:solidFill>
                <a:latin typeface="FZZhengHeiS-R-GB"/>
                <a:ea typeface="FZHei-B01S"/>
                <a:cs typeface="FZHei-B01S"/>
              </a:defRPr>
            </a:lvl6pPr>
            <a:lvl7pPr defTabSz="1219200" eaLnBrk="0" fontAlgn="base" hangingPunct="0">
              <a:spcBef>
                <a:spcPct val="0"/>
              </a:spcBef>
              <a:spcAft>
                <a:spcPct val="0"/>
              </a:spcAft>
              <a:defRPr>
                <a:solidFill>
                  <a:schemeClr val="tx1"/>
                </a:solidFill>
                <a:latin typeface="FZZhengHeiS-R-GB"/>
                <a:ea typeface="FZHei-B01S"/>
                <a:cs typeface="FZHei-B01S"/>
              </a:defRPr>
            </a:lvl7pPr>
            <a:lvl8pPr defTabSz="1219200" eaLnBrk="0" fontAlgn="base" hangingPunct="0">
              <a:spcBef>
                <a:spcPct val="0"/>
              </a:spcBef>
              <a:spcAft>
                <a:spcPct val="0"/>
              </a:spcAft>
              <a:defRPr>
                <a:solidFill>
                  <a:schemeClr val="tx1"/>
                </a:solidFill>
                <a:latin typeface="FZZhengHeiS-R-GB"/>
                <a:ea typeface="FZHei-B01S"/>
                <a:cs typeface="FZHei-B01S"/>
              </a:defRPr>
            </a:lvl8pPr>
            <a:lvl9pPr defTabSz="1219200" eaLnBrk="0" fontAlgn="base" hangingPunct="0">
              <a:spcBef>
                <a:spcPct val="0"/>
              </a:spcBef>
              <a:spcAft>
                <a:spcPct val="0"/>
              </a:spcAft>
              <a:defRPr>
                <a:solidFill>
                  <a:schemeClr val="tx1"/>
                </a:solidFill>
                <a:latin typeface="FZZhengHeiS-R-GB"/>
                <a:ea typeface="FZHei-B01S"/>
                <a:cs typeface="FZHei-B01S"/>
              </a:defRPr>
            </a:lvl9pPr>
          </a:lstStyle>
          <a:p>
            <a:pPr eaLnBrk="1" hangingPunct="1"/>
            <a:r>
              <a:rPr lang="zh-CN" altLang="en-US" sz="2000" dirty="0">
                <a:solidFill>
                  <a:srgbClr val="FFFFFF"/>
                </a:solidFill>
                <a:latin typeface="微软雅黑" panose="020B0503020204020204" charset="-122"/>
                <a:sym typeface="FZZhengHeiS-R-GB"/>
              </a:rPr>
              <a:t> </a:t>
            </a:r>
            <a:r>
              <a:rPr lang="zh-CN" altLang="en-US" dirty="0">
                <a:solidFill>
                  <a:srgbClr val="FFFFFF"/>
                </a:solidFill>
                <a:latin typeface="微软雅黑" panose="020B0503020204020204" charset="-122"/>
                <a:sym typeface="FZZhengHeiS-R-GB"/>
              </a:rPr>
              <a:t>审核结束</a:t>
            </a:r>
            <a:endParaRPr lang="zh-CN" altLang="en-US" dirty="0">
              <a:solidFill>
                <a:srgbClr val="FFFFFF"/>
              </a:solidFill>
              <a:latin typeface="微软雅黑" panose="020B0503020204020204" charset="-122"/>
              <a:ea typeface="微软雅黑" panose="020B0503020204020204" charset="-122"/>
              <a:sym typeface="FZZhengHeiS-R-GB"/>
            </a:endParaRPr>
          </a:p>
        </p:txBody>
      </p:sp>
      <p:sp>
        <p:nvSpPr>
          <p:cNvPr id="20" name="TextBox 19"/>
          <p:cNvSpPr txBox="1">
            <a:spLocks noChangeArrowheads="1"/>
          </p:cNvSpPr>
          <p:nvPr/>
        </p:nvSpPr>
        <p:spPr bwMode="auto">
          <a:xfrm>
            <a:off x="5384800" y="1616075"/>
            <a:ext cx="5395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9200" eaLnBrk="0" hangingPunct="0">
              <a:defRPr>
                <a:solidFill>
                  <a:schemeClr val="tx1"/>
                </a:solidFill>
                <a:latin typeface="FZZhengHeiS-R-GB"/>
                <a:ea typeface="FZHei-B01S"/>
                <a:cs typeface="FZHei-B01S"/>
              </a:defRPr>
            </a:lvl1pPr>
            <a:lvl2pPr defTabSz="1219200" eaLnBrk="0" hangingPunct="0">
              <a:defRPr>
                <a:solidFill>
                  <a:schemeClr val="tx1"/>
                </a:solidFill>
                <a:latin typeface="FZZhengHeiS-R-GB"/>
                <a:ea typeface="FZHei-B01S"/>
                <a:cs typeface="FZHei-B01S"/>
              </a:defRPr>
            </a:lvl2pPr>
            <a:lvl3pPr defTabSz="1219200" eaLnBrk="0" hangingPunct="0">
              <a:defRPr>
                <a:solidFill>
                  <a:schemeClr val="tx1"/>
                </a:solidFill>
                <a:latin typeface="FZZhengHeiS-R-GB"/>
                <a:ea typeface="FZHei-B01S"/>
                <a:cs typeface="FZHei-B01S"/>
              </a:defRPr>
            </a:lvl3pPr>
            <a:lvl4pPr defTabSz="1219200" eaLnBrk="0" hangingPunct="0">
              <a:defRPr>
                <a:solidFill>
                  <a:schemeClr val="tx1"/>
                </a:solidFill>
                <a:latin typeface="FZZhengHeiS-R-GB"/>
                <a:ea typeface="FZHei-B01S"/>
                <a:cs typeface="FZHei-B01S"/>
              </a:defRPr>
            </a:lvl4pPr>
            <a:lvl5pPr defTabSz="1219200" eaLnBrk="0" hangingPunct="0">
              <a:defRPr>
                <a:solidFill>
                  <a:schemeClr val="tx1"/>
                </a:solidFill>
                <a:latin typeface="FZZhengHeiS-R-GB"/>
                <a:ea typeface="FZHei-B01S"/>
                <a:cs typeface="FZHei-B01S"/>
              </a:defRPr>
            </a:lvl5pPr>
            <a:lvl6pPr defTabSz="1219200" eaLnBrk="0" fontAlgn="base" hangingPunct="0">
              <a:spcBef>
                <a:spcPct val="0"/>
              </a:spcBef>
              <a:spcAft>
                <a:spcPct val="0"/>
              </a:spcAft>
              <a:defRPr>
                <a:solidFill>
                  <a:schemeClr val="tx1"/>
                </a:solidFill>
                <a:latin typeface="FZZhengHeiS-R-GB"/>
                <a:ea typeface="FZHei-B01S"/>
                <a:cs typeface="FZHei-B01S"/>
              </a:defRPr>
            </a:lvl6pPr>
            <a:lvl7pPr defTabSz="1219200" eaLnBrk="0" fontAlgn="base" hangingPunct="0">
              <a:spcBef>
                <a:spcPct val="0"/>
              </a:spcBef>
              <a:spcAft>
                <a:spcPct val="0"/>
              </a:spcAft>
              <a:defRPr>
                <a:solidFill>
                  <a:schemeClr val="tx1"/>
                </a:solidFill>
                <a:latin typeface="FZZhengHeiS-R-GB"/>
                <a:ea typeface="FZHei-B01S"/>
                <a:cs typeface="FZHei-B01S"/>
              </a:defRPr>
            </a:lvl7pPr>
            <a:lvl8pPr defTabSz="1219200" eaLnBrk="0" fontAlgn="base" hangingPunct="0">
              <a:spcBef>
                <a:spcPct val="0"/>
              </a:spcBef>
              <a:spcAft>
                <a:spcPct val="0"/>
              </a:spcAft>
              <a:defRPr>
                <a:solidFill>
                  <a:schemeClr val="tx1"/>
                </a:solidFill>
                <a:latin typeface="FZZhengHeiS-R-GB"/>
                <a:ea typeface="FZHei-B01S"/>
                <a:cs typeface="FZHei-B01S"/>
              </a:defRPr>
            </a:lvl8pPr>
            <a:lvl9pPr defTabSz="1219200" eaLnBrk="0" fontAlgn="base" hangingPunct="0">
              <a:spcBef>
                <a:spcPct val="0"/>
              </a:spcBef>
              <a:spcAft>
                <a:spcPct val="0"/>
              </a:spcAft>
              <a:defRPr>
                <a:solidFill>
                  <a:schemeClr val="tx1"/>
                </a:solidFill>
                <a:latin typeface="FZZhengHeiS-R-GB"/>
                <a:ea typeface="FZHei-B01S"/>
                <a:cs typeface="FZHei-B01S"/>
              </a:defRPr>
            </a:lvl9pPr>
          </a:lstStyle>
          <a:p>
            <a:pPr eaLnBrk="1" hangingPunct="1"/>
            <a:r>
              <a:rPr lang="zh-CN" altLang="en-US" sz="2400">
                <a:solidFill>
                  <a:srgbClr val="203864"/>
                </a:solidFill>
                <a:latin typeface="微软雅黑" panose="020B0503020204020204" charset="-122"/>
                <a:ea typeface="微软雅黑" panose="020B0503020204020204" charset="-122"/>
                <a:sym typeface="FZZhengHeiS-R-GB"/>
              </a:rPr>
              <a:t>排重</a:t>
            </a:r>
            <a:endParaRPr lang="zh-CN" altLang="en-US" sz="2400">
              <a:solidFill>
                <a:srgbClr val="203864"/>
              </a:solidFill>
              <a:latin typeface="微软雅黑" panose="020B0503020204020204" charset="-122"/>
              <a:ea typeface="微软雅黑" panose="020B0503020204020204" charset="-122"/>
              <a:sym typeface="FZZhengHeiS-R-GB"/>
            </a:endParaRPr>
          </a:p>
          <a:p>
            <a:pPr eaLnBrk="1" hangingPunct="1"/>
            <a:r>
              <a:rPr lang="zh-CN" altLang="en-US" sz="2400">
                <a:solidFill>
                  <a:srgbClr val="203864"/>
                </a:solidFill>
                <a:latin typeface="微软雅黑" panose="020B0503020204020204" charset="-122"/>
                <a:ea typeface="微软雅黑" panose="020B0503020204020204" charset="-122"/>
                <a:sym typeface="FZZhengHeiS-R-GB"/>
              </a:rPr>
              <a:t>申报单位在制度规定范围内</a:t>
            </a:r>
            <a:endParaRPr lang="zh-CN" altLang="en-US" sz="2400">
              <a:solidFill>
                <a:srgbClr val="203864"/>
              </a:solidFill>
              <a:latin typeface="微软雅黑" panose="020B0503020204020204" charset="-122"/>
              <a:ea typeface="微软雅黑" panose="020B0503020204020204" charset="-122"/>
              <a:sym typeface="FZZhengHeiS-R-GB"/>
            </a:endParaRPr>
          </a:p>
        </p:txBody>
      </p:sp>
      <p:sp>
        <p:nvSpPr>
          <p:cNvPr id="21" name="TextBox 20"/>
          <p:cNvSpPr txBox="1">
            <a:spLocks noChangeArrowheads="1"/>
          </p:cNvSpPr>
          <p:nvPr/>
        </p:nvSpPr>
        <p:spPr bwMode="auto">
          <a:xfrm>
            <a:off x="5326063" y="3571875"/>
            <a:ext cx="5395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9200" eaLnBrk="0" hangingPunct="0">
              <a:defRPr>
                <a:solidFill>
                  <a:schemeClr val="tx1"/>
                </a:solidFill>
                <a:latin typeface="FZZhengHeiS-R-GB"/>
                <a:ea typeface="FZHei-B01S"/>
                <a:cs typeface="FZHei-B01S"/>
              </a:defRPr>
            </a:lvl1pPr>
            <a:lvl2pPr defTabSz="1219200" eaLnBrk="0" hangingPunct="0">
              <a:defRPr>
                <a:solidFill>
                  <a:schemeClr val="tx1"/>
                </a:solidFill>
                <a:latin typeface="FZZhengHeiS-R-GB"/>
                <a:ea typeface="FZHei-B01S"/>
                <a:cs typeface="FZHei-B01S"/>
              </a:defRPr>
            </a:lvl2pPr>
            <a:lvl3pPr defTabSz="1219200" eaLnBrk="0" hangingPunct="0">
              <a:defRPr>
                <a:solidFill>
                  <a:schemeClr val="tx1"/>
                </a:solidFill>
                <a:latin typeface="FZZhengHeiS-R-GB"/>
                <a:ea typeface="FZHei-B01S"/>
                <a:cs typeface="FZHei-B01S"/>
              </a:defRPr>
            </a:lvl3pPr>
            <a:lvl4pPr defTabSz="1219200" eaLnBrk="0" hangingPunct="0">
              <a:defRPr>
                <a:solidFill>
                  <a:schemeClr val="tx1"/>
                </a:solidFill>
                <a:latin typeface="FZZhengHeiS-R-GB"/>
                <a:ea typeface="FZHei-B01S"/>
                <a:cs typeface="FZHei-B01S"/>
              </a:defRPr>
            </a:lvl4pPr>
            <a:lvl5pPr defTabSz="1219200" eaLnBrk="0" hangingPunct="0">
              <a:defRPr>
                <a:solidFill>
                  <a:schemeClr val="tx1"/>
                </a:solidFill>
                <a:latin typeface="FZZhengHeiS-R-GB"/>
                <a:ea typeface="FZHei-B01S"/>
                <a:cs typeface="FZHei-B01S"/>
              </a:defRPr>
            </a:lvl5pPr>
            <a:lvl6pPr defTabSz="1219200" eaLnBrk="0" fontAlgn="base" hangingPunct="0">
              <a:spcBef>
                <a:spcPct val="0"/>
              </a:spcBef>
              <a:spcAft>
                <a:spcPct val="0"/>
              </a:spcAft>
              <a:defRPr>
                <a:solidFill>
                  <a:schemeClr val="tx1"/>
                </a:solidFill>
                <a:latin typeface="FZZhengHeiS-R-GB"/>
                <a:ea typeface="FZHei-B01S"/>
                <a:cs typeface="FZHei-B01S"/>
              </a:defRPr>
            </a:lvl6pPr>
            <a:lvl7pPr defTabSz="1219200" eaLnBrk="0" fontAlgn="base" hangingPunct="0">
              <a:spcBef>
                <a:spcPct val="0"/>
              </a:spcBef>
              <a:spcAft>
                <a:spcPct val="0"/>
              </a:spcAft>
              <a:defRPr>
                <a:solidFill>
                  <a:schemeClr val="tx1"/>
                </a:solidFill>
                <a:latin typeface="FZZhengHeiS-R-GB"/>
                <a:ea typeface="FZHei-B01S"/>
                <a:cs typeface="FZHei-B01S"/>
              </a:defRPr>
            </a:lvl7pPr>
            <a:lvl8pPr defTabSz="1219200" eaLnBrk="0" fontAlgn="base" hangingPunct="0">
              <a:spcBef>
                <a:spcPct val="0"/>
              </a:spcBef>
              <a:spcAft>
                <a:spcPct val="0"/>
              </a:spcAft>
              <a:defRPr>
                <a:solidFill>
                  <a:schemeClr val="tx1"/>
                </a:solidFill>
                <a:latin typeface="FZZhengHeiS-R-GB"/>
                <a:ea typeface="FZHei-B01S"/>
                <a:cs typeface="FZHei-B01S"/>
              </a:defRPr>
            </a:lvl8pPr>
            <a:lvl9pPr defTabSz="1219200" eaLnBrk="0" fontAlgn="base" hangingPunct="0">
              <a:spcBef>
                <a:spcPct val="0"/>
              </a:spcBef>
              <a:spcAft>
                <a:spcPct val="0"/>
              </a:spcAft>
              <a:defRPr>
                <a:solidFill>
                  <a:schemeClr val="tx1"/>
                </a:solidFill>
                <a:latin typeface="FZZhengHeiS-R-GB"/>
                <a:ea typeface="FZHei-B01S"/>
                <a:cs typeface="FZHei-B01S"/>
              </a:defRPr>
            </a:lvl9pPr>
          </a:lstStyle>
          <a:p>
            <a:pPr eaLnBrk="1" hangingPunct="1"/>
            <a:r>
              <a:rPr lang="zh-CN" altLang="en-US" sz="2400">
                <a:solidFill>
                  <a:srgbClr val="203864"/>
                </a:solidFill>
                <a:latin typeface="微软雅黑" panose="020B0503020204020204" charset="-122"/>
                <a:ea typeface="微软雅黑" panose="020B0503020204020204" charset="-122"/>
                <a:sym typeface="FZZhengHeiS-R-GB"/>
              </a:rPr>
              <a:t>重点内容进行专项审核</a:t>
            </a:r>
            <a:endParaRPr lang="zh-CN" altLang="en-US" sz="2400">
              <a:solidFill>
                <a:srgbClr val="203864"/>
              </a:solidFill>
              <a:latin typeface="微软雅黑" panose="020B0503020204020204" charset="-122"/>
              <a:ea typeface="微软雅黑" panose="020B0503020204020204" charset="-122"/>
              <a:sym typeface="FZZhengHeiS-R-GB"/>
            </a:endParaRPr>
          </a:p>
        </p:txBody>
      </p:sp>
      <p:sp>
        <p:nvSpPr>
          <p:cNvPr id="22" name="TextBox 21"/>
          <p:cNvSpPr txBox="1">
            <a:spLocks noChangeArrowheads="1"/>
          </p:cNvSpPr>
          <p:nvPr/>
        </p:nvSpPr>
        <p:spPr bwMode="auto">
          <a:xfrm>
            <a:off x="5329238" y="5407025"/>
            <a:ext cx="5395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9200" eaLnBrk="0" hangingPunct="0">
              <a:defRPr>
                <a:solidFill>
                  <a:schemeClr val="tx1"/>
                </a:solidFill>
                <a:latin typeface="FZZhengHeiS-R-GB"/>
                <a:ea typeface="FZHei-B01S"/>
                <a:cs typeface="FZHei-B01S"/>
              </a:defRPr>
            </a:lvl1pPr>
            <a:lvl2pPr defTabSz="1219200" eaLnBrk="0" hangingPunct="0">
              <a:defRPr>
                <a:solidFill>
                  <a:schemeClr val="tx1"/>
                </a:solidFill>
                <a:latin typeface="FZZhengHeiS-R-GB"/>
                <a:ea typeface="FZHei-B01S"/>
                <a:cs typeface="FZHei-B01S"/>
              </a:defRPr>
            </a:lvl2pPr>
            <a:lvl3pPr defTabSz="1219200" eaLnBrk="0" hangingPunct="0">
              <a:defRPr>
                <a:solidFill>
                  <a:schemeClr val="tx1"/>
                </a:solidFill>
                <a:latin typeface="FZZhengHeiS-R-GB"/>
                <a:ea typeface="FZHei-B01S"/>
                <a:cs typeface="FZHei-B01S"/>
              </a:defRPr>
            </a:lvl3pPr>
            <a:lvl4pPr defTabSz="1219200" eaLnBrk="0" hangingPunct="0">
              <a:defRPr>
                <a:solidFill>
                  <a:schemeClr val="tx1"/>
                </a:solidFill>
                <a:latin typeface="FZZhengHeiS-R-GB"/>
                <a:ea typeface="FZHei-B01S"/>
                <a:cs typeface="FZHei-B01S"/>
              </a:defRPr>
            </a:lvl4pPr>
            <a:lvl5pPr defTabSz="1219200" eaLnBrk="0" hangingPunct="0">
              <a:defRPr>
                <a:solidFill>
                  <a:schemeClr val="tx1"/>
                </a:solidFill>
                <a:latin typeface="FZZhengHeiS-R-GB"/>
                <a:ea typeface="FZHei-B01S"/>
                <a:cs typeface="FZHei-B01S"/>
              </a:defRPr>
            </a:lvl5pPr>
            <a:lvl6pPr defTabSz="1219200" eaLnBrk="0" fontAlgn="base" hangingPunct="0">
              <a:spcBef>
                <a:spcPct val="0"/>
              </a:spcBef>
              <a:spcAft>
                <a:spcPct val="0"/>
              </a:spcAft>
              <a:defRPr>
                <a:solidFill>
                  <a:schemeClr val="tx1"/>
                </a:solidFill>
                <a:latin typeface="FZZhengHeiS-R-GB"/>
                <a:ea typeface="FZHei-B01S"/>
                <a:cs typeface="FZHei-B01S"/>
              </a:defRPr>
            </a:lvl6pPr>
            <a:lvl7pPr defTabSz="1219200" eaLnBrk="0" fontAlgn="base" hangingPunct="0">
              <a:spcBef>
                <a:spcPct val="0"/>
              </a:spcBef>
              <a:spcAft>
                <a:spcPct val="0"/>
              </a:spcAft>
              <a:defRPr>
                <a:solidFill>
                  <a:schemeClr val="tx1"/>
                </a:solidFill>
                <a:latin typeface="FZZhengHeiS-R-GB"/>
                <a:ea typeface="FZHei-B01S"/>
                <a:cs typeface="FZHei-B01S"/>
              </a:defRPr>
            </a:lvl7pPr>
            <a:lvl8pPr defTabSz="1219200" eaLnBrk="0" fontAlgn="base" hangingPunct="0">
              <a:spcBef>
                <a:spcPct val="0"/>
              </a:spcBef>
              <a:spcAft>
                <a:spcPct val="0"/>
              </a:spcAft>
              <a:defRPr>
                <a:solidFill>
                  <a:schemeClr val="tx1"/>
                </a:solidFill>
                <a:latin typeface="FZZhengHeiS-R-GB"/>
                <a:ea typeface="FZHei-B01S"/>
                <a:cs typeface="FZHei-B01S"/>
              </a:defRPr>
            </a:lvl8pPr>
            <a:lvl9pPr defTabSz="1219200" eaLnBrk="0" fontAlgn="base" hangingPunct="0">
              <a:spcBef>
                <a:spcPct val="0"/>
              </a:spcBef>
              <a:spcAft>
                <a:spcPct val="0"/>
              </a:spcAft>
              <a:defRPr>
                <a:solidFill>
                  <a:schemeClr val="tx1"/>
                </a:solidFill>
                <a:latin typeface="FZZhengHeiS-R-GB"/>
                <a:ea typeface="FZHei-B01S"/>
                <a:cs typeface="FZHei-B01S"/>
              </a:defRPr>
            </a:lvl9pPr>
          </a:lstStyle>
          <a:p>
            <a:pPr eaLnBrk="1" hangingPunct="1"/>
            <a:r>
              <a:rPr lang="zh-CN" altLang="en-US" sz="2400">
                <a:solidFill>
                  <a:srgbClr val="203864"/>
                </a:solidFill>
                <a:latin typeface="微软雅黑" panose="020B0503020204020204" charset="-122"/>
                <a:ea typeface="微软雅黑" panose="020B0503020204020204" charset="-122"/>
                <a:sym typeface="FZZhengHeiS-R-GB"/>
              </a:rPr>
              <a:t>申报单位情况汇总</a:t>
            </a:r>
            <a:endParaRPr lang="zh-CN" altLang="en-US" sz="2400">
              <a:solidFill>
                <a:srgbClr val="203864"/>
              </a:solidFill>
              <a:latin typeface="微软雅黑" panose="020B0503020204020204" charset="-122"/>
              <a:ea typeface="微软雅黑" panose="020B0503020204020204" charset="-122"/>
              <a:sym typeface="FZZhengHeiS-R-GB"/>
            </a:endParaRPr>
          </a:p>
        </p:txBody>
      </p:sp>
      <p:sp>
        <p:nvSpPr>
          <p:cNvPr id="26" name="圆角矩形 111"/>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7" name="矩形 26"/>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8" name="矩形 27"/>
          <p:cNvSpPr>
            <a:spLocks noChangeArrowheads="1"/>
          </p:cNvSpPr>
          <p:nvPr/>
        </p:nvSpPr>
        <p:spPr bwMode="auto">
          <a:xfrm>
            <a:off x="487363" y="400050"/>
            <a:ext cx="6651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18478F"/>
                </a:solidFill>
                <a:latin typeface="方正黑体简体" pitchFamily="2" charset="-122"/>
                <a:ea typeface="方正黑体简体" pitchFamily="2" charset="-122"/>
                <a:sym typeface="FZZhengHeiS-R-GB"/>
              </a:rPr>
              <a:t>04</a:t>
            </a:r>
            <a:endParaRPr lang="zh-CN" altLang="en-US" sz="3200">
              <a:solidFill>
                <a:srgbClr val="18478F"/>
              </a:solidFill>
              <a:latin typeface="方正黑体简体" pitchFamily="2" charset="-122"/>
              <a:ea typeface="方正黑体简体" pitchFamily="2" charset="-122"/>
              <a:sym typeface="FZZhengHeiS-R-GB"/>
            </a:endParaRPr>
          </a:p>
        </p:txBody>
      </p:sp>
      <p:sp>
        <p:nvSpPr>
          <p:cNvPr id="29" name="矩形 28"/>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37" name="矩形 36"/>
          <p:cNvSpPr>
            <a:spLocks noChangeArrowheads="1"/>
          </p:cNvSpPr>
          <p:nvPr/>
        </p:nvSpPr>
        <p:spPr bwMode="auto">
          <a:xfrm>
            <a:off x="1844675" y="473075"/>
            <a:ext cx="41608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a:solidFill>
                  <a:srgbClr val="18478F"/>
                </a:solidFill>
                <a:latin typeface="方正黑体简体" pitchFamily="2" charset="-122"/>
                <a:ea typeface="方正黑体简体" pitchFamily="2" charset="-122"/>
                <a:sym typeface="FZZhengHeiS-R-GB"/>
              </a:rPr>
              <a:t>审核</a:t>
            </a:r>
            <a:endParaRPr lang="zh-CN" altLang="en-US" sz="2400">
              <a:solidFill>
                <a:srgbClr val="18478F"/>
              </a:solidFill>
              <a:latin typeface="方正黑体简体" pitchFamily="2" charset="-122"/>
              <a:ea typeface="方正黑体简体" pitchFamily="2" charset="-122"/>
              <a:sym typeface="FZZhengHeiS-R-GB"/>
            </a:endParaRPr>
          </a:p>
        </p:txBody>
      </p:sp>
      <p:sp>
        <p:nvSpPr>
          <p:cNvPr id="10446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4A11A359-A8CC-4034-BA64-EEDE2DCD982B}" type="slidenum">
              <a:rPr altLang="en-US" smtClean="0">
                <a:solidFill>
                  <a:srgbClr val="898989"/>
                </a:solidFill>
                <a:cs typeface="FZHei-B01S"/>
              </a:rPr>
            </a:fld>
            <a:endParaRPr lang="zh-CN" altLang="en-US" smtClean="0">
              <a:solidFill>
                <a:srgbClr val="898989"/>
              </a:solidFill>
              <a:cs typeface="FZHei-B01S"/>
            </a:endParaRPr>
          </a:p>
        </p:txBody>
      </p:sp>
      <p:sp>
        <p:nvSpPr>
          <p:cNvPr id="3" name="矩形标注 2"/>
          <p:cNvSpPr/>
          <p:nvPr/>
        </p:nvSpPr>
        <p:spPr>
          <a:xfrm>
            <a:off x="7071995" y="707390"/>
            <a:ext cx="2960370" cy="1094105"/>
          </a:xfrm>
          <a:prstGeom prst="wedgeRectCallout">
            <a:avLst>
              <a:gd name="adj1" fmla="val -79295"/>
              <a:gd name="adj2" fmla="val 47330"/>
            </a:avLst>
          </a:prstGeom>
          <a:solidFill>
            <a:schemeClr val="accent2">
              <a:lumMod val="60000"/>
              <a:lumOff val="40000"/>
            </a:schemeClr>
          </a:solidFill>
          <a:ln w="25400">
            <a:no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lvl="0">
              <a:lnSpc>
                <a:spcPct val="100000"/>
              </a:lnSpc>
              <a:spcBef>
                <a:spcPct val="0"/>
              </a:spcBef>
              <a:spcAft>
                <a:spcPct val="35000"/>
              </a:spcAft>
            </a:pPr>
            <a:r>
              <a:rPr lang="zh-CN" altLang="en-US" dirty="0">
                <a:solidFill>
                  <a:schemeClr val="dk1"/>
                </a:solidFill>
                <a:latin typeface="微软雅黑" panose="020B0503020204020204" charset="-122"/>
                <a:ea typeface="微软雅黑" panose="020B0503020204020204" charset="-122"/>
                <a:cs typeface="微软雅黑" panose="020B0503020204020204" charset="-122"/>
                <a:sym typeface="+mn-ea"/>
              </a:rPr>
              <a:t>同一家单位，同一种审核类型，不要重复报送</a:t>
            </a:r>
            <a:r>
              <a:rPr lang="zh-CN" altLang="en-US"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endParaRPr lang="en-US" altLang="zh-CN" dirty="0" smtClean="0">
              <a:solidFill>
                <a:schemeClr val="dk1"/>
              </a:solidFill>
              <a:latin typeface="微软雅黑" panose="020B0503020204020204" charset="-122"/>
              <a:ea typeface="微软雅黑" panose="020B0503020204020204" charset="-122"/>
              <a:cs typeface="微软雅黑" panose="020B0503020204020204" charset="-122"/>
            </a:endParaRPr>
          </a:p>
          <a:p>
            <a:pPr lvl="0">
              <a:lnSpc>
                <a:spcPct val="100000"/>
              </a:lnSpc>
              <a:spcBef>
                <a:spcPct val="0"/>
              </a:spcBef>
              <a:spcAft>
                <a:spcPct val="35000"/>
              </a:spcAft>
            </a:pPr>
            <a:r>
              <a:rPr lang="zh-CN" altLang="en-US" dirty="0" smtClean="0">
                <a:solidFill>
                  <a:schemeClr val="dk1"/>
                </a:solidFill>
                <a:latin typeface="微软雅黑" panose="020B0503020204020204" charset="-122"/>
                <a:ea typeface="微软雅黑" panose="020B0503020204020204" charset="-122"/>
                <a:cs typeface="微软雅黑" panose="020B0503020204020204" charset="-122"/>
                <a:sym typeface="+mn-ea"/>
              </a:rPr>
              <a:t>用</a:t>
            </a:r>
            <a:r>
              <a:rPr lang="zh-CN" altLang="en-US" dirty="0">
                <a:solidFill>
                  <a:schemeClr val="dk1"/>
                </a:solidFill>
                <a:latin typeface="微软雅黑" panose="020B0503020204020204" charset="-122"/>
                <a:ea typeface="微软雅黑" panose="020B0503020204020204" charset="-122"/>
                <a:cs typeface="微软雅黑" panose="020B0503020204020204" charset="-122"/>
                <a:sym typeface="+mn-ea"/>
              </a:rPr>
              <a:t>组织机构代码进行排重。</a:t>
            </a:r>
            <a:endParaRPr lang="zh-CN" altLang="en-US" dirty="0">
              <a:solidFill>
                <a:prstClr val="white"/>
              </a:solidFill>
              <a:latin typeface="方正黑体简体" pitchFamily="2" charset="-122"/>
              <a:ea typeface="方正黑体简体" pitchFamily="2" charset="-122"/>
              <a:cs typeface="+mn-ea"/>
              <a:sym typeface="+mn-lt"/>
            </a:endParaRPr>
          </a:p>
        </p:txBody>
      </p:sp>
      <p:sp>
        <p:nvSpPr>
          <p:cNvPr id="4" name="矩形标注 3"/>
          <p:cNvSpPr/>
          <p:nvPr/>
        </p:nvSpPr>
        <p:spPr>
          <a:xfrm>
            <a:off x="8918575" y="2456180"/>
            <a:ext cx="3273425" cy="1146810"/>
          </a:xfrm>
          <a:prstGeom prst="wedgeRectCallout">
            <a:avLst>
              <a:gd name="adj1" fmla="val -42033"/>
              <a:gd name="adj2" fmla="val -73215"/>
            </a:avLst>
          </a:prstGeom>
          <a:solidFill>
            <a:schemeClr val="accent2">
              <a:lumMod val="60000"/>
              <a:lumOff val="40000"/>
            </a:schemeClr>
          </a:solidFill>
          <a:ln w="25400">
            <a:no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lvl="0">
              <a:lnSpc>
                <a:spcPct val="100000"/>
              </a:lnSpc>
              <a:spcBef>
                <a:spcPct val="0"/>
              </a:spcBef>
              <a:spcAft>
                <a:spcPct val="35000"/>
              </a:spcAft>
            </a:pPr>
            <a:r>
              <a:rPr lang="zh-CN" altLang="en-US" dirty="0" smtClean="0">
                <a:solidFill>
                  <a:schemeClr val="dk1"/>
                </a:solidFill>
                <a:latin typeface="微软雅黑" panose="020B0503020204020204" charset="-122"/>
                <a:ea typeface="微软雅黑" panose="020B0503020204020204" charset="-122"/>
                <a:sym typeface="+mn-ea"/>
              </a:rPr>
              <a:t>对照制度文件规定的范围申报</a:t>
            </a:r>
            <a:endParaRPr lang="en-US" altLang="zh-CN" dirty="0" smtClean="0">
              <a:solidFill>
                <a:schemeClr val="dk1"/>
              </a:solidFill>
              <a:latin typeface="微软雅黑" panose="020B0503020204020204" charset="-122"/>
              <a:ea typeface="微软雅黑" panose="020B0503020204020204" charset="-122"/>
            </a:endParaRPr>
          </a:p>
          <a:p>
            <a:pPr lvl="0">
              <a:lnSpc>
                <a:spcPct val="100000"/>
              </a:lnSpc>
              <a:spcBef>
                <a:spcPct val="0"/>
              </a:spcBef>
              <a:spcAft>
                <a:spcPct val="35000"/>
              </a:spcAft>
            </a:pPr>
            <a:r>
              <a:rPr lang="zh-CN" altLang="en-US" dirty="0" smtClean="0">
                <a:solidFill>
                  <a:schemeClr val="dk1"/>
                </a:solidFill>
                <a:latin typeface="微软雅黑" panose="020B0503020204020204" charset="-122"/>
                <a:ea typeface="微软雅黑" panose="020B0503020204020204" charset="-122"/>
                <a:sym typeface="+mn-ea"/>
              </a:rPr>
              <a:t>用</a:t>
            </a:r>
            <a:r>
              <a:rPr lang="zh-CN" altLang="en-US" dirty="0">
                <a:solidFill>
                  <a:schemeClr val="dk1"/>
                </a:solidFill>
                <a:latin typeface="微软雅黑" panose="020B0503020204020204" charset="-122"/>
                <a:ea typeface="微软雅黑" panose="020B0503020204020204" charset="-122"/>
                <a:sym typeface="+mn-ea"/>
              </a:rPr>
              <a:t>所属专业和审核类型进行</a:t>
            </a:r>
            <a:r>
              <a:rPr lang="zh-CN" altLang="en-US" dirty="0" smtClean="0">
                <a:solidFill>
                  <a:schemeClr val="dk1"/>
                </a:solidFill>
                <a:latin typeface="微软雅黑" panose="020B0503020204020204" charset="-122"/>
                <a:ea typeface="微软雅黑" panose="020B0503020204020204" charset="-122"/>
                <a:sym typeface="+mn-ea"/>
              </a:rPr>
              <a:t>查询。</a:t>
            </a:r>
            <a:endParaRPr lang="zh-CN" altLang="en-US" dirty="0">
              <a:solidFill>
                <a:prstClr val="white"/>
              </a:solidFill>
              <a:latin typeface="方正黑体简体" pitchFamily="2" charset="-122"/>
              <a:ea typeface="方正黑体简体" pitchFamily="2" charset="-122"/>
              <a:cs typeface="+mn-ea"/>
              <a:sym typeface="+mn-lt"/>
            </a:endParaRPr>
          </a:p>
        </p:txBody>
      </p:sp>
    </p:spTree>
  </p:cSld>
  <p:clrMapOvr>
    <a:masterClrMapping/>
  </p:clrMapOvr>
  <p:transition spd="slow"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63" presetClass="path" presetSubtype="0" accel="50000" decel="50000" fill="hold" grpId="1" nodeType="withEffect">
                                  <p:stCondLst>
                                    <p:cond delay="0"/>
                                  </p:stCondLst>
                                  <p:childTnLst>
                                    <p:animMotion origin="layout" path="M -0.16667 -1.85185E-6 L -2.5E-6 -1.85185E-6 " pathEditMode="relative" rAng="0" ptsTypes="AA">
                                      <p:cBhvr>
                                        <p:cTn id="12" dur="1000" fill="hold"/>
                                        <p:tgtEl>
                                          <p:spTgt spid="29"/>
                                        </p:tgtEl>
                                        <p:attrNameLst>
                                          <p:attrName>ppt_x</p:attrName>
                                          <p:attrName>ppt_y</p:attrName>
                                        </p:attrNameLst>
                                      </p:cBhvr>
                                      <p:rCtr x="8800" y="0"/>
                                    </p:animMotion>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63" presetClass="path" presetSubtype="0" accel="50000" decel="50000" fill="hold" grpId="1" nodeType="withEffect">
                                  <p:stCondLst>
                                    <p:cond delay="0"/>
                                  </p:stCondLst>
                                  <p:childTnLst>
                                    <p:animMotion origin="layout" path="M -0.16666 -3.7037E-7 L -2.5E-6 -3.7037E-7 " pathEditMode="relative" rAng="0" ptsTypes="AA">
                                      <p:cBhvr>
                                        <p:cTn id="17" dur="1000" fill="hold"/>
                                        <p:tgtEl>
                                          <p:spTgt spid="27"/>
                                        </p:tgtEl>
                                        <p:attrNameLst>
                                          <p:attrName>ppt_x</p:attrName>
                                          <p:attrName>ppt_y</p:attrName>
                                        </p:attrNameLst>
                                      </p:cBhvr>
                                      <p:rCtr x="8300" y="0"/>
                                    </p:animMotion>
                                  </p:childTnLst>
                                </p:cTn>
                              </p:par>
                              <p:par>
                                <p:cTn id="18" presetID="10"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63" presetClass="path" presetSubtype="0" accel="50000" decel="50000" fill="hold" nodeType="withEffect">
                                  <p:stCondLst>
                                    <p:cond delay="0"/>
                                  </p:stCondLst>
                                  <p:childTnLst>
                                    <p:animMotion origin="layout" path="M -0.16667 2.59259E-6 L 2.5E-6 2.59259E-6 " pathEditMode="relative" rAng="0" ptsTypes="AA">
                                      <p:cBhvr>
                                        <p:cTn id="22" dur="500" fill="hold"/>
                                        <p:tgtEl>
                                          <p:spTgt spid="26"/>
                                        </p:tgtEl>
                                        <p:attrNameLst>
                                          <p:attrName>ppt_x</p:attrName>
                                          <p:attrName>ppt_y</p:attrName>
                                        </p:attrNameLst>
                                      </p:cBhvr>
                                      <p:rCtr x="8300" y="0"/>
                                    </p:animMotion>
                                  </p:childTnLst>
                                </p:cTn>
                              </p:par>
                              <p:par>
                                <p:cTn id="23" presetID="22" presetClass="entr" presetSubtype="8" fill="hold" grpId="0" nodeType="withEffect">
                                  <p:stCondLst>
                                    <p:cond delay="500"/>
                                  </p:stCondLst>
                                  <p:childTnLst>
                                    <p:set>
                                      <p:cBhvr>
                                        <p:cTn id="24" dur="1" fill="hold">
                                          <p:stCondLst>
                                            <p:cond delay="0"/>
                                          </p:stCondLst>
                                        </p:cTn>
                                        <p:tgtEl>
                                          <p:spTgt spid="37"/>
                                        </p:tgtEl>
                                        <p:attrNameLst>
                                          <p:attrName>style.visibility</p:attrName>
                                        </p:attrNameLst>
                                      </p:cBhvr>
                                      <p:to>
                                        <p:strVal val="visible"/>
                                      </p:to>
                                    </p:set>
                                    <p:animEffect transition="in" filter="wipe(left)">
                                      <p:cBhvr>
                                        <p:cTn id="25" dur="500"/>
                                        <p:tgtEl>
                                          <p:spTgt spid="37"/>
                                        </p:tgtEl>
                                      </p:cBhvr>
                                    </p:animEffect>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par>
                                <p:cTn id="32" presetID="22" presetClass="entr" presetSubtype="8" fill="hold" grpId="0" nodeType="withEffect">
                                  <p:stCondLst>
                                    <p:cond delay="80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par>
                                <p:cTn id="35" presetID="53" presetClass="entr" presetSubtype="16" fill="hold" grpId="0" nodeType="withEffect">
                                  <p:stCondLst>
                                    <p:cond delay="100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par>
                                <p:cTn id="40" presetID="16" presetClass="entr" presetSubtype="21" fill="hold" grpId="0" nodeType="withEffect">
                                  <p:stCondLst>
                                    <p:cond delay="100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200"/>
                                        <p:tgtEl>
                                          <p:spTgt spid="17"/>
                                        </p:tgtEl>
                                      </p:cBhvr>
                                    </p:animEffect>
                                  </p:childTnLst>
                                </p:cTn>
                              </p:par>
                            </p:childTnLst>
                          </p:cTn>
                        </p:par>
                        <p:par>
                          <p:cTn id="46" fill="hold">
                            <p:stCondLst>
                              <p:cond delay="15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par>
                                <p:cTn id="52" presetID="10" presetClass="entr" presetSubtype="0" fill="hold" grpId="0" nodeType="withEffect">
                                  <p:stCondLst>
                                    <p:cond delay="50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100"/>
                                        <p:tgtEl>
                                          <p:spTgt spid="18"/>
                                        </p:tgtEl>
                                      </p:cBhvr>
                                    </p:animEffect>
                                  </p:childTnLst>
                                </p:cTn>
                              </p:par>
                              <p:par>
                                <p:cTn id="55" presetID="16" presetClass="entr" presetSubtype="21" fill="hold" grpId="0" nodeType="withEffect">
                                  <p:stCondLst>
                                    <p:cond delay="500"/>
                                  </p:stCondLst>
                                  <p:childTnLst>
                                    <p:set>
                                      <p:cBhvr>
                                        <p:cTn id="56" dur="1" fill="hold">
                                          <p:stCondLst>
                                            <p:cond delay="0"/>
                                          </p:stCondLst>
                                        </p:cTn>
                                        <p:tgtEl>
                                          <p:spTgt spid="21"/>
                                        </p:tgtEl>
                                        <p:attrNameLst>
                                          <p:attrName>style.visibility</p:attrName>
                                        </p:attrNameLst>
                                      </p:cBhvr>
                                      <p:to>
                                        <p:strVal val="visible"/>
                                      </p:to>
                                    </p:set>
                                    <p:animEffect transition="in" filter="barn(inVertical)">
                                      <p:cBhvr>
                                        <p:cTn id="57" dur="700"/>
                                        <p:tgtEl>
                                          <p:spTgt spid="21"/>
                                        </p:tgtEl>
                                      </p:cBhvr>
                                    </p:animEffect>
                                  </p:childTnLst>
                                </p:cTn>
                              </p:par>
                            </p:childTnLst>
                          </p:cTn>
                        </p:par>
                        <p:par>
                          <p:cTn id="58" fill="hold">
                            <p:stCondLst>
                              <p:cond delay="2000"/>
                            </p:stCondLst>
                            <p:childTnLst>
                              <p:par>
                                <p:cTn id="59" presetID="53" presetClass="entr" presetSubtype="16"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par>
                                <p:cTn id="64" presetID="10" presetClass="entr" presetSubtype="0" fill="hold" grpId="0" nodeType="withEffect">
                                  <p:stCondLst>
                                    <p:cond delay="50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500"/>
                                        <p:tgtEl>
                                          <p:spTgt spid="19"/>
                                        </p:tgtEl>
                                      </p:cBhvr>
                                    </p:animEffect>
                                  </p:childTnLst>
                                </p:cTn>
                              </p:par>
                              <p:par>
                                <p:cTn id="67" presetID="16" presetClass="entr" presetSubtype="21" fill="hold" grpId="0" nodeType="withEffect">
                                  <p:stCondLst>
                                    <p:cond delay="1700"/>
                                  </p:stCondLst>
                                  <p:childTnLst>
                                    <p:set>
                                      <p:cBhvr>
                                        <p:cTn id="68" dur="1" fill="hold">
                                          <p:stCondLst>
                                            <p:cond delay="0"/>
                                          </p:stCondLst>
                                        </p:cTn>
                                        <p:tgtEl>
                                          <p:spTgt spid="22"/>
                                        </p:tgtEl>
                                        <p:attrNameLst>
                                          <p:attrName>style.visibility</p:attrName>
                                        </p:attrNameLst>
                                      </p:cBhvr>
                                      <p:to>
                                        <p:strVal val="visible"/>
                                      </p:to>
                                    </p:set>
                                    <p:animEffect transition="in" filter="barn(inVertical)">
                                      <p:cBhvr>
                                        <p:cTn id="6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2" grpId="0" bldLvl="0" animBg="1"/>
      <p:bldP spid="15" grpId="0" bldLvl="0" animBg="1"/>
      <p:bldP spid="16" grpId="0" bldLvl="0" animBg="1"/>
      <p:bldP spid="17" grpId="0"/>
      <p:bldP spid="18" grpId="0"/>
      <p:bldP spid="19" grpId="0"/>
      <p:bldP spid="20" grpId="0"/>
      <p:bldP spid="21" grpId="0"/>
      <p:bldP spid="22" grpId="0"/>
      <p:bldP spid="27" grpId="0" bldLvl="0" animBg="1"/>
      <p:bldP spid="27" grpId="1" bldLvl="0" animBg="1"/>
      <p:bldP spid="28" grpId="0"/>
      <p:bldP spid="29" grpId="0" bldLvl="0" animBg="1"/>
      <p:bldP spid="29" grpId="1" bldLvl="0" animBg="1"/>
      <p:bldP spid="3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圆角矩形 111"/>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42" name="矩形 41"/>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43" name="矩形 42"/>
          <p:cNvSpPr>
            <a:spLocks noChangeArrowheads="1"/>
          </p:cNvSpPr>
          <p:nvPr/>
        </p:nvSpPr>
        <p:spPr bwMode="auto">
          <a:xfrm>
            <a:off x="434975" y="401638"/>
            <a:ext cx="6908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18478F"/>
                </a:solidFill>
                <a:latin typeface="方正黑体简体" pitchFamily="2" charset="-122"/>
                <a:ea typeface="方正黑体简体" pitchFamily="2" charset="-122"/>
                <a:sym typeface="FZZhengHeiS-R-GB"/>
              </a:rPr>
              <a:t>4.1</a:t>
            </a:r>
            <a:endParaRPr lang="zh-CN" altLang="en-US" sz="3200">
              <a:solidFill>
                <a:srgbClr val="18478F"/>
              </a:solidFill>
              <a:latin typeface="方正黑体简体" pitchFamily="2" charset="-122"/>
              <a:ea typeface="方正黑体简体" pitchFamily="2" charset="-122"/>
              <a:sym typeface="FZZhengHeiS-R-GB"/>
            </a:endParaRPr>
          </a:p>
        </p:txBody>
      </p:sp>
      <p:sp>
        <p:nvSpPr>
          <p:cNvPr id="44" name="矩形 43"/>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48" name="矩形 47"/>
          <p:cNvSpPr>
            <a:spLocks noChangeArrowheads="1"/>
          </p:cNvSpPr>
          <p:nvPr/>
        </p:nvSpPr>
        <p:spPr bwMode="auto">
          <a:xfrm>
            <a:off x="1844675" y="479425"/>
            <a:ext cx="5832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a:solidFill>
                  <a:srgbClr val="18478F"/>
                </a:solidFill>
                <a:latin typeface="方正黑体简体" pitchFamily="2" charset="-122"/>
                <a:ea typeface="方正黑体简体" pitchFamily="2" charset="-122"/>
                <a:sym typeface="FZZhengHeiS-R-GB"/>
              </a:rPr>
              <a:t>专项审核（新纳入）</a:t>
            </a:r>
            <a:r>
              <a:rPr lang="en-US" altLang="zh-CN" sz="2400">
                <a:solidFill>
                  <a:srgbClr val="18478F"/>
                </a:solidFill>
                <a:latin typeface="方正黑体简体" pitchFamily="2" charset="-122"/>
                <a:ea typeface="方正黑体简体" pitchFamily="2" charset="-122"/>
                <a:sym typeface="FZZhengHeiS-R-GB"/>
              </a:rPr>
              <a:t>--</a:t>
            </a:r>
            <a:r>
              <a:rPr lang="zh-CN" altLang="en-US" sz="2400">
                <a:solidFill>
                  <a:srgbClr val="18478F"/>
                </a:solidFill>
                <a:latin typeface="方正黑体简体" pitchFamily="2" charset="-122"/>
                <a:ea typeface="方正黑体简体" pitchFamily="2" charset="-122"/>
                <a:sym typeface="FZZhengHeiS-R-GB"/>
              </a:rPr>
              <a:t>法人表</a:t>
            </a:r>
            <a:endParaRPr lang="zh-CN" altLang="en-US" sz="2400">
              <a:solidFill>
                <a:srgbClr val="18478F"/>
              </a:solidFill>
              <a:latin typeface="方正黑体简体" pitchFamily="2" charset="-122"/>
              <a:ea typeface="方正黑体简体" pitchFamily="2" charset="-122"/>
              <a:sym typeface="FZZhengHeiS-R-GB"/>
            </a:endParaRPr>
          </a:p>
        </p:txBody>
      </p:sp>
      <p:sp>
        <p:nvSpPr>
          <p:cNvPr id="107526" name="文本框 3"/>
          <p:cNvSpPr txBox="1">
            <a:spLocks noChangeArrowheads="1"/>
          </p:cNvSpPr>
          <p:nvPr/>
        </p:nvSpPr>
        <p:spPr bwMode="auto">
          <a:xfrm>
            <a:off x="323215" y="1050925"/>
            <a:ext cx="11562080" cy="568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lnSpc>
                <a:spcPct val="150000"/>
              </a:lnSpc>
            </a:pPr>
            <a:r>
              <a:rPr lang="zh-CN" altLang="en-US" sz="2400" b="1" dirty="0" smtClean="0">
                <a:solidFill>
                  <a:schemeClr val="accent1">
                    <a:lumMod val="50000"/>
                  </a:schemeClr>
                </a:solidFill>
                <a:latin typeface="微软雅黑" panose="020B0503020204020204" charset="-122"/>
                <a:ea typeface="微软雅黑" panose="020B0503020204020204" charset="-122"/>
                <a:sym typeface="FZZhengHeiS-R-GB"/>
              </a:rPr>
              <a:t>新</a:t>
            </a:r>
            <a:r>
              <a:rPr lang="zh-CN" altLang="en-US" sz="2400" b="1" dirty="0">
                <a:solidFill>
                  <a:schemeClr val="accent1">
                    <a:lumMod val="50000"/>
                  </a:schemeClr>
                </a:solidFill>
                <a:latin typeface="微软雅黑" panose="020B0503020204020204" charset="-122"/>
                <a:ea typeface="微软雅黑" panose="020B0503020204020204" charset="-122"/>
                <a:sym typeface="FZZhengHeiS-R-GB"/>
              </a:rPr>
              <a:t>纳入单位法人表唯一性审核</a:t>
            </a:r>
            <a:r>
              <a:rPr lang="en-US" altLang="zh-CN" sz="2400" dirty="0">
                <a:latin typeface="微软雅黑" panose="020B0503020204020204" charset="-122"/>
                <a:sym typeface="FZZhengHeiS-R-GB"/>
              </a:rPr>
              <a:t>    </a:t>
            </a:r>
            <a:endParaRPr lang="en-US" altLang="zh-CN" sz="2400" dirty="0">
              <a:latin typeface="微软雅黑" panose="020B0503020204020204" charset="-122"/>
              <a:sym typeface="FZZhengHeiS-R-GB"/>
            </a:endParaRPr>
          </a:p>
          <a:p>
            <a:pPr eaLnBrk="0" hangingPunct="0">
              <a:lnSpc>
                <a:spcPct val="140000"/>
              </a:lnSpc>
            </a:pPr>
            <a:r>
              <a:rPr lang="en-US" altLang="zh-CN" sz="2400" dirty="0">
                <a:latin typeface="微软雅黑" panose="020B0503020204020204" charset="-122"/>
                <a:sym typeface="FZZhengHeiS-R-GB"/>
              </a:rPr>
              <a:t>    </a:t>
            </a:r>
            <a:r>
              <a:rPr lang="zh-CN" altLang="en-US" sz="2000" dirty="0" smtClean="0">
                <a:latin typeface="微软雅黑" panose="020B0503020204020204" charset="-122"/>
                <a:ea typeface="微软雅黑" panose="020B0503020204020204" charset="-122"/>
                <a:sym typeface="FZZhengHeiS-R-GB"/>
              </a:rPr>
              <a:t>要确保申报单位，在</a:t>
            </a:r>
            <a:r>
              <a:rPr lang="zh-CN" altLang="en-US" sz="2000" dirty="0">
                <a:latin typeface="微软雅黑" panose="020B0503020204020204" charset="-122"/>
                <a:ea typeface="微软雅黑" panose="020B0503020204020204" charset="-122"/>
                <a:sym typeface="FZZhengHeiS-R-GB"/>
              </a:rPr>
              <a:t>动态库中有唯一的法人</a:t>
            </a:r>
            <a:r>
              <a:rPr lang="zh-CN" altLang="en-US" sz="2000" dirty="0" smtClean="0">
                <a:latin typeface="微软雅黑" panose="020B0503020204020204" charset="-122"/>
                <a:ea typeface="微软雅黑" panose="020B0503020204020204" charset="-122"/>
                <a:sym typeface="FZZhengHeiS-R-GB"/>
              </a:rPr>
              <a:t>表存在（</a:t>
            </a:r>
            <a:r>
              <a:rPr lang="zh-CN" altLang="en-US" sz="2000" dirty="0">
                <a:latin typeface="微软雅黑" panose="020B0503020204020204" charset="-122"/>
                <a:ea typeface="微软雅黑" panose="020B0503020204020204" charset="-122"/>
                <a:sym typeface="FZZhengHeiS-R-GB"/>
              </a:rPr>
              <a:t>非剔除状态），</a:t>
            </a:r>
            <a:r>
              <a:rPr lang="zh-CN" altLang="en-US" sz="2000" dirty="0">
                <a:latin typeface="微软雅黑" panose="020B0503020204020204" charset="-122"/>
                <a:ea typeface="微软雅黑" panose="020B0503020204020204" charset="-122"/>
              </a:rPr>
              <a:t>不能有多张重码的法人</a:t>
            </a:r>
            <a:r>
              <a:rPr lang="zh-CN" altLang="en-US" sz="2000" dirty="0" smtClean="0">
                <a:latin typeface="微软雅黑" panose="020B0503020204020204" charset="-122"/>
                <a:ea typeface="微软雅黑" panose="020B0503020204020204" charset="-122"/>
              </a:rPr>
              <a:t>表。申报</a:t>
            </a:r>
            <a:r>
              <a:rPr lang="zh-CN" altLang="en-US" sz="2000" dirty="0">
                <a:latin typeface="微软雅黑" panose="020B0503020204020204" charset="-122"/>
                <a:ea typeface="微软雅黑" panose="020B0503020204020204" charset="-122"/>
              </a:rPr>
              <a:t>专业变更的</a:t>
            </a:r>
            <a:r>
              <a:rPr lang="zh-CN" altLang="en-US" sz="2000" dirty="0" smtClean="0">
                <a:latin typeface="微软雅黑" panose="020B0503020204020204" charset="-122"/>
                <a:ea typeface="微软雅黑" panose="020B0503020204020204" charset="-122"/>
              </a:rPr>
              <a:t>单位，允许</a:t>
            </a:r>
            <a:r>
              <a:rPr lang="zh-CN" altLang="en-US" sz="2000" dirty="0">
                <a:latin typeface="微软雅黑" panose="020B0503020204020204" charset="-122"/>
                <a:ea typeface="微软雅黑" panose="020B0503020204020204" charset="-122"/>
              </a:rPr>
              <a:t>新录入法人</a:t>
            </a:r>
            <a:r>
              <a:rPr lang="zh-CN" altLang="en-US" sz="2000" dirty="0" smtClean="0">
                <a:latin typeface="微软雅黑" panose="020B0503020204020204" charset="-122"/>
                <a:ea typeface="微软雅黑" panose="020B0503020204020204" charset="-122"/>
              </a:rPr>
              <a:t>表。</a:t>
            </a:r>
            <a:endParaRPr lang="zh-CN" altLang="en-US" sz="2000" dirty="0" smtClean="0">
              <a:latin typeface="微软雅黑" panose="020B0503020204020204" charset="-122"/>
              <a:ea typeface="微软雅黑" panose="020B0503020204020204" charset="-122"/>
            </a:endParaRPr>
          </a:p>
          <a:p>
            <a:pPr eaLnBrk="0" hangingPunct="0">
              <a:lnSpc>
                <a:spcPct val="150000"/>
              </a:lnSpc>
            </a:pPr>
            <a:r>
              <a:rPr lang="zh-CN" altLang="en-US" sz="2400" b="1" smtClean="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新纳入单位</a:t>
            </a:r>
            <a:r>
              <a:rPr lang="zh-CN" altLang="en-US" sz="2400"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法人表信息正确性审核</a:t>
            </a:r>
            <a:endParaRPr lang="zh-CN" altLang="en-US" sz="2400"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endParaRPr>
          </a:p>
          <a:p>
            <a:pPr eaLnBrk="0" hangingPunct="0">
              <a:lnSpc>
                <a:spcPct val="140000"/>
              </a:lnSpc>
              <a:defRPr/>
            </a:pPr>
            <a:r>
              <a:rPr lang="en-US" altLang="zh-CN" sz="2400" smtClean="0">
                <a:latin typeface="微软雅黑" panose="020B0503020204020204" charset="-122"/>
                <a:ea typeface="微软雅黑" panose="020B0503020204020204" charset="-122"/>
                <a:cs typeface="微软雅黑" panose="020B0503020204020204" charset="-122"/>
                <a:sym typeface="+mn-ea"/>
              </a:rPr>
              <a:t>    </a:t>
            </a:r>
            <a:r>
              <a:rPr lang="zh-CN" altLang="en-US" sz="2000" smtClean="0">
                <a:latin typeface="微软雅黑" panose="020B0503020204020204" charset="-122"/>
                <a:ea typeface="微软雅黑" panose="020B0503020204020204" charset="-122"/>
                <a:cs typeface="微软雅黑" panose="020B0503020204020204" charset="-122"/>
                <a:sym typeface="+mn-ea"/>
              </a:rPr>
              <a:t>新增</a:t>
            </a:r>
            <a:r>
              <a:rPr lang="zh-CN" altLang="en-US" sz="2000">
                <a:latin typeface="微软雅黑" panose="020B0503020204020204" charset="-122"/>
                <a:ea typeface="微软雅黑" panose="020B0503020204020204" charset="-122"/>
                <a:cs typeface="微软雅黑" panose="020B0503020204020204" charset="-122"/>
                <a:sym typeface="+mn-ea"/>
              </a:rPr>
              <a:t>单位在动态库的</a:t>
            </a:r>
            <a:r>
              <a:rPr lang="zh-CN" altLang="en-US" sz="2000">
                <a:solidFill>
                  <a:schemeClr val="accent2">
                    <a:lumMod val="75000"/>
                  </a:schemeClr>
                </a:solidFill>
                <a:latin typeface="微软雅黑" panose="020B0503020204020204" charset="-122"/>
                <a:ea typeface="微软雅黑" panose="020B0503020204020204" charset="-122"/>
                <a:cs typeface="微软雅黑" panose="020B0503020204020204" charset="-122"/>
                <a:sym typeface="+mn-ea"/>
              </a:rPr>
              <a:t>法人表</a:t>
            </a:r>
            <a:r>
              <a:rPr lang="zh-CN" altLang="en-US" sz="2000">
                <a:latin typeface="微软雅黑" panose="020B0503020204020204" charset="-122"/>
                <a:ea typeface="微软雅黑" panose="020B0503020204020204" charset="-122"/>
                <a:cs typeface="微软雅黑" panose="020B0503020204020204" charset="-122"/>
                <a:sym typeface="+mn-ea"/>
              </a:rPr>
              <a:t>信息，</a:t>
            </a:r>
            <a:r>
              <a:rPr lang="zh-CN" altLang="en-US" sz="2000">
                <a:latin typeface="微软雅黑" panose="020B0503020204020204" charset="-122"/>
                <a:ea typeface="微软雅黑" panose="020B0503020204020204" charset="-122"/>
                <a:cs typeface="微软雅黑" panose="020B0503020204020204" charset="-122"/>
                <a:sym typeface="+mn-lt"/>
              </a:rPr>
              <a:t>与</a:t>
            </a:r>
            <a:r>
              <a:rPr lang="zh-CN" altLang="en-US" sz="2000">
                <a:solidFill>
                  <a:schemeClr val="accent2">
                    <a:lumMod val="75000"/>
                  </a:schemeClr>
                </a:solidFill>
                <a:latin typeface="微软雅黑" panose="020B0503020204020204" charset="-122"/>
                <a:ea typeface="微软雅黑" panose="020B0503020204020204" charset="-122"/>
                <a:cs typeface="微软雅黑" panose="020B0503020204020204" charset="-122"/>
                <a:sym typeface="+mn-lt"/>
              </a:rPr>
              <a:t>审核登记表</a:t>
            </a:r>
            <a:r>
              <a:rPr lang="zh-CN" altLang="en-US" sz="2000">
                <a:latin typeface="微软雅黑" panose="020B0503020204020204" charset="-122"/>
                <a:ea typeface="微软雅黑" panose="020B0503020204020204" charset="-122"/>
                <a:cs typeface="微软雅黑" panose="020B0503020204020204" charset="-122"/>
                <a:sym typeface="+mn-lt"/>
              </a:rPr>
              <a:t>一致</a:t>
            </a:r>
            <a:r>
              <a:rPr lang="zh-CN" altLang="en-US" sz="2000">
                <a:latin typeface="微软雅黑" panose="020B0503020204020204" charset="-122"/>
                <a:ea typeface="微软雅黑" panose="020B0503020204020204" charset="-122"/>
                <a:cs typeface="微软雅黑" panose="020B0503020204020204" charset="-122"/>
                <a:sym typeface="+mn-ea"/>
              </a:rPr>
              <a:t>；同时，不得出现指标错误（指标将直接影响联网直报平台信息），特别是分组指标。</a:t>
            </a:r>
            <a:endParaRPr lang="zh-CN" altLang="en-US" sz="2000" noProof="1">
              <a:latin typeface="微软雅黑" panose="020B0503020204020204" charset="-122"/>
              <a:ea typeface="微软雅黑" panose="020B0503020204020204" charset="-122"/>
              <a:cs typeface="微软雅黑" panose="020B0503020204020204" charset="-122"/>
              <a:sym typeface="+mn-ea"/>
            </a:endParaRPr>
          </a:p>
          <a:p>
            <a:pPr marL="0" indent="0" eaLnBrk="0" hangingPunct="0">
              <a:lnSpc>
                <a:spcPct val="140000"/>
              </a:lnSpc>
              <a:buFont typeface="+mj-ea"/>
              <a:buNone/>
              <a:defRPr/>
            </a:pPr>
            <a:r>
              <a:rPr lang="zh-CN" altLang="en-US" sz="2000">
                <a:latin typeface="东文宋体" charset="0"/>
                <a:ea typeface="东文宋体" charset="0"/>
                <a:cs typeface="微软雅黑" panose="020B0503020204020204" charset="-122"/>
                <a:sym typeface="+mn-ea"/>
              </a:rPr>
              <a:t>①</a:t>
            </a:r>
            <a:r>
              <a:rPr lang="zh-CN" altLang="en-US" sz="2000">
                <a:latin typeface="微软雅黑" panose="020B0503020204020204" charset="-122"/>
                <a:ea typeface="微软雅黑" panose="020B0503020204020204" charset="-122"/>
                <a:cs typeface="微软雅黑" panose="020B0503020204020204" charset="-122"/>
                <a:sym typeface="+mn-ea"/>
              </a:rPr>
              <a:t>统一社会信用代码：不得为空。</a:t>
            </a:r>
            <a:r>
              <a:rPr lang="zh-CN" altLang="en-US" sz="2000">
                <a:latin typeface="汉仪书宋二S" charset="0"/>
                <a:ea typeface="汉仪书宋二S" charset="0"/>
                <a:cs typeface="微软雅黑" panose="020B0503020204020204" charset="-122"/>
                <a:sym typeface="+mn-ea"/>
              </a:rPr>
              <a:t>②</a:t>
            </a:r>
            <a:r>
              <a:rPr lang="zh-CN" altLang="en-US" sz="2000">
                <a:latin typeface="微软雅黑" panose="020B0503020204020204" charset="-122"/>
                <a:ea typeface="微软雅黑" panose="020B0503020204020204" charset="-122"/>
                <a:cs typeface="微软雅黑" panose="020B0503020204020204" charset="-122"/>
                <a:sym typeface="+mn-ea"/>
              </a:rPr>
              <a:t>行业代码：在申报专业范围内。（出现的错误最多）</a:t>
            </a:r>
            <a:r>
              <a:rPr lang="zh-CN" altLang="en-US" sz="2000">
                <a:latin typeface="东文宋体" charset="0"/>
                <a:ea typeface="东文宋体" charset="0"/>
                <a:cs typeface="微软雅黑" panose="020B0503020204020204" charset="-122"/>
                <a:sym typeface="+mn-ea"/>
              </a:rPr>
              <a:t>③</a:t>
            </a:r>
            <a:r>
              <a:rPr lang="zh-CN" altLang="en-US" sz="2000">
                <a:latin typeface="微软雅黑" panose="020B0503020204020204" charset="-122"/>
                <a:ea typeface="微软雅黑" panose="020B0503020204020204" charset="-122"/>
                <a:cs typeface="微软雅黑" panose="020B0503020204020204" charset="-122"/>
                <a:sym typeface="+mn-ea"/>
              </a:rPr>
              <a:t>分组指标：登记注册类型、 企业控股情况、隶属关系、企业营业状态（运营状态）、执行会计标准类别、执行企业会计准则情况、机构类型、经营形式、零售业态、住宿业星级等指标，必须在制度规定范围内。</a:t>
            </a:r>
            <a:r>
              <a:rPr lang="zh-CN" altLang="en-US" sz="2000">
                <a:latin typeface="汉仪书宋二S" charset="0"/>
                <a:ea typeface="汉仪书宋二S" charset="0"/>
                <a:cs typeface="微软雅黑" panose="020B0503020204020204" charset="-122"/>
                <a:sym typeface="+mn-ea"/>
              </a:rPr>
              <a:t>④</a:t>
            </a:r>
            <a:r>
              <a:rPr lang="zh-CN" altLang="en-US" sz="2000">
                <a:latin typeface="微软雅黑" panose="020B0503020204020204" charset="-122"/>
                <a:ea typeface="微软雅黑" panose="020B0503020204020204" charset="-122"/>
                <a:cs typeface="微软雅黑" panose="020B0503020204020204" charset="-122"/>
                <a:sym typeface="+mn-ea"/>
              </a:rPr>
              <a:t>区划代码：必须正确，需根据代码生成地址信息。（两种方式：选地址反显、直接填写）</a:t>
            </a:r>
            <a:r>
              <a:rPr lang="zh-CN" altLang="en-US" sz="2000">
                <a:latin typeface="汉仪书宋二S" charset="0"/>
                <a:ea typeface="汉仪书宋二S" charset="0"/>
                <a:cs typeface="微软雅黑" panose="020B0503020204020204" charset="-122"/>
                <a:sym typeface="+mn-ea"/>
              </a:rPr>
              <a:t>⑤</a:t>
            </a:r>
            <a:r>
              <a:rPr lang="zh-CN" altLang="en-US" sz="2000">
                <a:solidFill>
                  <a:srgbClr val="002060"/>
                </a:solidFill>
                <a:highlight>
                  <a:srgbClr val="FFFF00"/>
                </a:highlight>
                <a:latin typeface="微软雅黑" panose="020B0503020204020204" charset="-122"/>
                <a:ea typeface="微软雅黑" panose="020B0503020204020204" charset="-122"/>
                <a:cs typeface="微软雅黑" panose="020B0503020204020204" charset="-122"/>
                <a:sym typeface="+mn-ea"/>
              </a:rPr>
              <a:t>建筑业新纳入单位</a:t>
            </a:r>
            <a:r>
              <a:rPr lang="zh-CN" altLang="en-US" sz="2000">
                <a:latin typeface="微软雅黑" panose="020B0503020204020204" charset="-122"/>
                <a:ea typeface="微软雅黑" panose="020B0503020204020204" charset="-122"/>
                <a:cs typeface="微软雅黑" panose="020B0503020204020204" charset="-122"/>
                <a:sym typeface="+mn-ea"/>
              </a:rPr>
              <a:t>，法人表资质等级要准确。</a:t>
            </a:r>
            <a:r>
              <a:rPr lang="zh-CN" altLang="zh-CN" sz="2000" smtClean="0">
                <a:latin typeface="微软雅黑" panose="020B0503020204020204" charset="-122"/>
                <a:ea typeface="微软雅黑" panose="020B0503020204020204" charset="-122"/>
                <a:cs typeface="微软雅黑" panose="020B0503020204020204" charset="-122"/>
                <a:sym typeface="+mn-ea"/>
              </a:rPr>
              <a:t>在</a:t>
            </a:r>
            <a:r>
              <a:rPr lang="zh-CN" altLang="en-US" sz="2000" smtClean="0">
                <a:latin typeface="微软雅黑" panose="020B0503020204020204" charset="-122"/>
                <a:ea typeface="微软雅黑" panose="020B0503020204020204" charset="-122"/>
                <a:cs typeface="微软雅黑" panose="020B0503020204020204" charset="-122"/>
                <a:sym typeface="+mn-ea"/>
              </a:rPr>
              <a:t>名录库系统“</a:t>
            </a:r>
            <a:r>
              <a:rPr lang="zh-CN" altLang="zh-CN" sz="2000" smtClean="0">
                <a:latin typeface="微软雅黑" panose="020B0503020204020204" charset="-122"/>
                <a:ea typeface="微软雅黑" panose="020B0503020204020204" charset="-122"/>
                <a:cs typeface="微软雅黑" panose="020B0503020204020204" charset="-122"/>
                <a:sym typeface="+mn-ea"/>
              </a:rPr>
              <a:t>制度管理</a:t>
            </a:r>
            <a:r>
              <a:rPr lang="zh-CN" altLang="en-US" sz="2000" smtClean="0">
                <a:latin typeface="微软雅黑" panose="020B0503020204020204" charset="-122"/>
                <a:ea typeface="微软雅黑" panose="020B0503020204020204" charset="-122"/>
                <a:cs typeface="微软雅黑" panose="020B0503020204020204" charset="-122"/>
                <a:sym typeface="+mn-ea"/>
              </a:rPr>
              <a:t>”节点</a:t>
            </a:r>
            <a:r>
              <a:rPr lang="zh-CN" altLang="zh-CN" sz="2000" smtClean="0">
                <a:latin typeface="微软雅黑" panose="020B0503020204020204" charset="-122"/>
                <a:ea typeface="微软雅黑" panose="020B0503020204020204" charset="-122"/>
                <a:cs typeface="微软雅黑" panose="020B0503020204020204" charset="-122"/>
                <a:sym typeface="+mn-ea"/>
              </a:rPr>
              <a:t>中</a:t>
            </a:r>
            <a:r>
              <a:rPr lang="zh-CN" altLang="en-US" sz="2000" smtClean="0">
                <a:latin typeface="微软雅黑" panose="020B0503020204020204" charset="-122"/>
                <a:ea typeface="微软雅黑" panose="020B0503020204020204" charset="-122"/>
                <a:cs typeface="微软雅黑" panose="020B0503020204020204" charset="-122"/>
                <a:sym typeface="+mn-ea"/>
              </a:rPr>
              <a:t>的</a:t>
            </a:r>
            <a:r>
              <a:rPr lang="zh-CN" altLang="zh-CN" sz="2000" smtClean="0">
                <a:latin typeface="微软雅黑" panose="020B0503020204020204" charset="-122"/>
                <a:ea typeface="微软雅黑" panose="020B0503020204020204" charset="-122"/>
                <a:cs typeface="微软雅黑" panose="020B0503020204020204" charset="-122"/>
                <a:sym typeface="+mn-ea"/>
              </a:rPr>
              <a:t>建筑业</a:t>
            </a:r>
            <a:r>
              <a:rPr lang="zh-CN" altLang="zh-CN" sz="2000">
                <a:latin typeface="微软雅黑" panose="020B0503020204020204" charset="-122"/>
                <a:ea typeface="微软雅黑" panose="020B0503020204020204" charset="-122"/>
                <a:cs typeface="微软雅黑" panose="020B0503020204020204" charset="-122"/>
                <a:sym typeface="+mn-ea"/>
              </a:rPr>
              <a:t>资质等级中进行查询，查询不到的不符合制度，不能</a:t>
            </a:r>
            <a:r>
              <a:rPr lang="zh-CN" altLang="zh-CN" sz="2000" smtClean="0">
                <a:latin typeface="微软雅黑" panose="020B0503020204020204" charset="-122"/>
                <a:ea typeface="微软雅黑" panose="020B0503020204020204" charset="-122"/>
                <a:cs typeface="微软雅黑" panose="020B0503020204020204" charset="-122"/>
                <a:sym typeface="+mn-ea"/>
              </a:rPr>
              <a:t>通过</a:t>
            </a:r>
            <a:r>
              <a:rPr lang="zh-CN" altLang="en-US" sz="2000" smtClean="0">
                <a:latin typeface="微软雅黑" panose="020B0503020204020204" charset="-122"/>
                <a:ea typeface="微软雅黑" panose="020B0503020204020204" charset="-122"/>
                <a:cs typeface="微软雅黑" panose="020B0503020204020204" charset="-122"/>
                <a:sym typeface="+mn-lt"/>
              </a:rPr>
              <a:t>。</a:t>
            </a:r>
            <a:r>
              <a:rPr lang="en-US" altLang="zh-CN" sz="2000" b="1" dirty="0">
                <a:latin typeface="微软雅黑" panose="020B0503020204020204" charset="-122"/>
                <a:sym typeface="FZHei-B01S"/>
              </a:rPr>
              <a:t>   </a:t>
            </a:r>
            <a:endParaRPr lang="zh-CN" altLang="en-US" sz="2000" dirty="0">
              <a:latin typeface="微软雅黑" panose="020B0503020204020204" charset="-122"/>
              <a:ea typeface="微软雅黑" panose="020B0503020204020204" charset="-122"/>
              <a:sym typeface="FZHei-B01S"/>
            </a:endParaRPr>
          </a:p>
        </p:txBody>
      </p:sp>
      <p:sp>
        <p:nvSpPr>
          <p:cNvPr id="107527"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F2962B9C-7B5A-445F-A5F8-04130626EC5C}" type="slidenum">
              <a:rPr altLang="en-US" smtClean="0">
                <a:solidFill>
                  <a:srgbClr val="898989"/>
                </a:solidFill>
                <a:cs typeface="FZHei-B01S"/>
              </a:rPr>
            </a:fld>
            <a:endParaRPr lang="zh-CN" altLang="en-US" smtClean="0">
              <a:solidFill>
                <a:srgbClr val="898989"/>
              </a:solidFill>
              <a:cs typeface="FZHei-B01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63" presetClass="path" presetSubtype="0" accel="50000" decel="50000" fill="hold" grpId="1" nodeType="withEffect">
                                  <p:stCondLst>
                                    <p:cond delay="0"/>
                                  </p:stCondLst>
                                  <p:childTnLst>
                                    <p:animMotion origin="layout" path="M -0.16667 -1.85185E-6 L -2.5E-6 -1.85185E-6 " pathEditMode="relative" rAng="0" ptsTypes="AA">
                                      <p:cBhvr>
                                        <p:cTn id="12" dur="1000" fill="hold"/>
                                        <p:tgtEl>
                                          <p:spTgt spid="44"/>
                                        </p:tgtEl>
                                        <p:attrNameLst>
                                          <p:attrName>ppt_x</p:attrName>
                                          <p:attrName>ppt_y</p:attrName>
                                        </p:attrNameLst>
                                      </p:cBhvr>
                                      <p:rCtr x="8800" y="0"/>
                                    </p:animMotion>
                                  </p:childTnLst>
                                </p:cTn>
                              </p:par>
                              <p:par>
                                <p:cTn id="13" presetID="10"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63" presetClass="path" presetSubtype="0" accel="50000" decel="50000" fill="hold" grpId="1" nodeType="withEffect">
                                  <p:stCondLst>
                                    <p:cond delay="0"/>
                                  </p:stCondLst>
                                  <p:childTnLst>
                                    <p:animMotion origin="layout" path="M -0.16666 -3.7037E-7 L -2.5E-6 -3.7037E-7 " pathEditMode="relative" rAng="0" ptsTypes="AA">
                                      <p:cBhvr>
                                        <p:cTn id="17" dur="1000" fill="hold"/>
                                        <p:tgtEl>
                                          <p:spTgt spid="42"/>
                                        </p:tgtEl>
                                        <p:attrNameLst>
                                          <p:attrName>ppt_x</p:attrName>
                                          <p:attrName>ppt_y</p:attrName>
                                        </p:attrNameLst>
                                      </p:cBhvr>
                                      <p:rCtr x="8300" y="0"/>
                                    </p:animMotion>
                                  </p:childTnLst>
                                </p:cTn>
                              </p:par>
                              <p:par>
                                <p:cTn id="18" presetID="10" presetClass="entr" presetSubtype="0" fill="hold"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500"/>
                                        <p:tgtEl>
                                          <p:spTgt spid="41"/>
                                        </p:tgtEl>
                                      </p:cBhvr>
                                    </p:animEffect>
                                  </p:childTnLst>
                                </p:cTn>
                              </p:par>
                              <p:par>
                                <p:cTn id="21" presetID="63" presetClass="path" presetSubtype="0" accel="50000" decel="50000" fill="hold" nodeType="withEffect">
                                  <p:stCondLst>
                                    <p:cond delay="0"/>
                                  </p:stCondLst>
                                  <p:childTnLst>
                                    <p:animMotion origin="layout" path="M -0.16667 2.59259E-6 L 2.5E-6 2.59259E-6 " pathEditMode="relative" rAng="0" ptsTypes="AA">
                                      <p:cBhvr>
                                        <p:cTn id="22" dur="500" fill="hold"/>
                                        <p:tgtEl>
                                          <p:spTgt spid="41"/>
                                        </p:tgtEl>
                                        <p:attrNameLst>
                                          <p:attrName>ppt_x</p:attrName>
                                          <p:attrName>ppt_y</p:attrName>
                                        </p:attrNameLst>
                                      </p:cBhvr>
                                      <p:rCtr x="8300" y="0"/>
                                    </p:animMotion>
                                  </p:childTnLst>
                                </p:cTn>
                              </p:par>
                              <p:par>
                                <p:cTn id="23" presetID="22" presetClass="entr" presetSubtype="8" fill="hold" grpId="0" nodeType="withEffect">
                                  <p:stCondLst>
                                    <p:cond delay="50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ldLvl="0" animBg="1"/>
      <p:bldP spid="42" grpId="1" bldLvl="0" animBg="1"/>
      <p:bldP spid="43" grpId="0"/>
      <p:bldP spid="44" grpId="0" bldLvl="0" animBg="1"/>
      <p:bldP spid="44" grpId="1" bldLvl="0" animBg="1"/>
      <p:bldP spid="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矩形 69"/>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71" name="矩形 70"/>
          <p:cNvSpPr>
            <a:spLocks noChangeArrowheads="1"/>
          </p:cNvSpPr>
          <p:nvPr/>
        </p:nvSpPr>
        <p:spPr bwMode="auto">
          <a:xfrm>
            <a:off x="1755775" y="449263"/>
            <a:ext cx="41608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rgbClr val="18478F"/>
                </a:solidFill>
                <a:latin typeface="方正黑体简体" pitchFamily="2" charset="-122"/>
                <a:ea typeface="方正黑体简体" pitchFamily="2" charset="-122"/>
                <a:sym typeface="FZZhengHeiS-R-GB"/>
              </a:rPr>
              <a:t>调查单位</a:t>
            </a:r>
            <a:r>
              <a:rPr lang="zh-CN" altLang="en-US" sz="2400" dirty="0" smtClean="0">
                <a:solidFill>
                  <a:srgbClr val="18478F"/>
                </a:solidFill>
                <a:latin typeface="方正黑体简体" pitchFamily="2" charset="-122"/>
                <a:ea typeface="方正黑体简体" pitchFamily="2" charset="-122"/>
                <a:sym typeface="FZZhengHeiS-R-GB"/>
              </a:rPr>
              <a:t>申报流程</a:t>
            </a:r>
            <a:endParaRPr lang="zh-CN" altLang="en-US" sz="2400" dirty="0">
              <a:solidFill>
                <a:srgbClr val="18478F"/>
              </a:solidFill>
              <a:latin typeface="方正黑体简体" pitchFamily="2" charset="-122"/>
              <a:ea typeface="方正黑体简体" pitchFamily="2" charset="-122"/>
              <a:sym typeface="FZZhengHeiS-R-GB"/>
            </a:endParaRPr>
          </a:p>
        </p:txBody>
      </p:sp>
      <p:sp>
        <p:nvSpPr>
          <p:cNvPr id="91" name="圆角矩形 90"/>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92" name="矩形 91"/>
          <p:cNvSpPr>
            <a:spLocks noChangeArrowheads="1"/>
          </p:cNvSpPr>
          <p:nvPr/>
        </p:nvSpPr>
        <p:spPr bwMode="auto">
          <a:xfrm>
            <a:off x="525463" y="374650"/>
            <a:ext cx="6651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18478F"/>
                </a:solidFill>
                <a:latin typeface="方正黑体简体" pitchFamily="2" charset="-122"/>
                <a:ea typeface="方正黑体简体" pitchFamily="2" charset="-122"/>
                <a:sym typeface="FZZhengHeiS-R-GB"/>
              </a:rPr>
              <a:t>01</a:t>
            </a:r>
            <a:endParaRPr lang="en-US" altLang="zh-CN" sz="3200">
              <a:solidFill>
                <a:srgbClr val="18478F"/>
              </a:solidFill>
              <a:latin typeface="方正黑体简体" pitchFamily="2" charset="-122"/>
              <a:ea typeface="方正黑体简体" pitchFamily="2" charset="-122"/>
              <a:sym typeface="FZZhengHeiS-R-GB"/>
            </a:endParaRPr>
          </a:p>
        </p:txBody>
      </p:sp>
      <p:sp>
        <p:nvSpPr>
          <p:cNvPr id="93" name="矩形 92"/>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32" name="箭头: 下 31"/>
          <p:cNvSpPr/>
          <p:nvPr/>
        </p:nvSpPr>
        <p:spPr>
          <a:xfrm>
            <a:off x="5461233" y="2525086"/>
            <a:ext cx="385894" cy="461664"/>
          </a:xfrm>
          <a:prstGeom prst="downArrow">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solidFill>
                <a:prstClr val="white"/>
              </a:solidFill>
              <a:latin typeface="方正黑体简体" pitchFamily="2" charset="-122"/>
              <a:ea typeface="方正黑体简体" pitchFamily="2" charset="-122"/>
              <a:cs typeface="+mn-ea"/>
              <a:sym typeface="+mn-lt"/>
            </a:endParaRPr>
          </a:p>
        </p:txBody>
      </p:sp>
      <p:pic>
        <p:nvPicPr>
          <p:cNvPr id="20487" name="图片 3"/>
          <p:cNvPicPr>
            <a:picLocks noChangeAspect="1" noChangeArrowheads="1"/>
          </p:cNvPicPr>
          <p:nvPr/>
        </p:nvPicPr>
        <p:blipFill>
          <a:blip r:embed="rId1">
            <a:extLst>
              <a:ext uri="{28A0092B-C50C-407E-A947-70E740481C1C}">
                <a14:useLocalDpi xmlns:a14="http://schemas.microsoft.com/office/drawing/2010/main" val="0"/>
              </a:ext>
            </a:extLst>
          </a:blip>
          <a:srcRect l="555" b="1237"/>
          <a:stretch>
            <a:fillRect/>
          </a:stretch>
        </p:blipFill>
        <p:spPr bwMode="auto">
          <a:xfrm>
            <a:off x="1863725" y="1165225"/>
            <a:ext cx="7624763"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对话气泡: 圆角矩形 1"/>
          <p:cNvSpPr/>
          <p:nvPr/>
        </p:nvSpPr>
        <p:spPr>
          <a:xfrm>
            <a:off x="160338" y="2697956"/>
            <a:ext cx="3803650" cy="1462087"/>
          </a:xfrm>
          <a:prstGeom prst="wedgeRoundRectCallout">
            <a:avLst>
              <a:gd name="adj1" fmla="val 22135"/>
              <a:gd name="adj2" fmla="val -83481"/>
              <a:gd name="adj3" fmla="val 16667"/>
            </a:avLst>
          </a:prstGeom>
          <a:gradFill>
            <a:gsLst>
              <a:gs pos="0">
                <a:srgbClr val="FFFFFF"/>
              </a:gs>
              <a:gs pos="100000">
                <a:schemeClr val="bg1">
                  <a:lumMod val="95000"/>
                </a:schemeClr>
              </a:gs>
            </a:gsLst>
            <a:lin ang="15000000" scaled="0"/>
          </a:gradFill>
          <a:ln w="25400">
            <a:solidFill>
              <a:schemeClr val="accent6">
                <a:lumMod val="40000"/>
                <a:lumOff val="60000"/>
              </a:schemeClr>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sz="1600" dirty="0" smtClean="0">
                <a:solidFill>
                  <a:schemeClr val="tx1"/>
                </a:solidFill>
                <a:latin typeface="微软雅黑" panose="020B0503020204020204" charset="-122"/>
                <a:ea typeface="微软雅黑" panose="020B0503020204020204" charset="-122"/>
                <a:cs typeface="FZHei-B01S"/>
                <a:sym typeface="FZZhengHeiS-R-GB"/>
              </a:rPr>
              <a:t>单位所在地县区级</a:t>
            </a:r>
            <a:r>
              <a:rPr lang="zh-CN" altLang="en-US" sz="1600" dirty="0" smtClean="0">
                <a:solidFill>
                  <a:srgbClr val="FF0000"/>
                </a:solidFill>
                <a:latin typeface="微软雅黑" panose="020B0503020204020204" charset="-122"/>
                <a:ea typeface="微软雅黑" panose="020B0503020204020204" charset="-122"/>
                <a:cs typeface="FZHei-B01S"/>
                <a:sym typeface="FZZhengHeiS-R-GB"/>
              </a:rPr>
              <a:t>相关专业统计机构</a:t>
            </a:r>
            <a:r>
              <a:rPr lang="zh-CN" altLang="en-US" sz="1600" dirty="0" smtClean="0">
                <a:solidFill>
                  <a:schemeClr val="tx1"/>
                </a:solidFill>
                <a:latin typeface="微软雅黑" panose="020B0503020204020204" charset="-122"/>
                <a:ea typeface="微软雅黑" panose="020B0503020204020204" charset="-122"/>
                <a:cs typeface="FZHei-B01S"/>
                <a:sym typeface="FZZhengHeiS-R-GB"/>
              </a:rPr>
              <a:t>，收集单位新增</a:t>
            </a:r>
            <a:r>
              <a:rPr lang="zh-CN" altLang="en-US" sz="1600" dirty="0">
                <a:solidFill>
                  <a:schemeClr val="tx1"/>
                </a:solidFill>
                <a:latin typeface="微软雅黑" panose="020B0503020204020204" charset="-122"/>
                <a:ea typeface="微软雅黑" panose="020B0503020204020204" charset="-122"/>
                <a:cs typeface="FZHei-B01S"/>
                <a:sym typeface="FZZhengHeiS-R-GB"/>
              </a:rPr>
              <a:t>、变更及退出</a:t>
            </a:r>
            <a:r>
              <a:rPr lang="zh-CN" altLang="en-US" sz="1600" dirty="0" smtClean="0">
                <a:solidFill>
                  <a:schemeClr val="tx1"/>
                </a:solidFill>
                <a:latin typeface="微软雅黑" panose="020B0503020204020204" charset="-122"/>
                <a:ea typeface="微软雅黑" panose="020B0503020204020204" charset="-122"/>
                <a:cs typeface="FZHei-B01S"/>
                <a:sym typeface="FZZhengHeiS-R-GB"/>
              </a:rPr>
              <a:t>的审核</a:t>
            </a:r>
            <a:r>
              <a:rPr lang="zh-CN" altLang="en-US" sz="1600" dirty="0">
                <a:solidFill>
                  <a:schemeClr val="tx1"/>
                </a:solidFill>
                <a:latin typeface="微软雅黑" panose="020B0503020204020204" charset="-122"/>
                <a:ea typeface="微软雅黑" panose="020B0503020204020204" charset="-122"/>
                <a:cs typeface="FZHei-B01S"/>
                <a:sym typeface="FZZhengHeiS-R-GB"/>
              </a:rPr>
              <a:t>材料</a:t>
            </a:r>
            <a:r>
              <a:rPr lang="zh-CN" altLang="en-US" sz="1600" dirty="0" smtClean="0">
                <a:solidFill>
                  <a:schemeClr val="tx1"/>
                </a:solidFill>
                <a:latin typeface="微软雅黑" panose="020B0503020204020204" charset="-122"/>
                <a:ea typeface="微软雅黑" panose="020B0503020204020204" charset="-122"/>
                <a:cs typeface="FZHei-B01S"/>
                <a:sym typeface="FZZhengHeiS-R-GB"/>
              </a:rPr>
              <a:t>，进行实地调查核实后，将</a:t>
            </a:r>
            <a:r>
              <a:rPr lang="zh-CN" altLang="en-US" sz="1600" dirty="0">
                <a:solidFill>
                  <a:schemeClr val="tx1"/>
                </a:solidFill>
                <a:latin typeface="微软雅黑" panose="020B0503020204020204" charset="-122"/>
                <a:ea typeface="微软雅黑" panose="020B0503020204020204" charset="-122"/>
                <a:cs typeface="FZHei-B01S"/>
                <a:sym typeface="FZZhengHeiS-R-GB"/>
              </a:rPr>
              <a:t>材料提交至名录库主管机构，由县区级</a:t>
            </a:r>
            <a:r>
              <a:rPr lang="zh-CN" altLang="en-US" sz="1600" dirty="0">
                <a:solidFill>
                  <a:srgbClr val="FF0000"/>
                </a:solidFill>
                <a:latin typeface="微软雅黑" panose="020B0503020204020204" charset="-122"/>
                <a:ea typeface="微软雅黑" panose="020B0503020204020204" charset="-122"/>
                <a:cs typeface="FZHei-B01S"/>
                <a:sym typeface="FZZhengHeiS-R-GB"/>
              </a:rPr>
              <a:t>名录库主管机构</a:t>
            </a:r>
            <a:r>
              <a:rPr lang="zh-CN" altLang="en-US" sz="1600" dirty="0">
                <a:solidFill>
                  <a:schemeClr val="tx1"/>
                </a:solidFill>
                <a:latin typeface="微软雅黑" panose="020B0503020204020204" charset="-122"/>
                <a:ea typeface="微软雅黑" panose="020B0503020204020204" charset="-122"/>
                <a:cs typeface="FZHei-B01S"/>
                <a:sym typeface="FZZhengHeiS-R-GB"/>
              </a:rPr>
              <a:t>录入名录库审核系统</a:t>
            </a:r>
            <a:endParaRPr lang="zh-CN" altLang="en-US" sz="1600" dirty="0">
              <a:solidFill>
                <a:schemeClr val="tx1"/>
              </a:solidFill>
              <a:latin typeface="微软雅黑" panose="020B0503020204020204" charset="-122"/>
              <a:ea typeface="微软雅黑" panose="020B0503020204020204" charset="-122"/>
              <a:cs typeface="FZHei-B01S"/>
              <a:sym typeface="FZZhengHeiS-R-GB"/>
            </a:endParaRPr>
          </a:p>
        </p:txBody>
      </p:sp>
      <p:sp>
        <p:nvSpPr>
          <p:cNvPr id="5" name="对话气泡: 圆角矩形 9"/>
          <p:cNvSpPr/>
          <p:nvPr/>
        </p:nvSpPr>
        <p:spPr>
          <a:xfrm>
            <a:off x="8913813" y="195263"/>
            <a:ext cx="1905000" cy="996950"/>
          </a:xfrm>
          <a:prstGeom prst="wedgeRoundRectCallout">
            <a:avLst>
              <a:gd name="adj1" fmla="val -63111"/>
              <a:gd name="adj2" fmla="val 103699"/>
              <a:gd name="adj3" fmla="val 16667"/>
            </a:avLst>
          </a:prstGeom>
          <a:gradFill>
            <a:gsLst>
              <a:gs pos="0">
                <a:srgbClr val="FFFFFF"/>
              </a:gs>
              <a:gs pos="100000">
                <a:schemeClr val="bg1">
                  <a:lumMod val="95000"/>
                </a:schemeClr>
              </a:gs>
            </a:gsLst>
            <a:lin ang="15000000" scaled="0"/>
          </a:gradFill>
          <a:ln w="25400">
            <a:solidFill>
              <a:schemeClr val="accent6">
                <a:lumMod val="40000"/>
                <a:lumOff val="60000"/>
              </a:schemeClr>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sz="1600" dirty="0">
                <a:solidFill>
                  <a:srgbClr val="000000"/>
                </a:solidFill>
                <a:latin typeface="微软雅黑" panose="020B0503020204020204" charset="-122"/>
                <a:ea typeface="微软雅黑" panose="020B0503020204020204" charset="-122"/>
                <a:cs typeface="FZHei-B01S"/>
                <a:sym typeface="杨任东竹石体-Bold" pitchFamily="2" charset="-122"/>
              </a:rPr>
              <a:t>不强制要求县级领导审核，可以由名录库的人员直接操作</a:t>
            </a:r>
            <a:endParaRPr lang="zh-CN" altLang="en-US" sz="1600" dirty="0">
              <a:solidFill>
                <a:schemeClr val="tx1"/>
              </a:solidFill>
              <a:latin typeface="微软雅黑" panose="020B0503020204020204" charset="-122"/>
              <a:ea typeface="微软雅黑" panose="020B0503020204020204" charset="-122"/>
              <a:cs typeface="FZHei-B01S"/>
              <a:sym typeface="FZZhengHeiS-R-GB"/>
            </a:endParaRPr>
          </a:p>
        </p:txBody>
      </p:sp>
      <p:sp>
        <p:nvSpPr>
          <p:cNvPr id="17" name="对话气泡: 椭圆形 16"/>
          <p:cNvSpPr/>
          <p:nvPr/>
        </p:nvSpPr>
        <p:spPr>
          <a:xfrm>
            <a:off x="9335691" y="2406252"/>
            <a:ext cx="2966243" cy="1550194"/>
          </a:xfrm>
          <a:prstGeom prst="wedgeEllipseCallout">
            <a:avLst>
              <a:gd name="adj1" fmla="val -66613"/>
              <a:gd name="adj2" fmla="val 9942"/>
            </a:avLst>
          </a:prstGeom>
          <a:gradFill>
            <a:gsLst>
              <a:gs pos="0">
                <a:srgbClr val="FFFFFF"/>
              </a:gs>
              <a:gs pos="100000">
                <a:schemeClr val="bg1">
                  <a:lumMod val="95000"/>
                </a:schemeClr>
              </a:gs>
            </a:gsLst>
            <a:lin ang="15000000" scaled="0"/>
          </a:gradFill>
          <a:ln w="25400">
            <a:solidFill>
              <a:srgbClr val="FFCDCD"/>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sz="1600" dirty="0">
                <a:solidFill>
                  <a:schemeClr val="tx1"/>
                </a:solidFill>
                <a:latin typeface="微软雅黑" panose="020B0503020204020204" charset="-122"/>
                <a:ea typeface="微软雅黑" panose="020B0503020204020204" charset="-122"/>
                <a:cs typeface="FZHei-B01S"/>
                <a:sym typeface="FZZhengHeiS-R-GB"/>
              </a:rPr>
              <a:t>形成</a:t>
            </a:r>
            <a:r>
              <a:rPr lang="en-US" altLang="zh-CN" sz="1600" dirty="0">
                <a:solidFill>
                  <a:schemeClr val="tx1"/>
                </a:solidFill>
                <a:latin typeface="微软雅黑" panose="020B0503020204020204" charset="-122"/>
                <a:ea typeface="微软雅黑" panose="020B0503020204020204" charset="-122"/>
                <a:cs typeface="FZHei-B01S"/>
                <a:sym typeface="FZZhengHeiS-R-GB"/>
              </a:rPr>
              <a:t>《</a:t>
            </a:r>
            <a:r>
              <a:rPr lang="zh-CN" altLang="en-US" sz="1600" dirty="0">
                <a:solidFill>
                  <a:schemeClr val="tx1"/>
                </a:solidFill>
                <a:latin typeface="微软雅黑" panose="020B0503020204020204" charset="-122"/>
                <a:ea typeface="微软雅黑" panose="020B0503020204020204" charset="-122"/>
                <a:cs typeface="FZHei-B01S"/>
                <a:sym typeface="FZZhengHeiS-R-GB"/>
              </a:rPr>
              <a:t>调查单位年度</a:t>
            </a:r>
            <a:r>
              <a:rPr lang="en-US" altLang="zh-CN" sz="1600" dirty="0">
                <a:solidFill>
                  <a:schemeClr val="tx1"/>
                </a:solidFill>
                <a:latin typeface="微软雅黑" panose="020B0503020204020204" charset="-122"/>
                <a:ea typeface="微软雅黑" panose="020B0503020204020204" charset="-122"/>
                <a:cs typeface="FZHei-B01S"/>
                <a:sym typeface="FZZhengHeiS-R-GB"/>
              </a:rPr>
              <a:t>/</a:t>
            </a:r>
            <a:r>
              <a:rPr lang="zh-CN" altLang="en-US" sz="1600" dirty="0">
                <a:solidFill>
                  <a:schemeClr val="tx1"/>
                </a:solidFill>
                <a:latin typeface="微软雅黑" panose="020B0503020204020204" charset="-122"/>
                <a:ea typeface="微软雅黑" panose="020B0503020204020204" charset="-122"/>
                <a:cs typeface="FZHei-B01S"/>
                <a:sym typeface="FZZhengHeiS-R-GB"/>
              </a:rPr>
              <a:t>月度审核增减变动汇总表</a:t>
            </a:r>
            <a:r>
              <a:rPr lang="en-US" altLang="zh-CN" sz="1600" dirty="0">
                <a:solidFill>
                  <a:schemeClr val="tx1"/>
                </a:solidFill>
                <a:latin typeface="微软雅黑" panose="020B0503020204020204" charset="-122"/>
                <a:ea typeface="微软雅黑" panose="020B0503020204020204" charset="-122"/>
                <a:cs typeface="FZHei-B01S"/>
                <a:sym typeface="FZZhengHeiS-R-GB"/>
              </a:rPr>
              <a:t>》</a:t>
            </a:r>
            <a:r>
              <a:rPr lang="zh-CN" altLang="en-US" sz="1600" dirty="0">
                <a:solidFill>
                  <a:schemeClr val="tx1"/>
                </a:solidFill>
                <a:latin typeface="微软雅黑" panose="020B0503020204020204" charset="-122"/>
                <a:ea typeface="微软雅黑" panose="020B0503020204020204" charset="-122"/>
                <a:cs typeface="FZHei-B01S"/>
                <a:sym typeface="FZZhengHeiS-R-GB"/>
              </a:rPr>
              <a:t>，签字盖章</a:t>
            </a:r>
            <a:r>
              <a:rPr lang="zh-CN" altLang="en-US" sz="1600" dirty="0" smtClean="0">
                <a:solidFill>
                  <a:schemeClr val="tx1"/>
                </a:solidFill>
                <a:latin typeface="微软雅黑" panose="020B0503020204020204" charset="-122"/>
                <a:ea typeface="微软雅黑" panose="020B0503020204020204" charset="-122"/>
                <a:cs typeface="FZHei-B01S"/>
                <a:sym typeface="FZZhengHeiS-R-GB"/>
              </a:rPr>
              <a:t>后上报省级</a:t>
            </a:r>
            <a:endParaRPr lang="zh-CN" altLang="en-US" sz="1600" dirty="0">
              <a:solidFill>
                <a:schemeClr val="tx1"/>
              </a:solidFill>
              <a:latin typeface="微软雅黑" panose="020B0503020204020204" charset="-122"/>
              <a:ea typeface="微软雅黑" panose="020B0503020204020204" charset="-122"/>
              <a:cs typeface="FZHei-B01S"/>
              <a:sym typeface="FZZhengHeiS-R-GB"/>
            </a:endParaRPr>
          </a:p>
        </p:txBody>
      </p:sp>
      <p:sp>
        <p:nvSpPr>
          <p:cNvPr id="3" name="对话气泡: 椭圆形 16"/>
          <p:cNvSpPr/>
          <p:nvPr/>
        </p:nvSpPr>
        <p:spPr>
          <a:xfrm>
            <a:off x="9234488" y="5495925"/>
            <a:ext cx="2301875" cy="1060450"/>
          </a:xfrm>
          <a:prstGeom prst="wedgeEllipseCallout">
            <a:avLst>
              <a:gd name="adj1" fmla="val -66613"/>
              <a:gd name="adj2" fmla="val 9942"/>
            </a:avLst>
          </a:prstGeom>
          <a:gradFill>
            <a:gsLst>
              <a:gs pos="0">
                <a:srgbClr val="FFFFFF"/>
              </a:gs>
              <a:gs pos="100000">
                <a:schemeClr val="bg1">
                  <a:lumMod val="95000"/>
                </a:schemeClr>
              </a:gs>
            </a:gsLst>
            <a:lin ang="15000000" scaled="0"/>
          </a:gradFill>
          <a:ln w="25400">
            <a:solidFill>
              <a:srgbClr val="FFCDCD"/>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sz="1400">
                <a:solidFill>
                  <a:schemeClr val="tx1"/>
                </a:solidFill>
                <a:latin typeface="微软雅黑" panose="020B0503020204020204" charset="-122"/>
                <a:ea typeface="微软雅黑" panose="020B0503020204020204" charset="-122"/>
                <a:cs typeface="FZHei-B01S"/>
                <a:sym typeface="FZZhengHeiS-R-GB"/>
              </a:rPr>
              <a:t>国家专业司和国家普查中心同时审核</a:t>
            </a:r>
            <a:endParaRPr lang="zh-CN" altLang="en-US" sz="1400">
              <a:solidFill>
                <a:schemeClr val="tx1"/>
              </a:solidFill>
              <a:latin typeface="微软雅黑" panose="020B0503020204020204" charset="-122"/>
              <a:ea typeface="微软雅黑" panose="020B0503020204020204" charset="-122"/>
              <a:cs typeface="FZHei-B01S"/>
              <a:sym typeface="FZZhengHeiS-R-GB"/>
            </a:endParaRPr>
          </a:p>
        </p:txBody>
      </p:sp>
      <p:sp>
        <p:nvSpPr>
          <p:cNvPr id="20493" name="灯片编号占位符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E7DB4AB5-0662-4B6C-941B-3C788CC4C129}" type="slidenum">
              <a:rPr altLang="en-US" smtClean="0">
                <a:solidFill>
                  <a:srgbClr val="898989"/>
                </a:solidFill>
                <a:cs typeface="FZHei-B01S"/>
              </a:rPr>
            </a:fld>
            <a:endParaRPr lang="zh-CN" altLang="en-US" smtClean="0">
              <a:solidFill>
                <a:srgbClr val="898989"/>
              </a:solidFill>
              <a:cs typeface="FZHei-B01S"/>
            </a:endParaRPr>
          </a:p>
        </p:txBody>
      </p:sp>
    </p:spTree>
  </p:cSld>
  <p:clrMapOvr>
    <a:masterClrMapping/>
  </p:clrMapOvr>
  <p:transition spd="slow"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500"/>
                                        <p:tgtEl>
                                          <p:spTgt spid="92"/>
                                        </p:tgtEl>
                                      </p:cBhvr>
                                    </p:animEffect>
                                  </p:childTnLst>
                                </p:cTn>
                              </p:par>
                              <p:par>
                                <p:cTn id="11" presetID="63" presetClass="path" presetSubtype="0" accel="50000" decel="50000" fill="hold" nodeType="withEffect">
                                  <p:stCondLst>
                                    <p:cond delay="0"/>
                                  </p:stCondLst>
                                  <p:childTnLst>
                                    <p:animMotion origin="layout" path="M -0.16667 2.59259E-6 L 2.5E-6 2.59259E-6 " pathEditMode="relative" rAng="0" ptsTypes="AA">
                                      <p:cBhvr>
                                        <p:cTn id="12" dur="800" fill="hold"/>
                                        <p:tgtEl>
                                          <p:spTgt spid="91"/>
                                        </p:tgtEl>
                                        <p:attrNameLst>
                                          <p:attrName>ppt_x</p:attrName>
                                          <p:attrName>ppt_y</p:attrName>
                                        </p:attrNameLst>
                                      </p:cBhvr>
                                      <p:rCtr x="8300" y="0"/>
                                    </p:animMotion>
                                  </p:childTnLst>
                                </p:cTn>
                              </p:par>
                              <p:par>
                                <p:cTn id="13" presetID="10" presetClass="entr" presetSubtype="0" fill="hold" grpId="0" nodeType="withEffect">
                                  <p:stCondLst>
                                    <p:cond delay="500"/>
                                  </p:stCondLst>
                                  <p:childTnLst>
                                    <p:set>
                                      <p:cBhvr>
                                        <p:cTn id="14" dur="1" fill="hold">
                                          <p:stCondLst>
                                            <p:cond delay="0"/>
                                          </p:stCondLst>
                                        </p:cTn>
                                        <p:tgtEl>
                                          <p:spTgt spid="93"/>
                                        </p:tgtEl>
                                        <p:attrNameLst>
                                          <p:attrName>style.visibility</p:attrName>
                                        </p:attrNameLst>
                                      </p:cBhvr>
                                      <p:to>
                                        <p:strVal val="visible"/>
                                      </p:to>
                                    </p:set>
                                    <p:animEffect transition="in" filter="fade">
                                      <p:cBhvr>
                                        <p:cTn id="15" dur="500"/>
                                        <p:tgtEl>
                                          <p:spTgt spid="93"/>
                                        </p:tgtEl>
                                      </p:cBhvr>
                                    </p:animEffect>
                                  </p:childTnLst>
                                </p:cTn>
                              </p:par>
                              <p:par>
                                <p:cTn id="16" presetID="63" presetClass="path" presetSubtype="0" accel="50000" decel="50000" fill="hold" grpId="1" nodeType="withEffect">
                                  <p:stCondLst>
                                    <p:cond delay="200"/>
                                  </p:stCondLst>
                                  <p:childTnLst>
                                    <p:animMotion origin="layout" path="M -0.16667 -1.85185E-6 L -2.5E-6 -1.85185E-6 " pathEditMode="relative" rAng="0" ptsTypes="AA">
                                      <p:cBhvr>
                                        <p:cTn id="17" dur="800" fill="hold"/>
                                        <p:tgtEl>
                                          <p:spTgt spid="93"/>
                                        </p:tgtEl>
                                        <p:attrNameLst>
                                          <p:attrName>ppt_x</p:attrName>
                                          <p:attrName>ppt_y</p:attrName>
                                        </p:attrNameLst>
                                      </p:cBhvr>
                                      <p:rCtr x="8800" y="0"/>
                                    </p:animMotion>
                                  </p:childTnLst>
                                </p:cTn>
                              </p:par>
                              <p:par>
                                <p:cTn id="18" presetID="10" presetClass="entr" presetSubtype="0" fill="hold" grpId="0" nodeType="withEffect">
                                  <p:stCondLst>
                                    <p:cond delay="75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1000"/>
                                        <p:tgtEl>
                                          <p:spTgt spid="70"/>
                                        </p:tgtEl>
                                      </p:cBhvr>
                                    </p:animEffect>
                                  </p:childTnLst>
                                </p:cTn>
                              </p:par>
                              <p:par>
                                <p:cTn id="21" presetID="63" presetClass="path" presetSubtype="0" accel="50000" decel="50000" fill="hold" grpId="1" nodeType="withEffect">
                                  <p:stCondLst>
                                    <p:cond delay="0"/>
                                  </p:stCondLst>
                                  <p:childTnLst>
                                    <p:animMotion origin="layout" path="M -0.16666 -3.7037E-7 L -2.5E-6 -3.7037E-7 " pathEditMode="relative" rAng="0" ptsTypes="AA">
                                      <p:cBhvr>
                                        <p:cTn id="22" dur="800" fill="hold"/>
                                        <p:tgtEl>
                                          <p:spTgt spid="70"/>
                                        </p:tgtEl>
                                        <p:attrNameLst>
                                          <p:attrName>ppt_x</p:attrName>
                                          <p:attrName>ppt_y</p:attrName>
                                        </p:attrNameLst>
                                      </p:cBhvr>
                                      <p:rCtr x="8300" y="0"/>
                                    </p:animMotion>
                                  </p:childTnLst>
                                </p:cTn>
                              </p:par>
                              <p:par>
                                <p:cTn id="23" presetID="22" presetClass="entr" presetSubtype="8" fill="hold" grpId="0" nodeType="withEffect">
                                  <p:stCondLst>
                                    <p:cond delay="500"/>
                                  </p:stCondLst>
                                  <p:childTnLst>
                                    <p:set>
                                      <p:cBhvr>
                                        <p:cTn id="24" dur="1" fill="hold">
                                          <p:stCondLst>
                                            <p:cond delay="0"/>
                                          </p:stCondLst>
                                        </p:cTn>
                                        <p:tgtEl>
                                          <p:spTgt spid="71"/>
                                        </p:tgtEl>
                                        <p:attrNameLst>
                                          <p:attrName>style.visibility</p:attrName>
                                        </p:attrNameLst>
                                      </p:cBhvr>
                                      <p:to>
                                        <p:strVal val="visible"/>
                                      </p:to>
                                    </p:set>
                                    <p:animEffect transition="in" filter="wipe(left)">
                                      <p:cBhvr>
                                        <p:cTn id="25" dur="500"/>
                                        <p:tgtEl>
                                          <p:spTgt spid="7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ppt_x</p:attrName>
                                        </p:attrNameLst>
                                      </p:cBhvr>
                                      <p:tavLst>
                                        <p:tav tm="0">
                                          <p:val>
                                            <p:strVal val="#ppt_x"/>
                                          </p:val>
                                        </p:tav>
                                        <p:tav tm="100000">
                                          <p:val>
                                            <p:strVal val="#ppt_x"/>
                                          </p:val>
                                        </p:tav>
                                      </p:tavLst>
                                    </p:anim>
                                    <p:anim calcmode="lin" valueType="num">
                                      <p:cBhvr>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grpId="1" nodeType="clickEffect">
                                  <p:stCondLst>
                                    <p:cond delay="0"/>
                                  </p:stCondLst>
                                  <p:childTnLst>
                                    <p:anim calcmode="lin" valueType="num">
                                      <p:cBhvr>
                                        <p:cTn id="35" dur="500"/>
                                        <p:tgtEl>
                                          <p:spTgt spid="2"/>
                                        </p:tgtEl>
                                        <p:attrNameLst>
                                          <p:attrName>ppt_x</p:attrName>
                                        </p:attrNameLst>
                                      </p:cBhvr>
                                      <p:tavLst>
                                        <p:tav tm="0">
                                          <p:val>
                                            <p:strVal val="ppt_x"/>
                                          </p:val>
                                        </p:tav>
                                        <p:tav tm="100000">
                                          <p:val>
                                            <p:strVal val="ppt_x"/>
                                          </p:val>
                                        </p:tav>
                                      </p:tavLst>
                                    </p:anim>
                                    <p:anim calcmode="lin" valueType="num">
                                      <p:cBhvr>
                                        <p:cTn id="36" dur="500"/>
                                        <p:tgtEl>
                                          <p:spTgt spid="2"/>
                                        </p:tgtEl>
                                        <p:attrNameLst>
                                          <p:attrName>ppt_y</p:attrName>
                                        </p:attrNameLst>
                                      </p:cBhvr>
                                      <p:tavLst>
                                        <p:tav tm="0">
                                          <p:val>
                                            <p:strVal val="ppt_y"/>
                                          </p:val>
                                        </p:tav>
                                        <p:tav tm="100000">
                                          <p:val>
                                            <p:strVal val="1+ppt_h/2"/>
                                          </p:val>
                                        </p:tav>
                                      </p:tavLst>
                                    </p:anim>
                                    <p:set>
                                      <p:cBhvr>
                                        <p:cTn id="37" dur="1" fill="hold">
                                          <p:stCondLst>
                                            <p:cond delay="499"/>
                                          </p:stCondLst>
                                        </p:cTn>
                                        <p:tgtEl>
                                          <p:spTgt spid="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ppt_x</p:attrName>
                                        </p:attrNameLst>
                                      </p:cBhvr>
                                      <p:tavLst>
                                        <p:tav tm="0">
                                          <p:val>
                                            <p:strVal val="#ppt_x"/>
                                          </p:val>
                                        </p:tav>
                                        <p:tav tm="100000">
                                          <p:val>
                                            <p:strVal val="#ppt_x"/>
                                          </p:val>
                                        </p:tav>
                                      </p:tavLst>
                                    </p:anim>
                                    <p:anim calcmode="lin" valueType="num">
                                      <p:cBhvr>
                                        <p:cTn id="4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grpId="1" nodeType="clickEffect">
                                  <p:stCondLst>
                                    <p:cond delay="0"/>
                                  </p:stCondLst>
                                  <p:childTnLst>
                                    <p:anim calcmode="lin" valueType="num">
                                      <p:cBhvr>
                                        <p:cTn id="47" dur="500"/>
                                        <p:tgtEl>
                                          <p:spTgt spid="5"/>
                                        </p:tgtEl>
                                        <p:attrNameLst>
                                          <p:attrName>ppt_x</p:attrName>
                                        </p:attrNameLst>
                                      </p:cBhvr>
                                      <p:tavLst>
                                        <p:tav tm="0">
                                          <p:val>
                                            <p:strVal val="ppt_x"/>
                                          </p:val>
                                        </p:tav>
                                        <p:tav tm="100000">
                                          <p:val>
                                            <p:strVal val="ppt_x"/>
                                          </p:val>
                                        </p:tav>
                                      </p:tavLst>
                                    </p:anim>
                                    <p:anim calcmode="lin" valueType="num">
                                      <p:cBhvr>
                                        <p:cTn id="48" dur="500"/>
                                        <p:tgtEl>
                                          <p:spTgt spid="5"/>
                                        </p:tgtEl>
                                        <p:attrNameLst>
                                          <p:attrName>ppt_y</p:attrName>
                                        </p:attrNameLst>
                                      </p:cBhvr>
                                      <p:tavLst>
                                        <p:tav tm="0">
                                          <p:val>
                                            <p:strVal val="ppt_y"/>
                                          </p:val>
                                        </p:tav>
                                        <p:tav tm="100000">
                                          <p:val>
                                            <p:strVal val="1+ppt_h/2"/>
                                          </p:val>
                                        </p:tav>
                                      </p:tavLst>
                                    </p:anim>
                                    <p:set>
                                      <p:cBhvr>
                                        <p:cTn id="49" dur="1" fill="hold">
                                          <p:stCondLst>
                                            <p:cond delay="499"/>
                                          </p:stCondLst>
                                        </p:cTn>
                                        <p:tgtEl>
                                          <p:spTgt spid="5"/>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ppt_x</p:attrName>
                                        </p:attrNameLst>
                                      </p:cBhvr>
                                      <p:tavLst>
                                        <p:tav tm="0">
                                          <p:val>
                                            <p:strVal val="#ppt_x"/>
                                          </p:val>
                                        </p:tav>
                                        <p:tav tm="100000">
                                          <p:val>
                                            <p:strVal val="#ppt_x"/>
                                          </p:val>
                                        </p:tav>
                                      </p:tavLst>
                                    </p:anim>
                                    <p:anim calcmode="lin" valueType="num">
                                      <p:cBhvr>
                                        <p:cTn id="5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xit" presetSubtype="4" fill="hold" grpId="1" nodeType="clickEffect">
                                  <p:stCondLst>
                                    <p:cond delay="0"/>
                                  </p:stCondLst>
                                  <p:childTnLst>
                                    <p:anim calcmode="lin" valueType="num">
                                      <p:cBhvr>
                                        <p:cTn id="59" dur="500"/>
                                        <p:tgtEl>
                                          <p:spTgt spid="17"/>
                                        </p:tgtEl>
                                        <p:attrNameLst>
                                          <p:attrName>ppt_x</p:attrName>
                                        </p:attrNameLst>
                                      </p:cBhvr>
                                      <p:tavLst>
                                        <p:tav tm="0">
                                          <p:val>
                                            <p:strVal val="ppt_x"/>
                                          </p:val>
                                        </p:tav>
                                        <p:tav tm="100000">
                                          <p:val>
                                            <p:strVal val="ppt_x"/>
                                          </p:val>
                                        </p:tav>
                                      </p:tavLst>
                                    </p:anim>
                                    <p:anim calcmode="lin" valueType="num">
                                      <p:cBhvr>
                                        <p:cTn id="60" dur="500"/>
                                        <p:tgtEl>
                                          <p:spTgt spid="17"/>
                                        </p:tgtEl>
                                        <p:attrNameLst>
                                          <p:attrName>ppt_y</p:attrName>
                                        </p:attrNameLst>
                                      </p:cBhvr>
                                      <p:tavLst>
                                        <p:tav tm="0">
                                          <p:val>
                                            <p:strVal val="ppt_y"/>
                                          </p:val>
                                        </p:tav>
                                        <p:tav tm="100000">
                                          <p:val>
                                            <p:strVal val="1+ppt_h/2"/>
                                          </p:val>
                                        </p:tav>
                                      </p:tavLst>
                                    </p:anim>
                                    <p:set>
                                      <p:cBhvr>
                                        <p:cTn id="61" dur="1" fill="hold">
                                          <p:stCondLst>
                                            <p:cond delay="499"/>
                                          </p:stCondLst>
                                        </p:cTn>
                                        <p:tgtEl>
                                          <p:spTgt spid="17"/>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500" fill="hold"/>
                                        <p:tgtEl>
                                          <p:spTgt spid="3"/>
                                        </p:tgtEl>
                                        <p:attrNameLst>
                                          <p:attrName>ppt_x</p:attrName>
                                        </p:attrNameLst>
                                      </p:cBhvr>
                                      <p:tavLst>
                                        <p:tav tm="0">
                                          <p:val>
                                            <p:strVal val="#ppt_x"/>
                                          </p:val>
                                        </p:tav>
                                        <p:tav tm="100000">
                                          <p:val>
                                            <p:strVal val="#ppt_x"/>
                                          </p:val>
                                        </p:tav>
                                      </p:tavLst>
                                    </p:anim>
                                    <p:anim calcmode="lin" valueType="num">
                                      <p:cBhvr>
                                        <p:cTn id="6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0" grpId="1" animBg="1"/>
      <p:bldP spid="71" grpId="0"/>
      <p:bldP spid="92" grpId="0"/>
      <p:bldP spid="93" grpId="0" animBg="1"/>
      <p:bldP spid="93" grpId="1" animBg="1"/>
      <p:bldP spid="2" grpId="0" bldLvl="0" animBg="1"/>
      <p:bldP spid="2" grpId="1" bldLvl="0" animBg="1"/>
      <p:bldP spid="5" grpId="0" bldLvl="0" animBg="1"/>
      <p:bldP spid="5" grpId="1" bldLvl="0" animBg="1"/>
      <p:bldP spid="17" grpId="0" bldLvl="0" animBg="1"/>
      <p:bldP spid="17" grpId="1" bldLvl="0" animBg="1"/>
      <p:bldP spid="3" grpId="0" bldLvl="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圆角矩形 111"/>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42" name="矩形 41"/>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43" name="矩形 42"/>
          <p:cNvSpPr>
            <a:spLocks noChangeArrowheads="1"/>
          </p:cNvSpPr>
          <p:nvPr/>
        </p:nvSpPr>
        <p:spPr bwMode="auto">
          <a:xfrm>
            <a:off x="417513" y="401638"/>
            <a:ext cx="6908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18478F"/>
                </a:solidFill>
                <a:latin typeface="方正黑体简体" pitchFamily="2" charset="-122"/>
                <a:ea typeface="方正黑体简体" pitchFamily="2" charset="-122"/>
                <a:sym typeface="FZZhengHeiS-R-GB"/>
              </a:rPr>
              <a:t>4.1</a:t>
            </a:r>
            <a:endParaRPr lang="zh-CN" altLang="en-US" sz="3200">
              <a:solidFill>
                <a:srgbClr val="18478F"/>
              </a:solidFill>
              <a:latin typeface="方正黑体简体" pitchFamily="2" charset="-122"/>
              <a:ea typeface="方正黑体简体" pitchFamily="2" charset="-122"/>
              <a:sym typeface="FZZhengHeiS-R-GB"/>
            </a:endParaRPr>
          </a:p>
        </p:txBody>
      </p:sp>
      <p:sp>
        <p:nvSpPr>
          <p:cNvPr id="44" name="矩形 43"/>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48" name="矩形 47"/>
          <p:cNvSpPr>
            <a:spLocks noChangeArrowheads="1"/>
          </p:cNvSpPr>
          <p:nvPr/>
        </p:nvSpPr>
        <p:spPr bwMode="auto">
          <a:xfrm>
            <a:off x="1844675" y="479425"/>
            <a:ext cx="60436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a:solidFill>
                  <a:srgbClr val="18478F"/>
                </a:solidFill>
                <a:latin typeface="方正黑体简体" pitchFamily="2" charset="-122"/>
                <a:ea typeface="方正黑体简体" pitchFamily="2" charset="-122"/>
                <a:sym typeface="FZZhengHeiS-R-GB"/>
              </a:rPr>
              <a:t>专项审核（新纳入）</a:t>
            </a:r>
            <a:r>
              <a:rPr lang="en-US" altLang="zh-CN" sz="2400">
                <a:solidFill>
                  <a:srgbClr val="18478F"/>
                </a:solidFill>
                <a:latin typeface="方正黑体简体" pitchFamily="2" charset="-122"/>
                <a:ea typeface="方正黑体简体" pitchFamily="2" charset="-122"/>
                <a:sym typeface="FZZhengHeiS-R-GB"/>
              </a:rPr>
              <a:t>--</a:t>
            </a:r>
            <a:r>
              <a:rPr lang="zh-CN" altLang="en-US" sz="2400">
                <a:solidFill>
                  <a:srgbClr val="18478F"/>
                </a:solidFill>
                <a:latin typeface="方正黑体简体" pitchFamily="2" charset="-122"/>
                <a:ea typeface="方正黑体简体" pitchFamily="2" charset="-122"/>
                <a:sym typeface="FZZhengHeiS-R-GB"/>
              </a:rPr>
              <a:t>分支机构</a:t>
            </a:r>
            <a:endParaRPr lang="zh-CN" altLang="en-US" sz="2400">
              <a:solidFill>
                <a:srgbClr val="18478F"/>
              </a:solidFill>
              <a:latin typeface="方正黑体简体" pitchFamily="2" charset="-122"/>
              <a:ea typeface="方正黑体简体" pitchFamily="2" charset="-122"/>
              <a:sym typeface="FZZhengHeiS-R-GB"/>
            </a:endParaRPr>
          </a:p>
        </p:txBody>
      </p:sp>
      <p:sp>
        <p:nvSpPr>
          <p:cNvPr id="109574" name="文本框 3"/>
          <p:cNvSpPr txBox="1">
            <a:spLocks noChangeArrowheads="1"/>
          </p:cNvSpPr>
          <p:nvPr/>
        </p:nvSpPr>
        <p:spPr bwMode="auto">
          <a:xfrm>
            <a:off x="649605" y="1047873"/>
            <a:ext cx="10891838" cy="548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lnSpc>
                <a:spcPct val="150000"/>
              </a:lnSpc>
            </a:pPr>
            <a:r>
              <a:rPr lang="zh-CN" altLang="en-US" sz="2000" dirty="0">
                <a:latin typeface="微软雅黑" panose="020B0503020204020204" charset="-122"/>
                <a:ea typeface="微软雅黑" panose="020B0503020204020204" charset="-122"/>
                <a:sym typeface="FZZhengHeiS-R-GB"/>
              </a:rPr>
              <a:t>详细名称包含分店、分厂、分公司、分部等，需查看是否为视同法人单位：   </a:t>
            </a:r>
            <a:endParaRPr lang="zh-CN" altLang="en-US" sz="2000" dirty="0">
              <a:latin typeface="微软雅黑" panose="020B0503020204020204" charset="-122"/>
              <a:ea typeface="微软雅黑" panose="020B0503020204020204" charset="-122"/>
              <a:sym typeface="FZZhengHeiS-R-GB"/>
            </a:endParaRPr>
          </a:p>
          <a:p>
            <a:pPr eaLnBrk="0" hangingPunct="0">
              <a:lnSpc>
                <a:spcPct val="150000"/>
              </a:lnSpc>
            </a:pPr>
            <a:r>
              <a:rPr lang="zh-CN" altLang="en-US" sz="2400" dirty="0" smtClean="0">
                <a:solidFill>
                  <a:schemeClr val="accent2">
                    <a:lumMod val="75000"/>
                  </a:schemeClr>
                </a:solidFill>
                <a:latin typeface="方正小标宋_GBK" panose="02000000000000000000" pitchFamily="65" charset="-122"/>
                <a:ea typeface="方正小标宋_GBK" panose="02000000000000000000" pitchFamily="65" charset="-122"/>
                <a:sym typeface="FZZhengHeiS-R-GB"/>
              </a:rPr>
              <a:t>以下两种情况之一</a:t>
            </a:r>
            <a:r>
              <a:rPr lang="zh-CN" altLang="en-US" sz="2400" dirty="0">
                <a:solidFill>
                  <a:schemeClr val="accent2">
                    <a:lumMod val="75000"/>
                  </a:schemeClr>
                </a:solidFill>
                <a:latin typeface="方正小标宋_GBK" panose="02000000000000000000" pitchFamily="65" charset="-122"/>
                <a:ea typeface="方正小标宋_GBK" panose="02000000000000000000" pitchFamily="65" charset="-122"/>
                <a:sym typeface="FZZhengHeiS-R-GB"/>
              </a:rPr>
              <a:t>的可作为视同法人单位纳入：   </a:t>
            </a:r>
            <a:endParaRPr lang="zh-CN" altLang="en-US" sz="2400" dirty="0">
              <a:solidFill>
                <a:schemeClr val="accent2">
                  <a:lumMod val="75000"/>
                </a:schemeClr>
              </a:solidFill>
              <a:latin typeface="方正小标宋_GBK" panose="02000000000000000000" pitchFamily="65" charset="-122"/>
              <a:ea typeface="方正小标宋_GBK" panose="02000000000000000000" pitchFamily="65" charset="-122"/>
              <a:sym typeface="FZZhengHeiS-R-GB"/>
            </a:endParaRPr>
          </a:p>
          <a:p>
            <a:pPr eaLnBrk="0" hangingPunct="0">
              <a:lnSpc>
                <a:spcPct val="150000"/>
              </a:lnSpc>
            </a:pPr>
            <a:r>
              <a:rPr lang="zh-CN" altLang="en-US" sz="1800" b="1" dirty="0" smtClean="0">
                <a:solidFill>
                  <a:schemeClr val="accent1">
                    <a:lumMod val="50000"/>
                  </a:schemeClr>
                </a:solidFill>
                <a:latin typeface="微软雅黑" panose="020B0503020204020204" charset="-122"/>
                <a:ea typeface="微软雅黑" panose="020B0503020204020204" charset="-122"/>
                <a:sym typeface="FZZhengHeiS-R-GB"/>
              </a:rPr>
              <a:t>情况</a:t>
            </a:r>
            <a:r>
              <a:rPr lang="zh-CN" altLang="en-US" sz="1800" b="1" dirty="0">
                <a:solidFill>
                  <a:schemeClr val="accent1">
                    <a:lumMod val="50000"/>
                  </a:schemeClr>
                </a:solidFill>
                <a:latin typeface="微软雅黑" panose="020B0503020204020204" charset="-122"/>
                <a:ea typeface="微软雅黑" panose="020B0503020204020204" charset="-122"/>
                <a:sym typeface="FZZhengHeiS-R-GB"/>
              </a:rPr>
              <a:t>一</a:t>
            </a:r>
            <a:r>
              <a:rPr lang="zh-CN" altLang="en-US" sz="1800" dirty="0">
                <a:latin typeface="微软雅黑" panose="020B0503020204020204" charset="-122"/>
                <a:ea typeface="微软雅黑" panose="020B0503020204020204" charset="-122"/>
                <a:sym typeface="FZZhengHeiS-R-GB"/>
              </a:rPr>
              <a:t>：</a:t>
            </a:r>
            <a:r>
              <a:rPr lang="zh-CN" altLang="en-US" sz="1800" b="1" dirty="0">
                <a:solidFill>
                  <a:schemeClr val="accent1">
                    <a:lumMod val="50000"/>
                  </a:schemeClr>
                </a:solidFill>
                <a:latin typeface="微软雅黑" panose="020B0503020204020204" charset="-122"/>
                <a:ea typeface="微软雅黑" panose="020B0503020204020204" charset="-122"/>
                <a:sym typeface="FZZhengHeiS-R-GB"/>
              </a:rPr>
              <a:t>单位</a:t>
            </a:r>
            <a:r>
              <a:rPr lang="zh-CN" altLang="en-US" sz="1800" b="1" dirty="0" smtClean="0">
                <a:solidFill>
                  <a:schemeClr val="accent1">
                    <a:lumMod val="50000"/>
                  </a:schemeClr>
                </a:solidFill>
                <a:latin typeface="微软雅黑" panose="020B0503020204020204" charset="-122"/>
                <a:ea typeface="微软雅黑" panose="020B0503020204020204" charset="-122"/>
                <a:sym typeface="FZZhengHeiS-R-GB"/>
              </a:rPr>
              <a:t>划分及处理办法规定</a:t>
            </a:r>
            <a:r>
              <a:rPr lang="zh-CN" altLang="en-US" sz="1800" b="1" dirty="0">
                <a:solidFill>
                  <a:schemeClr val="accent1">
                    <a:lumMod val="50000"/>
                  </a:schemeClr>
                </a:solidFill>
                <a:latin typeface="微软雅黑" panose="020B0503020204020204" charset="-122"/>
                <a:ea typeface="微软雅黑" panose="020B0503020204020204" charset="-122"/>
                <a:sym typeface="FZZhengHeiS-R-GB"/>
              </a:rPr>
              <a:t>的范围</a:t>
            </a:r>
            <a:r>
              <a:rPr lang="zh-CN" altLang="en-US" sz="1800" b="1" dirty="0" smtClean="0">
                <a:solidFill>
                  <a:schemeClr val="accent1">
                    <a:lumMod val="50000"/>
                  </a:schemeClr>
                </a:solidFill>
                <a:latin typeface="微软雅黑" panose="020B0503020204020204" charset="-122"/>
                <a:ea typeface="微软雅黑" panose="020B0503020204020204" charset="-122"/>
                <a:sym typeface="FZZhengHeiS-R-GB"/>
              </a:rPr>
              <a:t>内</a:t>
            </a:r>
            <a:r>
              <a:rPr lang="en-US" altLang="zh-CN" sz="1800" b="1" dirty="0" smtClean="0">
                <a:solidFill>
                  <a:schemeClr val="accent1">
                    <a:lumMod val="50000"/>
                  </a:schemeClr>
                </a:solidFill>
                <a:latin typeface="微软雅黑" panose="020B0503020204020204" charset="-122"/>
                <a:ea typeface="微软雅黑" panose="020B0503020204020204" charset="-122"/>
                <a:sym typeface="FZZhengHeiS-R-GB"/>
              </a:rPr>
              <a:t>——</a:t>
            </a:r>
            <a:r>
              <a:rPr lang="zh-CN" altLang="en-US" sz="1800" b="1" dirty="0" smtClean="0">
                <a:solidFill>
                  <a:schemeClr val="accent1">
                    <a:lumMod val="50000"/>
                  </a:schemeClr>
                </a:solidFill>
                <a:latin typeface="微软雅黑" panose="020B0503020204020204" charset="-122"/>
                <a:ea typeface="微软雅黑" panose="020B0503020204020204" charset="-122"/>
                <a:sym typeface="FZZhengHeiS-R-GB"/>
              </a:rPr>
              <a:t>直接视同法人</a:t>
            </a:r>
            <a:endParaRPr lang="zh-CN" altLang="en-US" sz="1800" b="1" dirty="0">
              <a:solidFill>
                <a:schemeClr val="accent1">
                  <a:lumMod val="50000"/>
                </a:schemeClr>
              </a:solidFill>
              <a:latin typeface="微软雅黑" panose="020B0503020204020204" charset="-122"/>
              <a:ea typeface="微软雅黑" panose="020B0503020204020204" charset="-122"/>
              <a:sym typeface="FZZhengHeiS-R-GB"/>
            </a:endParaRPr>
          </a:p>
          <a:p>
            <a:pPr eaLnBrk="0" hangingPunct="0">
              <a:lnSpc>
                <a:spcPct val="140000"/>
              </a:lnSpc>
            </a:pPr>
            <a:r>
              <a:rPr lang="en-US" altLang="zh-CN" sz="1800" dirty="0">
                <a:latin typeface="微软雅黑" panose="020B0503020204020204" charset="-122"/>
                <a:ea typeface="微软雅黑" panose="020B0503020204020204" charset="-122"/>
                <a:sym typeface="FZHei-B01S"/>
              </a:rPr>
              <a:t> </a:t>
            </a:r>
            <a:r>
              <a:rPr lang="en-US" altLang="zh-CN" sz="1800" dirty="0" smtClean="0">
                <a:latin typeface="微软雅黑" panose="020B0503020204020204" charset="-122"/>
                <a:ea typeface="微软雅黑" panose="020B0503020204020204" charset="-122"/>
                <a:sym typeface="FZHei-B01S"/>
              </a:rPr>
              <a:t>    </a:t>
            </a:r>
            <a:r>
              <a:rPr lang="zh-CN" altLang="en-US" sz="1800" dirty="0" smtClean="0">
                <a:latin typeface="微软雅黑" panose="020B0503020204020204" charset="-122"/>
                <a:ea typeface="微软雅黑" panose="020B0503020204020204" charset="-122"/>
                <a:sym typeface="FZHei-B01S"/>
              </a:rPr>
              <a:t>必须符合《国家统计局关于印发统计单位划分及具体处理办法的通知》（国统字</a:t>
            </a:r>
            <a:r>
              <a:rPr lang="en-US" altLang="zh-CN" sz="1800" dirty="0" smtClean="0">
                <a:latin typeface="微软雅黑" panose="020B0503020204020204" charset="-122"/>
                <a:ea typeface="微软雅黑" panose="020B0503020204020204" charset="-122"/>
                <a:sym typeface="FZHei-B01S"/>
              </a:rPr>
              <a:t>【</a:t>
            </a:r>
            <a:r>
              <a:rPr lang="en-US" altLang="zh-CN" sz="1800" dirty="0">
                <a:latin typeface="微软雅黑" panose="020B0503020204020204" charset="-122"/>
                <a:ea typeface="微软雅黑" panose="020B0503020204020204" charset="-122"/>
                <a:sym typeface="FZHei-B01S"/>
              </a:rPr>
              <a:t>2011】 </a:t>
            </a:r>
            <a:r>
              <a:rPr lang="en-US" altLang="zh-CN" sz="1800" dirty="0" smtClean="0">
                <a:latin typeface="微软雅黑" panose="020B0503020204020204" charset="-122"/>
                <a:ea typeface="微软雅黑" panose="020B0503020204020204" charset="-122"/>
                <a:sym typeface="FZHei-B01S"/>
              </a:rPr>
              <a:t>96</a:t>
            </a:r>
            <a:r>
              <a:rPr lang="zh-CN" altLang="en-US" sz="1800" dirty="0" smtClean="0">
                <a:latin typeface="微软雅黑" panose="020B0503020204020204" charset="-122"/>
                <a:ea typeface="微软雅黑" panose="020B0503020204020204" charset="-122"/>
                <a:sym typeface="FZHei-B01S"/>
              </a:rPr>
              <a:t>号）、</a:t>
            </a:r>
            <a:r>
              <a:rPr lang="zh-CN" altLang="en-US" sz="1800" dirty="0">
                <a:latin typeface="微软雅黑" panose="020B0503020204020204" charset="-122"/>
                <a:ea typeface="微软雅黑" panose="020B0503020204020204" charset="-122"/>
                <a:sym typeface="FZHei-B01S"/>
              </a:rPr>
              <a:t>《第四次全国经济普查方案》中关于统计单位划分及具体处理办法的有关</a:t>
            </a:r>
            <a:r>
              <a:rPr lang="zh-CN" altLang="en-US" sz="1800" dirty="0" smtClean="0">
                <a:latin typeface="微软雅黑" panose="020B0503020204020204" charset="-122"/>
                <a:ea typeface="微软雅黑" panose="020B0503020204020204" charset="-122"/>
                <a:sym typeface="FZHei-B01S"/>
              </a:rPr>
              <a:t>规定。</a:t>
            </a:r>
            <a:endParaRPr lang="zh-CN" altLang="en-US" sz="1800" dirty="0" smtClean="0">
              <a:latin typeface="微软雅黑" panose="020B0503020204020204" charset="-122"/>
              <a:ea typeface="微软雅黑" panose="020B0503020204020204" charset="-122"/>
              <a:sym typeface="FZHei-B01S"/>
            </a:endParaRPr>
          </a:p>
          <a:p>
            <a:pPr eaLnBrk="0" hangingPunct="0">
              <a:lnSpc>
                <a:spcPct val="150000"/>
              </a:lnSpc>
            </a:pPr>
            <a:r>
              <a:rPr lang="zh-CN" altLang="en-US" sz="1800" b="1" dirty="0" smtClean="0">
                <a:solidFill>
                  <a:schemeClr val="accent1">
                    <a:lumMod val="50000"/>
                  </a:schemeClr>
                </a:solidFill>
                <a:latin typeface="微软雅黑" panose="020B0503020204020204" charset="-122"/>
                <a:ea typeface="微软雅黑" panose="020B0503020204020204" charset="-122"/>
                <a:sym typeface="FZZhengHeiS-R-GB"/>
              </a:rPr>
              <a:t>情况</a:t>
            </a:r>
            <a:r>
              <a:rPr lang="zh-CN" altLang="en-US" sz="1800" b="1" dirty="0">
                <a:solidFill>
                  <a:schemeClr val="accent1">
                    <a:lumMod val="50000"/>
                  </a:schemeClr>
                </a:solidFill>
                <a:latin typeface="微软雅黑" panose="020B0503020204020204" charset="-122"/>
                <a:ea typeface="微软雅黑" panose="020B0503020204020204" charset="-122"/>
                <a:sym typeface="FZZhengHeiS-R-GB"/>
              </a:rPr>
              <a:t>二</a:t>
            </a:r>
            <a:r>
              <a:rPr lang="zh-CN" altLang="en-US" sz="1800" dirty="0">
                <a:latin typeface="微软雅黑" panose="020B0503020204020204" charset="-122"/>
                <a:ea typeface="微软雅黑" panose="020B0503020204020204" charset="-122"/>
                <a:sym typeface="FZZhengHeiS-R-GB"/>
              </a:rPr>
              <a:t>：</a:t>
            </a:r>
            <a:r>
              <a:rPr lang="zh-CN" altLang="en-US" sz="1800" b="1" dirty="0">
                <a:solidFill>
                  <a:schemeClr val="accent1">
                    <a:lumMod val="50000"/>
                  </a:schemeClr>
                </a:solidFill>
                <a:latin typeface="微软雅黑" panose="020B0503020204020204" charset="-122"/>
                <a:ea typeface="微软雅黑" panose="020B0503020204020204" charset="-122"/>
                <a:sym typeface="FZZhengHeiS-R-GB"/>
              </a:rPr>
              <a:t>各地向设管司</a:t>
            </a:r>
            <a:r>
              <a:rPr lang="zh-CN" altLang="en-US" sz="1800" b="1" dirty="0" smtClean="0">
                <a:solidFill>
                  <a:schemeClr val="accent1">
                    <a:lumMod val="50000"/>
                  </a:schemeClr>
                </a:solidFill>
                <a:latin typeface="微软雅黑" panose="020B0503020204020204" charset="-122"/>
                <a:ea typeface="微软雅黑" panose="020B0503020204020204" charset="-122"/>
                <a:sym typeface="FZZhengHeiS-R-GB"/>
              </a:rPr>
              <a:t>申请</a:t>
            </a:r>
            <a:r>
              <a:rPr lang="en-US" altLang="zh-CN" sz="1800" b="1" dirty="0" smtClean="0">
                <a:solidFill>
                  <a:schemeClr val="accent1">
                    <a:lumMod val="50000"/>
                  </a:schemeClr>
                </a:solidFill>
                <a:latin typeface="微软雅黑" panose="020B0503020204020204" charset="-122"/>
                <a:ea typeface="微软雅黑" panose="020B0503020204020204" charset="-122"/>
                <a:sym typeface="FZZhengHeiS-R-GB"/>
              </a:rPr>
              <a:t>——</a:t>
            </a:r>
            <a:r>
              <a:rPr lang="zh-CN" altLang="en-US" sz="1800" b="1" dirty="0" smtClean="0">
                <a:solidFill>
                  <a:schemeClr val="accent1">
                    <a:lumMod val="50000"/>
                  </a:schemeClr>
                </a:solidFill>
                <a:latin typeface="微软雅黑" panose="020B0503020204020204" charset="-122"/>
                <a:ea typeface="微软雅黑" panose="020B0503020204020204" charset="-122"/>
                <a:sym typeface="FZZhengHeiS-R-GB"/>
              </a:rPr>
              <a:t>获批后视</a:t>
            </a:r>
            <a:r>
              <a:rPr lang="zh-CN" altLang="en-US" sz="1800" b="1" dirty="0">
                <a:solidFill>
                  <a:schemeClr val="accent1">
                    <a:lumMod val="50000"/>
                  </a:schemeClr>
                </a:solidFill>
                <a:latin typeface="微软雅黑" panose="020B0503020204020204" charset="-122"/>
                <a:ea typeface="微软雅黑" panose="020B0503020204020204" charset="-122"/>
                <a:sym typeface="FZZhengHeiS-R-GB"/>
              </a:rPr>
              <a:t>同法人后纳入</a:t>
            </a:r>
            <a:endParaRPr lang="en-US" altLang="zh-CN" sz="1800" dirty="0" smtClean="0">
              <a:latin typeface="微软雅黑" panose="020B0503020204020204" charset="-122"/>
              <a:ea typeface="微软雅黑" panose="020B0503020204020204" charset="-122"/>
              <a:sym typeface="FZHei-B01S"/>
            </a:endParaRPr>
          </a:p>
          <a:p>
            <a:pPr eaLnBrk="0" hangingPunct="0">
              <a:lnSpc>
                <a:spcPct val="125000"/>
              </a:lnSpc>
              <a:spcBef>
                <a:spcPts val="0"/>
              </a:spcBef>
              <a:spcAft>
                <a:spcPts val="0"/>
              </a:spcAft>
            </a:pPr>
            <a:r>
              <a:rPr lang="zh-CN" altLang="en-US" sz="1800" dirty="0" smtClean="0">
                <a:latin typeface="微软雅黑" panose="020B0503020204020204" charset="-122"/>
                <a:ea typeface="微软雅黑" panose="020B0503020204020204" charset="-122"/>
                <a:sym typeface="FZHei-B01S"/>
              </a:rPr>
              <a:t>可申请的范围包括</a:t>
            </a:r>
            <a:r>
              <a:rPr lang="en-US" altLang="zh-CN" sz="1800" dirty="0" smtClean="0">
                <a:latin typeface="微软雅黑" panose="020B0503020204020204" charset="-122"/>
                <a:ea typeface="微软雅黑" panose="020B0503020204020204" charset="-122"/>
                <a:sym typeface="FZHei-B01S"/>
              </a:rPr>
              <a:t>:</a:t>
            </a:r>
            <a:r>
              <a:rPr lang="zh-CN" altLang="en-US" sz="1800" dirty="0" smtClean="0">
                <a:latin typeface="微软雅黑" panose="020B0503020204020204" charset="-122"/>
                <a:ea typeface="微软雅黑" panose="020B0503020204020204" charset="-122"/>
                <a:sym typeface="FZHei-B01S"/>
              </a:rPr>
              <a:t>（一）石油和天然气开采业法人企业跨省、自治区、直辖市分支机构；</a:t>
            </a:r>
            <a:endParaRPr lang="en-US" altLang="zh-CN" sz="1800" dirty="0" smtClean="0">
              <a:latin typeface="微软雅黑" panose="020B0503020204020204" charset="-122"/>
              <a:ea typeface="微软雅黑" panose="020B0503020204020204" charset="-122"/>
              <a:sym typeface="FZHei-B01S"/>
            </a:endParaRPr>
          </a:p>
          <a:p>
            <a:pPr eaLnBrk="0" hangingPunct="0">
              <a:lnSpc>
                <a:spcPct val="125000"/>
              </a:lnSpc>
              <a:spcBef>
                <a:spcPts val="0"/>
              </a:spcBef>
              <a:spcAft>
                <a:spcPts val="0"/>
              </a:spcAft>
            </a:pPr>
            <a:r>
              <a:rPr lang="en-US" altLang="zh-CN" sz="1800" dirty="0" smtClean="0">
                <a:latin typeface="微软雅黑" panose="020B0503020204020204" charset="-122"/>
                <a:ea typeface="微软雅黑" panose="020B0503020204020204" charset="-122"/>
                <a:sym typeface="FZHei-B01S"/>
              </a:rPr>
              <a:t>                 </a:t>
            </a:r>
            <a:r>
              <a:rPr lang="zh-CN" altLang="en-US" sz="1800" dirty="0" smtClean="0">
                <a:latin typeface="微软雅黑" panose="020B0503020204020204" charset="-122"/>
                <a:ea typeface="微软雅黑" panose="020B0503020204020204" charset="-122"/>
                <a:sym typeface="FZHei-B01S"/>
              </a:rPr>
              <a:t>（二）百货零售业和超级市场零售业法人单位跨省分支机构。</a:t>
            </a:r>
            <a:endParaRPr lang="en-US" altLang="zh-CN" sz="1800" dirty="0" smtClean="0">
              <a:latin typeface="微软雅黑" panose="020B0503020204020204" charset="-122"/>
              <a:ea typeface="微软雅黑" panose="020B0503020204020204" charset="-122"/>
              <a:sym typeface="FZHei-B01S"/>
            </a:endParaRPr>
          </a:p>
          <a:p>
            <a:pPr eaLnBrk="0" hangingPunct="0">
              <a:lnSpc>
                <a:spcPct val="125000"/>
              </a:lnSpc>
              <a:spcBef>
                <a:spcPts val="0"/>
              </a:spcBef>
              <a:spcAft>
                <a:spcPts val="0"/>
              </a:spcAft>
            </a:pPr>
            <a:r>
              <a:rPr lang="en-US" altLang="zh-CN" sz="1800" dirty="0" smtClean="0">
                <a:latin typeface="微软雅黑" panose="020B0503020204020204" charset="-122"/>
                <a:ea typeface="微软雅黑" panose="020B0503020204020204" charset="-122"/>
                <a:sym typeface="FZHei-B01S"/>
              </a:rPr>
              <a:t>    </a:t>
            </a:r>
            <a:r>
              <a:rPr lang="zh-CN" altLang="en-US" sz="1800" dirty="0" smtClean="0">
                <a:latin typeface="微软雅黑" panose="020B0503020204020204" charset="-122"/>
                <a:ea typeface="微软雅黑" panose="020B0503020204020204" charset="-122"/>
                <a:sym typeface="FZHei-B01S"/>
              </a:rPr>
              <a:t>在以上范围的单位，应</a:t>
            </a:r>
            <a:r>
              <a:rPr lang="zh-CN" altLang="en-US" sz="1800" dirty="0">
                <a:latin typeface="微软雅黑" panose="020B0503020204020204" charset="-122"/>
                <a:ea typeface="微软雅黑" panose="020B0503020204020204" charset="-122"/>
                <a:sym typeface="FZHei-B01S"/>
              </a:rPr>
              <a:t>依据</a:t>
            </a:r>
            <a:r>
              <a:rPr lang="en-US" altLang="zh-CN" sz="1800" dirty="0">
                <a:latin typeface="微软雅黑" panose="020B0503020204020204" charset="-122"/>
                <a:ea typeface="微软雅黑" panose="020B0503020204020204" charset="-122"/>
                <a:sym typeface="FZHei-B01S"/>
              </a:rPr>
              <a:t>《</a:t>
            </a:r>
            <a:r>
              <a:rPr lang="zh-CN" altLang="en-US" sz="1800" dirty="0">
                <a:latin typeface="微软雅黑" panose="020B0503020204020204" charset="-122"/>
                <a:ea typeface="微软雅黑" panose="020B0503020204020204" charset="-122"/>
                <a:sym typeface="FZHei-B01S"/>
              </a:rPr>
              <a:t>国家统计局办公室关于印发跨省分支机构视同法人单位统计审批管理办法的通知</a:t>
            </a:r>
            <a:r>
              <a:rPr lang="en-US" altLang="zh-CN" sz="1800" dirty="0">
                <a:latin typeface="微软雅黑" panose="020B0503020204020204" charset="-122"/>
                <a:ea typeface="微软雅黑" panose="020B0503020204020204" charset="-122"/>
                <a:sym typeface="FZHei-B01S"/>
              </a:rPr>
              <a:t>》</a:t>
            </a:r>
            <a:r>
              <a:rPr lang="zh-CN" altLang="en-US" sz="1800" dirty="0">
                <a:latin typeface="微软雅黑" panose="020B0503020204020204" charset="-122"/>
                <a:ea typeface="微软雅黑" panose="020B0503020204020204" charset="-122"/>
                <a:sym typeface="FZHei-B01S"/>
              </a:rPr>
              <a:t>（国统办字</a:t>
            </a:r>
            <a:r>
              <a:rPr lang="en-US" altLang="zh-CN" sz="1800" dirty="0">
                <a:latin typeface="微软雅黑" panose="020B0503020204020204" charset="-122"/>
                <a:ea typeface="微软雅黑" panose="020B0503020204020204" charset="-122"/>
                <a:sym typeface="FZHei-B01S"/>
              </a:rPr>
              <a:t>〔2013〕35</a:t>
            </a:r>
            <a:r>
              <a:rPr lang="zh-CN" altLang="en-US" sz="1800" dirty="0">
                <a:latin typeface="微软雅黑" panose="020B0503020204020204" charset="-122"/>
                <a:ea typeface="微软雅黑" panose="020B0503020204020204" charset="-122"/>
                <a:sym typeface="FZHei-B01S"/>
              </a:rPr>
              <a:t>号）规定申请视同法人单位统计。</a:t>
            </a:r>
            <a:r>
              <a:rPr lang="en-US" altLang="zh-CN" sz="1800" dirty="0" smtClean="0"/>
              <a:t>  </a:t>
            </a:r>
            <a:endParaRPr lang="en-US" altLang="zh-CN" sz="1800" dirty="0" smtClean="0"/>
          </a:p>
          <a:p>
            <a:pPr>
              <a:lnSpc>
                <a:spcPct val="125000"/>
              </a:lnSpc>
              <a:spcBef>
                <a:spcPts val="0"/>
              </a:spcBef>
              <a:spcAft>
                <a:spcPts val="0"/>
              </a:spcAft>
            </a:pPr>
            <a:r>
              <a:rPr lang="en-US" altLang="zh-CN" sz="1800" dirty="0" smtClean="0">
                <a:latin typeface="微软雅黑" panose="020B0503020204020204" charset="-122"/>
                <a:ea typeface="微软雅黑" panose="020B0503020204020204" charset="-122"/>
                <a:sym typeface="+mn-ea"/>
              </a:rPr>
              <a:t>    </a:t>
            </a:r>
            <a:r>
              <a:rPr lang="zh-CN" altLang="en-US" sz="1800" dirty="0" smtClean="0">
                <a:latin typeface="微软雅黑" panose="020B0503020204020204" charset="-122"/>
                <a:ea typeface="微软雅黑" panose="020B0503020204020204" charset="-122"/>
                <a:sym typeface="+mn-ea"/>
              </a:rPr>
              <a:t>对于自</a:t>
            </a:r>
            <a:r>
              <a:rPr lang="en-US" altLang="zh-CN" sz="1800" dirty="0">
                <a:latin typeface="微软雅黑" panose="020B0503020204020204" charset="-122"/>
                <a:ea typeface="微软雅黑" panose="020B0503020204020204" charset="-122"/>
                <a:sym typeface="+mn-ea"/>
              </a:rPr>
              <a:t>2021</a:t>
            </a:r>
            <a:r>
              <a:rPr lang="zh-CN" altLang="en-US" sz="1800" dirty="0">
                <a:latin typeface="微软雅黑" panose="020B0503020204020204" charset="-122"/>
                <a:ea typeface="微软雅黑" panose="020B0503020204020204" charset="-122"/>
                <a:sym typeface="+mn-ea"/>
              </a:rPr>
              <a:t>年统计</a:t>
            </a:r>
            <a:r>
              <a:rPr lang="zh-CN" altLang="en-US" sz="1800" dirty="0" smtClean="0">
                <a:latin typeface="微软雅黑" panose="020B0503020204020204" charset="-122"/>
                <a:ea typeface="微软雅黑" panose="020B0503020204020204" charset="-122"/>
                <a:sym typeface="+mn-ea"/>
              </a:rPr>
              <a:t>年报起，新增的符合条件的</a:t>
            </a:r>
            <a:r>
              <a:rPr lang="zh-CN" altLang="en-US" sz="1800" b="1" dirty="0" smtClean="0">
                <a:latin typeface="微软雅黑" panose="020B0503020204020204" charset="-122"/>
                <a:ea typeface="微软雅黑" panose="020B0503020204020204" charset="-122"/>
                <a:sym typeface="+mn-ea"/>
              </a:rPr>
              <a:t>汽车</a:t>
            </a:r>
            <a:r>
              <a:rPr lang="zh-CN" altLang="en-US" sz="1800" b="1" dirty="0">
                <a:latin typeface="微软雅黑" panose="020B0503020204020204" charset="-122"/>
                <a:ea typeface="微软雅黑" panose="020B0503020204020204" charset="-122"/>
                <a:sym typeface="+mn-ea"/>
              </a:rPr>
              <a:t>整车制造行业产业活动单位</a:t>
            </a:r>
            <a:r>
              <a:rPr lang="zh-CN" altLang="en-US" sz="1800" u="sng" dirty="0">
                <a:latin typeface="微软雅黑" panose="020B0503020204020204" charset="-122"/>
                <a:ea typeface="微软雅黑" panose="020B0503020204020204" charset="-122"/>
                <a:sym typeface="+mn-ea"/>
              </a:rPr>
              <a:t>直接</a:t>
            </a:r>
            <a:r>
              <a:rPr lang="zh-CN" altLang="en-US" sz="1800" u="sng" dirty="0" smtClean="0">
                <a:latin typeface="微软雅黑" panose="020B0503020204020204" charset="-122"/>
                <a:ea typeface="微软雅黑" panose="020B0503020204020204" charset="-122"/>
                <a:sym typeface="+mn-ea"/>
              </a:rPr>
              <a:t>视同法人</a:t>
            </a:r>
            <a:r>
              <a:rPr lang="zh-CN" altLang="en-US" sz="1800" dirty="0" smtClean="0">
                <a:latin typeface="微软雅黑" panose="020B0503020204020204" charset="-122"/>
                <a:ea typeface="微软雅黑" panose="020B0503020204020204" charset="-122"/>
                <a:sym typeface="+mn-ea"/>
              </a:rPr>
              <a:t>的这一情况</a:t>
            </a:r>
            <a:r>
              <a:rPr lang="en-US" altLang="zh-CN" sz="1800" dirty="0" smtClean="0">
                <a:latin typeface="微软雅黑" panose="020B0503020204020204" charset="-122"/>
                <a:ea typeface="微软雅黑" panose="020B0503020204020204" charset="-122"/>
                <a:sym typeface="+mn-ea"/>
              </a:rPr>
              <a:t>,</a:t>
            </a:r>
            <a:r>
              <a:rPr lang="zh-CN" altLang="en-US" sz="1800" dirty="0" smtClean="0">
                <a:latin typeface="微软雅黑" panose="020B0503020204020204" charset="-122"/>
                <a:ea typeface="微软雅黑" panose="020B0503020204020204" charset="-122"/>
                <a:sym typeface="+mn-ea"/>
              </a:rPr>
              <a:t>今年提出了更为明确的要求：凡是</a:t>
            </a:r>
            <a:r>
              <a:rPr lang="zh-CN" altLang="en-US" sz="1800" dirty="0">
                <a:solidFill>
                  <a:schemeClr val="accent2">
                    <a:lumMod val="75000"/>
                  </a:schemeClr>
                </a:solidFill>
                <a:latin typeface="微软雅黑" panose="020B0503020204020204" charset="-122"/>
                <a:ea typeface="微软雅黑" panose="020B0503020204020204" charset="-122"/>
                <a:sym typeface="+mn-ea"/>
              </a:rPr>
              <a:t>跨省（区、市）汽车整车制造行业产业活动</a:t>
            </a:r>
            <a:r>
              <a:rPr lang="zh-CN" altLang="en-US" sz="1800" dirty="0" smtClean="0">
                <a:solidFill>
                  <a:schemeClr val="accent2">
                    <a:lumMod val="75000"/>
                  </a:schemeClr>
                </a:solidFill>
                <a:latin typeface="微软雅黑" panose="020B0503020204020204" charset="-122"/>
                <a:ea typeface="微软雅黑" panose="020B0503020204020204" charset="-122"/>
                <a:sym typeface="+mn-ea"/>
              </a:rPr>
              <a:t>单位都要</a:t>
            </a:r>
            <a:r>
              <a:rPr lang="zh-CN" altLang="en-US" sz="1800" dirty="0">
                <a:latin typeface="微软雅黑" panose="020B0503020204020204" charset="-122"/>
                <a:ea typeface="微软雅黑" panose="020B0503020204020204" charset="-122"/>
                <a:sym typeface="+mn-ea"/>
              </a:rPr>
              <a:t>视同法人</a:t>
            </a:r>
            <a:r>
              <a:rPr lang="zh-CN" altLang="en-US" sz="1800" dirty="0" smtClean="0">
                <a:latin typeface="微软雅黑" panose="020B0503020204020204" charset="-122"/>
                <a:ea typeface="微软雅黑" panose="020B0503020204020204" charset="-122"/>
                <a:sym typeface="+mn-ea"/>
              </a:rPr>
              <a:t>单位，按</a:t>
            </a:r>
            <a:r>
              <a:rPr lang="zh-CN" altLang="en-US" sz="1800" dirty="0">
                <a:latin typeface="微软雅黑" panose="020B0503020204020204" charset="-122"/>
                <a:ea typeface="微软雅黑" panose="020B0503020204020204" charset="-122"/>
                <a:sym typeface="+mn-ea"/>
              </a:rPr>
              <a:t>经营地在地原则进行</a:t>
            </a:r>
            <a:r>
              <a:rPr lang="zh-CN" altLang="en-US" sz="1800" dirty="0" smtClean="0">
                <a:latin typeface="微软雅黑" panose="020B0503020204020204" charset="-122"/>
                <a:ea typeface="微软雅黑" panose="020B0503020204020204" charset="-122"/>
                <a:sym typeface="+mn-ea"/>
              </a:rPr>
              <a:t>统计。</a:t>
            </a:r>
            <a:r>
              <a:rPr lang="zh-CN" altLang="en-US" sz="1800" dirty="0" smtClean="0">
                <a:solidFill>
                  <a:srgbClr val="FF0000"/>
                </a:solidFill>
                <a:latin typeface="微软雅黑" panose="020B0503020204020204" charset="-122"/>
                <a:ea typeface="微软雅黑" panose="020B0503020204020204" charset="-122"/>
                <a:sym typeface="+mn-ea"/>
              </a:rPr>
              <a:t>注意：符合视同法人条件的汽车整车制造行业产业</a:t>
            </a:r>
            <a:r>
              <a:rPr lang="zh-CN" altLang="en-US" sz="1800" dirty="0">
                <a:solidFill>
                  <a:srgbClr val="FF0000"/>
                </a:solidFill>
                <a:latin typeface="微软雅黑" panose="020B0503020204020204" charset="-122"/>
                <a:ea typeface="微软雅黑" panose="020B0503020204020204" charset="-122"/>
                <a:sym typeface="+mn-ea"/>
              </a:rPr>
              <a:t>活动</a:t>
            </a:r>
            <a:r>
              <a:rPr lang="zh-CN" altLang="en-US" sz="1800" dirty="0" smtClean="0">
                <a:solidFill>
                  <a:srgbClr val="FF0000"/>
                </a:solidFill>
                <a:latin typeface="微软雅黑" panose="020B0503020204020204" charset="-122"/>
                <a:ea typeface="微软雅黑" panose="020B0503020204020204" charset="-122"/>
                <a:sym typeface="+mn-ea"/>
              </a:rPr>
              <a:t>单位</a:t>
            </a:r>
            <a:r>
              <a:rPr lang="en-US" altLang="zh-CN" sz="1800" dirty="0" smtClean="0">
                <a:solidFill>
                  <a:srgbClr val="FF0000"/>
                </a:solidFill>
                <a:latin typeface="微软雅黑" panose="020B0503020204020204" charset="-122"/>
                <a:ea typeface="微软雅黑" panose="020B0503020204020204" charset="-122"/>
                <a:sym typeface="+mn-ea"/>
              </a:rPr>
              <a:t>,</a:t>
            </a:r>
            <a:r>
              <a:rPr lang="zh-CN" altLang="en-US" sz="1800" dirty="0" smtClean="0">
                <a:solidFill>
                  <a:srgbClr val="FF0000"/>
                </a:solidFill>
                <a:latin typeface="微软雅黑" panose="020B0503020204020204" charset="-122"/>
                <a:ea typeface="微软雅黑" panose="020B0503020204020204" charset="-122"/>
                <a:sym typeface="+mn-ea"/>
              </a:rPr>
              <a:t>无论</a:t>
            </a:r>
            <a:r>
              <a:rPr lang="zh-CN" altLang="en-US" sz="1800" dirty="0">
                <a:solidFill>
                  <a:srgbClr val="FF0000"/>
                </a:solidFill>
                <a:latin typeface="微软雅黑" panose="020B0503020204020204" charset="-122"/>
                <a:ea typeface="微软雅黑" panose="020B0503020204020204" charset="-122"/>
                <a:sym typeface="+mn-ea"/>
              </a:rPr>
              <a:t>是否纳入一套表调查单位库，法人单位报送数据均不得</a:t>
            </a:r>
            <a:r>
              <a:rPr lang="zh-CN" altLang="en-US" sz="1800" dirty="0" smtClean="0">
                <a:solidFill>
                  <a:srgbClr val="FF0000"/>
                </a:solidFill>
                <a:latin typeface="微软雅黑" panose="020B0503020204020204" charset="-122"/>
                <a:ea typeface="微软雅黑" panose="020B0503020204020204" charset="-122"/>
                <a:sym typeface="+mn-ea"/>
              </a:rPr>
              <a:t>包含该跨</a:t>
            </a:r>
            <a:r>
              <a:rPr lang="zh-CN" altLang="en-US" sz="1800" dirty="0">
                <a:solidFill>
                  <a:srgbClr val="FF0000"/>
                </a:solidFill>
                <a:latin typeface="微软雅黑" panose="020B0503020204020204" charset="-122"/>
                <a:ea typeface="微软雅黑" panose="020B0503020204020204" charset="-122"/>
                <a:sym typeface="+mn-ea"/>
              </a:rPr>
              <a:t>省（区、市）产业活动单位数据。</a:t>
            </a:r>
            <a:r>
              <a:rPr lang="en-US" altLang="zh-CN" sz="1800" dirty="0"/>
              <a:t> </a:t>
            </a:r>
            <a:endParaRPr lang="zh-CN" altLang="en-US" sz="1800" dirty="0">
              <a:latin typeface="微软雅黑" panose="020B0503020204020204" charset="-122"/>
              <a:ea typeface="微软雅黑" panose="020B0503020204020204" charset="-122"/>
              <a:sym typeface="FZHei-B01S"/>
            </a:endParaRPr>
          </a:p>
        </p:txBody>
      </p:sp>
      <p:sp>
        <p:nvSpPr>
          <p:cNvPr id="109576"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9A6EED6F-9F57-4237-A9A6-4F5A3BCABDD5}" type="slidenum">
              <a:rPr altLang="en-US" smtClean="0">
                <a:solidFill>
                  <a:srgbClr val="898989"/>
                </a:solidFill>
                <a:cs typeface="FZHei-B01S"/>
              </a:rPr>
            </a:fld>
            <a:endParaRPr lang="zh-CN" altLang="en-US" smtClean="0">
              <a:solidFill>
                <a:srgbClr val="898989"/>
              </a:solidFill>
              <a:cs typeface="FZHei-B01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63" presetClass="path" presetSubtype="0" accel="50000" decel="50000" fill="hold" grpId="1" nodeType="withEffect">
                                  <p:stCondLst>
                                    <p:cond delay="0"/>
                                  </p:stCondLst>
                                  <p:childTnLst>
                                    <p:animMotion origin="layout" path="M -0.16667 -1.85185E-6 L -2.5E-6 -1.85185E-6 " pathEditMode="relative" rAng="0" ptsTypes="AA">
                                      <p:cBhvr>
                                        <p:cTn id="12" dur="1000" fill="hold"/>
                                        <p:tgtEl>
                                          <p:spTgt spid="44"/>
                                        </p:tgtEl>
                                        <p:attrNameLst>
                                          <p:attrName>ppt_x</p:attrName>
                                          <p:attrName>ppt_y</p:attrName>
                                        </p:attrNameLst>
                                      </p:cBhvr>
                                      <p:rCtr x="8800" y="0"/>
                                    </p:animMotion>
                                  </p:childTnLst>
                                </p:cTn>
                              </p:par>
                              <p:par>
                                <p:cTn id="13" presetID="10"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63" presetClass="path" presetSubtype="0" accel="50000" decel="50000" fill="hold" grpId="1" nodeType="withEffect">
                                  <p:stCondLst>
                                    <p:cond delay="0"/>
                                  </p:stCondLst>
                                  <p:childTnLst>
                                    <p:animMotion origin="layout" path="M -0.16666 -3.7037E-7 L -2.5E-6 -3.7037E-7 " pathEditMode="relative" rAng="0" ptsTypes="AA">
                                      <p:cBhvr>
                                        <p:cTn id="17" dur="1000" fill="hold"/>
                                        <p:tgtEl>
                                          <p:spTgt spid="42"/>
                                        </p:tgtEl>
                                        <p:attrNameLst>
                                          <p:attrName>ppt_x</p:attrName>
                                          <p:attrName>ppt_y</p:attrName>
                                        </p:attrNameLst>
                                      </p:cBhvr>
                                      <p:rCtr x="8300" y="0"/>
                                    </p:animMotion>
                                  </p:childTnLst>
                                </p:cTn>
                              </p:par>
                              <p:par>
                                <p:cTn id="18" presetID="10" presetClass="entr" presetSubtype="0" fill="hold"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500"/>
                                        <p:tgtEl>
                                          <p:spTgt spid="41"/>
                                        </p:tgtEl>
                                      </p:cBhvr>
                                    </p:animEffect>
                                  </p:childTnLst>
                                </p:cTn>
                              </p:par>
                              <p:par>
                                <p:cTn id="21" presetID="63" presetClass="path" presetSubtype="0" accel="50000" decel="50000" fill="hold" nodeType="withEffect">
                                  <p:stCondLst>
                                    <p:cond delay="0"/>
                                  </p:stCondLst>
                                  <p:childTnLst>
                                    <p:animMotion origin="layout" path="M -0.16667 2.59259E-6 L 2.5E-6 2.59259E-6 " pathEditMode="relative" rAng="0" ptsTypes="AA">
                                      <p:cBhvr>
                                        <p:cTn id="22" dur="500" fill="hold"/>
                                        <p:tgtEl>
                                          <p:spTgt spid="41"/>
                                        </p:tgtEl>
                                        <p:attrNameLst>
                                          <p:attrName>ppt_x</p:attrName>
                                          <p:attrName>ppt_y</p:attrName>
                                        </p:attrNameLst>
                                      </p:cBhvr>
                                      <p:rCtr x="8300" y="0"/>
                                    </p:animMotion>
                                  </p:childTnLst>
                                </p:cTn>
                              </p:par>
                              <p:par>
                                <p:cTn id="23" presetID="22" presetClass="entr" presetSubtype="8" fill="hold" grpId="0" nodeType="withEffect">
                                  <p:stCondLst>
                                    <p:cond delay="50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ldLvl="0" animBg="1"/>
      <p:bldP spid="42" grpId="1" bldLvl="0" animBg="1"/>
      <p:bldP spid="43" grpId="0"/>
      <p:bldP spid="44" grpId="0" bldLvl="0" animBg="1"/>
      <p:bldP spid="44" grpId="1" bldLvl="0" animBg="1"/>
      <p:bldP spid="4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圆角矩形 111"/>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42" name="矩形 41"/>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43" name="矩形 42"/>
          <p:cNvSpPr>
            <a:spLocks noChangeArrowheads="1"/>
          </p:cNvSpPr>
          <p:nvPr/>
        </p:nvSpPr>
        <p:spPr bwMode="auto">
          <a:xfrm>
            <a:off x="434975" y="395288"/>
            <a:ext cx="6908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18478F"/>
                </a:solidFill>
                <a:latin typeface="方正黑体简体" pitchFamily="2" charset="-122"/>
                <a:ea typeface="方正黑体简体" pitchFamily="2" charset="-122"/>
                <a:sym typeface="FZZhengHeiS-R-GB"/>
              </a:rPr>
              <a:t>4.1</a:t>
            </a:r>
            <a:endParaRPr lang="zh-CN" altLang="en-US" sz="3200">
              <a:solidFill>
                <a:srgbClr val="18478F"/>
              </a:solidFill>
              <a:latin typeface="方正黑体简体" pitchFamily="2" charset="-122"/>
              <a:ea typeface="方正黑体简体" pitchFamily="2" charset="-122"/>
              <a:sym typeface="FZZhengHeiS-R-GB"/>
            </a:endParaRPr>
          </a:p>
        </p:txBody>
      </p:sp>
      <p:sp>
        <p:nvSpPr>
          <p:cNvPr id="44" name="矩形 43"/>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48" name="矩形 47"/>
          <p:cNvSpPr>
            <a:spLocks noChangeArrowheads="1"/>
          </p:cNvSpPr>
          <p:nvPr/>
        </p:nvSpPr>
        <p:spPr bwMode="auto">
          <a:xfrm>
            <a:off x="1844675" y="479425"/>
            <a:ext cx="725578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dirty="0">
                <a:solidFill>
                  <a:srgbClr val="18478F"/>
                </a:solidFill>
                <a:latin typeface="方正黑体简体" pitchFamily="2" charset="-122"/>
                <a:ea typeface="方正黑体简体" pitchFamily="2" charset="-122"/>
                <a:sym typeface="FZZhengHeiS-R-GB"/>
              </a:rPr>
              <a:t>专项审核（退出）</a:t>
            </a:r>
            <a:endParaRPr lang="zh-CN" altLang="en-US" sz="2400" dirty="0">
              <a:solidFill>
                <a:srgbClr val="18478F"/>
              </a:solidFill>
              <a:latin typeface="方正黑体简体" pitchFamily="2" charset="-122"/>
              <a:ea typeface="方正黑体简体" pitchFamily="2" charset="-122"/>
              <a:sym typeface="FZZhengHeiS-R-GB"/>
            </a:endParaRPr>
          </a:p>
        </p:txBody>
      </p:sp>
      <p:sp>
        <p:nvSpPr>
          <p:cNvPr id="111625" name="文本框 3"/>
          <p:cNvSpPr txBox="1"/>
          <p:nvPr/>
        </p:nvSpPr>
        <p:spPr>
          <a:xfrm>
            <a:off x="740728" y="1007745"/>
            <a:ext cx="10891837" cy="4707890"/>
          </a:xfrm>
          <a:prstGeom prst="rect">
            <a:avLst/>
          </a:prstGeom>
          <a:noFill/>
          <a:ln w="9525">
            <a:noFill/>
          </a:ln>
        </p:spPr>
        <p:txBody>
          <a:bodyPr>
            <a:spAutoFit/>
          </a:bodyPr>
          <a:lstStyle/>
          <a:p>
            <a:pPr marL="0" indent="0">
              <a:lnSpc>
                <a:spcPct val="130000"/>
              </a:lnSpc>
              <a:buFont typeface="Arial" panose="020B0604020202020204" pitchFamily="34" charset="0"/>
              <a:buNone/>
            </a:pPr>
            <a:r>
              <a:rPr lang="en-US" altLang="zh-CN" sz="2000" dirty="0">
                <a:solidFill>
                  <a:srgbClr val="18478F"/>
                </a:solidFill>
                <a:latin typeface="方正黑体简体" pitchFamily="2" charset="-122"/>
                <a:ea typeface="方正黑体简体" pitchFamily="2" charset="-122"/>
                <a:sym typeface="FZZhengHeiS-R-GB"/>
              </a:rPr>
              <a:t>---</a:t>
            </a:r>
            <a:r>
              <a:rPr lang="zh-CN" altLang="en-US" sz="2000" dirty="0">
                <a:solidFill>
                  <a:srgbClr val="18478F"/>
                </a:solidFill>
                <a:latin typeface="方正黑体简体" pitchFamily="2" charset="-122"/>
                <a:ea typeface="方正黑体简体" pitchFamily="2" charset="-122"/>
                <a:sym typeface="FZZhengHeiS-R-GB"/>
              </a:rPr>
              <a:t>注销或</a:t>
            </a:r>
            <a:r>
              <a:rPr lang="zh-CN" altLang="en-US" sz="2000" dirty="0" smtClean="0">
                <a:solidFill>
                  <a:srgbClr val="18478F"/>
                </a:solidFill>
                <a:latin typeface="方正黑体简体" pitchFamily="2" charset="-122"/>
                <a:ea typeface="方正黑体简体" pitchFamily="2" charset="-122"/>
                <a:sym typeface="FZZhengHeiS-R-GB"/>
              </a:rPr>
              <a:t>吊销、停歇业退出</a:t>
            </a:r>
            <a:endParaRPr lang="zh-CN" altLang="en-US" sz="2000" noProof="1" smtClean="0">
              <a:latin typeface="微软雅黑" panose="020B0503020204020204" charset="-122"/>
              <a:ea typeface="微软雅黑" panose="020B0503020204020204" charset="-122"/>
              <a:cs typeface="+mn-cs"/>
              <a:sym typeface="FZHei-B01S"/>
            </a:endParaRPr>
          </a:p>
          <a:p>
            <a:pPr marL="285750" indent="-285750">
              <a:lnSpc>
                <a:spcPct val="130000"/>
              </a:lnSpc>
              <a:buFont typeface="Arial" panose="020B0604020202020204" pitchFamily="34" charset="0"/>
              <a:buChar char="•"/>
            </a:pPr>
            <a:r>
              <a:rPr lang="zh-CN" altLang="en-US" sz="2000" noProof="1" smtClean="0">
                <a:latin typeface="微软雅黑" panose="020B0503020204020204" charset="-122"/>
                <a:ea typeface="微软雅黑" panose="020B0503020204020204" charset="-122"/>
                <a:cs typeface="+mn-cs"/>
                <a:sym typeface="FZHei-B01S"/>
              </a:rPr>
              <a:t>市场</a:t>
            </a:r>
            <a:r>
              <a:rPr lang="zh-CN" altLang="en-US" sz="2000" noProof="1">
                <a:latin typeface="微软雅黑" panose="020B0503020204020204" charset="-122"/>
                <a:ea typeface="微软雅黑" panose="020B0503020204020204" charset="-122"/>
                <a:cs typeface="+mn-cs"/>
                <a:sym typeface="FZHei-B01S"/>
              </a:rPr>
              <a:t>监管部门信息显示已注销或吊销</a:t>
            </a:r>
            <a:r>
              <a:rPr lang="zh-CN" altLang="en-US" sz="2000" noProof="1" smtClean="0">
                <a:latin typeface="微软雅黑" panose="020B0503020204020204" charset="-122"/>
                <a:ea typeface="微软雅黑" panose="020B0503020204020204" charset="-122"/>
                <a:cs typeface="+mn-cs"/>
                <a:sym typeface="FZHei-B01S"/>
              </a:rPr>
              <a:t>，</a:t>
            </a:r>
            <a:r>
              <a:rPr lang="zh-CN" altLang="en-US" sz="2000" noProof="1" smtClean="0">
                <a:solidFill>
                  <a:schemeClr val="accent1">
                    <a:lumMod val="75000"/>
                  </a:schemeClr>
                </a:solidFill>
                <a:latin typeface="微软雅黑" panose="020B0503020204020204" charset="-122"/>
                <a:ea typeface="微软雅黑" panose="020B0503020204020204" charset="-122"/>
                <a:cs typeface="+mn-cs"/>
                <a:sym typeface="FZHei-B01S"/>
              </a:rPr>
              <a:t>按照注销</a:t>
            </a:r>
            <a:r>
              <a:rPr lang="zh-CN" altLang="en-US" sz="2000" noProof="1">
                <a:solidFill>
                  <a:schemeClr val="accent1">
                    <a:lumMod val="75000"/>
                  </a:schemeClr>
                </a:solidFill>
                <a:latin typeface="微软雅黑" panose="020B0503020204020204" charset="-122"/>
                <a:ea typeface="微软雅黑" panose="020B0503020204020204" charset="-122"/>
                <a:cs typeface="+mn-cs"/>
                <a:sym typeface="FZHei-B01S"/>
              </a:rPr>
              <a:t>或</a:t>
            </a:r>
            <a:r>
              <a:rPr lang="zh-CN" altLang="en-US" sz="2000" noProof="1" smtClean="0">
                <a:solidFill>
                  <a:schemeClr val="accent1">
                    <a:lumMod val="75000"/>
                  </a:schemeClr>
                </a:solidFill>
                <a:latin typeface="微软雅黑" panose="020B0503020204020204" charset="-122"/>
                <a:ea typeface="微软雅黑" panose="020B0503020204020204" charset="-122"/>
                <a:cs typeface="+mn-cs"/>
                <a:sym typeface="FZHei-B01S"/>
              </a:rPr>
              <a:t>吊销类型</a:t>
            </a:r>
            <a:r>
              <a:rPr lang="zh-CN" altLang="en-US" sz="2000" noProof="1" smtClean="0">
                <a:latin typeface="微软雅黑" panose="020B0503020204020204" charset="-122"/>
                <a:ea typeface="微软雅黑" panose="020B0503020204020204" charset="-122"/>
                <a:cs typeface="+mn-cs"/>
                <a:sym typeface="FZHei-B01S"/>
              </a:rPr>
              <a:t>申报退出</a:t>
            </a:r>
            <a:endParaRPr lang="zh-CN" altLang="en-US" sz="2000" noProof="1">
              <a:latin typeface="微软雅黑" panose="020B0503020204020204" charset="-122"/>
              <a:ea typeface="微软雅黑" panose="020B0503020204020204" charset="-122"/>
              <a:cs typeface="+mn-cs"/>
              <a:sym typeface="FZHei-B01S"/>
            </a:endParaRPr>
          </a:p>
          <a:p>
            <a:pPr marL="285750" indent="-285750">
              <a:lnSpc>
                <a:spcPct val="130000"/>
              </a:lnSpc>
              <a:buFont typeface="Arial" panose="020B0604020202020204" pitchFamily="34" charset="0"/>
              <a:buChar char="•"/>
            </a:pPr>
            <a:r>
              <a:rPr lang="zh-CN" altLang="en-US" sz="2000" noProof="1">
                <a:latin typeface="微软雅黑" panose="020B0503020204020204" charset="-122"/>
                <a:ea typeface="微软雅黑" panose="020B0503020204020204" charset="-122"/>
                <a:cs typeface="+mn-cs"/>
                <a:sym typeface="FZHei-B01S"/>
              </a:rPr>
              <a:t>法院已宣布破产的</a:t>
            </a:r>
            <a:r>
              <a:rPr lang="zh-CN" altLang="en-US" sz="2000" noProof="1" smtClean="0">
                <a:latin typeface="微软雅黑" panose="020B0503020204020204" charset="-122"/>
                <a:ea typeface="微软雅黑" panose="020B0503020204020204" charset="-122"/>
                <a:cs typeface="+mn-cs"/>
                <a:sym typeface="FZHei-B01S"/>
              </a:rPr>
              <a:t>，</a:t>
            </a:r>
            <a:r>
              <a:rPr lang="zh-CN" altLang="en-US" sz="2000" noProof="1">
                <a:solidFill>
                  <a:schemeClr val="accent1">
                    <a:lumMod val="75000"/>
                  </a:schemeClr>
                </a:solidFill>
                <a:latin typeface="微软雅黑" panose="020B0503020204020204" charset="-122"/>
                <a:ea typeface="微软雅黑" panose="020B0503020204020204" charset="-122"/>
                <a:sym typeface="FZHei-B01S"/>
              </a:rPr>
              <a:t>按照注销或吊销类型</a:t>
            </a:r>
            <a:r>
              <a:rPr lang="zh-CN" altLang="en-US" sz="2000" noProof="1">
                <a:latin typeface="微软雅黑" panose="020B0503020204020204" charset="-122"/>
                <a:ea typeface="微软雅黑" panose="020B0503020204020204" charset="-122"/>
                <a:sym typeface="FZHei-B01S"/>
              </a:rPr>
              <a:t>申报退出</a:t>
            </a:r>
            <a:endParaRPr lang="zh-CN" altLang="en-US" sz="2000" noProof="1">
              <a:latin typeface="微软雅黑" panose="020B0503020204020204" charset="-122"/>
              <a:ea typeface="微软雅黑" panose="020B0503020204020204" charset="-122"/>
              <a:cs typeface="+mn-cs"/>
            </a:endParaRPr>
          </a:p>
          <a:p>
            <a:pPr marL="285750" indent="-285750">
              <a:lnSpc>
                <a:spcPct val="130000"/>
              </a:lnSpc>
              <a:buFont typeface="Arial" panose="020B0604020202020204" pitchFamily="34" charset="0"/>
              <a:buChar char="•"/>
            </a:pPr>
            <a:r>
              <a:rPr lang="zh-CN" altLang="en-US" sz="2000" noProof="1">
                <a:latin typeface="微软雅黑" panose="020B0503020204020204" charset="-122"/>
                <a:ea typeface="微软雅黑" panose="020B0503020204020204" charset="-122"/>
                <a:cs typeface="+mn-cs"/>
                <a:sym typeface="FZHei-B01S"/>
              </a:rPr>
              <a:t>正在进入破产</a:t>
            </a:r>
            <a:r>
              <a:rPr lang="zh-CN" altLang="en-US" sz="2000" noProof="1" smtClean="0">
                <a:latin typeface="微软雅黑" panose="020B0503020204020204" charset="-122"/>
                <a:ea typeface="微软雅黑" panose="020B0503020204020204" charset="-122"/>
                <a:cs typeface="+mn-cs"/>
                <a:sym typeface="FZHei-B01S"/>
              </a:rPr>
              <a:t>流程且无</a:t>
            </a:r>
            <a:r>
              <a:rPr lang="zh-CN" altLang="en-US" sz="2000" noProof="1">
                <a:latin typeface="微软雅黑" panose="020B0503020204020204" charset="-122"/>
                <a:ea typeface="微软雅黑" panose="020B0503020204020204" charset="-122"/>
                <a:cs typeface="+mn-cs"/>
                <a:sym typeface="FZHei-B01S"/>
              </a:rPr>
              <a:t>经营活动的</a:t>
            </a:r>
            <a:r>
              <a:rPr lang="zh-CN" altLang="en-US" sz="2000" noProof="1" smtClean="0">
                <a:latin typeface="微软雅黑" panose="020B0503020204020204" charset="-122"/>
                <a:ea typeface="微软雅黑" panose="020B0503020204020204" charset="-122"/>
                <a:cs typeface="+mn-cs"/>
                <a:sym typeface="FZHei-B01S"/>
              </a:rPr>
              <a:t>，</a:t>
            </a:r>
            <a:r>
              <a:rPr lang="zh-CN" altLang="en-US" sz="2000" noProof="1" smtClean="0">
                <a:solidFill>
                  <a:schemeClr val="accent1">
                    <a:lumMod val="75000"/>
                  </a:schemeClr>
                </a:solidFill>
                <a:latin typeface="微软雅黑" panose="020B0503020204020204" charset="-122"/>
                <a:ea typeface="微软雅黑" panose="020B0503020204020204" charset="-122"/>
                <a:cs typeface="+mn-cs"/>
                <a:sym typeface="FZHei-B01S"/>
              </a:rPr>
              <a:t>按照停歇业类型</a:t>
            </a:r>
            <a:r>
              <a:rPr lang="zh-CN" altLang="en-US" sz="2000" noProof="1" smtClean="0">
                <a:latin typeface="微软雅黑" panose="020B0503020204020204" charset="-122"/>
                <a:ea typeface="微软雅黑" panose="020B0503020204020204" charset="-122"/>
                <a:cs typeface="+mn-cs"/>
                <a:sym typeface="FZHei-B01S"/>
              </a:rPr>
              <a:t>申报</a:t>
            </a:r>
            <a:r>
              <a:rPr lang="zh-CN" altLang="en-US" sz="2000" noProof="1">
                <a:latin typeface="微软雅黑" panose="020B0503020204020204" charset="-122"/>
                <a:ea typeface="微软雅黑" panose="020B0503020204020204" charset="-122"/>
                <a:cs typeface="+mn-cs"/>
                <a:sym typeface="FZHei-B01S"/>
              </a:rPr>
              <a:t>退库</a:t>
            </a:r>
            <a:endParaRPr lang="zh-CN" altLang="en-US" sz="2000" noProof="1">
              <a:latin typeface="微软雅黑" panose="020B0503020204020204" charset="-122"/>
              <a:ea typeface="微软雅黑" panose="020B0503020204020204" charset="-122"/>
              <a:cs typeface="+mn-cs"/>
              <a:sym typeface="FZHei-B01S"/>
            </a:endParaRPr>
          </a:p>
          <a:p>
            <a:pPr marL="0" indent="0">
              <a:lnSpc>
                <a:spcPct val="130000"/>
              </a:lnSpc>
              <a:buFont typeface="Arial" panose="020B0604020202020204" pitchFamily="34" charset="0"/>
              <a:buNone/>
            </a:pPr>
            <a:r>
              <a:rPr lang="en-US" altLang="zh-CN" sz="2000" dirty="0">
                <a:solidFill>
                  <a:srgbClr val="18478F"/>
                </a:solidFill>
                <a:latin typeface="方正黑体简体" pitchFamily="2" charset="-122"/>
                <a:ea typeface="方正黑体简体" pitchFamily="2" charset="-122"/>
                <a:sym typeface="FZZhengHeiS-R-GB"/>
              </a:rPr>
              <a:t>---</a:t>
            </a:r>
            <a:r>
              <a:rPr lang="zh-CN" altLang="en-US" sz="2000" dirty="0">
                <a:solidFill>
                  <a:srgbClr val="18478F"/>
                </a:solidFill>
                <a:latin typeface="方正黑体简体" pitchFamily="2" charset="-122"/>
                <a:ea typeface="方正黑体简体" pitchFamily="2" charset="-122"/>
                <a:sym typeface="FZZhengHeiS-R-GB"/>
              </a:rPr>
              <a:t>非法人单位需退出</a:t>
            </a:r>
            <a:endParaRPr lang="zh-CN" altLang="en-US" sz="2000" dirty="0">
              <a:solidFill>
                <a:srgbClr val="18478F"/>
              </a:solidFill>
              <a:latin typeface="方正黑体简体" pitchFamily="2" charset="-122"/>
              <a:ea typeface="方正黑体简体" pitchFamily="2" charset="-122"/>
              <a:sym typeface="FZZhengHeiS-R-GB"/>
            </a:endParaRPr>
          </a:p>
          <a:p>
            <a:pPr eaLnBrk="1" hangingPunct="1">
              <a:lnSpc>
                <a:spcPct val="140000"/>
              </a:lnSpc>
              <a:buFont typeface="Arial" panose="020B0604020202020204" pitchFamily="34" charset="0"/>
              <a:buChar char="•"/>
            </a:pPr>
            <a:r>
              <a:rPr lang="zh-CN" altLang="en-US" sz="2000" dirty="0" smtClean="0">
                <a:latin typeface="微软雅黑" panose="020B0503020204020204" charset="-122"/>
                <a:ea typeface="微软雅黑" panose="020B0503020204020204" charset="-122"/>
                <a:sym typeface="FZHei-B01S"/>
              </a:rPr>
              <a:t>仅限单位已经不是法人</a:t>
            </a:r>
            <a:r>
              <a:rPr lang="zh-CN" altLang="en-US" sz="2000" dirty="0">
                <a:latin typeface="微软雅黑" panose="020B0503020204020204" charset="-122"/>
                <a:ea typeface="微软雅黑" panose="020B0503020204020204" charset="-122"/>
                <a:sym typeface="FZHei-B01S"/>
              </a:rPr>
              <a:t>单位退出的情况。不包括专业错误等</a:t>
            </a:r>
            <a:endParaRPr lang="zh-CN" altLang="en-US" sz="2000" dirty="0">
              <a:latin typeface="微软雅黑" panose="020B0503020204020204" charset="-122"/>
              <a:ea typeface="微软雅黑" panose="020B0503020204020204" charset="-122"/>
            </a:endParaRPr>
          </a:p>
          <a:p>
            <a:pPr eaLnBrk="1" hangingPunct="1">
              <a:lnSpc>
                <a:spcPct val="140000"/>
              </a:lnSpc>
              <a:buFont typeface="Arial" panose="020B0604020202020204" pitchFamily="34" charset="0"/>
              <a:buChar char="•"/>
            </a:pPr>
            <a:r>
              <a:rPr lang="zh-CN" altLang="en-US" sz="2000" dirty="0">
                <a:latin typeface="微软雅黑" panose="020B0503020204020204" charset="-122"/>
                <a:ea typeface="微软雅黑" panose="020B0503020204020204" charset="-122"/>
                <a:sym typeface="FZHei-B01S"/>
              </a:rPr>
              <a:t>审核的证明材料：营业执照（证书）复印件</a:t>
            </a:r>
            <a:endParaRPr lang="zh-CN" altLang="en-US" sz="2000" dirty="0">
              <a:latin typeface="微软雅黑" panose="020B0503020204020204" charset="-122"/>
              <a:ea typeface="微软雅黑" panose="020B0503020204020204" charset="-122"/>
              <a:sym typeface="FZHei-B01S"/>
            </a:endParaRPr>
          </a:p>
          <a:p>
            <a:pPr indent="0" eaLnBrk="1" hangingPunct="1">
              <a:lnSpc>
                <a:spcPct val="150000"/>
              </a:lnSpc>
              <a:buFont typeface="Arial" panose="020B0604020202020204" pitchFamily="34" charset="0"/>
              <a:buNone/>
            </a:pPr>
            <a:r>
              <a:rPr lang="en-US" altLang="zh-CN" sz="2000">
                <a:solidFill>
                  <a:srgbClr val="18478F"/>
                </a:solidFill>
                <a:latin typeface="方正黑体简体" pitchFamily="2" charset="-122"/>
                <a:ea typeface="方正黑体简体" pitchFamily="2" charset="-122"/>
                <a:sym typeface="FZZhengHeiS-R-GB"/>
              </a:rPr>
              <a:t>---</a:t>
            </a:r>
            <a:r>
              <a:rPr lang="zh-CN" altLang="en-US" sz="2000">
                <a:solidFill>
                  <a:srgbClr val="18478F"/>
                </a:solidFill>
                <a:latin typeface="方正黑体简体" pitchFamily="2" charset="-122"/>
                <a:ea typeface="方正黑体简体" pitchFamily="2" charset="-122"/>
                <a:sym typeface="FZZhengHeiS-R-GB"/>
              </a:rPr>
              <a:t>其他原因退出</a:t>
            </a:r>
            <a:endParaRPr lang="zh-CN" altLang="en-US" sz="2000">
              <a:solidFill>
                <a:srgbClr val="18478F"/>
              </a:solidFill>
              <a:latin typeface="方正黑体简体" pitchFamily="2" charset="-122"/>
              <a:ea typeface="方正黑体简体" pitchFamily="2" charset="-122"/>
              <a:sym typeface="FZZhengHeiS-R-GB"/>
            </a:endParaRPr>
          </a:p>
          <a:p>
            <a:pPr eaLnBrk="1" hangingPunct="1">
              <a:lnSpc>
                <a:spcPct val="140000"/>
              </a:lnSpc>
              <a:buFont typeface="Arial" panose="020B0604020202020204" pitchFamily="34" charset="0"/>
              <a:buChar char="•"/>
            </a:pPr>
            <a:r>
              <a:rPr lang="zh-CN" altLang="en-US" sz="2000" dirty="0">
                <a:latin typeface="微软雅黑" panose="020B0503020204020204" charset="-122"/>
                <a:ea typeface="微软雅黑" panose="020B0503020204020204" charset="-122"/>
                <a:sym typeface="FZHei-B01S"/>
              </a:rPr>
              <a:t>审核</a:t>
            </a:r>
            <a:r>
              <a:rPr lang="zh-CN" altLang="en-US" sz="2000" dirty="0" smtClean="0">
                <a:latin typeface="微软雅黑" panose="020B0503020204020204" charset="-122"/>
                <a:ea typeface="微软雅黑" panose="020B0503020204020204" charset="-122"/>
                <a:sym typeface="FZHei-B01S"/>
              </a:rPr>
              <a:t>“备注”栏中的详细</a:t>
            </a:r>
            <a:r>
              <a:rPr lang="zh-CN" altLang="en-US" sz="2000" dirty="0">
                <a:latin typeface="微软雅黑" panose="020B0503020204020204" charset="-122"/>
                <a:ea typeface="微软雅黑" panose="020B0503020204020204" charset="-122"/>
                <a:sym typeface="FZHei-B01S"/>
              </a:rPr>
              <a:t>情况</a:t>
            </a:r>
            <a:endParaRPr lang="zh-CN" altLang="en-US" sz="2000" dirty="0">
              <a:latin typeface="微软雅黑" panose="020B0503020204020204" charset="-122"/>
              <a:ea typeface="微软雅黑" panose="020B0503020204020204" charset="-122"/>
            </a:endParaRPr>
          </a:p>
          <a:p>
            <a:pPr eaLnBrk="1" hangingPunct="1">
              <a:lnSpc>
                <a:spcPct val="140000"/>
              </a:lnSpc>
              <a:buFont typeface="Arial" panose="020B0604020202020204" pitchFamily="34" charset="0"/>
              <a:buChar char="•"/>
            </a:pPr>
            <a:r>
              <a:rPr lang="zh-CN" altLang="en-US" sz="2000" dirty="0">
                <a:latin typeface="微软雅黑" panose="020B0503020204020204" charset="-122"/>
                <a:ea typeface="微软雅黑" panose="020B0503020204020204" charset="-122"/>
                <a:sym typeface="FZHei-B01S"/>
              </a:rPr>
              <a:t>其中，因不执行企业会计准则制度申报退出的，需审核税务部门的财务会计制度报告书复印件，或加盖单位公章的执行会计准则情况说明</a:t>
            </a:r>
            <a:endParaRPr lang="zh-CN" altLang="en-US" sz="2000" noProof="1">
              <a:latin typeface="微软雅黑" panose="020B0503020204020204" charset="-122"/>
              <a:ea typeface="微软雅黑" panose="020B0503020204020204" charset="-122"/>
              <a:cs typeface="+mn-cs"/>
              <a:sym typeface="FZHei-B01S"/>
            </a:endParaRPr>
          </a:p>
        </p:txBody>
      </p:sp>
      <p:sp>
        <p:nvSpPr>
          <p:cNvPr id="11162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0FCBFAF4-C082-4070-917A-A233E3262DD9}" type="slidenum">
              <a:rPr altLang="en-US" smtClean="0">
                <a:solidFill>
                  <a:srgbClr val="898989"/>
                </a:solidFill>
                <a:cs typeface="FZHei-B01S"/>
              </a:rPr>
            </a:fld>
            <a:endParaRPr lang="zh-CN" altLang="en-US" smtClean="0">
              <a:solidFill>
                <a:srgbClr val="898989"/>
              </a:solidFill>
              <a:cs typeface="FZHei-B01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63" presetClass="path" presetSubtype="0" accel="50000" decel="50000" fill="hold" grpId="1" nodeType="withEffect">
                                  <p:stCondLst>
                                    <p:cond delay="0"/>
                                  </p:stCondLst>
                                  <p:childTnLst>
                                    <p:animMotion origin="layout" path="M -0.16667 -1.85185E-6 L -2.5E-6 -1.85185E-6 " pathEditMode="relative" rAng="0" ptsTypes="AA">
                                      <p:cBhvr>
                                        <p:cTn id="12" dur="1000" fill="hold"/>
                                        <p:tgtEl>
                                          <p:spTgt spid="44"/>
                                        </p:tgtEl>
                                        <p:attrNameLst>
                                          <p:attrName>ppt_x</p:attrName>
                                          <p:attrName>ppt_y</p:attrName>
                                        </p:attrNameLst>
                                      </p:cBhvr>
                                      <p:rCtr x="8800" y="0"/>
                                    </p:animMotion>
                                  </p:childTnLst>
                                </p:cTn>
                              </p:par>
                              <p:par>
                                <p:cTn id="13" presetID="10"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63" presetClass="path" presetSubtype="0" accel="50000" decel="50000" fill="hold" grpId="1" nodeType="withEffect">
                                  <p:stCondLst>
                                    <p:cond delay="0"/>
                                  </p:stCondLst>
                                  <p:childTnLst>
                                    <p:animMotion origin="layout" path="M -0.16666 -3.7037E-7 L -2.5E-6 -3.7037E-7 " pathEditMode="relative" rAng="0" ptsTypes="AA">
                                      <p:cBhvr>
                                        <p:cTn id="17" dur="1000" fill="hold"/>
                                        <p:tgtEl>
                                          <p:spTgt spid="42"/>
                                        </p:tgtEl>
                                        <p:attrNameLst>
                                          <p:attrName>ppt_x</p:attrName>
                                          <p:attrName>ppt_y</p:attrName>
                                        </p:attrNameLst>
                                      </p:cBhvr>
                                      <p:rCtr x="8300" y="0"/>
                                    </p:animMotion>
                                  </p:childTnLst>
                                </p:cTn>
                              </p:par>
                              <p:par>
                                <p:cTn id="18" presetID="10" presetClass="entr" presetSubtype="0" fill="hold"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500"/>
                                        <p:tgtEl>
                                          <p:spTgt spid="41"/>
                                        </p:tgtEl>
                                      </p:cBhvr>
                                    </p:animEffect>
                                  </p:childTnLst>
                                </p:cTn>
                              </p:par>
                              <p:par>
                                <p:cTn id="21" presetID="63" presetClass="path" presetSubtype="0" accel="50000" decel="50000" fill="hold" nodeType="withEffect">
                                  <p:stCondLst>
                                    <p:cond delay="0"/>
                                  </p:stCondLst>
                                  <p:childTnLst>
                                    <p:animMotion origin="layout" path="M -0.16667 2.59259E-6 L 2.5E-6 2.59259E-6 " pathEditMode="relative" rAng="0" ptsTypes="AA">
                                      <p:cBhvr>
                                        <p:cTn id="22" dur="500" fill="hold"/>
                                        <p:tgtEl>
                                          <p:spTgt spid="41"/>
                                        </p:tgtEl>
                                        <p:attrNameLst>
                                          <p:attrName>ppt_x</p:attrName>
                                          <p:attrName>ppt_y</p:attrName>
                                        </p:attrNameLst>
                                      </p:cBhvr>
                                      <p:rCtr x="8300" y="0"/>
                                    </p:animMotion>
                                  </p:childTnLst>
                                </p:cTn>
                              </p:par>
                              <p:par>
                                <p:cTn id="23" presetID="22" presetClass="entr" presetSubtype="8" fill="hold" grpId="0" nodeType="withEffect">
                                  <p:stCondLst>
                                    <p:cond delay="50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ldLvl="0" animBg="1"/>
      <p:bldP spid="42" grpId="1" bldLvl="0" animBg="1"/>
      <p:bldP spid="43" grpId="0"/>
      <p:bldP spid="44" grpId="0" bldLvl="0" animBg="1"/>
      <p:bldP spid="44" grpId="1" bldLvl="0" animBg="1"/>
      <p:bldP spid="4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圆角矩形 111"/>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42" name="矩形 41"/>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43" name="矩形 42"/>
          <p:cNvSpPr>
            <a:spLocks noChangeArrowheads="1"/>
          </p:cNvSpPr>
          <p:nvPr/>
        </p:nvSpPr>
        <p:spPr bwMode="auto">
          <a:xfrm>
            <a:off x="417513" y="366713"/>
            <a:ext cx="6908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18478F"/>
                </a:solidFill>
                <a:latin typeface="方正黑体简体" pitchFamily="2" charset="-122"/>
                <a:ea typeface="方正黑体简体" pitchFamily="2" charset="-122"/>
                <a:sym typeface="FZZhengHeiS-R-GB"/>
              </a:rPr>
              <a:t>4.1</a:t>
            </a:r>
            <a:endParaRPr lang="zh-CN" altLang="en-US" sz="3200">
              <a:solidFill>
                <a:srgbClr val="18478F"/>
              </a:solidFill>
              <a:latin typeface="方正黑体简体" pitchFamily="2" charset="-122"/>
              <a:ea typeface="方正黑体简体" pitchFamily="2" charset="-122"/>
              <a:sym typeface="FZZhengHeiS-R-GB"/>
            </a:endParaRPr>
          </a:p>
        </p:txBody>
      </p:sp>
      <p:sp>
        <p:nvSpPr>
          <p:cNvPr id="44" name="矩形 43"/>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48" name="矩形 47"/>
          <p:cNvSpPr/>
          <p:nvPr/>
        </p:nvSpPr>
        <p:spPr bwMode="auto">
          <a:xfrm>
            <a:off x="1844675" y="479424"/>
            <a:ext cx="6043924" cy="460375"/>
          </a:xfrm>
          <a:prstGeom prst="rect">
            <a:avLst/>
          </a:prstGeom>
        </p:spPr>
        <p:txBody>
          <a:bodyPr>
            <a:spAutoFit/>
          </a:bodyPr>
          <a:lstStyle/>
          <a:p>
            <a:pPr algn="just">
              <a:defRPr/>
            </a:pPr>
            <a:r>
              <a:rPr lang="zh-CN" altLang="en-US" sz="2400" noProof="1">
                <a:ln w="22225">
                  <a:solidFill>
                    <a:schemeClr val="accent2"/>
                  </a:solidFill>
                  <a:prstDash val="solid"/>
                </a:ln>
                <a:solidFill>
                  <a:schemeClr val="accent2">
                    <a:lumMod val="40000"/>
                    <a:lumOff val="60000"/>
                  </a:schemeClr>
                </a:solidFill>
                <a:latin typeface="方正黑体简体" pitchFamily="2" charset="-122"/>
                <a:ea typeface="方正黑体简体" pitchFamily="2" charset="-122"/>
                <a:cs typeface="+mn-ea"/>
                <a:sym typeface="+mn-lt"/>
              </a:rPr>
              <a:t>补充说明</a:t>
            </a:r>
            <a:r>
              <a:rPr lang="en-US" altLang="zh-CN" sz="2400" noProof="1">
                <a:ln w="22225">
                  <a:solidFill>
                    <a:schemeClr val="accent2"/>
                  </a:solidFill>
                  <a:prstDash val="solid"/>
                </a:ln>
                <a:solidFill>
                  <a:schemeClr val="accent2">
                    <a:lumMod val="40000"/>
                    <a:lumOff val="60000"/>
                  </a:schemeClr>
                </a:solidFill>
                <a:latin typeface="方正黑体简体" pitchFamily="2" charset="-122"/>
                <a:ea typeface="方正黑体简体" pitchFamily="2" charset="-122"/>
                <a:cs typeface="+mn-ea"/>
                <a:sym typeface="+mn-lt"/>
              </a:rPr>
              <a:t>---</a:t>
            </a:r>
            <a:r>
              <a:rPr lang="zh-CN" altLang="en-US" sz="2400" noProof="1">
                <a:ln w="22225">
                  <a:solidFill>
                    <a:schemeClr val="accent2"/>
                  </a:solidFill>
                  <a:prstDash val="solid"/>
                </a:ln>
                <a:solidFill>
                  <a:schemeClr val="accent2">
                    <a:lumMod val="40000"/>
                    <a:lumOff val="60000"/>
                  </a:schemeClr>
                </a:solidFill>
                <a:latin typeface="方正黑体简体" pitchFamily="2" charset="-122"/>
                <a:ea typeface="方正黑体简体" pitchFamily="2" charset="-122"/>
                <a:cs typeface="+mn-ea"/>
                <a:sym typeface="+mn-ea"/>
              </a:rPr>
              <a:t>退出单位处理办法</a:t>
            </a:r>
            <a:endParaRPr lang="zh-CN" altLang="en-US" sz="2400" noProof="1">
              <a:ln w="22225">
                <a:solidFill>
                  <a:schemeClr val="accent2"/>
                </a:solidFill>
                <a:prstDash val="solid"/>
              </a:ln>
              <a:solidFill>
                <a:schemeClr val="accent2">
                  <a:lumMod val="40000"/>
                  <a:lumOff val="60000"/>
                </a:schemeClr>
              </a:solidFill>
              <a:latin typeface="方正黑体简体" pitchFamily="2" charset="-122"/>
              <a:ea typeface="方正黑体简体" pitchFamily="2" charset="-122"/>
              <a:cs typeface="+mn-ea"/>
              <a:sym typeface="+mn-ea"/>
            </a:endParaRPr>
          </a:p>
        </p:txBody>
      </p:sp>
      <p:sp>
        <p:nvSpPr>
          <p:cNvPr id="114694" name="文本框 3"/>
          <p:cNvSpPr txBox="1">
            <a:spLocks noChangeArrowheads="1"/>
          </p:cNvSpPr>
          <p:nvPr/>
        </p:nvSpPr>
        <p:spPr bwMode="auto">
          <a:xfrm>
            <a:off x="598636" y="1257809"/>
            <a:ext cx="10891837" cy="424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eaLnBrk="0" hangingPunct="0">
              <a:defRPr>
                <a:solidFill>
                  <a:schemeClr val="tx1"/>
                </a:solidFill>
                <a:latin typeface="FZZhengHeiS-R-GB"/>
                <a:ea typeface="FZHei-B01S"/>
                <a:cs typeface="FZHei-B01S"/>
              </a:defRPr>
            </a:lvl1pPr>
            <a:lvl2pPr eaLnBrk="0" hangingPunct="0">
              <a:defRPr>
                <a:solidFill>
                  <a:schemeClr val="tx1"/>
                </a:solidFill>
                <a:latin typeface="FZZhengHeiS-R-GB"/>
                <a:ea typeface="FZHei-B01S"/>
                <a:cs typeface="FZHei-B01S"/>
              </a:defRPr>
            </a:lvl2pPr>
            <a:lvl3pPr eaLnBrk="0" hangingPunct="0">
              <a:defRPr>
                <a:solidFill>
                  <a:schemeClr val="tx1"/>
                </a:solidFill>
                <a:latin typeface="FZZhengHeiS-R-GB"/>
                <a:ea typeface="FZHei-B01S"/>
                <a:cs typeface="FZHei-B01S"/>
              </a:defRPr>
            </a:lvl3pPr>
            <a:lvl4pPr eaLnBrk="0" hangingPunct="0">
              <a:defRPr>
                <a:solidFill>
                  <a:schemeClr val="tx1"/>
                </a:solidFill>
                <a:latin typeface="FZZhengHeiS-R-GB"/>
                <a:ea typeface="FZHei-B01S"/>
                <a:cs typeface="FZHei-B01S"/>
              </a:defRPr>
            </a:lvl4pPr>
            <a:lvl5pPr eaLnBrk="0" hangingPunct="0">
              <a:defRPr>
                <a:solidFill>
                  <a:schemeClr val="tx1"/>
                </a:solidFill>
                <a:latin typeface="FZZhengHeiS-R-GB"/>
                <a:ea typeface="FZHei-B01S"/>
                <a:cs typeface="FZHei-B01S"/>
              </a:defRPr>
            </a:lvl5pPr>
            <a:lvl6pPr eaLnBrk="0" fontAlgn="base" hangingPunct="0">
              <a:spcBef>
                <a:spcPct val="0"/>
              </a:spcBef>
              <a:spcAft>
                <a:spcPct val="0"/>
              </a:spcAft>
              <a:defRPr>
                <a:solidFill>
                  <a:schemeClr val="tx1"/>
                </a:solidFill>
                <a:latin typeface="FZZhengHeiS-R-GB"/>
                <a:ea typeface="FZHei-B01S"/>
                <a:cs typeface="FZHei-B01S"/>
              </a:defRPr>
            </a:lvl6pPr>
            <a:lvl7pPr eaLnBrk="0" fontAlgn="base" hangingPunct="0">
              <a:spcBef>
                <a:spcPct val="0"/>
              </a:spcBef>
              <a:spcAft>
                <a:spcPct val="0"/>
              </a:spcAft>
              <a:defRPr>
                <a:solidFill>
                  <a:schemeClr val="tx1"/>
                </a:solidFill>
                <a:latin typeface="FZZhengHeiS-R-GB"/>
                <a:ea typeface="FZHei-B01S"/>
                <a:cs typeface="FZHei-B01S"/>
              </a:defRPr>
            </a:lvl7pPr>
            <a:lvl8pPr eaLnBrk="0" fontAlgn="base" hangingPunct="0">
              <a:spcBef>
                <a:spcPct val="0"/>
              </a:spcBef>
              <a:spcAft>
                <a:spcPct val="0"/>
              </a:spcAft>
              <a:defRPr>
                <a:solidFill>
                  <a:schemeClr val="tx1"/>
                </a:solidFill>
                <a:latin typeface="FZZhengHeiS-R-GB"/>
                <a:ea typeface="FZHei-B01S"/>
                <a:cs typeface="FZHei-B01S"/>
              </a:defRPr>
            </a:lvl8pPr>
            <a:lvl9pPr eaLnBrk="0" fontAlgn="base" hangingPunct="0">
              <a:spcBef>
                <a:spcPct val="0"/>
              </a:spcBef>
              <a:spcAft>
                <a:spcPct val="0"/>
              </a:spcAft>
              <a:defRPr>
                <a:solidFill>
                  <a:schemeClr val="tx1"/>
                </a:solidFill>
                <a:latin typeface="FZZhengHeiS-R-GB"/>
                <a:ea typeface="FZHei-B01S"/>
                <a:cs typeface="FZHei-B01S"/>
              </a:defRPr>
            </a:lvl9pPr>
          </a:lstStyle>
          <a:p>
            <a:pPr eaLnBrk="1" hangingPunct="1">
              <a:lnSpc>
                <a:spcPct val="150000"/>
              </a:lnSpc>
              <a:buFont typeface="Arial" panose="020B0604020202020204" pitchFamily="34" charset="0"/>
              <a:buChar char="•"/>
            </a:pPr>
            <a:r>
              <a:rPr lang="zh-CN" altLang="en-US" sz="2000" dirty="0">
                <a:solidFill>
                  <a:srgbClr val="FF0000"/>
                </a:solidFill>
                <a:latin typeface="微软雅黑" panose="020B0503020204020204" charset="-122"/>
                <a:ea typeface="微软雅黑" panose="020B0503020204020204" charset="-122"/>
                <a:sym typeface="FZHei-B01S"/>
              </a:rPr>
              <a:t>注销或吊销</a:t>
            </a:r>
            <a:r>
              <a:rPr lang="zh-CN" altLang="en-US" sz="2000" dirty="0">
                <a:latin typeface="微软雅黑" panose="020B0503020204020204" charset="-122"/>
                <a:ea typeface="微软雅黑" panose="020B0503020204020204" charset="-122"/>
                <a:sym typeface="FZHei-B01S"/>
              </a:rPr>
              <a:t>退出单位，将退出一套表调查单位库；</a:t>
            </a:r>
            <a:endParaRPr lang="zh-CN" altLang="en-US" sz="2000" dirty="0">
              <a:latin typeface="微软雅黑" panose="020B0503020204020204" charset="-122"/>
              <a:ea typeface="微软雅黑" panose="020B0503020204020204" charset="-122"/>
              <a:sym typeface="FZHei-B01S"/>
            </a:endParaRPr>
          </a:p>
          <a:p>
            <a:pPr eaLnBrk="1" hangingPunct="1">
              <a:lnSpc>
                <a:spcPct val="150000"/>
              </a:lnSpc>
            </a:pPr>
            <a:r>
              <a:rPr lang="zh-CN" altLang="en-US" sz="2000" dirty="0" smtClean="0">
                <a:solidFill>
                  <a:srgbClr val="FF0000"/>
                </a:solidFill>
                <a:latin typeface="微软雅黑" panose="020B0503020204020204" charset="-122"/>
                <a:ea typeface="微软雅黑" panose="020B0503020204020204" charset="-122"/>
                <a:sym typeface="FZHei-B01S"/>
              </a:rPr>
              <a:t>停业</a:t>
            </a:r>
            <a:r>
              <a:rPr lang="zh-CN" altLang="en-US" sz="2000" dirty="0">
                <a:solidFill>
                  <a:srgbClr val="FF0000"/>
                </a:solidFill>
                <a:latin typeface="微软雅黑" panose="020B0503020204020204" charset="-122"/>
                <a:ea typeface="微软雅黑" panose="020B0503020204020204" charset="-122"/>
                <a:sym typeface="FZHei-B01S"/>
              </a:rPr>
              <a:t>（歇业）退出</a:t>
            </a:r>
            <a:r>
              <a:rPr lang="zh-CN" altLang="en-US" sz="2000" dirty="0">
                <a:latin typeface="微软雅黑" panose="020B0503020204020204" charset="-122"/>
                <a:ea typeface="微软雅黑" panose="020B0503020204020204" charset="-122"/>
                <a:sym typeface="FZHei-B01S"/>
              </a:rPr>
              <a:t>单位，仍保留在一套表调查单位</a:t>
            </a:r>
            <a:r>
              <a:rPr lang="zh-CN" altLang="en-US" sz="2000" dirty="0" smtClean="0">
                <a:latin typeface="微软雅黑" panose="020B0503020204020204" charset="-122"/>
                <a:ea typeface="微软雅黑" panose="020B0503020204020204" charset="-122"/>
                <a:sym typeface="FZHei-B01S"/>
              </a:rPr>
              <a:t>库，待摘抄期满后退出一套表调查单位库；</a:t>
            </a:r>
            <a:endParaRPr lang="zh-CN" altLang="en-US" sz="2000" dirty="0">
              <a:latin typeface="微软雅黑" panose="020B0503020204020204" charset="-122"/>
              <a:ea typeface="微软雅黑" panose="020B0503020204020204" charset="-122"/>
            </a:endParaRPr>
          </a:p>
          <a:p>
            <a:pPr eaLnBrk="1" hangingPunct="1">
              <a:lnSpc>
                <a:spcPct val="150000"/>
              </a:lnSpc>
              <a:buFont typeface="Arial" panose="020B0604020202020204" pitchFamily="34" charset="0"/>
              <a:buChar char="•"/>
            </a:pPr>
            <a:endParaRPr lang="zh-CN" altLang="en-US" sz="2000" dirty="0">
              <a:latin typeface="微软雅黑" panose="020B0503020204020204" charset="-122"/>
              <a:ea typeface="微软雅黑" panose="020B0503020204020204" charset="-122"/>
              <a:sym typeface="FZHei-B01S"/>
            </a:endParaRPr>
          </a:p>
          <a:p>
            <a:pPr eaLnBrk="1" hangingPunct="1">
              <a:lnSpc>
                <a:spcPct val="150000"/>
              </a:lnSpc>
              <a:buFont typeface="Arial" panose="020B0604020202020204" pitchFamily="34" charset="0"/>
              <a:buChar char="•"/>
            </a:pPr>
            <a:r>
              <a:rPr lang="zh-CN" altLang="en-US" sz="2000" dirty="0">
                <a:latin typeface="微软雅黑" panose="020B0503020204020204" charset="-122"/>
                <a:ea typeface="微软雅黑" panose="020B0503020204020204" charset="-122"/>
                <a:sym typeface="FZHei-B01S"/>
              </a:rPr>
              <a:t>以上两类退出单位由国家设置“摘抄数据”标识</a:t>
            </a:r>
            <a:r>
              <a:rPr lang="zh-CN" altLang="en-US" sz="2000" dirty="0" smtClean="0">
                <a:latin typeface="微软雅黑" panose="020B0503020204020204" charset="-122"/>
                <a:ea typeface="微软雅黑" panose="020B0503020204020204" charset="-122"/>
                <a:sym typeface="FZHei-B01S"/>
              </a:rPr>
              <a:t>，在联网直报平台自动</a:t>
            </a:r>
            <a:r>
              <a:rPr lang="zh-CN" altLang="en-US" sz="2000" dirty="0">
                <a:latin typeface="微软雅黑" panose="020B0503020204020204" charset="-122"/>
                <a:ea typeface="微软雅黑" panose="020B0503020204020204" charset="-122"/>
                <a:sym typeface="FZHei-B01S"/>
              </a:rPr>
              <a:t>摘抄有关后续表当期累计数和上年同期数，摘抄期满后，自动</a:t>
            </a:r>
            <a:r>
              <a:rPr lang="zh-CN" altLang="en-US" sz="2000" dirty="0" smtClean="0">
                <a:latin typeface="微软雅黑" panose="020B0503020204020204" charset="-122"/>
                <a:ea typeface="微软雅黑" panose="020B0503020204020204" charset="-122"/>
                <a:sym typeface="FZHei-B01S"/>
              </a:rPr>
              <a:t>退出联网直报平台，</a:t>
            </a:r>
            <a:r>
              <a:rPr lang="zh-CN" altLang="en-US" sz="2000" dirty="0">
                <a:latin typeface="微软雅黑" panose="020B0503020204020204" charset="-122"/>
                <a:ea typeface="微软雅黑" panose="020B0503020204020204" charset="-122"/>
                <a:sym typeface="FZHei-B01S"/>
              </a:rPr>
              <a:t>无需重新</a:t>
            </a:r>
            <a:r>
              <a:rPr lang="zh-CN" altLang="en-US" sz="2000" dirty="0" smtClean="0">
                <a:latin typeface="微软雅黑" panose="020B0503020204020204" charset="-122"/>
                <a:ea typeface="微软雅黑" panose="020B0503020204020204" charset="-122"/>
                <a:sym typeface="FZHei-B01S"/>
              </a:rPr>
              <a:t>申报退出一套表调查单位库。</a:t>
            </a:r>
            <a:endParaRPr lang="zh-CN" altLang="en-US" sz="2000" dirty="0">
              <a:latin typeface="微软雅黑" panose="020B0503020204020204" charset="-122"/>
              <a:ea typeface="微软雅黑" panose="020B0503020204020204" charset="-122"/>
              <a:sym typeface="FZHei-B01S"/>
            </a:endParaRPr>
          </a:p>
          <a:p>
            <a:pPr eaLnBrk="1" hangingPunct="1">
              <a:lnSpc>
                <a:spcPct val="150000"/>
              </a:lnSpc>
              <a:buFont typeface="Arial" panose="020B0604020202020204" pitchFamily="34" charset="0"/>
              <a:buChar char="•"/>
            </a:pPr>
            <a:endParaRPr lang="zh-CN" altLang="en-US" sz="2000" dirty="0">
              <a:latin typeface="微软雅黑" panose="020B0503020204020204" charset="-122"/>
              <a:ea typeface="微软雅黑" panose="020B0503020204020204" charset="-122"/>
              <a:sym typeface="FZHei-B01S"/>
            </a:endParaRPr>
          </a:p>
          <a:p>
            <a:pPr eaLnBrk="1" hangingPunct="1">
              <a:lnSpc>
                <a:spcPct val="150000"/>
              </a:lnSpc>
              <a:buFont typeface="Arial" panose="020B0604020202020204" pitchFamily="34" charset="0"/>
              <a:buChar char="•"/>
            </a:pPr>
            <a:r>
              <a:rPr lang="zh-CN" altLang="en-US" sz="2000" dirty="0">
                <a:latin typeface="微软雅黑" panose="020B0503020204020204" charset="-122"/>
                <a:ea typeface="微软雅黑" panose="020B0503020204020204" charset="-122"/>
                <a:sym typeface="FZHei-B01S"/>
              </a:rPr>
              <a:t>其中</a:t>
            </a:r>
            <a:r>
              <a:rPr lang="zh-CN" altLang="en-US" sz="2000" b="1" dirty="0">
                <a:latin typeface="微软雅黑" panose="020B0503020204020204" charset="-122"/>
                <a:ea typeface="微软雅黑" panose="020B0503020204020204" charset="-122"/>
                <a:sym typeface="杨任东竹石体-Bold" pitchFamily="2" charset="-122"/>
              </a:rPr>
              <a:t>工业、贸经、服务业</a:t>
            </a:r>
            <a:r>
              <a:rPr lang="zh-CN" altLang="en-US" sz="2000" dirty="0">
                <a:latin typeface="微软雅黑" panose="020B0503020204020204" charset="-122"/>
                <a:ea typeface="微软雅黑" panose="020B0503020204020204" charset="-122"/>
                <a:sym typeface="杨任东竹石体-Bold" pitchFamily="2" charset="-122"/>
              </a:rPr>
              <a:t>在次年年报停止摘抄数据</a:t>
            </a:r>
            <a:r>
              <a:rPr lang="zh-CN" altLang="en-US" sz="2000" b="1" dirty="0">
                <a:latin typeface="微软雅黑" panose="020B0503020204020204" charset="-122"/>
                <a:ea typeface="微软雅黑" panose="020B0503020204020204" charset="-122"/>
                <a:sym typeface="杨任东竹石体-Bold" pitchFamily="2" charset="-122"/>
              </a:rPr>
              <a:t>。 建筑业、房地产</a:t>
            </a:r>
            <a:r>
              <a:rPr lang="zh-CN" altLang="en-US" sz="2000" b="1" dirty="0" smtClean="0">
                <a:latin typeface="微软雅黑" panose="020B0503020204020204" charset="-122"/>
                <a:ea typeface="微软雅黑" panose="020B0503020204020204" charset="-122"/>
                <a:sym typeface="杨任东竹石体-Bold" pitchFamily="2" charset="-122"/>
              </a:rPr>
              <a:t>、其他有</a:t>
            </a:r>
            <a:r>
              <a:rPr lang="en-US" altLang="zh-CN" sz="2000" b="1" dirty="0" smtClean="0">
                <a:latin typeface="微软雅黑" panose="020B0503020204020204" charset="-122"/>
                <a:ea typeface="微软雅黑" panose="020B0503020204020204" charset="-122"/>
                <a:sym typeface="杨任东竹石体-Bold" pitchFamily="2" charset="-122"/>
              </a:rPr>
              <a:t>5000</a:t>
            </a:r>
            <a:r>
              <a:rPr lang="zh-CN" altLang="en-US" sz="2000" b="1" dirty="0">
                <a:latin typeface="微软雅黑" panose="020B0503020204020204" charset="-122"/>
                <a:ea typeface="微软雅黑" panose="020B0503020204020204" charset="-122"/>
                <a:sym typeface="杨任东竹石体-Bold" pitchFamily="2" charset="-122"/>
              </a:rPr>
              <a:t>万</a:t>
            </a:r>
            <a:r>
              <a:rPr lang="zh-CN" altLang="en-US" sz="2000" b="1" dirty="0" smtClean="0">
                <a:latin typeface="微软雅黑" panose="020B0503020204020204" charset="-122"/>
                <a:ea typeface="微软雅黑" panose="020B0503020204020204" charset="-122"/>
                <a:sym typeface="杨任东竹石体-Bold" pitchFamily="2" charset="-122"/>
              </a:rPr>
              <a:t>元以上在建项目的法人单位</a:t>
            </a:r>
            <a:r>
              <a:rPr lang="zh-CN" altLang="en-US" sz="2000" dirty="0" smtClean="0">
                <a:latin typeface="微软雅黑" panose="020B0503020204020204" charset="-122"/>
                <a:ea typeface="微软雅黑" panose="020B0503020204020204" charset="-122"/>
                <a:sym typeface="杨任东竹石体-Bold" pitchFamily="2" charset="-122"/>
              </a:rPr>
              <a:t>在</a:t>
            </a:r>
            <a:r>
              <a:rPr lang="zh-CN" altLang="en-US" sz="2000" dirty="0">
                <a:latin typeface="微软雅黑" panose="020B0503020204020204" charset="-122"/>
                <a:ea typeface="微软雅黑" panose="020B0503020204020204" charset="-122"/>
                <a:sym typeface="杨任东竹石体-Bold" pitchFamily="2" charset="-122"/>
              </a:rPr>
              <a:t>次年2月停止摘抄数据。</a:t>
            </a:r>
            <a:endParaRPr lang="zh-CN" altLang="en-US" sz="2000" dirty="0">
              <a:latin typeface="微软雅黑" panose="020B0503020204020204" charset="-122"/>
              <a:ea typeface="微软雅黑" panose="020B0503020204020204" charset="-122"/>
              <a:sym typeface="杨任东竹石体-Bold" pitchFamily="2" charset="-122"/>
            </a:endParaRPr>
          </a:p>
        </p:txBody>
      </p:sp>
      <p:sp>
        <p:nvSpPr>
          <p:cNvPr id="11469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07A0DC29-0A7F-4AE3-8E48-76B0071AF283}" type="slidenum">
              <a:rPr altLang="en-US" smtClean="0">
                <a:solidFill>
                  <a:srgbClr val="898989"/>
                </a:solidFill>
                <a:cs typeface="FZHei-B01S"/>
              </a:rPr>
            </a:fld>
            <a:endParaRPr lang="zh-CN" altLang="en-US" smtClean="0">
              <a:solidFill>
                <a:srgbClr val="898989"/>
              </a:solidFill>
              <a:cs typeface="FZHei-B01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63" presetClass="path" presetSubtype="0" accel="50000" decel="50000" fill="hold" grpId="1" nodeType="withEffect">
                                  <p:stCondLst>
                                    <p:cond delay="0"/>
                                  </p:stCondLst>
                                  <p:childTnLst>
                                    <p:animMotion origin="layout" path="M -0.16667 -1.85185E-6 L -2.5E-6 -1.85185E-6 " pathEditMode="relative" rAng="0" ptsTypes="AA">
                                      <p:cBhvr>
                                        <p:cTn id="12" dur="1000" fill="hold"/>
                                        <p:tgtEl>
                                          <p:spTgt spid="44"/>
                                        </p:tgtEl>
                                        <p:attrNameLst>
                                          <p:attrName>ppt_x</p:attrName>
                                          <p:attrName>ppt_y</p:attrName>
                                        </p:attrNameLst>
                                      </p:cBhvr>
                                      <p:rCtr x="8800" y="0"/>
                                    </p:animMotion>
                                  </p:childTnLst>
                                </p:cTn>
                              </p:par>
                              <p:par>
                                <p:cTn id="13" presetID="10"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63" presetClass="path" presetSubtype="0" accel="50000" decel="50000" fill="hold" grpId="1" nodeType="withEffect">
                                  <p:stCondLst>
                                    <p:cond delay="0"/>
                                  </p:stCondLst>
                                  <p:childTnLst>
                                    <p:animMotion origin="layout" path="M -0.16666 -3.7037E-7 L -2.5E-6 -3.7037E-7 " pathEditMode="relative" rAng="0" ptsTypes="AA">
                                      <p:cBhvr>
                                        <p:cTn id="17" dur="1000" fill="hold"/>
                                        <p:tgtEl>
                                          <p:spTgt spid="42"/>
                                        </p:tgtEl>
                                        <p:attrNameLst>
                                          <p:attrName>ppt_x</p:attrName>
                                          <p:attrName>ppt_y</p:attrName>
                                        </p:attrNameLst>
                                      </p:cBhvr>
                                      <p:rCtr x="8300" y="0"/>
                                    </p:animMotion>
                                  </p:childTnLst>
                                </p:cTn>
                              </p:par>
                              <p:par>
                                <p:cTn id="18" presetID="10" presetClass="entr" presetSubtype="0" fill="hold"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500"/>
                                        <p:tgtEl>
                                          <p:spTgt spid="41"/>
                                        </p:tgtEl>
                                      </p:cBhvr>
                                    </p:animEffect>
                                  </p:childTnLst>
                                </p:cTn>
                              </p:par>
                              <p:par>
                                <p:cTn id="21" presetID="63" presetClass="path" presetSubtype="0" accel="50000" decel="50000" fill="hold" nodeType="withEffect">
                                  <p:stCondLst>
                                    <p:cond delay="0"/>
                                  </p:stCondLst>
                                  <p:childTnLst>
                                    <p:animMotion origin="layout" path="M -0.16667 2.59259E-6 L 2.5E-6 2.59259E-6 " pathEditMode="relative" rAng="0" ptsTypes="AA">
                                      <p:cBhvr>
                                        <p:cTn id="22" dur="500" fill="hold"/>
                                        <p:tgtEl>
                                          <p:spTgt spid="41"/>
                                        </p:tgtEl>
                                        <p:attrNameLst>
                                          <p:attrName>ppt_x</p:attrName>
                                          <p:attrName>ppt_y</p:attrName>
                                        </p:attrNameLst>
                                      </p:cBhvr>
                                      <p:rCtr x="8300" y="0"/>
                                    </p:animMotion>
                                  </p:childTnLst>
                                </p:cTn>
                              </p:par>
                              <p:par>
                                <p:cTn id="23" presetID="22" presetClass="entr" presetSubtype="8" fill="hold" nodeType="withEffect">
                                  <p:stCondLst>
                                    <p:cond delay="50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ldLvl="0" animBg="1"/>
      <p:bldP spid="42" grpId="1" bldLvl="0" animBg="1"/>
      <p:bldP spid="43" grpId="0"/>
      <p:bldP spid="44" grpId="0" bldLvl="0" animBg="1"/>
      <p:bldP spid="44" grpId="1" bldLvl="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圆角矩形 111"/>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42" name="矩形 41"/>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43" name="矩形 42"/>
          <p:cNvSpPr>
            <a:spLocks noChangeArrowheads="1"/>
          </p:cNvSpPr>
          <p:nvPr/>
        </p:nvSpPr>
        <p:spPr bwMode="auto">
          <a:xfrm>
            <a:off x="434975" y="366713"/>
            <a:ext cx="6908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18478F"/>
                </a:solidFill>
                <a:latin typeface="方正黑体简体" pitchFamily="2" charset="-122"/>
                <a:ea typeface="方正黑体简体" pitchFamily="2" charset="-122"/>
                <a:sym typeface="FZZhengHeiS-R-GB"/>
              </a:rPr>
              <a:t>4.1</a:t>
            </a:r>
            <a:endParaRPr lang="zh-CN" altLang="en-US" sz="3200">
              <a:solidFill>
                <a:srgbClr val="18478F"/>
              </a:solidFill>
              <a:latin typeface="方正黑体简体" pitchFamily="2" charset="-122"/>
              <a:ea typeface="方正黑体简体" pitchFamily="2" charset="-122"/>
              <a:sym typeface="FZZhengHeiS-R-GB"/>
            </a:endParaRPr>
          </a:p>
        </p:txBody>
      </p:sp>
      <p:sp>
        <p:nvSpPr>
          <p:cNvPr id="44" name="矩形 43"/>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48" name="矩形 47"/>
          <p:cNvSpPr>
            <a:spLocks noChangeArrowheads="1"/>
          </p:cNvSpPr>
          <p:nvPr/>
        </p:nvSpPr>
        <p:spPr bwMode="auto">
          <a:xfrm>
            <a:off x="1844675" y="479425"/>
            <a:ext cx="60436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2400">
                <a:solidFill>
                  <a:srgbClr val="18478F"/>
                </a:solidFill>
                <a:latin typeface="方正黑体简体" pitchFamily="2" charset="-122"/>
                <a:ea typeface="方正黑体简体" pitchFamily="2" charset="-122"/>
                <a:sym typeface="FZZhengHeiS-R-GB"/>
              </a:rPr>
              <a:t>专项审核</a:t>
            </a:r>
            <a:r>
              <a:rPr lang="en-US" altLang="zh-CN" sz="2400">
                <a:solidFill>
                  <a:srgbClr val="18478F"/>
                </a:solidFill>
                <a:latin typeface="方正黑体简体" pitchFamily="2" charset="-122"/>
                <a:ea typeface="方正黑体简体" pitchFamily="2" charset="-122"/>
                <a:sym typeface="FZZhengHeiS-R-GB"/>
              </a:rPr>
              <a:t>---</a:t>
            </a:r>
            <a:r>
              <a:rPr lang="zh-CN" altLang="en-US" sz="2400">
                <a:solidFill>
                  <a:srgbClr val="18478F"/>
                </a:solidFill>
                <a:latin typeface="方正黑体简体" pitchFamily="2" charset="-122"/>
                <a:ea typeface="方正黑体简体" pitchFamily="2" charset="-122"/>
                <a:sym typeface="FZHei-B01S"/>
              </a:rPr>
              <a:t>跨专业变更</a:t>
            </a:r>
            <a:endParaRPr lang="zh-CN" altLang="en-US" sz="2400">
              <a:solidFill>
                <a:srgbClr val="18478F"/>
              </a:solidFill>
              <a:latin typeface="方正黑体简体" pitchFamily="2" charset="-122"/>
              <a:ea typeface="方正黑体简体" pitchFamily="2" charset="-122"/>
              <a:sym typeface="FZZhengHeiS-R-GB"/>
            </a:endParaRPr>
          </a:p>
        </p:txBody>
      </p:sp>
      <p:sp>
        <p:nvSpPr>
          <p:cNvPr id="115718" name="文本框 3"/>
          <p:cNvSpPr txBox="1">
            <a:spLocks noChangeArrowheads="1"/>
          </p:cNvSpPr>
          <p:nvPr/>
        </p:nvSpPr>
        <p:spPr bwMode="auto">
          <a:xfrm>
            <a:off x="1003485" y="1820530"/>
            <a:ext cx="1089183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eaLnBrk="0" hangingPunct="0">
              <a:defRPr>
                <a:solidFill>
                  <a:schemeClr val="tx1"/>
                </a:solidFill>
                <a:latin typeface="FZZhengHeiS-R-GB"/>
                <a:ea typeface="FZHei-B01S"/>
                <a:cs typeface="FZHei-B01S"/>
              </a:defRPr>
            </a:lvl1pPr>
            <a:lvl2pPr eaLnBrk="0" hangingPunct="0">
              <a:defRPr>
                <a:solidFill>
                  <a:schemeClr val="tx1"/>
                </a:solidFill>
                <a:latin typeface="FZZhengHeiS-R-GB"/>
                <a:ea typeface="FZHei-B01S"/>
                <a:cs typeface="FZHei-B01S"/>
              </a:defRPr>
            </a:lvl2pPr>
            <a:lvl3pPr eaLnBrk="0" hangingPunct="0">
              <a:defRPr>
                <a:solidFill>
                  <a:schemeClr val="tx1"/>
                </a:solidFill>
                <a:latin typeface="FZZhengHeiS-R-GB"/>
                <a:ea typeface="FZHei-B01S"/>
                <a:cs typeface="FZHei-B01S"/>
              </a:defRPr>
            </a:lvl3pPr>
            <a:lvl4pPr eaLnBrk="0" hangingPunct="0">
              <a:defRPr>
                <a:solidFill>
                  <a:schemeClr val="tx1"/>
                </a:solidFill>
                <a:latin typeface="FZZhengHeiS-R-GB"/>
                <a:ea typeface="FZHei-B01S"/>
                <a:cs typeface="FZHei-B01S"/>
              </a:defRPr>
            </a:lvl4pPr>
            <a:lvl5pPr eaLnBrk="0" hangingPunct="0">
              <a:defRPr>
                <a:solidFill>
                  <a:schemeClr val="tx1"/>
                </a:solidFill>
                <a:latin typeface="FZZhengHeiS-R-GB"/>
                <a:ea typeface="FZHei-B01S"/>
                <a:cs typeface="FZHei-B01S"/>
              </a:defRPr>
            </a:lvl5pPr>
            <a:lvl6pPr eaLnBrk="0" fontAlgn="base" hangingPunct="0">
              <a:spcBef>
                <a:spcPct val="0"/>
              </a:spcBef>
              <a:spcAft>
                <a:spcPct val="0"/>
              </a:spcAft>
              <a:defRPr>
                <a:solidFill>
                  <a:schemeClr val="tx1"/>
                </a:solidFill>
                <a:latin typeface="FZZhengHeiS-R-GB"/>
                <a:ea typeface="FZHei-B01S"/>
                <a:cs typeface="FZHei-B01S"/>
              </a:defRPr>
            </a:lvl6pPr>
            <a:lvl7pPr eaLnBrk="0" fontAlgn="base" hangingPunct="0">
              <a:spcBef>
                <a:spcPct val="0"/>
              </a:spcBef>
              <a:spcAft>
                <a:spcPct val="0"/>
              </a:spcAft>
              <a:defRPr>
                <a:solidFill>
                  <a:schemeClr val="tx1"/>
                </a:solidFill>
                <a:latin typeface="FZZhengHeiS-R-GB"/>
                <a:ea typeface="FZHei-B01S"/>
                <a:cs typeface="FZHei-B01S"/>
              </a:defRPr>
            </a:lvl7pPr>
            <a:lvl8pPr eaLnBrk="0" fontAlgn="base" hangingPunct="0">
              <a:spcBef>
                <a:spcPct val="0"/>
              </a:spcBef>
              <a:spcAft>
                <a:spcPct val="0"/>
              </a:spcAft>
              <a:defRPr>
                <a:solidFill>
                  <a:schemeClr val="tx1"/>
                </a:solidFill>
                <a:latin typeface="FZZhengHeiS-R-GB"/>
                <a:ea typeface="FZHei-B01S"/>
                <a:cs typeface="FZHei-B01S"/>
              </a:defRPr>
            </a:lvl8pPr>
            <a:lvl9pPr eaLnBrk="0" fontAlgn="base" hangingPunct="0">
              <a:spcBef>
                <a:spcPct val="0"/>
              </a:spcBef>
              <a:spcAft>
                <a:spcPct val="0"/>
              </a:spcAft>
              <a:defRPr>
                <a:solidFill>
                  <a:schemeClr val="tx1"/>
                </a:solidFill>
                <a:latin typeface="FZZhengHeiS-R-GB"/>
                <a:ea typeface="FZHei-B01S"/>
                <a:cs typeface="FZHei-B01S"/>
              </a:defRPr>
            </a:lvl9pPr>
          </a:lstStyle>
          <a:p>
            <a:pPr eaLnBrk="1" hangingPunct="1">
              <a:lnSpc>
                <a:spcPct val="150000"/>
              </a:lnSpc>
              <a:buFont typeface="Arial" panose="020B0604020202020204" pitchFamily="34" charset="0"/>
              <a:buChar char="•"/>
            </a:pPr>
            <a:r>
              <a:rPr lang="zh-CN" altLang="en-US" sz="2400" dirty="0">
                <a:latin typeface="微软雅黑" panose="020B0503020204020204" charset="-122"/>
                <a:ea typeface="微软雅黑" panose="020B0503020204020204" charset="-122"/>
                <a:sym typeface="FZHei-B01S"/>
              </a:rPr>
              <a:t>专业变更退出需与专业变更纳入</a:t>
            </a:r>
            <a:r>
              <a:rPr lang="zh-CN" altLang="en-US" sz="2400" dirty="0" smtClean="0">
                <a:latin typeface="微软雅黑" panose="020B0503020204020204" charset="-122"/>
                <a:ea typeface="微软雅黑" panose="020B0503020204020204" charset="-122"/>
                <a:sym typeface="FZHei-B01S"/>
              </a:rPr>
              <a:t>一一对应</a:t>
            </a:r>
            <a:r>
              <a:rPr lang="zh-CN" altLang="en-US" sz="2400" dirty="0">
                <a:latin typeface="微软雅黑" panose="020B0503020204020204" charset="-122"/>
                <a:ea typeface="微软雅黑" panose="020B0503020204020204" charset="-122"/>
                <a:sym typeface="FZHei-B01S"/>
              </a:rPr>
              <a:t>，</a:t>
            </a:r>
            <a:r>
              <a:rPr lang="zh-CN" altLang="en-US" sz="2400" dirty="0" smtClean="0">
                <a:latin typeface="微软雅黑" panose="020B0503020204020204" charset="-122"/>
                <a:ea typeface="微软雅黑" panose="020B0503020204020204" charset="-122"/>
                <a:sym typeface="FZHei-B01S"/>
              </a:rPr>
              <a:t>一</a:t>
            </a:r>
            <a:r>
              <a:rPr lang="zh-CN" altLang="en-US" sz="2400" dirty="0">
                <a:latin typeface="微软雅黑" panose="020B0503020204020204" charset="-122"/>
                <a:ea typeface="微软雅黑" panose="020B0503020204020204" charset="-122"/>
                <a:sym typeface="FZHei-B01S"/>
              </a:rPr>
              <a:t>退一</a:t>
            </a:r>
            <a:r>
              <a:rPr lang="zh-CN" altLang="en-US" sz="2400" dirty="0" smtClean="0">
                <a:latin typeface="微软雅黑" panose="020B0503020204020204" charset="-122"/>
                <a:ea typeface="微软雅黑" panose="020B0503020204020204" charset="-122"/>
                <a:sym typeface="FZHei-B01S"/>
              </a:rPr>
              <a:t>进</a:t>
            </a:r>
            <a:endParaRPr lang="en-US" altLang="zh-CN" sz="2400" dirty="0" smtClean="0">
              <a:latin typeface="微软雅黑" panose="020B0503020204020204" charset="-122"/>
              <a:ea typeface="微软雅黑" panose="020B0503020204020204" charset="-122"/>
              <a:sym typeface="FZHei-B01S"/>
            </a:endParaRPr>
          </a:p>
          <a:p>
            <a:pPr eaLnBrk="1" hangingPunct="1">
              <a:lnSpc>
                <a:spcPct val="150000"/>
              </a:lnSpc>
              <a:buFont typeface="Arial" panose="020B0604020202020204" pitchFamily="34" charset="0"/>
              <a:buChar char="•"/>
            </a:pPr>
            <a:endParaRPr lang="en-US" altLang="zh-CN" sz="2400" dirty="0">
              <a:latin typeface="微软雅黑" panose="020B0503020204020204" charset="-122"/>
              <a:ea typeface="微软雅黑" panose="020B0503020204020204" charset="-122"/>
              <a:sym typeface="FZHei-B01S"/>
            </a:endParaRPr>
          </a:p>
          <a:p>
            <a:pPr eaLnBrk="1" hangingPunct="1">
              <a:lnSpc>
                <a:spcPct val="150000"/>
              </a:lnSpc>
              <a:buFont typeface="Arial" panose="020B0604020202020204" pitchFamily="34" charset="0"/>
              <a:buChar char="•"/>
            </a:pPr>
            <a:r>
              <a:rPr lang="zh-CN" altLang="en-US" sz="2400" dirty="0" smtClean="0">
                <a:latin typeface="微软雅黑" panose="020B0503020204020204" charset="-122"/>
                <a:ea typeface="微软雅黑" panose="020B0503020204020204" charset="-122"/>
                <a:sym typeface="FZHei-B01S"/>
              </a:rPr>
              <a:t>转入专业的材料是否符合新纳入专业的要求</a:t>
            </a:r>
            <a:endParaRPr lang="zh-CN" altLang="en-US" sz="2800" dirty="0">
              <a:latin typeface="微软雅黑" panose="020B0503020204020204" charset="-122"/>
              <a:ea typeface="微软雅黑" panose="020B0503020204020204" charset="-122"/>
              <a:sym typeface="FZHei-B01S"/>
            </a:endParaRPr>
          </a:p>
        </p:txBody>
      </p:sp>
      <p:sp>
        <p:nvSpPr>
          <p:cNvPr id="115719"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29EC37A9-DA29-4C35-8930-547A55CBC7A6}" type="slidenum">
              <a:rPr altLang="en-US" smtClean="0">
                <a:solidFill>
                  <a:srgbClr val="898989"/>
                </a:solidFill>
                <a:cs typeface="FZHei-B01S"/>
              </a:rPr>
            </a:fld>
            <a:endParaRPr lang="zh-CN" altLang="en-US" smtClean="0">
              <a:solidFill>
                <a:srgbClr val="898989"/>
              </a:solidFill>
              <a:cs typeface="FZHei-B01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63" presetClass="path" presetSubtype="0" accel="50000" decel="50000" fill="hold" grpId="1" nodeType="withEffect">
                                  <p:stCondLst>
                                    <p:cond delay="0"/>
                                  </p:stCondLst>
                                  <p:childTnLst>
                                    <p:animMotion origin="layout" path="M -0.16667 -1.85185E-6 L -2.5E-6 -1.85185E-6 " pathEditMode="relative" rAng="0" ptsTypes="AA">
                                      <p:cBhvr>
                                        <p:cTn id="12" dur="1000" fill="hold"/>
                                        <p:tgtEl>
                                          <p:spTgt spid="44"/>
                                        </p:tgtEl>
                                        <p:attrNameLst>
                                          <p:attrName>ppt_x</p:attrName>
                                          <p:attrName>ppt_y</p:attrName>
                                        </p:attrNameLst>
                                      </p:cBhvr>
                                      <p:rCtr x="8800" y="0"/>
                                    </p:animMotion>
                                  </p:childTnLst>
                                </p:cTn>
                              </p:par>
                              <p:par>
                                <p:cTn id="13" presetID="10"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63" presetClass="path" presetSubtype="0" accel="50000" decel="50000" fill="hold" grpId="1" nodeType="withEffect">
                                  <p:stCondLst>
                                    <p:cond delay="0"/>
                                  </p:stCondLst>
                                  <p:childTnLst>
                                    <p:animMotion origin="layout" path="M -0.16666 -3.7037E-7 L -2.5E-6 -3.7037E-7 " pathEditMode="relative" rAng="0" ptsTypes="AA">
                                      <p:cBhvr>
                                        <p:cTn id="17" dur="1000" fill="hold"/>
                                        <p:tgtEl>
                                          <p:spTgt spid="42"/>
                                        </p:tgtEl>
                                        <p:attrNameLst>
                                          <p:attrName>ppt_x</p:attrName>
                                          <p:attrName>ppt_y</p:attrName>
                                        </p:attrNameLst>
                                      </p:cBhvr>
                                      <p:rCtr x="8300" y="0"/>
                                    </p:animMotion>
                                  </p:childTnLst>
                                </p:cTn>
                              </p:par>
                              <p:par>
                                <p:cTn id="18" presetID="10" presetClass="entr" presetSubtype="0" fill="hold"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500"/>
                                        <p:tgtEl>
                                          <p:spTgt spid="41"/>
                                        </p:tgtEl>
                                      </p:cBhvr>
                                    </p:animEffect>
                                  </p:childTnLst>
                                </p:cTn>
                              </p:par>
                              <p:par>
                                <p:cTn id="21" presetID="63" presetClass="path" presetSubtype="0" accel="50000" decel="50000" fill="hold" nodeType="withEffect">
                                  <p:stCondLst>
                                    <p:cond delay="0"/>
                                  </p:stCondLst>
                                  <p:childTnLst>
                                    <p:animMotion origin="layout" path="M -0.16667 2.59259E-6 L 2.5E-6 2.59259E-6 " pathEditMode="relative" rAng="0" ptsTypes="AA">
                                      <p:cBhvr>
                                        <p:cTn id="22" dur="500" fill="hold"/>
                                        <p:tgtEl>
                                          <p:spTgt spid="41"/>
                                        </p:tgtEl>
                                        <p:attrNameLst>
                                          <p:attrName>ppt_x</p:attrName>
                                          <p:attrName>ppt_y</p:attrName>
                                        </p:attrNameLst>
                                      </p:cBhvr>
                                      <p:rCtr x="8300" y="0"/>
                                    </p:animMotion>
                                  </p:childTnLst>
                                </p:cTn>
                              </p:par>
                              <p:par>
                                <p:cTn id="23" presetID="22" presetClass="entr" presetSubtype="8" fill="hold" grpId="0" nodeType="withEffect">
                                  <p:stCondLst>
                                    <p:cond delay="50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ldLvl="0" animBg="1"/>
      <p:bldP spid="42" grpId="1" bldLvl="0" animBg="1"/>
      <p:bldP spid="43" grpId="0"/>
      <p:bldP spid="44" grpId="0" bldLvl="0" animBg="1"/>
      <p:bldP spid="44" grpId="1" bldLvl="0" animBg="1"/>
      <p:bldP spid="4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圆角矩形 111"/>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42" name="矩形 41"/>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43" name="矩形 42"/>
          <p:cNvSpPr>
            <a:spLocks noChangeArrowheads="1"/>
          </p:cNvSpPr>
          <p:nvPr/>
        </p:nvSpPr>
        <p:spPr bwMode="auto">
          <a:xfrm>
            <a:off x="417513" y="369888"/>
            <a:ext cx="6908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18478F"/>
                </a:solidFill>
                <a:latin typeface="方正黑体简体" pitchFamily="2" charset="-122"/>
                <a:ea typeface="方正黑体简体" pitchFamily="2" charset="-122"/>
                <a:sym typeface="FZZhengHeiS-R-GB"/>
              </a:rPr>
              <a:t>4.1</a:t>
            </a:r>
            <a:endParaRPr lang="zh-CN" altLang="en-US" sz="3200">
              <a:solidFill>
                <a:srgbClr val="18478F"/>
              </a:solidFill>
              <a:latin typeface="方正黑体简体" pitchFamily="2" charset="-122"/>
              <a:ea typeface="方正黑体简体" pitchFamily="2" charset="-122"/>
              <a:sym typeface="FZZhengHeiS-R-GB"/>
            </a:endParaRPr>
          </a:p>
        </p:txBody>
      </p:sp>
      <p:sp>
        <p:nvSpPr>
          <p:cNvPr id="44" name="矩形 43"/>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48" name="矩形 47"/>
          <p:cNvSpPr>
            <a:spLocks noChangeArrowheads="1"/>
          </p:cNvSpPr>
          <p:nvPr/>
        </p:nvSpPr>
        <p:spPr bwMode="auto">
          <a:xfrm>
            <a:off x="1844675" y="479425"/>
            <a:ext cx="60436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2400">
                <a:solidFill>
                  <a:srgbClr val="18478F"/>
                </a:solidFill>
                <a:latin typeface="方正黑体简体" pitchFamily="2" charset="-122"/>
                <a:ea typeface="方正黑体简体" pitchFamily="2" charset="-122"/>
                <a:sym typeface="FZZhengHeiS-R-GB"/>
              </a:rPr>
              <a:t>专项审核</a:t>
            </a:r>
            <a:r>
              <a:rPr lang="en-US" altLang="zh-CN" sz="2400">
                <a:solidFill>
                  <a:srgbClr val="18478F"/>
                </a:solidFill>
                <a:latin typeface="方正黑体简体" pitchFamily="2" charset="-122"/>
                <a:ea typeface="方正黑体简体" pitchFamily="2" charset="-122"/>
                <a:sym typeface="FZZhengHeiS-R-GB"/>
              </a:rPr>
              <a:t>---</a:t>
            </a:r>
            <a:r>
              <a:rPr lang="zh-CN" altLang="en-US" sz="2400">
                <a:solidFill>
                  <a:srgbClr val="18478F"/>
                </a:solidFill>
                <a:latin typeface="方正黑体简体" pitchFamily="2" charset="-122"/>
                <a:ea typeface="方正黑体简体" pitchFamily="2" charset="-122"/>
                <a:sym typeface="FZHei-B01S"/>
              </a:rPr>
              <a:t>跨辖区变更</a:t>
            </a:r>
            <a:endParaRPr lang="zh-CN" altLang="en-US" sz="2400">
              <a:solidFill>
                <a:srgbClr val="18478F"/>
              </a:solidFill>
              <a:latin typeface="方正黑体简体" pitchFamily="2" charset="-122"/>
              <a:ea typeface="方正黑体简体" pitchFamily="2" charset="-122"/>
              <a:sym typeface="FZZhengHeiS-R-GB"/>
            </a:endParaRPr>
          </a:p>
        </p:txBody>
      </p:sp>
      <p:sp>
        <p:nvSpPr>
          <p:cNvPr id="116742" name="文本框 3"/>
          <p:cNvSpPr txBox="1">
            <a:spLocks noChangeArrowheads="1"/>
          </p:cNvSpPr>
          <p:nvPr/>
        </p:nvSpPr>
        <p:spPr bwMode="auto">
          <a:xfrm>
            <a:off x="1054100" y="1971675"/>
            <a:ext cx="10464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FZZhengHeiS-R-GB"/>
                <a:ea typeface="FZHei-B01S"/>
                <a:cs typeface="FZHei-B01S"/>
              </a:defRPr>
            </a:lvl1pPr>
            <a:lvl2pPr eaLnBrk="0" hangingPunct="0">
              <a:defRPr>
                <a:solidFill>
                  <a:schemeClr val="tx1"/>
                </a:solidFill>
                <a:latin typeface="FZZhengHeiS-R-GB"/>
                <a:ea typeface="FZHei-B01S"/>
                <a:cs typeface="FZHei-B01S"/>
              </a:defRPr>
            </a:lvl2pPr>
            <a:lvl3pPr eaLnBrk="0" hangingPunct="0">
              <a:defRPr>
                <a:solidFill>
                  <a:schemeClr val="tx1"/>
                </a:solidFill>
                <a:latin typeface="FZZhengHeiS-R-GB"/>
                <a:ea typeface="FZHei-B01S"/>
                <a:cs typeface="FZHei-B01S"/>
              </a:defRPr>
            </a:lvl3pPr>
            <a:lvl4pPr eaLnBrk="0" hangingPunct="0">
              <a:defRPr>
                <a:solidFill>
                  <a:schemeClr val="tx1"/>
                </a:solidFill>
                <a:latin typeface="FZZhengHeiS-R-GB"/>
                <a:ea typeface="FZHei-B01S"/>
                <a:cs typeface="FZHei-B01S"/>
              </a:defRPr>
            </a:lvl4pPr>
            <a:lvl5pPr eaLnBrk="0" hangingPunct="0">
              <a:defRPr>
                <a:solidFill>
                  <a:schemeClr val="tx1"/>
                </a:solidFill>
                <a:latin typeface="FZZhengHeiS-R-GB"/>
                <a:ea typeface="FZHei-B01S"/>
                <a:cs typeface="FZHei-B01S"/>
              </a:defRPr>
            </a:lvl5pPr>
            <a:lvl6pPr eaLnBrk="0" fontAlgn="base" hangingPunct="0">
              <a:spcBef>
                <a:spcPct val="0"/>
              </a:spcBef>
              <a:spcAft>
                <a:spcPct val="0"/>
              </a:spcAft>
              <a:defRPr>
                <a:solidFill>
                  <a:schemeClr val="tx1"/>
                </a:solidFill>
                <a:latin typeface="FZZhengHeiS-R-GB"/>
                <a:ea typeface="FZHei-B01S"/>
                <a:cs typeface="FZHei-B01S"/>
              </a:defRPr>
            </a:lvl6pPr>
            <a:lvl7pPr eaLnBrk="0" fontAlgn="base" hangingPunct="0">
              <a:spcBef>
                <a:spcPct val="0"/>
              </a:spcBef>
              <a:spcAft>
                <a:spcPct val="0"/>
              </a:spcAft>
              <a:defRPr>
                <a:solidFill>
                  <a:schemeClr val="tx1"/>
                </a:solidFill>
                <a:latin typeface="FZZhengHeiS-R-GB"/>
                <a:ea typeface="FZHei-B01S"/>
                <a:cs typeface="FZHei-B01S"/>
              </a:defRPr>
            </a:lvl7pPr>
            <a:lvl8pPr eaLnBrk="0" fontAlgn="base" hangingPunct="0">
              <a:spcBef>
                <a:spcPct val="0"/>
              </a:spcBef>
              <a:spcAft>
                <a:spcPct val="0"/>
              </a:spcAft>
              <a:defRPr>
                <a:solidFill>
                  <a:schemeClr val="tx1"/>
                </a:solidFill>
                <a:latin typeface="FZZhengHeiS-R-GB"/>
                <a:ea typeface="FZHei-B01S"/>
                <a:cs typeface="FZHei-B01S"/>
              </a:defRPr>
            </a:lvl8pPr>
            <a:lvl9pPr eaLnBrk="0" fontAlgn="base" hangingPunct="0">
              <a:spcBef>
                <a:spcPct val="0"/>
              </a:spcBef>
              <a:spcAft>
                <a:spcPct val="0"/>
              </a:spcAft>
              <a:defRPr>
                <a:solidFill>
                  <a:schemeClr val="tx1"/>
                </a:solidFill>
                <a:latin typeface="FZZhengHeiS-R-GB"/>
                <a:ea typeface="FZHei-B01S"/>
                <a:cs typeface="FZHei-B01S"/>
              </a:defRPr>
            </a:lvl9pPr>
          </a:lstStyle>
          <a:p>
            <a:pPr eaLnBrk="1" hangingPunct="1">
              <a:lnSpc>
                <a:spcPct val="150000"/>
              </a:lnSpc>
              <a:buFont typeface="Arial" panose="020B0604020202020204" pitchFamily="34" charset="0"/>
              <a:buChar char="•"/>
            </a:pPr>
            <a:r>
              <a:rPr lang="zh-CN" altLang="en-US" sz="2400" dirty="0">
                <a:latin typeface="微软雅黑" panose="020B0503020204020204" charset="-122"/>
                <a:ea typeface="微软雅黑" panose="020B0503020204020204" charset="-122"/>
                <a:sym typeface="FZHei-B01S"/>
              </a:rPr>
              <a:t>跨辖区纳入与跨辖区退出需</a:t>
            </a:r>
            <a:r>
              <a:rPr lang="zh-CN" altLang="en-US" sz="2400" dirty="0" smtClean="0">
                <a:latin typeface="微软雅黑" panose="020B0503020204020204" charset="-122"/>
                <a:ea typeface="微软雅黑" panose="020B0503020204020204" charset="-122"/>
                <a:sym typeface="FZHei-B01S"/>
              </a:rPr>
              <a:t>一一对应，必须</a:t>
            </a:r>
            <a:r>
              <a:rPr lang="zh-CN" altLang="en-US" sz="2400" dirty="0">
                <a:latin typeface="微软雅黑" panose="020B0503020204020204" charset="-122"/>
                <a:ea typeface="微软雅黑" panose="020B0503020204020204" charset="-122"/>
                <a:sym typeface="FZHei-B01S"/>
              </a:rPr>
              <a:t>一退一进</a:t>
            </a:r>
            <a:endParaRPr lang="zh-CN" altLang="en-US" sz="2400" dirty="0">
              <a:latin typeface="微软雅黑" panose="020B0503020204020204" charset="-122"/>
              <a:ea typeface="微软雅黑" panose="020B0503020204020204" charset="-122"/>
              <a:sym typeface="FZHei-B01S"/>
            </a:endParaRPr>
          </a:p>
          <a:p>
            <a:pPr eaLnBrk="1" hangingPunct="1">
              <a:lnSpc>
                <a:spcPct val="150000"/>
              </a:lnSpc>
              <a:buFont typeface="Arial" panose="020B0604020202020204" pitchFamily="34" charset="0"/>
              <a:buChar char="•"/>
            </a:pPr>
            <a:endParaRPr lang="zh-CN" altLang="en-US" sz="2400" dirty="0">
              <a:latin typeface="微软雅黑" panose="020B0503020204020204" charset="-122"/>
              <a:ea typeface="微软雅黑" panose="020B0503020204020204" charset="-122"/>
              <a:sym typeface="FZHei-B01S"/>
            </a:endParaRPr>
          </a:p>
          <a:p>
            <a:pPr eaLnBrk="1" hangingPunct="1">
              <a:lnSpc>
                <a:spcPct val="150000"/>
              </a:lnSpc>
              <a:buFont typeface="Arial" panose="020B0604020202020204" pitchFamily="34" charset="0"/>
              <a:buChar char="•"/>
            </a:pPr>
            <a:r>
              <a:rPr lang="zh-CN" altLang="en-US" sz="2400" dirty="0" smtClean="0">
                <a:latin typeface="微软雅黑" panose="020B0503020204020204" charset="-122"/>
                <a:ea typeface="微软雅黑" panose="020B0503020204020204" charset="-122"/>
                <a:sym typeface="FZHei-B01S"/>
              </a:rPr>
              <a:t>跨辖区的申报类型只</a:t>
            </a:r>
            <a:r>
              <a:rPr lang="zh-CN" altLang="en-US" sz="2400" dirty="0">
                <a:latin typeface="微软雅黑" panose="020B0503020204020204" charset="-122"/>
                <a:ea typeface="微软雅黑" panose="020B0503020204020204" charset="-122"/>
                <a:sym typeface="FZHei-B01S"/>
              </a:rPr>
              <a:t>对于区划进行变更，</a:t>
            </a:r>
            <a:r>
              <a:rPr lang="zh-CN" altLang="en-US" sz="2400" dirty="0" smtClean="0">
                <a:latin typeface="微软雅黑" panose="020B0503020204020204" charset="-122"/>
                <a:ea typeface="微软雅黑" panose="020B0503020204020204" charset="-122"/>
                <a:sym typeface="FZHei-B01S"/>
              </a:rPr>
              <a:t>如同时出现</a:t>
            </a:r>
            <a:r>
              <a:rPr lang="zh-CN" altLang="en-US" sz="2400" dirty="0">
                <a:latin typeface="微软雅黑" panose="020B0503020204020204" charset="-122"/>
                <a:ea typeface="微软雅黑" panose="020B0503020204020204" charset="-122"/>
                <a:sym typeface="FZHei-B01S"/>
              </a:rPr>
              <a:t>单位变名、变</a:t>
            </a:r>
            <a:r>
              <a:rPr lang="zh-CN" altLang="en-US" sz="2400" dirty="0" smtClean="0">
                <a:latin typeface="微软雅黑" panose="020B0503020204020204" charset="-122"/>
                <a:ea typeface="微软雅黑" panose="020B0503020204020204" charset="-122"/>
                <a:sym typeface="FZHei-B01S"/>
              </a:rPr>
              <a:t>码的情况，</a:t>
            </a:r>
            <a:r>
              <a:rPr lang="zh-CN" altLang="en-US" sz="2400" dirty="0">
                <a:latin typeface="微软雅黑" panose="020B0503020204020204" charset="-122"/>
                <a:ea typeface="微软雅黑" panose="020B0503020204020204" charset="-122"/>
                <a:sym typeface="FZHei-B01S"/>
              </a:rPr>
              <a:t>需另外申报</a:t>
            </a:r>
            <a:endParaRPr lang="zh-CN" altLang="en-US" sz="2400" dirty="0">
              <a:latin typeface="微软雅黑" panose="020B0503020204020204" charset="-122"/>
              <a:ea typeface="微软雅黑" panose="020B0503020204020204" charset="-122"/>
              <a:sym typeface="FZHei-B01S"/>
            </a:endParaRPr>
          </a:p>
        </p:txBody>
      </p:sp>
      <p:sp>
        <p:nvSpPr>
          <p:cNvPr id="11674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8E6D50A7-1115-4266-9C82-4AE8DB095D0A}" type="slidenum">
              <a:rPr altLang="en-US" smtClean="0">
                <a:solidFill>
                  <a:srgbClr val="898989"/>
                </a:solidFill>
                <a:cs typeface="FZHei-B01S"/>
              </a:rPr>
            </a:fld>
            <a:endParaRPr lang="zh-CN" altLang="en-US" smtClean="0">
              <a:solidFill>
                <a:srgbClr val="898989"/>
              </a:solidFill>
              <a:cs typeface="FZHei-B01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63" presetClass="path" presetSubtype="0" accel="50000" decel="50000" fill="hold" grpId="1" nodeType="withEffect">
                                  <p:stCondLst>
                                    <p:cond delay="0"/>
                                  </p:stCondLst>
                                  <p:childTnLst>
                                    <p:animMotion origin="layout" path="M -0.16667 -1.85185E-6 L -2.5E-6 -1.85185E-6 " pathEditMode="relative" rAng="0" ptsTypes="AA">
                                      <p:cBhvr>
                                        <p:cTn id="12" dur="1000" fill="hold"/>
                                        <p:tgtEl>
                                          <p:spTgt spid="44"/>
                                        </p:tgtEl>
                                        <p:attrNameLst>
                                          <p:attrName>ppt_x</p:attrName>
                                          <p:attrName>ppt_y</p:attrName>
                                        </p:attrNameLst>
                                      </p:cBhvr>
                                      <p:rCtr x="8800" y="0"/>
                                    </p:animMotion>
                                  </p:childTnLst>
                                </p:cTn>
                              </p:par>
                              <p:par>
                                <p:cTn id="13" presetID="10"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63" presetClass="path" presetSubtype="0" accel="50000" decel="50000" fill="hold" grpId="1" nodeType="withEffect">
                                  <p:stCondLst>
                                    <p:cond delay="0"/>
                                  </p:stCondLst>
                                  <p:childTnLst>
                                    <p:animMotion origin="layout" path="M -0.16666 -3.7037E-7 L -2.5E-6 -3.7037E-7 " pathEditMode="relative" rAng="0" ptsTypes="AA">
                                      <p:cBhvr>
                                        <p:cTn id="17" dur="1000" fill="hold"/>
                                        <p:tgtEl>
                                          <p:spTgt spid="42"/>
                                        </p:tgtEl>
                                        <p:attrNameLst>
                                          <p:attrName>ppt_x</p:attrName>
                                          <p:attrName>ppt_y</p:attrName>
                                        </p:attrNameLst>
                                      </p:cBhvr>
                                      <p:rCtr x="8300" y="0"/>
                                    </p:animMotion>
                                  </p:childTnLst>
                                </p:cTn>
                              </p:par>
                              <p:par>
                                <p:cTn id="18" presetID="10" presetClass="entr" presetSubtype="0" fill="hold"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500"/>
                                        <p:tgtEl>
                                          <p:spTgt spid="41"/>
                                        </p:tgtEl>
                                      </p:cBhvr>
                                    </p:animEffect>
                                  </p:childTnLst>
                                </p:cTn>
                              </p:par>
                              <p:par>
                                <p:cTn id="21" presetID="63" presetClass="path" presetSubtype="0" accel="50000" decel="50000" fill="hold" nodeType="withEffect">
                                  <p:stCondLst>
                                    <p:cond delay="0"/>
                                  </p:stCondLst>
                                  <p:childTnLst>
                                    <p:animMotion origin="layout" path="M -0.16667 2.59259E-6 L 2.5E-6 2.59259E-6 " pathEditMode="relative" rAng="0" ptsTypes="AA">
                                      <p:cBhvr>
                                        <p:cTn id="22" dur="500" fill="hold"/>
                                        <p:tgtEl>
                                          <p:spTgt spid="41"/>
                                        </p:tgtEl>
                                        <p:attrNameLst>
                                          <p:attrName>ppt_x</p:attrName>
                                          <p:attrName>ppt_y</p:attrName>
                                        </p:attrNameLst>
                                      </p:cBhvr>
                                      <p:rCtr x="8300" y="0"/>
                                    </p:animMotion>
                                  </p:childTnLst>
                                </p:cTn>
                              </p:par>
                              <p:par>
                                <p:cTn id="23" presetID="22" presetClass="entr" presetSubtype="8" fill="hold" grpId="0" nodeType="withEffect">
                                  <p:stCondLst>
                                    <p:cond delay="50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ldLvl="0" animBg="1"/>
      <p:bldP spid="42" grpId="1" bldLvl="0" animBg="1"/>
      <p:bldP spid="43" grpId="0"/>
      <p:bldP spid="44" grpId="0" bldLvl="0" animBg="1"/>
      <p:bldP spid="44" grpId="1" bldLvl="0" animBg="1"/>
      <p:bldP spid="4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889000" y="1652588"/>
            <a:ext cx="10855325" cy="1135062"/>
            <a:chOff x="915791" y="2069709"/>
            <a:chExt cx="10855320" cy="860988"/>
          </a:xfrm>
        </p:grpSpPr>
        <p:sp>
          <p:nvSpPr>
            <p:cNvPr id="13" name="矩形 12"/>
            <p:cNvSpPr/>
            <p:nvPr/>
          </p:nvSpPr>
          <p:spPr>
            <a:xfrm>
              <a:off x="1844516" y="2278063"/>
              <a:ext cx="9926595" cy="652634"/>
            </a:xfrm>
            <a:prstGeom prst="rect">
              <a:avLst/>
            </a:prstGeom>
            <a:solidFill>
              <a:schemeClr val="bg2"/>
            </a:solidFill>
            <a:effectLst>
              <a:glow rad="101600">
                <a:schemeClr val="accent3">
                  <a:satMod val="175000"/>
                  <a:alpha val="40000"/>
                </a:schemeClr>
              </a:glow>
            </a:effectLst>
          </p:spPr>
          <p:txBody>
            <a:bodyPr>
              <a:spAutoFit/>
            </a:bodyPr>
            <a:lstStyle/>
            <a:p>
              <a:pPr marL="598170" indent="-198120" algn="just">
                <a:lnSpc>
                  <a:spcPts val="3000"/>
                </a:lnSpc>
                <a:spcAft>
                  <a:spcPts val="0"/>
                </a:spcAft>
                <a:defRPr/>
              </a:pPr>
              <a:r>
                <a:rPr lang="zh-CN" altLang="en-US" sz="2400" kern="0" spc="-20" noProof="1">
                  <a:solidFill>
                    <a:srgbClr val="000000"/>
                  </a:solidFill>
                  <a:latin typeface="黑体" panose="02010609060101010101" charset="-122"/>
                  <a:ea typeface="黑体" panose="02010609060101010101" charset="-122"/>
                  <a:cs typeface="宋体" panose="02010600030101010101" pitchFamily="2" charset="-122"/>
                </a:rPr>
                <a:t> </a:t>
              </a:r>
              <a:r>
                <a:rPr lang="zh-CN" altLang="en-US" sz="2400" kern="0" spc="-20" noProof="1">
                  <a:solidFill>
                    <a:srgbClr val="000000"/>
                  </a:solidFill>
                  <a:latin typeface="微软雅黑" panose="020B0503020204020204" charset="-122"/>
                  <a:ea typeface="微软雅黑" panose="020B0503020204020204" charset="-122"/>
                  <a:cs typeface="微软雅黑" panose="020B0503020204020204" charset="-122"/>
                </a:rPr>
                <a:t>对原代码查询：确保原代码在上期字典库</a:t>
              </a:r>
              <a:r>
                <a:rPr lang="en-US" altLang="zh-CN" sz="2400" kern="0" spc="-20" noProof="1">
                  <a:solidFill>
                    <a:srgbClr val="000000"/>
                  </a:solidFill>
                  <a:latin typeface="微软雅黑" panose="020B0503020204020204" charset="-122"/>
                  <a:ea typeface="微软雅黑" panose="020B0503020204020204" charset="-122"/>
                  <a:cs typeface="微软雅黑" panose="020B0503020204020204" charset="-122"/>
                </a:rPr>
                <a:t>/</a:t>
              </a:r>
              <a:r>
                <a:rPr lang="zh-CN" altLang="en-US" sz="2400" kern="0" spc="-20" noProof="1">
                  <a:solidFill>
                    <a:srgbClr val="000000"/>
                  </a:solidFill>
                  <a:latin typeface="微软雅黑" panose="020B0503020204020204" charset="-122"/>
                  <a:ea typeface="微软雅黑" panose="020B0503020204020204" charset="-122"/>
                  <a:cs typeface="微软雅黑" panose="020B0503020204020204" charset="-122"/>
                </a:rPr>
                <a:t>一套表平台</a:t>
              </a:r>
              <a:endParaRPr lang="zh-CN" altLang="en-US" sz="2400" kern="0" spc="-20" noProof="1">
                <a:solidFill>
                  <a:srgbClr val="000000"/>
                </a:solidFill>
                <a:latin typeface="微软雅黑" panose="020B0503020204020204" charset="-122"/>
                <a:ea typeface="微软雅黑" panose="020B0503020204020204" charset="-122"/>
                <a:cs typeface="微软雅黑" panose="020B0503020204020204" charset="-122"/>
              </a:endParaRPr>
            </a:p>
            <a:p>
              <a:pPr marL="598170" indent="-198120" algn="just">
                <a:lnSpc>
                  <a:spcPts val="3000"/>
                </a:lnSpc>
                <a:spcAft>
                  <a:spcPts val="0"/>
                </a:spcAft>
                <a:defRPr/>
              </a:pPr>
              <a:r>
                <a:rPr lang="zh-CN" altLang="en-US" sz="2400" kern="0" spc="-20" noProof="1">
                  <a:solidFill>
                    <a:srgbClr val="000000"/>
                  </a:solidFill>
                  <a:latin typeface="微软雅黑" panose="020B0503020204020204" charset="-122"/>
                  <a:ea typeface="微软雅黑" panose="020B0503020204020204" charset="-122"/>
                  <a:cs typeface="微软雅黑" panose="020B0503020204020204" charset="-122"/>
                </a:rPr>
                <a:t>  对新代码查询：确保新代码不与在库单位重码</a:t>
              </a:r>
              <a:endParaRPr lang="zh-CN" altLang="en-US" sz="2400" kern="0" spc="-20" noProof="1">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p:cNvSpPr/>
            <p:nvPr/>
          </p:nvSpPr>
          <p:spPr>
            <a:xfrm>
              <a:off x="915791" y="2069709"/>
              <a:ext cx="1540509" cy="704652"/>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noProof="1">
                  <a:solidFill>
                    <a:schemeClr val="bg1"/>
                  </a:solidFill>
                  <a:latin typeface="方正黑体简体" pitchFamily="2" charset="-122"/>
                  <a:ea typeface="方正黑体简体" pitchFamily="2" charset="-122"/>
                  <a:cs typeface="+mn-ea"/>
                  <a:sym typeface="+mn-lt"/>
                </a:rPr>
                <a:t>组织机构</a:t>
              </a:r>
              <a:endParaRPr lang="en-US" altLang="zh-CN" sz="2000" b="1" noProof="1">
                <a:solidFill>
                  <a:schemeClr val="bg1"/>
                </a:solidFill>
                <a:latin typeface="方正黑体简体" pitchFamily="2" charset="-122"/>
                <a:ea typeface="方正黑体简体" pitchFamily="2" charset="-122"/>
                <a:cs typeface="+mn-ea"/>
                <a:sym typeface="+mn-lt"/>
              </a:endParaRPr>
            </a:p>
            <a:p>
              <a:pPr algn="ctr">
                <a:defRPr/>
              </a:pPr>
              <a:r>
                <a:rPr lang="zh-CN" altLang="en-US" sz="2000" b="1" noProof="1">
                  <a:solidFill>
                    <a:schemeClr val="bg1"/>
                  </a:solidFill>
                  <a:latin typeface="方正黑体简体" pitchFamily="2" charset="-122"/>
                  <a:ea typeface="方正黑体简体" pitchFamily="2" charset="-122"/>
                  <a:cs typeface="+mn-ea"/>
                  <a:sym typeface="+mn-lt"/>
                </a:rPr>
                <a:t>代码</a:t>
              </a:r>
              <a:endParaRPr lang="zh-CN" altLang="en-US" sz="2000" b="1" noProof="1">
                <a:solidFill>
                  <a:schemeClr val="bg1"/>
                </a:solidFill>
                <a:latin typeface="方正黑体简体" pitchFamily="2" charset="-122"/>
                <a:ea typeface="方正黑体简体" pitchFamily="2" charset="-122"/>
                <a:cs typeface="+mn-ea"/>
                <a:sym typeface="+mn-lt"/>
              </a:endParaRPr>
            </a:p>
          </p:txBody>
        </p:sp>
      </p:grpSp>
      <p:grpSp>
        <p:nvGrpSpPr>
          <p:cNvPr id="19" name="组合 18"/>
          <p:cNvGrpSpPr/>
          <p:nvPr/>
        </p:nvGrpSpPr>
        <p:grpSpPr>
          <a:xfrm>
            <a:off x="906463" y="3243263"/>
            <a:ext cx="10720387" cy="1106487"/>
            <a:chOff x="1156663" y="4045153"/>
            <a:chExt cx="10614448" cy="1107470"/>
          </a:xfrm>
        </p:grpSpPr>
        <p:sp>
          <p:nvSpPr>
            <p:cNvPr id="16" name="矩形 15"/>
            <p:cNvSpPr/>
            <p:nvPr/>
          </p:nvSpPr>
          <p:spPr>
            <a:xfrm>
              <a:off x="1962877" y="4328871"/>
              <a:ext cx="9808234" cy="823752"/>
            </a:xfrm>
            <a:prstGeom prst="rect">
              <a:avLst/>
            </a:prstGeom>
            <a:solidFill>
              <a:schemeClr val="bg2"/>
            </a:solidFill>
            <a:effectLst>
              <a:glow rad="101600">
                <a:schemeClr val="accent3">
                  <a:satMod val="175000"/>
                  <a:alpha val="40000"/>
                </a:schemeClr>
              </a:glow>
            </a:effectLst>
          </p:spPr>
          <p:txBody>
            <a:bodyPr>
              <a:spAutoFit/>
            </a:bodyPr>
            <a:lstStyle/>
            <a:p>
              <a:pPr>
                <a:lnSpc>
                  <a:spcPct val="120000"/>
                </a:lnSpc>
                <a:defRPr/>
              </a:pPr>
              <a:r>
                <a:rPr lang="en-US" altLang="zh-CN" noProof="1">
                  <a:latin typeface="仿宋" panose="02010609060101010101" charset="-122"/>
                  <a:ea typeface="仿宋" panose="02010609060101010101" charset="-122"/>
                </a:rPr>
                <a:t> </a:t>
              </a:r>
              <a:r>
                <a:rPr lang="en-US" altLang="zh-CN" noProof="1">
                  <a:latin typeface="黑体" panose="02010609060101010101" charset="-122"/>
                  <a:ea typeface="黑体" panose="02010609060101010101" charset="-122"/>
                </a:rPr>
                <a:t>  </a:t>
              </a:r>
              <a:r>
                <a:rPr lang="en-US" altLang="zh-CN" sz="2400" noProof="1">
                  <a:latin typeface="黑体" panose="02010609060101010101" charset="-122"/>
                  <a:ea typeface="黑体" panose="02010609060101010101" charset="-122"/>
                </a:rPr>
                <a:t>  </a:t>
              </a:r>
              <a:r>
                <a:rPr lang="zh-CN" altLang="en-US" sz="2400" noProof="1">
                  <a:latin typeface="微软雅黑" panose="020B0503020204020204" charset="-122"/>
                  <a:ea typeface="微软雅黑" panose="020B0503020204020204" charset="-122"/>
                </a:rPr>
                <a:t>对新名称查询：确保新名称不与在库单位重名</a:t>
              </a:r>
              <a:endParaRPr lang="zh-CN" altLang="en-US" sz="1600" noProof="1">
                <a:latin typeface="黑体" panose="02010609060101010101" charset="-122"/>
                <a:ea typeface="黑体" panose="02010609060101010101" charset="-122"/>
              </a:endParaRPr>
            </a:p>
            <a:p>
              <a:pPr>
                <a:lnSpc>
                  <a:spcPct val="120000"/>
                </a:lnSpc>
                <a:defRPr/>
              </a:pPr>
              <a:r>
                <a:rPr lang="zh-CN" altLang="en-US" noProof="1">
                  <a:latin typeface="黑体" panose="02010609060101010101" charset="-122"/>
                  <a:ea typeface="黑体" panose="02010609060101010101" charset="-122"/>
                </a:rPr>
                <a:t>    </a:t>
              </a:r>
              <a:endParaRPr lang="zh-CN" altLang="en-US" sz="1500" kern="0" noProof="1">
                <a:solidFill>
                  <a:srgbClr val="C00000"/>
                </a:solidFill>
                <a:latin typeface="黑体" panose="02010609060101010101" charset="-122"/>
                <a:ea typeface="黑体" panose="02010609060101010101" charset="-122"/>
              </a:endParaRPr>
            </a:p>
          </p:txBody>
        </p:sp>
        <p:sp>
          <p:nvSpPr>
            <p:cNvPr id="15" name="圆角矩形 14"/>
            <p:cNvSpPr/>
            <p:nvPr/>
          </p:nvSpPr>
          <p:spPr>
            <a:xfrm>
              <a:off x="1156663" y="4045153"/>
              <a:ext cx="1449029" cy="699770"/>
            </a:xfrm>
            <a:prstGeom prst="roundRect">
              <a:avLst/>
            </a:prstGeom>
            <a:solidFill>
              <a:schemeClr val="accent1">
                <a:lumMod val="75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noProof="1">
                  <a:solidFill>
                    <a:schemeClr val="bg1"/>
                  </a:solidFill>
                  <a:latin typeface="方正黑体简体" pitchFamily="2" charset="-122"/>
                  <a:ea typeface="方正黑体简体" pitchFamily="2" charset="-122"/>
                  <a:cs typeface="+mn-ea"/>
                  <a:sym typeface="+mn-lt"/>
                </a:rPr>
                <a:t>单位详细</a:t>
              </a:r>
              <a:endParaRPr lang="en-US" altLang="zh-CN" sz="2000" b="1" noProof="1">
                <a:solidFill>
                  <a:schemeClr val="bg1"/>
                </a:solidFill>
                <a:latin typeface="方正黑体简体" pitchFamily="2" charset="-122"/>
                <a:ea typeface="方正黑体简体" pitchFamily="2" charset="-122"/>
                <a:cs typeface="+mn-ea"/>
                <a:sym typeface="+mn-lt"/>
              </a:endParaRPr>
            </a:p>
            <a:p>
              <a:pPr algn="ctr">
                <a:defRPr/>
              </a:pPr>
              <a:r>
                <a:rPr lang="zh-CN" altLang="en-US" sz="2000" b="1" noProof="1">
                  <a:solidFill>
                    <a:schemeClr val="bg1"/>
                  </a:solidFill>
                  <a:latin typeface="方正黑体简体" pitchFamily="2" charset="-122"/>
                  <a:ea typeface="方正黑体简体" pitchFamily="2" charset="-122"/>
                  <a:cs typeface="+mn-ea"/>
                  <a:sym typeface="+mn-lt"/>
                </a:rPr>
                <a:t>名称</a:t>
              </a:r>
              <a:endParaRPr lang="zh-CN" altLang="en-US" sz="2000" b="1" noProof="1">
                <a:solidFill>
                  <a:schemeClr val="bg1"/>
                </a:solidFill>
                <a:latin typeface="方正黑体简体" pitchFamily="2" charset="-122"/>
                <a:ea typeface="方正黑体简体" pitchFamily="2" charset="-122"/>
                <a:cs typeface="+mn-ea"/>
                <a:sym typeface="+mn-lt"/>
              </a:endParaRPr>
            </a:p>
          </p:txBody>
        </p:sp>
      </p:grpSp>
      <p:grpSp>
        <p:nvGrpSpPr>
          <p:cNvPr id="12" name="组合 11"/>
          <p:cNvGrpSpPr/>
          <p:nvPr/>
        </p:nvGrpSpPr>
        <p:grpSpPr bwMode="auto">
          <a:xfrm>
            <a:off x="949325" y="1044575"/>
            <a:ext cx="1604963" cy="425450"/>
            <a:chOff x="1067433" y="1079349"/>
            <a:chExt cx="1605521" cy="425155"/>
          </a:xfrm>
        </p:grpSpPr>
        <p:sp>
          <p:nvSpPr>
            <p:cNvPr id="9" name="圆角矩形 8"/>
            <p:cNvSpPr/>
            <p:nvPr/>
          </p:nvSpPr>
          <p:spPr>
            <a:xfrm>
              <a:off x="1067433" y="1079349"/>
              <a:ext cx="1420790" cy="425155"/>
            </a:xfrm>
            <a:prstGeom prst="roundRect">
              <a:avLst/>
            </a:prstGeom>
            <a:solidFill>
              <a:schemeClr val="accent4">
                <a:lumMod val="40000"/>
                <a:lumOff val="6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sz="2000" noProof="1">
                  <a:solidFill>
                    <a:srgbClr val="002060"/>
                  </a:solidFill>
                  <a:latin typeface="方正黑体简体" pitchFamily="2" charset="-122"/>
                  <a:ea typeface="方正黑体简体" pitchFamily="2" charset="-122"/>
                  <a:cs typeface="+mn-ea"/>
                  <a:sym typeface="+mn-lt"/>
                </a:rPr>
                <a:t>申报指标</a:t>
              </a:r>
              <a:endParaRPr lang="zh-CN" altLang="en-US" sz="2000" noProof="1">
                <a:solidFill>
                  <a:srgbClr val="002060"/>
                </a:solidFill>
                <a:latin typeface="方正黑体简体" pitchFamily="2" charset="-122"/>
                <a:ea typeface="方正黑体简体" pitchFamily="2" charset="-122"/>
                <a:cs typeface="+mn-ea"/>
                <a:sym typeface="+mn-lt"/>
              </a:endParaRPr>
            </a:p>
          </p:txBody>
        </p:sp>
        <p:sp>
          <p:nvSpPr>
            <p:cNvPr id="117765" name="矩形 10"/>
            <p:cNvSpPr>
              <a:spLocks noChangeArrowheads="1"/>
            </p:cNvSpPr>
            <p:nvPr/>
          </p:nvSpPr>
          <p:spPr bwMode="auto">
            <a:xfrm>
              <a:off x="2488223" y="1093318"/>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endParaRPr lang="zh-CN" altLang="en-US">
                <a:solidFill>
                  <a:srgbClr val="FF0000"/>
                </a:solidFill>
                <a:ea typeface="微软雅黑" panose="020B0503020204020204" charset="-122"/>
              </a:endParaRPr>
            </a:p>
          </p:txBody>
        </p:sp>
      </p:grpSp>
      <p:sp>
        <p:nvSpPr>
          <p:cNvPr id="22" name="圆角矩形 111"/>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3" name="矩形 22"/>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4" name="矩形 23"/>
          <p:cNvSpPr>
            <a:spLocks noChangeArrowheads="1"/>
          </p:cNvSpPr>
          <p:nvPr/>
        </p:nvSpPr>
        <p:spPr bwMode="auto">
          <a:xfrm>
            <a:off x="417513" y="368300"/>
            <a:ext cx="6908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18478F"/>
                </a:solidFill>
                <a:latin typeface="方正黑体简体" pitchFamily="2" charset="-122"/>
                <a:ea typeface="方正黑体简体" pitchFamily="2" charset="-122"/>
                <a:sym typeface="FZZhengHeiS-R-GB"/>
              </a:rPr>
              <a:t>4.1</a:t>
            </a:r>
            <a:endParaRPr lang="zh-CN" altLang="en-US" sz="3200">
              <a:solidFill>
                <a:srgbClr val="18478F"/>
              </a:solidFill>
              <a:latin typeface="方正黑体简体" pitchFamily="2" charset="-122"/>
              <a:ea typeface="方正黑体简体" pitchFamily="2" charset="-122"/>
              <a:sym typeface="FZZhengHeiS-R-GB"/>
            </a:endParaRPr>
          </a:p>
        </p:txBody>
      </p:sp>
      <p:sp>
        <p:nvSpPr>
          <p:cNvPr id="25" name="矩形 24"/>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7" name="矩形 26"/>
          <p:cNvSpPr>
            <a:spLocks noChangeArrowheads="1"/>
          </p:cNvSpPr>
          <p:nvPr/>
        </p:nvSpPr>
        <p:spPr bwMode="auto">
          <a:xfrm>
            <a:off x="1844675" y="493713"/>
            <a:ext cx="41608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a:solidFill>
                  <a:srgbClr val="18478F"/>
                </a:solidFill>
                <a:latin typeface="方正黑体简体" pitchFamily="2" charset="-122"/>
                <a:ea typeface="方正黑体简体" pitchFamily="2" charset="-122"/>
                <a:sym typeface="FZZhengHeiS-R-GB"/>
              </a:rPr>
              <a:t>专项审核（需申报的指标变更）</a:t>
            </a:r>
            <a:endParaRPr lang="zh-CN" altLang="en-US" sz="2400">
              <a:solidFill>
                <a:srgbClr val="18478F"/>
              </a:solidFill>
              <a:latin typeface="方正黑体简体" pitchFamily="2" charset="-122"/>
              <a:ea typeface="方正黑体简体" pitchFamily="2" charset="-122"/>
              <a:sym typeface="FZZhengHeiS-R-GB"/>
            </a:endParaRPr>
          </a:p>
        </p:txBody>
      </p:sp>
      <p:grpSp>
        <p:nvGrpSpPr>
          <p:cNvPr id="2" name="组合 1"/>
          <p:cNvGrpSpPr/>
          <p:nvPr/>
        </p:nvGrpSpPr>
        <p:grpSpPr>
          <a:xfrm>
            <a:off x="904875" y="4772025"/>
            <a:ext cx="10604500" cy="907392"/>
            <a:chOff x="1067433" y="5481166"/>
            <a:chExt cx="10625130" cy="906780"/>
          </a:xfrm>
        </p:grpSpPr>
        <p:sp>
          <p:nvSpPr>
            <p:cNvPr id="3" name="矩形 2"/>
            <p:cNvSpPr/>
            <p:nvPr/>
          </p:nvSpPr>
          <p:spPr>
            <a:xfrm>
              <a:off x="1765968" y="5541323"/>
              <a:ext cx="9926595" cy="784301"/>
            </a:xfrm>
            <a:prstGeom prst="rect">
              <a:avLst/>
            </a:prstGeom>
            <a:solidFill>
              <a:schemeClr val="bg2"/>
            </a:solidFill>
            <a:effectLst>
              <a:glow rad="101600">
                <a:schemeClr val="accent3">
                  <a:satMod val="175000"/>
                  <a:alpha val="40000"/>
                </a:schemeClr>
              </a:glow>
            </a:effectLst>
          </p:spPr>
          <p:txBody>
            <a:bodyPr>
              <a:spAutoFit/>
            </a:bodyPr>
            <a:lstStyle/>
            <a:p>
              <a:pPr marL="598170" indent="-198120" algn="just">
                <a:lnSpc>
                  <a:spcPts val="2700"/>
                </a:lnSpc>
                <a:spcAft>
                  <a:spcPts val="0"/>
                </a:spcAft>
                <a:defRPr/>
              </a:pPr>
              <a:r>
                <a:rPr lang="zh-CN" altLang="en-US" sz="2400" noProof="1" smtClean="0">
                  <a:latin typeface="微软雅黑" panose="020B0503020204020204" charset="-122"/>
                  <a:ea typeface="微软雅黑" panose="020B0503020204020204" charset="-122"/>
                  <a:cs typeface="微软雅黑" panose="020B0503020204020204" charset="-122"/>
                </a:rPr>
                <a:t>  要</a:t>
              </a:r>
              <a:r>
                <a:rPr lang="zh-CN" altLang="en-US" sz="2400" noProof="1">
                  <a:latin typeface="微软雅黑" panose="020B0503020204020204" charset="-122"/>
                  <a:ea typeface="微软雅黑" panose="020B0503020204020204" charset="-122"/>
                  <a:cs typeface="微软雅黑" panose="020B0503020204020204" charset="-122"/>
                </a:rPr>
                <a:t>在制度管理中“建筑业资质等级” 进行查询，不在范围内不允许通过</a:t>
              </a:r>
              <a:endParaRPr lang="zh-CN" altLang="en-US" sz="1600" noProof="1">
                <a:latin typeface="微软雅黑" panose="020B0503020204020204" charset="-122"/>
                <a:ea typeface="微软雅黑" panose="020B0503020204020204" charset="-122"/>
                <a:cs typeface="微软雅黑" panose="020B0503020204020204" charset="-122"/>
              </a:endParaRPr>
            </a:p>
          </p:txBody>
        </p:sp>
        <p:sp>
          <p:nvSpPr>
            <p:cNvPr id="4" name="圆角矩形 3"/>
            <p:cNvSpPr/>
            <p:nvPr/>
          </p:nvSpPr>
          <p:spPr>
            <a:xfrm>
              <a:off x="1067433" y="5481166"/>
              <a:ext cx="1307457" cy="906780"/>
            </a:xfrm>
            <a:prstGeom prst="roundRect">
              <a:avLst/>
            </a:prstGeom>
            <a:solidFill>
              <a:srgbClr val="00B0F0"/>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noProof="1">
                  <a:solidFill>
                    <a:schemeClr val="bg1"/>
                  </a:solidFill>
                  <a:latin typeface="方正黑体简体" pitchFamily="2" charset="-122"/>
                  <a:ea typeface="方正黑体简体" pitchFamily="2" charset="-122"/>
                  <a:cs typeface="+mn-ea"/>
                  <a:sym typeface="+mn-lt"/>
                </a:rPr>
                <a:t>建筑业</a:t>
              </a:r>
              <a:endParaRPr lang="en-US" altLang="zh-CN" sz="2000" b="1" noProof="1">
                <a:solidFill>
                  <a:schemeClr val="bg1"/>
                </a:solidFill>
                <a:latin typeface="方正黑体简体" pitchFamily="2" charset="-122"/>
                <a:ea typeface="方正黑体简体" pitchFamily="2" charset="-122"/>
                <a:cs typeface="+mn-ea"/>
                <a:sym typeface="+mn-lt"/>
              </a:endParaRPr>
            </a:p>
            <a:p>
              <a:pPr algn="ctr">
                <a:defRPr/>
              </a:pPr>
              <a:r>
                <a:rPr lang="zh-CN" altLang="en-US" sz="2000" b="1" noProof="1">
                  <a:solidFill>
                    <a:schemeClr val="bg1"/>
                  </a:solidFill>
                  <a:latin typeface="方正黑体简体" pitchFamily="2" charset="-122"/>
                  <a:ea typeface="方正黑体简体" pitchFamily="2" charset="-122"/>
                  <a:cs typeface="+mn-ea"/>
                  <a:sym typeface="+mn-lt"/>
                </a:rPr>
                <a:t>资质等级</a:t>
              </a:r>
              <a:endParaRPr lang="zh-CN" altLang="en-US" sz="2000" b="1" noProof="1">
                <a:solidFill>
                  <a:schemeClr val="bg1"/>
                </a:solidFill>
                <a:latin typeface="方正黑体简体" pitchFamily="2" charset="-122"/>
                <a:ea typeface="方正黑体简体" pitchFamily="2" charset="-122"/>
                <a:cs typeface="+mn-ea"/>
                <a:sym typeface="+mn-lt"/>
              </a:endParaRPr>
            </a:p>
          </p:txBody>
        </p:sp>
      </p:grpSp>
      <p:sp>
        <p:nvSpPr>
          <p:cNvPr id="117772" name="灯片编号占位符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07147ABF-AA0A-4AC8-9871-11F81BCAE18B}" type="slidenum">
              <a:rPr altLang="en-US" smtClean="0">
                <a:solidFill>
                  <a:srgbClr val="898989"/>
                </a:solidFill>
                <a:cs typeface="FZHei-B01S"/>
              </a:rPr>
            </a:fld>
            <a:endParaRPr lang="zh-CN" altLang="en-US" smtClean="0">
              <a:solidFill>
                <a:srgbClr val="898989"/>
              </a:solidFill>
              <a:cs typeface="FZHei-B01S"/>
            </a:endParaRPr>
          </a:p>
        </p:txBody>
      </p:sp>
    </p:spTree>
  </p:cSld>
  <p:clrMapOvr>
    <a:masterClrMapping/>
  </p:clrMapOvr>
  <p:transition spd="slow" advTm="3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63" presetClass="path" presetSubtype="0" accel="50000" decel="50000" fill="hold" grpId="1" nodeType="withEffect">
                                  <p:stCondLst>
                                    <p:cond delay="0"/>
                                  </p:stCondLst>
                                  <p:childTnLst>
                                    <p:animMotion origin="layout" path="M -0.16667 -1.85185E-6 L -2.5E-6 -1.85185E-6 " pathEditMode="relative" rAng="0" ptsTypes="AA">
                                      <p:cBhvr>
                                        <p:cTn id="12" dur="1000" fill="hold"/>
                                        <p:tgtEl>
                                          <p:spTgt spid="25"/>
                                        </p:tgtEl>
                                        <p:attrNameLst>
                                          <p:attrName>ppt_x</p:attrName>
                                          <p:attrName>ppt_y</p:attrName>
                                        </p:attrNameLst>
                                      </p:cBhvr>
                                      <p:rCtr x="8800" y="0"/>
                                    </p:animMotion>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63" presetClass="path" presetSubtype="0" accel="50000" decel="50000" fill="hold" grpId="1" nodeType="withEffect">
                                  <p:stCondLst>
                                    <p:cond delay="0"/>
                                  </p:stCondLst>
                                  <p:childTnLst>
                                    <p:animMotion origin="layout" path="M -0.16666 -3.7037E-7 L -2.5E-6 -3.7037E-7 " pathEditMode="relative" rAng="0" ptsTypes="AA">
                                      <p:cBhvr>
                                        <p:cTn id="17" dur="1000" fill="hold"/>
                                        <p:tgtEl>
                                          <p:spTgt spid="23"/>
                                        </p:tgtEl>
                                        <p:attrNameLst>
                                          <p:attrName>ppt_x</p:attrName>
                                          <p:attrName>ppt_y</p:attrName>
                                        </p:attrNameLst>
                                      </p:cBhvr>
                                      <p:rCtr x="8300" y="0"/>
                                    </p:animMotion>
                                  </p:childTnLst>
                                </p:cTn>
                              </p:par>
                              <p:par>
                                <p:cTn id="18" presetID="10" presetClass="entr" presetSubtype="0"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63" presetClass="path" presetSubtype="0" accel="50000" decel="50000" fill="hold" nodeType="withEffect">
                                  <p:stCondLst>
                                    <p:cond delay="0"/>
                                  </p:stCondLst>
                                  <p:childTnLst>
                                    <p:animMotion origin="layout" path="M -0.16667 2.59259E-6 L 2.5E-6 2.59259E-6 " pathEditMode="relative" rAng="0" ptsTypes="AA">
                                      <p:cBhvr>
                                        <p:cTn id="22" dur="500" fill="hold"/>
                                        <p:tgtEl>
                                          <p:spTgt spid="22"/>
                                        </p:tgtEl>
                                        <p:attrNameLst>
                                          <p:attrName>ppt_x</p:attrName>
                                          <p:attrName>ppt_y</p:attrName>
                                        </p:attrNameLst>
                                      </p:cBhvr>
                                      <p:rCtr x="8300" y="0"/>
                                    </p:animMotion>
                                  </p:childTnLst>
                                </p:cTn>
                              </p:par>
                              <p:par>
                                <p:cTn id="23" presetID="22" presetClass="entr" presetSubtype="8" fill="hold" grpId="0" nodeType="withEffect">
                                  <p:stCondLst>
                                    <p:cond delay="50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par>
                          <p:cTn id="26" fill="hold">
                            <p:stCondLst>
                              <p:cond delay="1000"/>
                            </p:stCondLst>
                            <p:childTnLst>
                              <p:par>
                                <p:cTn id="27" presetID="22" presetClass="entr" presetSubtype="4" fill="hold" nodeType="afterEffect">
                                  <p:stCondLst>
                                    <p:cond delay="10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1600"/>
                            </p:stCondLst>
                            <p:childTnLst>
                              <p:par>
                                <p:cTn id="31" presetID="16" presetClass="entr" presetSubtype="21"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arn(inVertical)">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arn(inVertical)">
                                      <p:cBhvr>
                                        <p:cTn id="4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3" grpId="1" bldLvl="0" animBg="1"/>
      <p:bldP spid="24" grpId="0"/>
      <p:bldP spid="25" grpId="0" bldLvl="0" animBg="1"/>
      <p:bldP spid="25" grpId="1" bldLvl="0" animBg="1"/>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矩形 10"/>
          <p:cNvSpPr>
            <a:spLocks noChangeArrowheads="1"/>
          </p:cNvSpPr>
          <p:nvPr/>
        </p:nvSpPr>
        <p:spPr bwMode="auto">
          <a:xfrm>
            <a:off x="2487613" y="1093788"/>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endParaRPr lang="zh-CN" altLang="en-US">
              <a:solidFill>
                <a:srgbClr val="FF0000"/>
              </a:solidFill>
              <a:ea typeface="微软雅黑" panose="020B0503020204020204" charset="-122"/>
            </a:endParaRPr>
          </a:p>
        </p:txBody>
      </p:sp>
      <p:sp>
        <p:nvSpPr>
          <p:cNvPr id="22" name="圆角矩形 111"/>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3" name="矩形 22"/>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4" name="矩形 23"/>
          <p:cNvSpPr>
            <a:spLocks noChangeArrowheads="1"/>
          </p:cNvSpPr>
          <p:nvPr/>
        </p:nvSpPr>
        <p:spPr bwMode="auto">
          <a:xfrm>
            <a:off x="417513" y="400050"/>
            <a:ext cx="6908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18478F"/>
                </a:solidFill>
                <a:latin typeface="方正黑体简体" pitchFamily="2" charset="-122"/>
                <a:ea typeface="方正黑体简体" pitchFamily="2" charset="-122"/>
                <a:sym typeface="FZZhengHeiS-R-GB"/>
              </a:rPr>
              <a:t>4.1</a:t>
            </a:r>
            <a:endParaRPr lang="zh-CN" altLang="en-US" sz="3200">
              <a:solidFill>
                <a:srgbClr val="18478F"/>
              </a:solidFill>
              <a:latin typeface="方正黑体简体" pitchFamily="2" charset="-122"/>
              <a:ea typeface="方正黑体简体" pitchFamily="2" charset="-122"/>
              <a:sym typeface="FZZhengHeiS-R-GB"/>
            </a:endParaRPr>
          </a:p>
        </p:txBody>
      </p:sp>
      <p:sp>
        <p:nvSpPr>
          <p:cNvPr id="25" name="矩形 24"/>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7" name="矩形 26"/>
          <p:cNvSpPr>
            <a:spLocks noChangeArrowheads="1"/>
          </p:cNvSpPr>
          <p:nvPr/>
        </p:nvSpPr>
        <p:spPr bwMode="auto">
          <a:xfrm>
            <a:off x="1844675" y="493713"/>
            <a:ext cx="5080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a:solidFill>
                  <a:srgbClr val="18478F"/>
                </a:solidFill>
                <a:latin typeface="方正黑体简体" pitchFamily="2" charset="-122"/>
                <a:ea typeface="方正黑体简体" pitchFamily="2" charset="-122"/>
                <a:sym typeface="FZZhengHeiS-R-GB"/>
              </a:rPr>
              <a:t>专项审核（无需申报的指标变更）</a:t>
            </a:r>
            <a:endParaRPr lang="zh-CN" altLang="en-US" sz="2400">
              <a:solidFill>
                <a:srgbClr val="18478F"/>
              </a:solidFill>
              <a:latin typeface="方正黑体简体" pitchFamily="2" charset="-122"/>
              <a:ea typeface="方正黑体简体" pitchFamily="2" charset="-122"/>
              <a:sym typeface="FZZhengHeiS-R-GB"/>
            </a:endParaRPr>
          </a:p>
        </p:txBody>
      </p:sp>
      <p:sp>
        <p:nvSpPr>
          <p:cNvPr id="26" name="矩形: 圆角 25"/>
          <p:cNvSpPr/>
          <p:nvPr/>
        </p:nvSpPr>
        <p:spPr>
          <a:xfrm>
            <a:off x="762000" y="984250"/>
            <a:ext cx="10677525" cy="2000250"/>
          </a:xfrm>
          <a:prstGeom prst="roundRect">
            <a:avLst/>
          </a:prstGeom>
          <a:gradFill>
            <a:gsLst>
              <a:gs pos="0">
                <a:srgbClr val="FFFFFF"/>
              </a:gs>
              <a:gs pos="100000">
                <a:schemeClr val="bg1">
                  <a:lumMod val="95000"/>
                </a:schemeClr>
              </a:gs>
            </a:gsLst>
            <a:lin ang="15000000" scaled="0"/>
          </a:gradFill>
          <a:ln w="25400">
            <a:solidFill>
              <a:srgbClr val="FDD14A"/>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方正黑体简体" pitchFamily="2" charset="-122"/>
                <a:ea typeface="方正黑体简体" pitchFamily="2" charset="-122"/>
                <a:cs typeface="方正黑体简体"/>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方正黑体简体" pitchFamily="2" charset="-122"/>
                <a:ea typeface="方正黑体简体" pitchFamily="2" charset="-122"/>
                <a:cs typeface="方正黑体简体"/>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方正黑体简体" pitchFamily="2" charset="-122"/>
                <a:ea typeface="方正黑体简体" pitchFamily="2" charset="-122"/>
                <a:cs typeface="方正黑体简体"/>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方正黑体简体" pitchFamily="2" charset="-122"/>
                <a:ea typeface="方正黑体简体" pitchFamily="2" charset="-122"/>
                <a:cs typeface="方正黑体简体"/>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方正黑体简体" pitchFamily="2" charset="-122"/>
                <a:ea typeface="方正黑体简体" pitchFamily="2" charset="-122"/>
                <a:cs typeface="方正黑体简体"/>
              </a:defRPr>
            </a:lvl5pPr>
          </a:lstStyle>
          <a:p>
            <a:pPr marL="0" indent="0">
              <a:lnSpc>
                <a:spcPct val="100000"/>
              </a:lnSpc>
              <a:spcBef>
                <a:spcPct val="0"/>
              </a:spcBef>
              <a:buFontTx/>
              <a:buNone/>
            </a:pPr>
            <a:r>
              <a:rPr lang="en-US" altLang="en-US" sz="2000" noProof="1">
                <a:latin typeface="微软雅黑" panose="020B0503020204020204" charset="-122"/>
                <a:ea typeface="FZHei-B01S"/>
                <a:sym typeface="FZZhengHeiS-R-GB"/>
              </a:rPr>
              <a:t>      </a:t>
            </a:r>
            <a:endParaRPr lang="en-US" altLang="zh-CN" sz="2000" noProof="1">
              <a:latin typeface="微软雅黑" panose="020B0503020204020204" charset="-122"/>
              <a:ea typeface="FZHei-B01S"/>
              <a:sym typeface="FZZhengHeiS-R-GB"/>
            </a:endParaRPr>
          </a:p>
          <a:p>
            <a:pPr marL="0" indent="0">
              <a:lnSpc>
                <a:spcPct val="150000"/>
              </a:lnSpc>
              <a:spcBef>
                <a:spcPct val="0"/>
              </a:spcBef>
              <a:buFontTx/>
              <a:buNone/>
            </a:pPr>
            <a:r>
              <a:rPr lang="en-US" altLang="en-US" sz="2000" b="1" noProof="1" smtClean="0">
                <a:latin typeface="微软雅黑" panose="020B0503020204020204" charset="-122"/>
                <a:ea typeface="FZHei-B01S"/>
                <a:sym typeface="FZZhengHeiS-R-GB"/>
              </a:rPr>
              <a:t>时间</a:t>
            </a:r>
            <a:r>
              <a:rPr lang="en-US" altLang="en-US" sz="2000" noProof="1">
                <a:latin typeface="微软雅黑" panose="020B0503020204020204" charset="-122"/>
                <a:ea typeface="FZHei-B01S"/>
                <a:sym typeface="FZZhengHeiS-R-GB"/>
              </a:rPr>
              <a:t>：</a:t>
            </a:r>
            <a:r>
              <a:rPr lang="zh-CN" altLang="en-US" sz="2000" noProof="1">
                <a:latin typeface="微软雅黑" panose="020B0503020204020204" charset="-122"/>
                <a:ea typeface="FZHei-B01S"/>
                <a:sym typeface="FZZhengHeiS-R-GB"/>
              </a:rPr>
              <a:t>市</a:t>
            </a:r>
            <a:r>
              <a:rPr lang="en-US" altLang="en-US" sz="2000" noProof="1">
                <a:latin typeface="微软雅黑" panose="020B0503020204020204" charset="-122"/>
                <a:ea typeface="FZHei-B01S"/>
                <a:sym typeface="FZZhengHeiS-R-GB"/>
              </a:rPr>
              <a:t>级于</a:t>
            </a:r>
            <a:r>
              <a:rPr lang="zh-CN" altLang="en-US" sz="2000" noProof="1">
                <a:latin typeface="微软雅黑" panose="020B0503020204020204" charset="-122"/>
                <a:ea typeface="FZHei-B01S"/>
                <a:sym typeface="FZZhengHeiS-R-GB"/>
              </a:rPr>
              <a:t>上</a:t>
            </a:r>
            <a:r>
              <a:rPr lang="en-US" altLang="en-US" sz="2000" noProof="1">
                <a:latin typeface="微软雅黑" panose="020B0503020204020204" charset="-122"/>
                <a:ea typeface="FZHei-B01S"/>
                <a:sym typeface="FZZhengHeiS-R-GB"/>
              </a:rPr>
              <a:t>月</a:t>
            </a:r>
            <a:r>
              <a:rPr lang="zh-CN" altLang="en-US" sz="2000" noProof="1">
                <a:latin typeface="微软雅黑" panose="020B0503020204020204" charset="-122"/>
                <a:ea typeface="FZHei-B01S"/>
                <a:sym typeface="FZZhengHeiS-R-GB"/>
              </a:rPr>
              <a:t>末</a:t>
            </a:r>
            <a:r>
              <a:rPr lang="en-US" altLang="en-US" sz="2000" noProof="1">
                <a:latin typeface="微软雅黑" panose="020B0503020204020204" charset="-122"/>
                <a:ea typeface="FZHei-B01S"/>
                <a:sym typeface="FZZhengHeiS-R-GB"/>
              </a:rPr>
              <a:t>之前在名录库中完成信息变更</a:t>
            </a:r>
            <a:r>
              <a:rPr lang="zh-CN" altLang="en-US" sz="2000" noProof="1">
                <a:latin typeface="微软雅黑" panose="020B0503020204020204" charset="-122"/>
                <a:ea typeface="FZHei-B01S"/>
                <a:sym typeface="FZZhengHeiS-R-GB"/>
              </a:rPr>
              <a:t>单位的录入（导入）</a:t>
            </a:r>
            <a:r>
              <a:rPr lang="en-US" altLang="en-US" sz="2000" noProof="1">
                <a:latin typeface="微软雅黑" panose="020B0503020204020204" charset="-122"/>
                <a:ea typeface="FZHei-B01S"/>
                <a:sym typeface="FZZhengHeiS-R-GB"/>
              </a:rPr>
              <a:t>，</a:t>
            </a:r>
            <a:r>
              <a:rPr lang="en-US" altLang="zh-CN" sz="2000" noProof="1">
                <a:latin typeface="微软雅黑" panose="020B0503020204020204" charset="-122"/>
                <a:ea typeface="FZHei-B01S"/>
                <a:sym typeface="FZZhengHeiS-R-GB"/>
              </a:rPr>
              <a:t>15</a:t>
            </a:r>
            <a:r>
              <a:rPr lang="en-US" altLang="en-US" sz="2000" noProof="1">
                <a:latin typeface="微软雅黑" panose="020B0503020204020204" charset="-122"/>
                <a:ea typeface="FZHei-B01S"/>
                <a:sym typeface="FZZhengHeiS-R-GB"/>
              </a:rPr>
              <a:t>日</a:t>
            </a:r>
            <a:r>
              <a:rPr lang="zh-CN" altLang="en-US" sz="2000" noProof="1">
                <a:latin typeface="微软雅黑" panose="020B0503020204020204" charset="-122"/>
                <a:ea typeface="FZHei-B01S"/>
                <a:sym typeface="FZZhengHeiS-R-GB"/>
              </a:rPr>
              <a:t>之前省级将会审核完成同步到国家服务器。</a:t>
            </a:r>
            <a:endParaRPr lang="zh-CN" altLang="en-US" sz="2000" noProof="1">
              <a:latin typeface="微软雅黑" panose="020B0503020204020204" charset="-122"/>
              <a:ea typeface="FZHei-B01S"/>
              <a:sym typeface="FZZhengHeiS-R-GB"/>
            </a:endParaRPr>
          </a:p>
          <a:p>
            <a:pPr marL="0" indent="0">
              <a:lnSpc>
                <a:spcPct val="150000"/>
              </a:lnSpc>
              <a:spcBef>
                <a:spcPct val="0"/>
              </a:spcBef>
              <a:buFontTx/>
              <a:buNone/>
            </a:pPr>
            <a:r>
              <a:rPr lang="en-US" altLang="en-US" sz="2000" b="1" noProof="1" smtClean="0">
                <a:latin typeface="微软雅黑" panose="020B0503020204020204" charset="-122"/>
                <a:ea typeface="FZHei-B01S"/>
                <a:sym typeface="FZZhengHeiS-R-GB"/>
              </a:rPr>
              <a:t>范围</a:t>
            </a:r>
            <a:r>
              <a:rPr lang="en-US" altLang="en-US" sz="2000" noProof="1">
                <a:latin typeface="微软雅黑" panose="020B0503020204020204" charset="-122"/>
                <a:ea typeface="FZHei-B01S"/>
                <a:sym typeface="FZZhengHeiS-R-GB"/>
              </a:rPr>
              <a:t>：只有确认级别为</a:t>
            </a:r>
            <a:r>
              <a:rPr lang="en-US" altLang="zh-CN" sz="2000" noProof="1">
                <a:latin typeface="微软雅黑" panose="020B0503020204020204" charset="-122"/>
                <a:ea typeface="FZHei-B01S"/>
                <a:sym typeface="FZZhengHeiS-R-GB"/>
              </a:rPr>
              <a:t>0</a:t>
            </a:r>
            <a:r>
              <a:rPr lang="en-US" altLang="en-US" sz="2000" noProof="1">
                <a:latin typeface="微软雅黑" panose="020B0503020204020204" charset="-122"/>
                <a:ea typeface="FZHei-B01S"/>
                <a:sym typeface="FZZhengHeiS-R-GB"/>
              </a:rPr>
              <a:t>的法人表可以实现信息变更，请随时关注一套表在库单位的确认级别情况，如发现确认级别有误，</a:t>
            </a:r>
            <a:r>
              <a:rPr lang="zh-CN" altLang="en-US" sz="2000" noProof="1">
                <a:latin typeface="微软雅黑" panose="020B0503020204020204" charset="-122"/>
                <a:ea typeface="FZHei-B01S"/>
                <a:sym typeface="FZZhengHeiS-R-GB"/>
              </a:rPr>
              <a:t>及时上报，</a:t>
            </a:r>
            <a:r>
              <a:rPr lang="en-US" altLang="en-US" sz="2000" noProof="1">
                <a:latin typeface="微软雅黑" panose="020B0503020204020204" charset="-122"/>
                <a:ea typeface="FZHei-B01S"/>
                <a:sym typeface="FZZhengHeiS-R-GB"/>
              </a:rPr>
              <a:t>由省级名录库主管部门联系国家修改。</a:t>
            </a:r>
            <a:endParaRPr lang="en-US" altLang="en-US" sz="1800" noProof="1">
              <a:ea typeface="FZHei-B01S"/>
              <a:sym typeface="FZZhengHeiS-R-GB"/>
            </a:endParaRPr>
          </a:p>
          <a:p>
            <a:pPr marL="0" indent="0">
              <a:lnSpc>
                <a:spcPct val="100000"/>
              </a:lnSpc>
              <a:spcBef>
                <a:spcPct val="0"/>
              </a:spcBef>
              <a:buFontTx/>
              <a:buNone/>
            </a:pPr>
            <a:endParaRPr lang="en-US" altLang="en-US" sz="1800" noProof="1">
              <a:ea typeface="FZHei-B01S"/>
              <a:sym typeface="FZZhengHeiS-R-GB"/>
            </a:endParaRPr>
          </a:p>
        </p:txBody>
      </p:sp>
      <p:sp>
        <p:nvSpPr>
          <p:cNvPr id="2" name="椭圆 1"/>
          <p:cNvSpPr/>
          <p:nvPr/>
        </p:nvSpPr>
        <p:spPr>
          <a:xfrm>
            <a:off x="682764" y="3126996"/>
            <a:ext cx="1560352" cy="604007"/>
          </a:xfrm>
          <a:prstGeom prst="ellipse">
            <a:avLst/>
          </a:prstGeom>
          <a:solidFill>
            <a:srgbClr val="00B050"/>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noProof="1">
                <a:solidFill>
                  <a:prstClr val="white"/>
                </a:solidFill>
                <a:latin typeface="方正黑体简体" pitchFamily="2" charset="-122"/>
                <a:ea typeface="方正黑体简体" pitchFamily="2" charset="-122"/>
                <a:cs typeface="+mn-ea"/>
                <a:sym typeface="+mn-lt"/>
              </a:rPr>
              <a:t>区划代码</a:t>
            </a: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31" name="椭圆 30"/>
          <p:cNvSpPr/>
          <p:nvPr/>
        </p:nvSpPr>
        <p:spPr>
          <a:xfrm>
            <a:off x="2243116" y="3126996"/>
            <a:ext cx="1560352" cy="604007"/>
          </a:xfrm>
          <a:prstGeom prst="ellipse">
            <a:avLst/>
          </a:prstGeom>
          <a:solidFill>
            <a:srgbClr val="00B050"/>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noProof="1">
                <a:solidFill>
                  <a:prstClr val="white"/>
                </a:solidFill>
                <a:latin typeface="方正黑体简体" pitchFamily="2" charset="-122"/>
                <a:ea typeface="方正黑体简体" pitchFamily="2" charset="-122"/>
                <a:cs typeface="+mn-ea"/>
                <a:sym typeface="+mn-lt"/>
              </a:rPr>
              <a:t>行业代码</a:t>
            </a: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32" name="椭圆 31"/>
          <p:cNvSpPr/>
          <p:nvPr/>
        </p:nvSpPr>
        <p:spPr>
          <a:xfrm>
            <a:off x="3792572" y="3126996"/>
            <a:ext cx="1560352" cy="604007"/>
          </a:xfrm>
          <a:prstGeom prst="ellipse">
            <a:avLst/>
          </a:prstGeom>
          <a:solidFill>
            <a:srgbClr val="00B050"/>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noProof="1">
                <a:solidFill>
                  <a:prstClr val="white"/>
                </a:solidFill>
                <a:latin typeface="方正黑体简体" pitchFamily="2" charset="-122"/>
                <a:ea typeface="方正黑体简体" pitchFamily="2" charset="-122"/>
                <a:cs typeface="+mn-ea"/>
                <a:sym typeface="+mn-lt"/>
              </a:rPr>
              <a:t>主营业务活动</a:t>
            </a: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33" name="椭圆 32"/>
          <p:cNvSpPr/>
          <p:nvPr/>
        </p:nvSpPr>
        <p:spPr>
          <a:xfrm>
            <a:off x="6924166" y="3130740"/>
            <a:ext cx="1560352" cy="604007"/>
          </a:xfrm>
          <a:prstGeom prst="ellipse">
            <a:avLst/>
          </a:prstGeom>
          <a:solidFill>
            <a:srgbClr val="00B050"/>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noProof="1">
                <a:solidFill>
                  <a:srgbClr val="FF0000"/>
                </a:solidFill>
                <a:latin typeface="方正黑体简体" pitchFamily="2" charset="-122"/>
                <a:ea typeface="方正黑体简体" pitchFamily="2" charset="-122"/>
                <a:cs typeface="+mn-ea"/>
                <a:sym typeface="+mn-lt"/>
              </a:rPr>
              <a:t>企业控股情况</a:t>
            </a:r>
            <a:endParaRPr lang="zh-CN" altLang="en-US" noProof="1">
              <a:solidFill>
                <a:srgbClr val="FF0000"/>
              </a:solidFill>
              <a:latin typeface="方正黑体简体" pitchFamily="2" charset="-122"/>
              <a:ea typeface="方正黑体简体" pitchFamily="2" charset="-122"/>
              <a:cs typeface="+mn-ea"/>
              <a:sym typeface="+mn-lt"/>
            </a:endParaRPr>
          </a:p>
        </p:txBody>
      </p:sp>
      <p:sp>
        <p:nvSpPr>
          <p:cNvPr id="34" name="椭圆 33"/>
          <p:cNvSpPr/>
          <p:nvPr/>
        </p:nvSpPr>
        <p:spPr>
          <a:xfrm>
            <a:off x="10044875" y="3126996"/>
            <a:ext cx="1560352" cy="604007"/>
          </a:xfrm>
          <a:prstGeom prst="ellipse">
            <a:avLst/>
          </a:prstGeom>
          <a:solidFill>
            <a:srgbClr val="00B050"/>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noProof="1">
                <a:solidFill>
                  <a:prstClr val="white"/>
                </a:solidFill>
                <a:latin typeface="方正黑体简体" pitchFamily="2" charset="-122"/>
                <a:ea typeface="方正黑体简体" pitchFamily="2" charset="-122"/>
                <a:cs typeface="+mn-ea"/>
                <a:sym typeface="+mn-lt"/>
              </a:rPr>
              <a:t>执行会计标准类别</a:t>
            </a: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35" name="椭圆 34"/>
          <p:cNvSpPr/>
          <p:nvPr/>
        </p:nvSpPr>
        <p:spPr>
          <a:xfrm>
            <a:off x="8484524" y="3126996"/>
            <a:ext cx="1560352" cy="604007"/>
          </a:xfrm>
          <a:prstGeom prst="ellipse">
            <a:avLst/>
          </a:prstGeom>
          <a:solidFill>
            <a:srgbClr val="00B050"/>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noProof="1">
                <a:solidFill>
                  <a:prstClr val="white"/>
                </a:solidFill>
                <a:latin typeface="方正黑体简体" pitchFamily="2" charset="-122"/>
                <a:ea typeface="方正黑体简体" pitchFamily="2" charset="-122"/>
                <a:cs typeface="+mn-ea"/>
                <a:sym typeface="+mn-lt"/>
              </a:rPr>
              <a:t>企业营业状态</a:t>
            </a: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36" name="椭圆 35"/>
          <p:cNvSpPr/>
          <p:nvPr/>
        </p:nvSpPr>
        <p:spPr>
          <a:xfrm>
            <a:off x="10352242" y="4616246"/>
            <a:ext cx="1560352" cy="604007"/>
          </a:xfrm>
          <a:prstGeom prst="ellipse">
            <a:avLst/>
          </a:prstGeom>
          <a:solidFill>
            <a:srgbClr val="00B050"/>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noProof="1">
                <a:solidFill>
                  <a:prstClr val="white"/>
                </a:solidFill>
                <a:latin typeface="方正黑体简体" pitchFamily="2" charset="-122"/>
                <a:ea typeface="方正黑体简体" pitchFamily="2" charset="-122"/>
                <a:cs typeface="+mn-ea"/>
                <a:sym typeface="+mn-lt"/>
              </a:rPr>
              <a:t>隶属关系</a:t>
            </a: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37" name="椭圆 36"/>
          <p:cNvSpPr/>
          <p:nvPr/>
        </p:nvSpPr>
        <p:spPr>
          <a:xfrm>
            <a:off x="8280163" y="4673716"/>
            <a:ext cx="2035270" cy="604007"/>
          </a:xfrm>
          <a:prstGeom prst="ellipse">
            <a:avLst/>
          </a:prstGeom>
          <a:solidFill>
            <a:srgbClr val="00B050"/>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noProof="1">
                <a:solidFill>
                  <a:prstClr val="white"/>
                </a:solidFill>
                <a:latin typeface="方正黑体简体" pitchFamily="2" charset="-122"/>
                <a:ea typeface="方正黑体简体" pitchFamily="2" charset="-122"/>
                <a:cs typeface="+mn-ea"/>
                <a:sym typeface="+mn-lt"/>
              </a:rPr>
              <a:t>执行企业会计准则情况</a:t>
            </a: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38" name="椭圆 37"/>
          <p:cNvSpPr/>
          <p:nvPr/>
        </p:nvSpPr>
        <p:spPr>
          <a:xfrm>
            <a:off x="8517621" y="3915273"/>
            <a:ext cx="1560352" cy="604007"/>
          </a:xfrm>
          <a:prstGeom prst="ellipse">
            <a:avLst/>
          </a:prstGeom>
          <a:solidFill>
            <a:srgbClr val="00B050"/>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noProof="1">
                <a:solidFill>
                  <a:prstClr val="white"/>
                </a:solidFill>
                <a:latin typeface="方正黑体简体" pitchFamily="2" charset="-122"/>
                <a:ea typeface="方正黑体简体" pitchFamily="2" charset="-122"/>
                <a:cs typeface="+mn-ea"/>
                <a:sym typeface="+mn-lt"/>
              </a:rPr>
              <a:t>机构类型</a:t>
            </a: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39" name="椭圆 38"/>
          <p:cNvSpPr/>
          <p:nvPr/>
        </p:nvSpPr>
        <p:spPr>
          <a:xfrm>
            <a:off x="10113867" y="3930444"/>
            <a:ext cx="1560352" cy="604007"/>
          </a:xfrm>
          <a:prstGeom prst="ellipse">
            <a:avLst/>
          </a:prstGeom>
          <a:solidFill>
            <a:srgbClr val="00B050"/>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noProof="1">
                <a:solidFill>
                  <a:prstClr val="white"/>
                </a:solidFill>
                <a:latin typeface="方正黑体简体" pitchFamily="2" charset="-122"/>
                <a:ea typeface="方正黑体简体" pitchFamily="2" charset="-122"/>
                <a:cs typeface="+mn-ea"/>
                <a:sym typeface="+mn-lt"/>
              </a:rPr>
              <a:t>经营形式</a:t>
            </a: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3" name="箭头: 下 2"/>
          <p:cNvSpPr/>
          <p:nvPr/>
        </p:nvSpPr>
        <p:spPr>
          <a:xfrm>
            <a:off x="2894202" y="3730998"/>
            <a:ext cx="192947" cy="740329"/>
          </a:xfrm>
          <a:prstGeom prst="downArrow">
            <a:avLst/>
          </a:prstGeom>
          <a:solidFill>
            <a:schemeClr val="accent2">
              <a:lumMod val="60000"/>
              <a:lumOff val="4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4" name="波形 3"/>
          <p:cNvSpPr/>
          <p:nvPr/>
        </p:nvSpPr>
        <p:spPr>
          <a:xfrm>
            <a:off x="1063311" y="4326629"/>
            <a:ext cx="3395184" cy="740329"/>
          </a:xfrm>
          <a:prstGeom prst="wave">
            <a:avLst/>
          </a:prstGeom>
          <a:solidFill>
            <a:srgbClr val="FFCDCD"/>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noProof="1">
                <a:solidFill>
                  <a:schemeClr val="tx1"/>
                </a:solidFill>
                <a:latin typeface="方正黑体简体" pitchFamily="2" charset="-122"/>
                <a:ea typeface="方正黑体简体" pitchFamily="2" charset="-122"/>
                <a:cs typeface="+mn-ea"/>
                <a:sym typeface="+mn-lt"/>
              </a:rPr>
              <a:t>国民经济行业分类</a:t>
            </a:r>
            <a:r>
              <a:rPr lang="en-US" altLang="zh-CN" noProof="1">
                <a:solidFill>
                  <a:schemeClr val="tx1"/>
                </a:solidFill>
                <a:latin typeface="方正黑体简体" pitchFamily="2" charset="-122"/>
                <a:ea typeface="方正黑体简体" pitchFamily="2" charset="-122"/>
                <a:cs typeface="+mn-ea"/>
                <a:sym typeface="+mn-lt"/>
              </a:rPr>
              <a:t>2017</a:t>
            </a:r>
            <a:r>
              <a:rPr lang="zh-CN" altLang="en-US" noProof="1">
                <a:solidFill>
                  <a:schemeClr val="tx1"/>
                </a:solidFill>
                <a:latin typeface="方正黑体简体" pitchFamily="2" charset="-122"/>
                <a:ea typeface="方正黑体简体" pitchFamily="2" charset="-122"/>
                <a:cs typeface="+mn-ea"/>
                <a:sym typeface="+mn-lt"/>
              </a:rPr>
              <a:t>范围内</a:t>
            </a:r>
            <a:endParaRPr lang="zh-CN" altLang="en-US" noProof="1">
              <a:solidFill>
                <a:schemeClr val="tx1"/>
              </a:solidFill>
              <a:latin typeface="方正黑体简体" pitchFamily="2" charset="-122"/>
              <a:ea typeface="方正黑体简体" pitchFamily="2" charset="-122"/>
              <a:cs typeface="+mn-ea"/>
              <a:sym typeface="+mn-lt"/>
            </a:endParaRPr>
          </a:p>
        </p:txBody>
      </p:sp>
      <p:sp>
        <p:nvSpPr>
          <p:cNvPr id="5" name="双波形 4"/>
          <p:cNvSpPr/>
          <p:nvPr/>
        </p:nvSpPr>
        <p:spPr>
          <a:xfrm>
            <a:off x="4499370" y="4696793"/>
            <a:ext cx="2244995" cy="604007"/>
          </a:xfrm>
          <a:prstGeom prst="doubleWave">
            <a:avLst/>
          </a:prstGeom>
          <a:solidFill>
            <a:schemeClr val="accent2">
              <a:lumMod val="60000"/>
              <a:lumOff val="4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noProof="1">
                <a:solidFill>
                  <a:prstClr val="white"/>
                </a:solidFill>
                <a:latin typeface="方正黑体简体" pitchFamily="2" charset="-122"/>
                <a:ea typeface="方正黑体简体" pitchFamily="2" charset="-122"/>
                <a:cs typeface="+mn-ea"/>
                <a:sym typeface="+mn-lt"/>
              </a:rPr>
              <a:t>同一专业范围内</a:t>
            </a: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6" name="流程图: 决策 5"/>
          <p:cNvSpPr/>
          <p:nvPr/>
        </p:nvSpPr>
        <p:spPr>
          <a:xfrm>
            <a:off x="3818885" y="5589270"/>
            <a:ext cx="3605530" cy="783590"/>
          </a:xfrm>
          <a:prstGeom prst="flowChartDecision">
            <a:avLst/>
          </a:prstGeom>
          <a:solidFill>
            <a:srgbClr val="5B7CAE"/>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sz="1600" noProof="1">
                <a:solidFill>
                  <a:prstClr val="white"/>
                </a:solidFill>
                <a:latin typeface="方正黑体简体" pitchFamily="2" charset="-122"/>
                <a:ea typeface="方正黑体简体" pitchFamily="2" charset="-122"/>
                <a:cs typeface="+mn-ea"/>
                <a:sym typeface="+mn-lt"/>
              </a:rPr>
              <a:t>以上两个指标不包含服务业</a:t>
            </a:r>
            <a:endParaRPr lang="zh-CN" altLang="en-US" sz="1600" noProof="1">
              <a:solidFill>
                <a:prstClr val="white"/>
              </a:solidFill>
              <a:latin typeface="方正黑体简体" pitchFamily="2" charset="-122"/>
              <a:ea typeface="方正黑体简体" pitchFamily="2" charset="-122"/>
              <a:cs typeface="+mn-ea"/>
              <a:sym typeface="+mn-lt"/>
            </a:endParaRPr>
          </a:p>
        </p:txBody>
      </p:sp>
      <p:sp>
        <p:nvSpPr>
          <p:cNvPr id="28" name="椭圆 27"/>
          <p:cNvSpPr/>
          <p:nvPr/>
        </p:nvSpPr>
        <p:spPr>
          <a:xfrm>
            <a:off x="5352920" y="3130739"/>
            <a:ext cx="1560352" cy="604007"/>
          </a:xfrm>
          <a:prstGeom prst="ellipse">
            <a:avLst/>
          </a:prstGeom>
          <a:solidFill>
            <a:srgbClr val="00B050"/>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noProof="1">
                <a:solidFill>
                  <a:srgbClr val="FF0000"/>
                </a:solidFill>
                <a:latin typeface="方正黑体简体" pitchFamily="2" charset="-122"/>
                <a:ea typeface="方正黑体简体" pitchFamily="2" charset="-122"/>
                <a:cs typeface="+mn-ea"/>
                <a:sym typeface="+mn-lt"/>
              </a:rPr>
              <a:t>登记注册类型</a:t>
            </a:r>
            <a:endParaRPr lang="zh-CN" altLang="en-US" noProof="1">
              <a:solidFill>
                <a:srgbClr val="FF0000"/>
              </a:solidFill>
              <a:latin typeface="方正黑体简体" pitchFamily="2" charset="-122"/>
              <a:ea typeface="方正黑体简体" pitchFamily="2" charset="-122"/>
              <a:cs typeface="+mn-ea"/>
              <a:sym typeface="+mn-lt"/>
            </a:endParaRPr>
          </a:p>
        </p:txBody>
      </p:sp>
      <p:cxnSp>
        <p:nvCxnSpPr>
          <p:cNvPr id="12" name="直接箭头连接符 11"/>
          <p:cNvCxnSpPr>
            <a:stCxn id="31" idx="5"/>
          </p:cNvCxnSpPr>
          <p:nvPr/>
        </p:nvCxnSpPr>
        <p:spPr>
          <a:xfrm>
            <a:off x="3575050" y="3643313"/>
            <a:ext cx="1558925" cy="1089025"/>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32" idx="5"/>
          </p:cNvCxnSpPr>
          <p:nvPr/>
        </p:nvCxnSpPr>
        <p:spPr>
          <a:xfrm>
            <a:off x="5124450" y="3643313"/>
            <a:ext cx="388938" cy="1089025"/>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箭头: 下 15"/>
          <p:cNvSpPr/>
          <p:nvPr/>
        </p:nvSpPr>
        <p:spPr>
          <a:xfrm>
            <a:off x="5529980" y="5300801"/>
            <a:ext cx="111737" cy="270546"/>
          </a:xfrm>
          <a:prstGeom prst="downArrow">
            <a:avLst/>
          </a:prstGeom>
          <a:solidFill>
            <a:srgbClr val="FFCDCD"/>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8" name="双括号 17"/>
          <p:cNvSpPr/>
          <p:nvPr/>
        </p:nvSpPr>
        <p:spPr>
          <a:xfrm>
            <a:off x="5345113" y="3027363"/>
            <a:ext cx="3130550" cy="838200"/>
          </a:xfrm>
          <a:prstGeom prst="bracketPair">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noProof="1">
              <a:ea typeface="微软雅黑" panose="020B0503020204020204" charset="-122"/>
            </a:endParaRPr>
          </a:p>
        </p:txBody>
      </p:sp>
      <p:sp>
        <p:nvSpPr>
          <p:cNvPr id="20" name="箭头: 下 19"/>
          <p:cNvSpPr/>
          <p:nvPr/>
        </p:nvSpPr>
        <p:spPr>
          <a:xfrm>
            <a:off x="6769105" y="3721045"/>
            <a:ext cx="310134" cy="292104"/>
          </a:xfrm>
          <a:prstGeom prst="downArrow">
            <a:avLst/>
          </a:prstGeom>
          <a:solidFill>
            <a:srgbClr val="FF0000"/>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18812" name="文本框 20"/>
          <p:cNvSpPr txBox="1">
            <a:spLocks noChangeArrowheads="1"/>
          </p:cNvSpPr>
          <p:nvPr/>
        </p:nvSpPr>
        <p:spPr bwMode="auto">
          <a:xfrm>
            <a:off x="6178550" y="3976688"/>
            <a:ext cx="20462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dirty="0">
                <a:ea typeface="微软雅黑" panose="020B0503020204020204" charset="-122"/>
              </a:rPr>
              <a:t>重点审核！</a:t>
            </a:r>
            <a:endParaRPr lang="en-US" altLang="zh-CN" dirty="0">
              <a:ea typeface="微软雅黑" panose="020B0503020204020204" charset="-122"/>
            </a:endParaRPr>
          </a:p>
          <a:p>
            <a:pPr eaLnBrk="0" hangingPunct="0"/>
            <a:r>
              <a:rPr lang="zh-CN" altLang="en-US" dirty="0">
                <a:ea typeface="微软雅黑" panose="020B0503020204020204" charset="-122"/>
              </a:rPr>
              <a:t>登记注册类型一般应</a:t>
            </a:r>
            <a:r>
              <a:rPr lang="zh-CN" altLang="en-US" dirty="0" smtClean="0">
                <a:ea typeface="微软雅黑" panose="020B0503020204020204" charset="-122"/>
              </a:rPr>
              <a:t>与市场监管部门一致</a:t>
            </a:r>
            <a:endParaRPr lang="zh-CN" altLang="en-US" dirty="0">
              <a:ea typeface="微软雅黑" panose="020B0503020204020204" charset="-122"/>
            </a:endParaRPr>
          </a:p>
        </p:txBody>
      </p:sp>
      <p:sp>
        <p:nvSpPr>
          <p:cNvPr id="118813" name="文本框 6"/>
          <p:cNvSpPr txBox="1">
            <a:spLocks noChangeArrowheads="1"/>
          </p:cNvSpPr>
          <p:nvPr/>
        </p:nvSpPr>
        <p:spPr bwMode="auto">
          <a:xfrm>
            <a:off x="9220200" y="5451475"/>
            <a:ext cx="228917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zh-CN">
                <a:ea typeface="微软雅黑" panose="020B0503020204020204" charset="-122"/>
              </a:rPr>
              <a:t>修改后指标，不得出现分组指标漏填、错填等现象</a:t>
            </a:r>
            <a:endParaRPr lang="zh-CN" altLang="zh-CN">
              <a:ea typeface="微软雅黑" panose="020B0503020204020204" charset="-122"/>
            </a:endParaRPr>
          </a:p>
        </p:txBody>
      </p:sp>
      <p:sp>
        <p:nvSpPr>
          <p:cNvPr id="118814" name="灯片编号占位符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D65CB35D-DA57-4218-BF5F-AB66A39DDF84}" type="slidenum">
              <a:rPr altLang="en-US" smtClean="0">
                <a:solidFill>
                  <a:srgbClr val="898989"/>
                </a:solidFill>
                <a:cs typeface="FZHei-B01S"/>
              </a:rPr>
            </a:fld>
            <a:endParaRPr lang="zh-CN" altLang="en-US" smtClean="0">
              <a:solidFill>
                <a:srgbClr val="898989"/>
              </a:solidFill>
              <a:cs typeface="FZHei-B01S"/>
            </a:endParaRPr>
          </a:p>
        </p:txBody>
      </p:sp>
    </p:spTree>
  </p:cSld>
  <p:clrMapOvr>
    <a:masterClrMapping/>
  </p:clrMapOvr>
  <p:transition spd="slow" advTm="3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63" presetClass="path" presetSubtype="0" accel="50000" decel="50000" fill="hold" grpId="1" nodeType="withEffect">
                                  <p:stCondLst>
                                    <p:cond delay="0"/>
                                  </p:stCondLst>
                                  <p:childTnLst>
                                    <p:animMotion origin="layout" path="M -0.16667 -1.85185E-6 L -2.5E-6 -1.85185E-6 " pathEditMode="relative" rAng="0" ptsTypes="AA">
                                      <p:cBhvr>
                                        <p:cTn id="12" dur="1000" fill="hold"/>
                                        <p:tgtEl>
                                          <p:spTgt spid="25"/>
                                        </p:tgtEl>
                                        <p:attrNameLst>
                                          <p:attrName>ppt_x</p:attrName>
                                          <p:attrName>ppt_y</p:attrName>
                                        </p:attrNameLst>
                                      </p:cBhvr>
                                      <p:rCtr x="8800" y="0"/>
                                    </p:animMotion>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63" presetClass="path" presetSubtype="0" accel="50000" decel="50000" fill="hold" grpId="1" nodeType="withEffect">
                                  <p:stCondLst>
                                    <p:cond delay="0"/>
                                  </p:stCondLst>
                                  <p:childTnLst>
                                    <p:animMotion origin="layout" path="M -0.16666 -3.7037E-7 L -2.5E-6 -3.7037E-7 " pathEditMode="relative" rAng="0" ptsTypes="AA">
                                      <p:cBhvr>
                                        <p:cTn id="17" dur="1000" fill="hold"/>
                                        <p:tgtEl>
                                          <p:spTgt spid="23"/>
                                        </p:tgtEl>
                                        <p:attrNameLst>
                                          <p:attrName>ppt_x</p:attrName>
                                          <p:attrName>ppt_y</p:attrName>
                                        </p:attrNameLst>
                                      </p:cBhvr>
                                      <p:rCtr x="8300" y="0"/>
                                    </p:animMotion>
                                  </p:childTnLst>
                                </p:cTn>
                              </p:par>
                              <p:par>
                                <p:cTn id="18" presetID="10" presetClass="entr" presetSubtype="0"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63" presetClass="path" presetSubtype="0" accel="50000" decel="50000" fill="hold" nodeType="withEffect">
                                  <p:stCondLst>
                                    <p:cond delay="0"/>
                                  </p:stCondLst>
                                  <p:childTnLst>
                                    <p:animMotion origin="layout" path="M -0.16667 2.59259E-6 L 2.5E-6 2.59259E-6 " pathEditMode="relative" rAng="0" ptsTypes="AA">
                                      <p:cBhvr>
                                        <p:cTn id="22" dur="500" fill="hold"/>
                                        <p:tgtEl>
                                          <p:spTgt spid="22"/>
                                        </p:tgtEl>
                                        <p:attrNameLst>
                                          <p:attrName>ppt_x</p:attrName>
                                          <p:attrName>ppt_y</p:attrName>
                                        </p:attrNameLst>
                                      </p:cBhvr>
                                      <p:rCtr x="8300" y="0"/>
                                    </p:animMotion>
                                  </p:childTnLst>
                                </p:cTn>
                              </p:par>
                              <p:par>
                                <p:cTn id="23" presetID="22" presetClass="entr" presetSubtype="8" fill="hold" grpId="0" nodeType="withEffect">
                                  <p:stCondLst>
                                    <p:cond delay="50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p:bldP spid="25" grpId="0" animBg="1"/>
      <p:bldP spid="25" grpId="1" animBg="1"/>
      <p:bldP spid="2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11"/>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7" name="矩形 16"/>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8" name="矩形 17"/>
          <p:cNvSpPr>
            <a:spLocks noChangeArrowheads="1"/>
          </p:cNvSpPr>
          <p:nvPr/>
        </p:nvSpPr>
        <p:spPr bwMode="auto">
          <a:xfrm>
            <a:off x="457200" y="379413"/>
            <a:ext cx="6908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18478F"/>
                </a:solidFill>
                <a:latin typeface="方正黑体简体" pitchFamily="2" charset="-122"/>
                <a:ea typeface="方正黑体简体" pitchFamily="2" charset="-122"/>
                <a:sym typeface="FZZhengHeiS-R-GB"/>
              </a:rPr>
              <a:t>4.2</a:t>
            </a:r>
            <a:endParaRPr lang="zh-CN" altLang="en-US" sz="3200">
              <a:solidFill>
                <a:srgbClr val="18478F"/>
              </a:solidFill>
              <a:latin typeface="方正黑体简体" pitchFamily="2" charset="-122"/>
              <a:ea typeface="方正黑体简体" pitchFamily="2" charset="-122"/>
              <a:sym typeface="FZZhengHeiS-R-GB"/>
            </a:endParaRPr>
          </a:p>
        </p:txBody>
      </p:sp>
      <p:sp>
        <p:nvSpPr>
          <p:cNvPr id="19" name="矩形 18"/>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2" name="矩形 21"/>
          <p:cNvSpPr>
            <a:spLocks noChangeArrowheads="1"/>
          </p:cNvSpPr>
          <p:nvPr/>
        </p:nvSpPr>
        <p:spPr bwMode="auto">
          <a:xfrm>
            <a:off x="1844675" y="504825"/>
            <a:ext cx="41608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a:solidFill>
                  <a:srgbClr val="18478F"/>
                </a:solidFill>
                <a:latin typeface="方正黑体简体" pitchFamily="2" charset="-122"/>
                <a:ea typeface="方正黑体简体" pitchFamily="2" charset="-122"/>
                <a:sym typeface="FZZhengHeiS-R-GB"/>
              </a:rPr>
              <a:t>审核后（汇总申报审核情况）</a:t>
            </a:r>
            <a:endParaRPr lang="zh-CN" altLang="en-US" sz="2400">
              <a:solidFill>
                <a:srgbClr val="18478F"/>
              </a:solidFill>
              <a:latin typeface="方正黑体简体" pitchFamily="2" charset="-122"/>
              <a:ea typeface="方正黑体简体" pitchFamily="2" charset="-122"/>
              <a:sym typeface="FZZhengHeiS-R-GB"/>
            </a:endParaRPr>
          </a:p>
        </p:txBody>
      </p:sp>
      <p:pic>
        <p:nvPicPr>
          <p:cNvPr id="119814"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136775" y="996950"/>
            <a:ext cx="7340600"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5" name="图片 7"/>
          <p:cNvPicPr>
            <a:picLocks noChangeAspect="1" noChangeArrowheads="1"/>
          </p:cNvPicPr>
          <p:nvPr/>
        </p:nvPicPr>
        <p:blipFill>
          <a:blip r:embed="rId2">
            <a:extLst>
              <a:ext uri="{28A0092B-C50C-407E-A947-70E740481C1C}">
                <a14:useLocalDpi xmlns:a14="http://schemas.microsoft.com/office/drawing/2010/main" val="0"/>
              </a:ext>
            </a:extLst>
          </a:blip>
          <a:srcRect b="22423"/>
          <a:stretch>
            <a:fillRect/>
          </a:stretch>
        </p:blipFill>
        <p:spPr bwMode="auto">
          <a:xfrm>
            <a:off x="1544638" y="4078288"/>
            <a:ext cx="8218487"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6"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4EB8FC8D-DDD8-417E-87A0-C0C6C0F43CE1}" type="slidenum">
              <a:rPr altLang="en-US" smtClean="0">
                <a:solidFill>
                  <a:srgbClr val="898989"/>
                </a:solidFill>
                <a:cs typeface="FZHei-B01S"/>
              </a:rPr>
            </a:fld>
            <a:endParaRPr lang="zh-CN" altLang="en-US" smtClean="0">
              <a:solidFill>
                <a:srgbClr val="898989"/>
              </a:solidFill>
              <a:cs typeface="FZHei-B01S"/>
            </a:endParaRPr>
          </a:p>
        </p:txBody>
      </p:sp>
    </p:spTree>
  </p:cSld>
  <p:clrMapOvr>
    <a:masterClrMapping/>
  </p:clrMapOvr>
  <p:transition spd="slow" advTm="3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63" presetClass="path" presetSubtype="0" accel="50000" decel="50000" fill="hold" grpId="1" nodeType="withEffect">
                                  <p:stCondLst>
                                    <p:cond delay="0"/>
                                  </p:stCondLst>
                                  <p:childTnLst>
                                    <p:animMotion origin="layout" path="M -0.16667 -1.85185E-6 L -2.5E-6 -1.85185E-6 " pathEditMode="relative" rAng="0" ptsTypes="AA">
                                      <p:cBhvr>
                                        <p:cTn id="12" dur="1000" fill="hold"/>
                                        <p:tgtEl>
                                          <p:spTgt spid="19"/>
                                        </p:tgtEl>
                                        <p:attrNameLst>
                                          <p:attrName>ppt_x</p:attrName>
                                          <p:attrName>ppt_y</p:attrName>
                                        </p:attrNameLst>
                                      </p:cBhvr>
                                      <p:rCtr x="8800" y="0"/>
                                    </p:animMotion>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63" presetClass="path" presetSubtype="0" accel="50000" decel="50000" fill="hold" grpId="1" nodeType="withEffect">
                                  <p:stCondLst>
                                    <p:cond delay="0"/>
                                  </p:stCondLst>
                                  <p:childTnLst>
                                    <p:animMotion origin="layout" path="M -0.16666 -3.7037E-7 L -2.5E-6 -3.7037E-7 " pathEditMode="relative" rAng="0" ptsTypes="AA">
                                      <p:cBhvr>
                                        <p:cTn id="17" dur="1000" fill="hold"/>
                                        <p:tgtEl>
                                          <p:spTgt spid="17"/>
                                        </p:tgtEl>
                                        <p:attrNameLst>
                                          <p:attrName>ppt_x</p:attrName>
                                          <p:attrName>ppt_y</p:attrName>
                                        </p:attrNameLst>
                                      </p:cBhvr>
                                      <p:rCtr x="8300" y="0"/>
                                    </p:animMotion>
                                  </p:childTnLst>
                                </p:cTn>
                              </p:par>
                              <p:par>
                                <p:cTn id="18" presetID="10"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63" presetClass="path" presetSubtype="0" accel="50000" decel="50000" fill="hold" nodeType="withEffect">
                                  <p:stCondLst>
                                    <p:cond delay="0"/>
                                  </p:stCondLst>
                                  <p:childTnLst>
                                    <p:animMotion origin="layout" path="M -0.16667 2.59259E-6 L 2.5E-6 2.59259E-6 " pathEditMode="relative" rAng="0" ptsTypes="AA">
                                      <p:cBhvr>
                                        <p:cTn id="22" dur="500" fill="hold"/>
                                        <p:tgtEl>
                                          <p:spTgt spid="16"/>
                                        </p:tgtEl>
                                        <p:attrNameLst>
                                          <p:attrName>ppt_x</p:attrName>
                                          <p:attrName>ppt_y</p:attrName>
                                        </p:attrNameLst>
                                      </p:cBhvr>
                                      <p:rCtr x="8300" y="0"/>
                                    </p:animMotion>
                                  </p:childTnLst>
                                </p:cTn>
                              </p:par>
                              <p:par>
                                <p:cTn id="23" presetID="22" presetClass="entr" presetSubtype="8" fill="hold" grpId="0" nodeType="withEffect">
                                  <p:stCondLst>
                                    <p:cond delay="50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7" grpId="1" bldLvl="0" animBg="1"/>
      <p:bldP spid="18" grpId="0"/>
      <p:bldP spid="19" grpId="0" bldLvl="0" animBg="1"/>
      <p:bldP spid="19" grpId="1" bldLvl="0" animBg="1"/>
      <p:bldP spid="2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rot="2700000">
            <a:off x="5329249" y="2058858"/>
            <a:ext cx="2924529" cy="2924529"/>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5" name="椭圆 4"/>
          <p:cNvSpPr/>
          <p:nvPr/>
        </p:nvSpPr>
        <p:spPr>
          <a:xfrm>
            <a:off x="4813300" y="1541463"/>
            <a:ext cx="3957638" cy="3959225"/>
          </a:xfrm>
          <a:prstGeom prst="ellipse">
            <a:avLst/>
          </a:prstGeom>
          <a:noFill/>
          <a:ln w="28575">
            <a:solidFill>
              <a:srgbClr val="18478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grpSp>
        <p:nvGrpSpPr>
          <p:cNvPr id="7" name="组合 6"/>
          <p:cNvGrpSpPr/>
          <p:nvPr/>
        </p:nvGrpSpPr>
        <p:grpSpPr bwMode="auto">
          <a:xfrm>
            <a:off x="5262563" y="2141538"/>
            <a:ext cx="3095625" cy="2773362"/>
            <a:chOff x="4950565" y="2141272"/>
            <a:chExt cx="3094826" cy="2773962"/>
          </a:xfrm>
        </p:grpSpPr>
        <p:sp>
          <p:nvSpPr>
            <p:cNvPr id="44" name="椭圆 43"/>
            <p:cNvSpPr/>
            <p:nvPr/>
          </p:nvSpPr>
          <p:spPr>
            <a:xfrm>
              <a:off x="4950565" y="2141272"/>
              <a:ext cx="152361" cy="152433"/>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45" name="椭圆 44"/>
            <p:cNvSpPr/>
            <p:nvPr/>
          </p:nvSpPr>
          <p:spPr>
            <a:xfrm>
              <a:off x="7893030" y="4762801"/>
              <a:ext cx="152361" cy="152433"/>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grpSp>
      <p:grpSp>
        <p:nvGrpSpPr>
          <p:cNvPr id="6" name="组合 5"/>
          <p:cNvGrpSpPr/>
          <p:nvPr/>
        </p:nvGrpSpPr>
        <p:grpSpPr bwMode="auto">
          <a:xfrm>
            <a:off x="5265738" y="2141538"/>
            <a:ext cx="3084512" cy="2798762"/>
            <a:chOff x="4953229" y="2141272"/>
            <a:chExt cx="3084220" cy="2798278"/>
          </a:xfrm>
        </p:grpSpPr>
        <p:sp>
          <p:nvSpPr>
            <p:cNvPr id="46" name="椭圆 45"/>
            <p:cNvSpPr/>
            <p:nvPr/>
          </p:nvSpPr>
          <p:spPr>
            <a:xfrm>
              <a:off x="4953229" y="4787176"/>
              <a:ext cx="152386" cy="152374"/>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47" name="椭圆 46"/>
            <p:cNvSpPr/>
            <p:nvPr/>
          </p:nvSpPr>
          <p:spPr>
            <a:xfrm>
              <a:off x="7885063" y="2141272"/>
              <a:ext cx="152386" cy="152374"/>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grpSp>
      <p:sp>
        <p:nvSpPr>
          <p:cNvPr id="20" name="矩形 19"/>
          <p:cNvSpPr>
            <a:spLocks noChangeArrowheads="1"/>
          </p:cNvSpPr>
          <p:nvPr/>
        </p:nvSpPr>
        <p:spPr bwMode="auto">
          <a:xfrm>
            <a:off x="5160963" y="3240088"/>
            <a:ext cx="34115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800">
                <a:solidFill>
                  <a:srgbClr val="18478F"/>
                </a:solidFill>
                <a:latin typeface="方正黑体简体" pitchFamily="2" charset="-122"/>
                <a:ea typeface="方正黑体简体" pitchFamily="2" charset="-122"/>
                <a:sym typeface="FZZhengHeiS-R-GB"/>
              </a:rPr>
              <a:t>问题解答</a:t>
            </a:r>
            <a:endParaRPr lang="en-US" altLang="zh-CN" sz="2800">
              <a:solidFill>
                <a:srgbClr val="18478F"/>
              </a:solidFill>
              <a:latin typeface="方正黑体简体" pitchFamily="2" charset="-122"/>
              <a:ea typeface="方正黑体简体" pitchFamily="2" charset="-122"/>
              <a:sym typeface="FZZhengHeiS-R-GB"/>
            </a:endParaRPr>
          </a:p>
        </p:txBody>
      </p:sp>
      <p:sp>
        <p:nvSpPr>
          <p:cNvPr id="22" name="矩形 21"/>
          <p:cNvSpPr/>
          <p:nvPr/>
        </p:nvSpPr>
        <p:spPr>
          <a:xfrm rot="13500000">
            <a:off x="3409950" y="2778125"/>
            <a:ext cx="1341438" cy="1341438"/>
          </a:xfrm>
          <a:prstGeom prst="rect">
            <a:avLst/>
          </a:prstGeom>
        </p:spPr>
        <p:style>
          <a:lnRef idx="3">
            <a:schemeClr val="lt1"/>
          </a:lnRef>
          <a:fillRef idx="1">
            <a:schemeClr val="accent4"/>
          </a:fillRef>
          <a:effectRef idx="1">
            <a:schemeClr val="accent4"/>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3" name="矩形 22"/>
          <p:cNvSpPr>
            <a:spLocks noChangeArrowheads="1"/>
          </p:cNvSpPr>
          <p:nvPr/>
        </p:nvSpPr>
        <p:spPr bwMode="auto">
          <a:xfrm>
            <a:off x="3627438" y="3033713"/>
            <a:ext cx="9064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800">
                <a:solidFill>
                  <a:srgbClr val="FFFFFF"/>
                </a:solidFill>
                <a:latin typeface="方正黑体简体" pitchFamily="2" charset="-122"/>
                <a:ea typeface="方正黑体简体" pitchFamily="2" charset="-122"/>
                <a:sym typeface="FZZhengHeiS-R-GB"/>
              </a:rPr>
              <a:t>05</a:t>
            </a:r>
            <a:endParaRPr lang="zh-CN" altLang="en-US" sz="4800">
              <a:solidFill>
                <a:srgbClr val="FFFFFF"/>
              </a:solidFill>
              <a:latin typeface="方正黑体简体" pitchFamily="2" charset="-122"/>
              <a:ea typeface="方正黑体简体" pitchFamily="2" charset="-122"/>
              <a:sym typeface="FZZhengHeiS-R-GB"/>
            </a:endParaRPr>
          </a:p>
        </p:txBody>
      </p:sp>
      <p:sp>
        <p:nvSpPr>
          <p:cNvPr id="120844"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4CBC6E8F-8D4A-4BB2-AE1C-40AE2F71B256}" type="slidenum">
              <a:rPr altLang="en-US" smtClean="0">
                <a:solidFill>
                  <a:srgbClr val="898989"/>
                </a:solidFill>
                <a:cs typeface="FZHei-B01S"/>
              </a:rPr>
            </a:fld>
            <a:endParaRPr lang="zh-CN" altLang="en-US" smtClean="0">
              <a:solidFill>
                <a:srgbClr val="898989"/>
              </a:solidFill>
              <a:cs typeface="FZHei-B01S"/>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400" fill="hold"/>
                                        <p:tgtEl>
                                          <p:spTgt spid="4"/>
                                        </p:tgtEl>
                                        <p:attrNameLst>
                                          <p:attrName>ppt_w</p:attrName>
                                        </p:attrNameLst>
                                      </p:cBhvr>
                                      <p:tavLst>
                                        <p:tav tm="0">
                                          <p:val>
                                            <p:fltVal val="0"/>
                                          </p:val>
                                        </p:tav>
                                        <p:tav tm="100000">
                                          <p:val>
                                            <p:strVal val="#ppt_w"/>
                                          </p:val>
                                        </p:tav>
                                      </p:tavLst>
                                    </p:anim>
                                    <p:anim calcmode="lin" valueType="num">
                                      <p:cBhvr>
                                        <p:cTn id="8" dur="400" fill="hold"/>
                                        <p:tgtEl>
                                          <p:spTgt spid="4"/>
                                        </p:tgtEl>
                                        <p:attrNameLst>
                                          <p:attrName>ppt_h</p:attrName>
                                        </p:attrNameLst>
                                      </p:cBhvr>
                                      <p:tavLst>
                                        <p:tav tm="0">
                                          <p:val>
                                            <p:fltVal val="0"/>
                                          </p:val>
                                        </p:tav>
                                        <p:tav tm="100000">
                                          <p:val>
                                            <p:strVal val="#ppt_h"/>
                                          </p:val>
                                        </p:tav>
                                      </p:tavLst>
                                    </p:anim>
                                    <p:animEffect transition="in" filter="fade">
                                      <p:cBhvr>
                                        <p:cTn id="9" dur="400"/>
                                        <p:tgtEl>
                                          <p:spTgt spid="4"/>
                                        </p:tgtEl>
                                      </p:cBhvr>
                                    </p:animEffect>
                                  </p:childTnLst>
                                </p:cTn>
                              </p:par>
                              <p:par>
                                <p:cTn id="10" presetID="21" presetClass="entr" presetSubtype="1" fill="hold" grpId="0" nodeType="withEffect">
                                  <p:stCondLst>
                                    <p:cond delay="20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400"/>
                                        <p:tgtEl>
                                          <p:spTgt spid="5"/>
                                        </p:tgtEl>
                                      </p:cBhvr>
                                    </p:animEffect>
                                  </p:childTnLst>
                                </p:cTn>
                              </p:par>
                              <p:par>
                                <p:cTn id="13" presetID="10" presetClass="entr" presetSubtype="0" fill="hold" nodeType="withEffect">
                                  <p:stCondLst>
                                    <p:cond delay="6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700"/>
                                        <p:tgtEl>
                                          <p:spTgt spid="6"/>
                                        </p:tgtEl>
                                      </p:cBhvr>
                                    </p:animEffect>
                                  </p:childTnLst>
                                </p:cTn>
                              </p:par>
                              <p:par>
                                <p:cTn id="16" presetID="10" presetClass="entr" presetSubtype="0" fill="hold" nodeType="withEffect">
                                  <p:stCondLst>
                                    <p:cond delay="6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8" presetClass="emph" presetSubtype="0" repeatCount="indefinite" fill="hold" nodeType="withEffect">
                                  <p:stCondLst>
                                    <p:cond delay="600"/>
                                  </p:stCondLst>
                                  <p:childTnLst>
                                    <p:animRot by="-21600000">
                                      <p:cBhvr>
                                        <p:cTn id="20" dur="2000" fill="hold"/>
                                        <p:tgtEl>
                                          <p:spTgt spid="6"/>
                                        </p:tgtEl>
                                        <p:attrNameLst>
                                          <p:attrName>r</p:attrName>
                                        </p:attrNameLst>
                                      </p:cBhvr>
                                    </p:animRot>
                                  </p:childTnLst>
                                </p:cTn>
                              </p:par>
                              <p:par>
                                <p:cTn id="21" presetID="10" presetClass="entr" presetSubtype="0" fill="hold" nodeType="withEffect">
                                  <p:stCondLst>
                                    <p:cond delay="6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8" presetClass="emph" presetSubtype="0" repeatCount="indefinite" fill="hold" nodeType="withEffect">
                                  <p:stCondLst>
                                    <p:cond delay="600"/>
                                  </p:stCondLst>
                                  <p:childTnLst>
                                    <p:animRot by="-21600000">
                                      <p:cBhvr>
                                        <p:cTn id="25" dur="2000" fill="hold"/>
                                        <p:tgtEl>
                                          <p:spTgt spid="7"/>
                                        </p:tgtEl>
                                        <p:attrNameLst>
                                          <p:attrName>r</p:attrName>
                                        </p:attrNameLst>
                                      </p:cBhvr>
                                    </p:animRot>
                                  </p:childTnLst>
                                </p:cTn>
                              </p:par>
                              <p:par>
                                <p:cTn id="26" presetID="10" presetClass="entr" presetSubtype="0" fill="hold" grpId="0" nodeType="withEffect">
                                  <p:stCondLst>
                                    <p:cond delay="60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35" presetClass="path" presetSubtype="0" accel="50000" decel="50000" fill="hold" grpId="1" nodeType="withEffect">
                                  <p:stCondLst>
                                    <p:cond delay="600"/>
                                  </p:stCondLst>
                                  <p:childTnLst>
                                    <p:animMotion origin="layout" path="M 0.1711 7.40741E-7 L -4.58333E-6 7.40741E-7 " pathEditMode="relative" rAng="0" ptsTypes="AA">
                                      <p:cBhvr>
                                        <p:cTn id="30" dur="1000" fill="hold"/>
                                        <p:tgtEl>
                                          <p:spTgt spid="22"/>
                                        </p:tgtEl>
                                        <p:attrNameLst>
                                          <p:attrName>ppt_x</p:attrName>
                                          <p:attrName>ppt_y</p:attrName>
                                        </p:attrNameLst>
                                      </p:cBhvr>
                                      <p:rCtr x="-8500" y="0"/>
                                    </p:animMotion>
                                  </p:childTnLst>
                                </p:cTn>
                              </p:par>
                              <p:par>
                                <p:cTn id="31" presetID="53" presetClass="entr" presetSubtype="16" fill="hold" grpId="0" nodeType="withEffect">
                                  <p:stCondLst>
                                    <p:cond delay="60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600"/>
                                  </p:stCondLst>
                                  <p:childTnLst>
                                    <p:set>
                                      <p:cBhvr>
                                        <p:cTn id="37" dur="1" fill="hold">
                                          <p:stCondLst>
                                            <p:cond delay="0"/>
                                          </p:stCondLst>
                                        </p:cTn>
                                        <p:tgtEl>
                                          <p:spTgt spid="23"/>
                                        </p:tgtEl>
                                        <p:attrNameLst>
                                          <p:attrName>style.visibility</p:attrName>
                                        </p:attrNameLst>
                                      </p:cBhvr>
                                      <p:to>
                                        <p:strVal val="visible"/>
                                      </p:to>
                                    </p:set>
                                    <p:anim calcmode="lin" valueType="num">
                                      <p:cBhvr>
                                        <p:cTn id="38" dur="500" fill="hold"/>
                                        <p:tgtEl>
                                          <p:spTgt spid="23"/>
                                        </p:tgtEl>
                                        <p:attrNameLst>
                                          <p:attrName>ppt_w</p:attrName>
                                        </p:attrNameLst>
                                      </p:cBhvr>
                                      <p:tavLst>
                                        <p:tav tm="0">
                                          <p:val>
                                            <p:fltVal val="0"/>
                                          </p:val>
                                        </p:tav>
                                        <p:tav tm="100000">
                                          <p:val>
                                            <p:strVal val="#ppt_w"/>
                                          </p:val>
                                        </p:tav>
                                      </p:tavLst>
                                    </p:anim>
                                    <p:anim calcmode="lin" valueType="num">
                                      <p:cBhvr>
                                        <p:cTn id="39" dur="500" fill="hold"/>
                                        <p:tgtEl>
                                          <p:spTgt spid="23"/>
                                        </p:tgtEl>
                                        <p:attrNameLst>
                                          <p:attrName>ppt_h</p:attrName>
                                        </p:attrNameLst>
                                      </p:cBhvr>
                                      <p:tavLst>
                                        <p:tav tm="0">
                                          <p:val>
                                            <p:fltVal val="0"/>
                                          </p:val>
                                        </p:tav>
                                        <p:tav tm="100000">
                                          <p:val>
                                            <p:strVal val="#ppt_h"/>
                                          </p:val>
                                        </p:tav>
                                      </p:tavLst>
                                    </p:anim>
                                    <p:animEffect transition="in" filter="fade">
                                      <p:cBhvr>
                                        <p:cTn id="4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p:bldP spid="22" grpId="0" animBg="1"/>
      <p:bldP spid="22" grpId="1" animBg="1"/>
      <p:bldP spid="2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44" name="六边形 43"/>
          <p:cNvSpPr/>
          <p:nvPr/>
        </p:nvSpPr>
        <p:spPr>
          <a:xfrm>
            <a:off x="1063625" y="2925763"/>
            <a:ext cx="1587500" cy="1368425"/>
          </a:xfrm>
          <a:prstGeom prst="hexag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anchor="ctr"/>
          <a:lstStyle/>
          <a:p>
            <a:pPr algn="ctr" eaLnBrk="0" hangingPunct="0">
              <a:defRPr/>
            </a:pPr>
            <a:r>
              <a:rPr lang="zh-CN" altLang="en-US" sz="4000" b="1" noProof="1">
                <a:latin typeface="杨任东竹石体-Bold" pitchFamily="2" charset="-122"/>
                <a:ea typeface="杨任东竹石体-Bold" pitchFamily="2" charset="-122"/>
                <a:cs typeface="+mn-ea"/>
                <a:sym typeface="杨任东竹石体-Bold" pitchFamily="2" charset="-122"/>
              </a:rPr>
              <a:t> ？</a:t>
            </a:r>
            <a:endParaRPr lang="zh-CN" altLang="en-US" sz="4000" b="1" noProof="1">
              <a:latin typeface="杨任东竹石体-Bold" pitchFamily="2" charset="-122"/>
              <a:ea typeface="杨任东竹石体-Bold" pitchFamily="2" charset="-122"/>
              <a:cs typeface="+mn-ea"/>
              <a:sym typeface="杨任东竹石体-Bold" pitchFamily="2" charset="-122"/>
            </a:endParaRPr>
          </a:p>
        </p:txBody>
      </p:sp>
      <p:sp>
        <p:nvSpPr>
          <p:cNvPr id="55" name="矩形 54"/>
          <p:cNvSpPr/>
          <p:nvPr/>
        </p:nvSpPr>
        <p:spPr>
          <a:xfrm>
            <a:off x="3549650" y="2227263"/>
            <a:ext cx="7874000" cy="2228850"/>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anchor="ctr"/>
          <a:lstStyle/>
          <a:p>
            <a:pPr algn="ctr">
              <a:defRPr/>
            </a:pPr>
            <a:endParaRPr lang="zh-CN" altLang="en-US" noProof="1">
              <a:latin typeface="杨任东竹石体-Bold" pitchFamily="2" charset="-122"/>
              <a:ea typeface="杨任东竹石体-Bold" pitchFamily="2" charset="-122"/>
              <a:cs typeface="+mn-ea"/>
              <a:sym typeface="杨任东竹石体-Bold" pitchFamily="2" charset="-122"/>
            </a:endParaRPr>
          </a:p>
        </p:txBody>
      </p:sp>
      <p:sp>
        <p:nvSpPr>
          <p:cNvPr id="56" name="矩形 55"/>
          <p:cNvSpPr/>
          <p:nvPr/>
        </p:nvSpPr>
        <p:spPr>
          <a:xfrm>
            <a:off x="4400550" y="1827213"/>
            <a:ext cx="4689475" cy="46355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anchor="ctr"/>
          <a:lstStyle/>
          <a:p>
            <a:pPr algn="ctr" eaLnBrk="0" hangingPunct="0">
              <a:defRPr/>
            </a:pPr>
            <a:r>
              <a:rPr lang="zh-CN" altLang="zh-CN" sz="2800" noProof="1">
                <a:ea typeface="微软雅黑" panose="020B0503020204020204" charset="-122"/>
              </a:rPr>
              <a:t>国家审核完成时间</a:t>
            </a:r>
            <a:endParaRPr lang="zh-CN" altLang="en-US" sz="2800" noProof="1">
              <a:latin typeface="杨任东竹石体-Bold" pitchFamily="2" charset="-122"/>
              <a:ea typeface="杨任东竹石体-Bold" pitchFamily="2" charset="-122"/>
              <a:cs typeface="+mn-ea"/>
              <a:sym typeface="杨任东竹石体-Bold" pitchFamily="2" charset="-122"/>
            </a:endParaRPr>
          </a:p>
        </p:txBody>
      </p:sp>
      <p:sp>
        <p:nvSpPr>
          <p:cNvPr id="124933" name="TextBox 12"/>
          <p:cNvSpPr txBox="1">
            <a:spLocks noChangeArrowheads="1"/>
          </p:cNvSpPr>
          <p:nvPr/>
        </p:nvSpPr>
        <p:spPr bwMode="auto">
          <a:xfrm>
            <a:off x="3643313" y="2363788"/>
            <a:ext cx="752475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72" tIns="45736" rIns="91472" bIns="45736">
            <a:spAutoFit/>
          </a:bodyPr>
          <a:lstStyle>
            <a:lvl1pPr marL="285750" indent="-285750" eaLnBrk="0" hangingPunct="0">
              <a:defRPr>
                <a:solidFill>
                  <a:schemeClr val="tx1"/>
                </a:solidFill>
                <a:latin typeface="FZZhengHeiS-R-GB"/>
                <a:ea typeface="FZHei-B01S"/>
                <a:cs typeface="FZHei-B01S"/>
              </a:defRPr>
            </a:lvl1pPr>
            <a:lvl2pPr eaLnBrk="0" hangingPunct="0">
              <a:defRPr>
                <a:solidFill>
                  <a:schemeClr val="tx1"/>
                </a:solidFill>
                <a:latin typeface="FZZhengHeiS-R-GB"/>
                <a:ea typeface="FZHei-B01S"/>
                <a:cs typeface="FZHei-B01S"/>
              </a:defRPr>
            </a:lvl2pPr>
            <a:lvl3pPr eaLnBrk="0" hangingPunct="0">
              <a:defRPr>
                <a:solidFill>
                  <a:schemeClr val="tx1"/>
                </a:solidFill>
                <a:latin typeface="FZZhengHeiS-R-GB"/>
                <a:ea typeface="FZHei-B01S"/>
                <a:cs typeface="FZHei-B01S"/>
              </a:defRPr>
            </a:lvl3pPr>
            <a:lvl4pPr eaLnBrk="0" hangingPunct="0">
              <a:defRPr>
                <a:solidFill>
                  <a:schemeClr val="tx1"/>
                </a:solidFill>
                <a:latin typeface="FZZhengHeiS-R-GB"/>
                <a:ea typeface="FZHei-B01S"/>
                <a:cs typeface="FZHei-B01S"/>
              </a:defRPr>
            </a:lvl4pPr>
            <a:lvl5pPr eaLnBrk="0" hangingPunct="0">
              <a:defRPr>
                <a:solidFill>
                  <a:schemeClr val="tx1"/>
                </a:solidFill>
                <a:latin typeface="FZZhengHeiS-R-GB"/>
                <a:ea typeface="FZHei-B01S"/>
                <a:cs typeface="FZHei-B01S"/>
              </a:defRPr>
            </a:lvl5pPr>
            <a:lvl6pPr eaLnBrk="0" fontAlgn="base" hangingPunct="0">
              <a:spcBef>
                <a:spcPct val="0"/>
              </a:spcBef>
              <a:spcAft>
                <a:spcPct val="0"/>
              </a:spcAft>
              <a:defRPr>
                <a:solidFill>
                  <a:schemeClr val="tx1"/>
                </a:solidFill>
                <a:latin typeface="FZZhengHeiS-R-GB"/>
                <a:ea typeface="FZHei-B01S"/>
                <a:cs typeface="FZHei-B01S"/>
              </a:defRPr>
            </a:lvl6pPr>
            <a:lvl7pPr eaLnBrk="0" fontAlgn="base" hangingPunct="0">
              <a:spcBef>
                <a:spcPct val="0"/>
              </a:spcBef>
              <a:spcAft>
                <a:spcPct val="0"/>
              </a:spcAft>
              <a:defRPr>
                <a:solidFill>
                  <a:schemeClr val="tx1"/>
                </a:solidFill>
                <a:latin typeface="FZZhengHeiS-R-GB"/>
                <a:ea typeface="FZHei-B01S"/>
                <a:cs typeface="FZHei-B01S"/>
              </a:defRPr>
            </a:lvl7pPr>
            <a:lvl8pPr eaLnBrk="0" fontAlgn="base" hangingPunct="0">
              <a:spcBef>
                <a:spcPct val="0"/>
              </a:spcBef>
              <a:spcAft>
                <a:spcPct val="0"/>
              </a:spcAft>
              <a:defRPr>
                <a:solidFill>
                  <a:schemeClr val="tx1"/>
                </a:solidFill>
                <a:latin typeface="FZZhengHeiS-R-GB"/>
                <a:ea typeface="FZHei-B01S"/>
                <a:cs typeface="FZHei-B01S"/>
              </a:defRPr>
            </a:lvl8pPr>
            <a:lvl9pPr eaLnBrk="0" fontAlgn="base" hangingPunct="0">
              <a:spcBef>
                <a:spcPct val="0"/>
              </a:spcBef>
              <a:spcAft>
                <a:spcPct val="0"/>
              </a:spcAft>
              <a:defRPr>
                <a:solidFill>
                  <a:schemeClr val="tx1"/>
                </a:solidFill>
                <a:latin typeface="FZZhengHeiS-R-GB"/>
                <a:ea typeface="FZHei-B01S"/>
                <a:cs typeface="FZHei-B01S"/>
              </a:defRPr>
            </a:lvl9pPr>
          </a:lstStyle>
          <a:p>
            <a:pPr>
              <a:lnSpc>
                <a:spcPct val="130000"/>
              </a:lnSpc>
              <a:buFont typeface="Arial" panose="020B0604020202020204" pitchFamily="34" charset="0"/>
              <a:buChar char="•"/>
            </a:pPr>
            <a:r>
              <a:rPr lang="zh-CN" altLang="en-US" sz="2000">
                <a:latin typeface="微软雅黑" panose="020B0503020204020204" charset="-122"/>
                <a:ea typeface="微软雅黑" panose="020B0503020204020204" charset="-122"/>
                <a:sym typeface="杨任东竹石体-Bold" pitchFamily="2" charset="-122"/>
              </a:rPr>
              <a:t>请各级用户密切关注审核结果。</a:t>
            </a:r>
            <a:endParaRPr lang="zh-CN" altLang="en-US" sz="2000">
              <a:latin typeface="微软雅黑" panose="020B0503020204020204" charset="-122"/>
              <a:ea typeface="微软雅黑" panose="020B0503020204020204" charset="-122"/>
              <a:sym typeface="杨任东竹石体-Bold" pitchFamily="2" charset="-122"/>
            </a:endParaRPr>
          </a:p>
          <a:p>
            <a:pPr>
              <a:lnSpc>
                <a:spcPct val="130000"/>
              </a:lnSpc>
              <a:buFont typeface="Arial" panose="020B0604020202020204" pitchFamily="34" charset="0"/>
              <a:buChar char="•"/>
            </a:pPr>
            <a:r>
              <a:rPr lang="zh-CN" altLang="en-US" sz="2000">
                <a:latin typeface="微软雅黑" panose="020B0503020204020204" charset="-122"/>
                <a:ea typeface="微软雅黑" panose="020B0503020204020204" charset="-122"/>
                <a:sym typeface="杨任东竹石体-Bold" pitchFamily="2" charset="-122"/>
              </a:rPr>
              <a:t>年度第一批审核会在</a:t>
            </a:r>
            <a:r>
              <a:rPr lang="zh-CN" altLang="en-US" sz="2000">
                <a:solidFill>
                  <a:srgbClr val="FF0000"/>
                </a:solidFill>
                <a:latin typeface="微软雅黑" panose="020B0503020204020204" charset="-122"/>
                <a:ea typeface="微软雅黑" panose="020B0503020204020204" charset="-122"/>
                <a:sym typeface="杨任东竹石体-Bold" pitchFamily="2" charset="-122"/>
              </a:rPr>
              <a:t>1月5号之前</a:t>
            </a:r>
            <a:r>
              <a:rPr lang="zh-CN" altLang="en-US" sz="2000">
                <a:latin typeface="微软雅黑" panose="020B0503020204020204" charset="-122"/>
                <a:ea typeface="微软雅黑" panose="020B0503020204020204" charset="-122"/>
                <a:sym typeface="杨任东竹石体-Bold" pitchFamily="2" charset="-122"/>
              </a:rPr>
              <a:t>完成；</a:t>
            </a:r>
            <a:endParaRPr lang="zh-CN" altLang="en-US" sz="2000">
              <a:latin typeface="微软雅黑" panose="020B0503020204020204" charset="-122"/>
              <a:ea typeface="微软雅黑" panose="020B0503020204020204" charset="-122"/>
              <a:sym typeface="杨任东竹石体-Bold" pitchFamily="2" charset="-122"/>
            </a:endParaRPr>
          </a:p>
          <a:p>
            <a:pPr>
              <a:lnSpc>
                <a:spcPct val="130000"/>
              </a:lnSpc>
              <a:buFont typeface="Arial" panose="020B0604020202020204" pitchFamily="34" charset="0"/>
              <a:buChar char="•"/>
            </a:pPr>
            <a:r>
              <a:rPr lang="zh-CN" altLang="en-US" sz="2000">
                <a:latin typeface="微软雅黑" panose="020B0503020204020204" charset="-122"/>
                <a:ea typeface="微软雅黑" panose="020B0503020204020204" charset="-122"/>
                <a:sym typeface="杨任东竹石体-Bold" pitchFamily="2" charset="-122"/>
              </a:rPr>
              <a:t>年度第二批审核会在</a:t>
            </a:r>
            <a:r>
              <a:rPr lang="zh-CN" altLang="en-US" sz="2000">
                <a:solidFill>
                  <a:srgbClr val="FF0000"/>
                </a:solidFill>
                <a:latin typeface="微软雅黑" panose="020B0503020204020204" charset="-122"/>
                <a:ea typeface="微软雅黑" panose="020B0503020204020204" charset="-122"/>
                <a:sym typeface="杨任东竹石体-Bold" pitchFamily="2" charset="-122"/>
              </a:rPr>
              <a:t>1月18号之前</a:t>
            </a:r>
            <a:r>
              <a:rPr lang="zh-CN" altLang="en-US" sz="2000">
                <a:latin typeface="微软雅黑" panose="020B0503020204020204" charset="-122"/>
                <a:ea typeface="微软雅黑" panose="020B0503020204020204" charset="-122"/>
                <a:sym typeface="杨任东竹石体-Bold" pitchFamily="2" charset="-122"/>
              </a:rPr>
              <a:t>完成；</a:t>
            </a:r>
            <a:endParaRPr lang="zh-CN" altLang="en-US" sz="2000">
              <a:latin typeface="微软雅黑" panose="020B0503020204020204" charset="-122"/>
              <a:ea typeface="微软雅黑" panose="020B0503020204020204" charset="-122"/>
              <a:sym typeface="杨任东竹石体-Bold" pitchFamily="2" charset="-122"/>
            </a:endParaRPr>
          </a:p>
          <a:p>
            <a:pPr>
              <a:lnSpc>
                <a:spcPct val="130000"/>
              </a:lnSpc>
              <a:buFont typeface="Arial" panose="020B0604020202020204" pitchFamily="34" charset="0"/>
              <a:buChar char="•"/>
            </a:pPr>
            <a:r>
              <a:rPr lang="zh-CN" altLang="en-US" sz="2000">
                <a:latin typeface="微软雅黑" panose="020B0503020204020204" charset="-122"/>
                <a:ea typeface="微软雅黑" panose="020B0503020204020204" charset="-122"/>
                <a:sym typeface="杨任东竹石体-Bold" pitchFamily="2" charset="-122"/>
              </a:rPr>
              <a:t>2-12月月度审核一般在</a:t>
            </a:r>
            <a:r>
              <a:rPr lang="zh-CN" altLang="en-US" sz="2000">
                <a:solidFill>
                  <a:srgbClr val="FF0000"/>
                </a:solidFill>
                <a:latin typeface="微软雅黑" panose="020B0503020204020204" charset="-122"/>
                <a:ea typeface="微软雅黑" panose="020B0503020204020204" charset="-122"/>
                <a:sym typeface="杨任东竹石体-Bold" pitchFamily="2" charset="-122"/>
              </a:rPr>
              <a:t>当月20号</a:t>
            </a:r>
            <a:r>
              <a:rPr lang="zh-CN" altLang="en-US" sz="2000">
                <a:latin typeface="微软雅黑" panose="020B0503020204020204" charset="-122"/>
                <a:ea typeface="微软雅黑" panose="020B0503020204020204" charset="-122"/>
                <a:sym typeface="杨任东竹石体-Bold" pitchFamily="2" charset="-122"/>
              </a:rPr>
              <a:t>完成；</a:t>
            </a:r>
            <a:endParaRPr lang="zh-CN" altLang="en-US" sz="2000">
              <a:latin typeface="微软雅黑" panose="020B0503020204020204" charset="-122"/>
              <a:ea typeface="微软雅黑" panose="020B0503020204020204" charset="-122"/>
              <a:sym typeface="杨任东竹石体-Bold" pitchFamily="2" charset="-122"/>
            </a:endParaRPr>
          </a:p>
          <a:p>
            <a:pPr>
              <a:lnSpc>
                <a:spcPct val="130000"/>
              </a:lnSpc>
              <a:buFont typeface="Arial" panose="020B0604020202020204" pitchFamily="34" charset="0"/>
              <a:buChar char="•"/>
            </a:pPr>
            <a:r>
              <a:rPr lang="zh-CN" altLang="en-US" sz="2000">
                <a:latin typeface="微软雅黑" panose="020B0503020204020204" charset="-122"/>
                <a:ea typeface="微软雅黑" panose="020B0503020204020204" charset="-122"/>
                <a:sym typeface="杨任东竹石体-Bold" pitchFamily="2" charset="-122"/>
              </a:rPr>
              <a:t>如有疑问，请及时沟通。</a:t>
            </a:r>
            <a:endParaRPr lang="zh-CN" altLang="en-US" sz="2000">
              <a:latin typeface="微软雅黑" panose="020B0503020204020204" charset="-122"/>
              <a:ea typeface="微软雅黑" panose="020B0503020204020204" charset="-122"/>
              <a:sym typeface="杨任东竹石体-Bold" pitchFamily="2" charset="-122"/>
            </a:endParaRPr>
          </a:p>
        </p:txBody>
      </p:sp>
      <p:sp>
        <p:nvSpPr>
          <p:cNvPr id="21" name="圆角矩形 111"/>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2" name="矩形 21"/>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24936" name="矩形 22"/>
          <p:cNvSpPr>
            <a:spLocks noChangeArrowheads="1"/>
          </p:cNvSpPr>
          <p:nvPr/>
        </p:nvSpPr>
        <p:spPr bwMode="auto">
          <a:xfrm>
            <a:off x="473075" y="406400"/>
            <a:ext cx="765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18478F"/>
                </a:solidFill>
                <a:latin typeface="方正黑体简体" pitchFamily="2" charset="-122"/>
                <a:ea typeface="方正黑体简体" pitchFamily="2" charset="-122"/>
                <a:sym typeface="FZZhengHeiS-R-GB"/>
              </a:rPr>
              <a:t>5.1</a:t>
            </a:r>
            <a:endParaRPr lang="zh-CN" altLang="en-US" sz="3200">
              <a:solidFill>
                <a:srgbClr val="18478F"/>
              </a:solidFill>
              <a:latin typeface="方正黑体简体" pitchFamily="2" charset="-122"/>
              <a:ea typeface="方正黑体简体" pitchFamily="2" charset="-122"/>
              <a:sym typeface="FZZhengHeiS-R-GB"/>
            </a:endParaRPr>
          </a:p>
        </p:txBody>
      </p:sp>
      <p:sp>
        <p:nvSpPr>
          <p:cNvPr id="24" name="矩形 23"/>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24938" name="矩形 25"/>
          <p:cNvSpPr>
            <a:spLocks noChangeArrowheads="1"/>
          </p:cNvSpPr>
          <p:nvPr/>
        </p:nvSpPr>
        <p:spPr bwMode="auto">
          <a:xfrm>
            <a:off x="1844675" y="492125"/>
            <a:ext cx="416083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a:solidFill>
                  <a:srgbClr val="18478F"/>
                </a:solidFill>
                <a:latin typeface="方正黑体简体" pitchFamily="2" charset="-122"/>
                <a:ea typeface="方正黑体简体" pitchFamily="2" charset="-122"/>
                <a:sym typeface="FZZhengHeiS-R-GB"/>
              </a:rPr>
              <a:t>问题解答：审核时间</a:t>
            </a:r>
            <a:endParaRPr lang="zh-CN" altLang="en-US" sz="2000">
              <a:solidFill>
                <a:srgbClr val="18478F"/>
              </a:solidFill>
              <a:latin typeface="方正黑体简体" pitchFamily="2" charset="-122"/>
              <a:ea typeface="方正黑体简体" pitchFamily="2" charset="-122"/>
              <a:sym typeface="FZZhengHeiS-R-GB"/>
            </a:endParaRPr>
          </a:p>
        </p:txBody>
      </p:sp>
      <p:cxnSp>
        <p:nvCxnSpPr>
          <p:cNvPr id="48" name="直接箭头连接符 47"/>
          <p:cNvCxnSpPr/>
          <p:nvPr/>
        </p:nvCxnSpPr>
        <p:spPr>
          <a:xfrm>
            <a:off x="2651125" y="3609975"/>
            <a:ext cx="898525"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124940"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C56EA65B-B8BD-4F57-B5D6-7296DA327BA6}" type="slidenum">
              <a:rPr altLang="en-US" smtClean="0">
                <a:solidFill>
                  <a:srgbClr val="898989"/>
                </a:solidFill>
                <a:cs typeface="FZHei-B01S"/>
              </a:rPr>
            </a:fld>
            <a:endParaRPr lang="zh-CN" altLang="en-US" smtClean="0">
              <a:solidFill>
                <a:srgbClr val="898989"/>
              </a:solidFill>
              <a:cs typeface="FZHei-B01S"/>
            </a:endParaRPr>
          </a:p>
        </p:txBody>
      </p:sp>
    </p:spTree>
  </p:cSld>
  <p:clrMapOvr>
    <a:overrideClrMapping bg1="lt1" tx1="dk1" bg2="lt2" tx2="dk2" accent1="accent1" accent2="accent2" accent3="accent3" accent4="accent4" accent5="accent5" accent6="accent6" hlink="hlink" folHlink="folHlink"/>
  </p:clrMapOvr>
  <p:transition spd="slow" advTm="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111"/>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2" name="矩形 21"/>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2531" name="矩形 22"/>
          <p:cNvSpPr>
            <a:spLocks noChangeArrowheads="1"/>
          </p:cNvSpPr>
          <p:nvPr/>
        </p:nvSpPr>
        <p:spPr bwMode="auto">
          <a:xfrm>
            <a:off x="523875" y="400050"/>
            <a:ext cx="666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18478F"/>
                </a:solidFill>
                <a:latin typeface="方正黑体简体" pitchFamily="2" charset="-122"/>
                <a:ea typeface="方正黑体简体" pitchFamily="2" charset="-122"/>
                <a:sym typeface="FZZhengHeiS-R-GB"/>
              </a:rPr>
              <a:t>01</a:t>
            </a:r>
            <a:endParaRPr lang="en-US" altLang="zh-CN" sz="3200">
              <a:solidFill>
                <a:srgbClr val="18478F"/>
              </a:solidFill>
              <a:latin typeface="方正黑体简体" pitchFamily="2" charset="-122"/>
              <a:ea typeface="方正黑体简体" pitchFamily="2" charset="-122"/>
              <a:sym typeface="FZZhengHeiS-R-GB"/>
            </a:endParaRPr>
          </a:p>
        </p:txBody>
      </p:sp>
      <p:sp>
        <p:nvSpPr>
          <p:cNvPr id="24" name="矩形 23"/>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2533" name="矩形 25"/>
          <p:cNvSpPr>
            <a:spLocks noChangeArrowheads="1"/>
          </p:cNvSpPr>
          <p:nvPr/>
        </p:nvSpPr>
        <p:spPr bwMode="auto">
          <a:xfrm>
            <a:off x="1844675" y="492125"/>
            <a:ext cx="41608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rgbClr val="18478F"/>
                </a:solidFill>
                <a:latin typeface="方正黑体简体" pitchFamily="2" charset="-122"/>
                <a:ea typeface="方正黑体简体" pitchFamily="2" charset="-122"/>
                <a:sym typeface="FZZhengHeiS-R-GB"/>
              </a:rPr>
              <a:t>调查单位申报工作各级职责</a:t>
            </a:r>
            <a:endParaRPr lang="zh-CN" altLang="en-US" sz="2400" dirty="0">
              <a:solidFill>
                <a:srgbClr val="18478F"/>
              </a:solidFill>
              <a:latin typeface="方正黑体简体" pitchFamily="2" charset="-122"/>
              <a:ea typeface="方正黑体简体" pitchFamily="2" charset="-122"/>
              <a:sym typeface="FZZhengHeiS-R-GB"/>
            </a:endParaRPr>
          </a:p>
        </p:txBody>
      </p:sp>
      <p:cxnSp>
        <p:nvCxnSpPr>
          <p:cNvPr id="48" name="直接箭头连接符 47"/>
          <p:cNvCxnSpPr/>
          <p:nvPr/>
        </p:nvCxnSpPr>
        <p:spPr>
          <a:xfrm>
            <a:off x="3683000" y="1890713"/>
            <a:ext cx="1914525" cy="635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a:xfrm>
            <a:off x="5847079" y="1134745"/>
            <a:ext cx="6130290" cy="1579245"/>
          </a:xfrm>
          <a:prstGeom prst="roundRect">
            <a:avLst/>
          </a:prstGeom>
          <a:solidFill>
            <a:schemeClr val="accent2">
              <a:lumMod val="75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noProof="1">
                <a:solidFill>
                  <a:prstClr val="white"/>
                </a:solidFill>
                <a:latin typeface="微软雅黑" panose="020B0503020204020204" charset="-122"/>
                <a:ea typeface="微软雅黑" panose="020B0503020204020204" charset="-122"/>
                <a:cs typeface="+mn-ea"/>
                <a:sym typeface="+mn-lt"/>
              </a:rPr>
              <a:t>单位界定</a:t>
            </a:r>
            <a:r>
              <a:rPr lang="zh-CN" altLang="en-US" noProof="1">
                <a:solidFill>
                  <a:prstClr val="white"/>
                </a:solidFill>
                <a:latin typeface="微软雅黑" panose="020B0503020204020204" charset="-122"/>
                <a:ea typeface="微软雅黑" panose="020B0503020204020204" charset="-122"/>
                <a:cs typeface="+mn-ea"/>
                <a:sym typeface="+mn-lt"/>
              </a:rPr>
              <a:t>是否</a:t>
            </a:r>
            <a:r>
              <a:rPr lang="zh-CN" noProof="1">
                <a:solidFill>
                  <a:prstClr val="white"/>
                </a:solidFill>
                <a:latin typeface="微软雅黑" panose="020B0503020204020204" charset="-122"/>
                <a:ea typeface="微软雅黑" panose="020B0503020204020204" charset="-122"/>
                <a:cs typeface="+mn-ea"/>
                <a:sym typeface="+mn-lt"/>
              </a:rPr>
              <a:t>准确性、证照类申报材料是否齐全</a:t>
            </a:r>
            <a:endParaRPr lang="zh-CN" noProof="1">
              <a:solidFill>
                <a:prstClr val="white"/>
              </a:solidFill>
              <a:latin typeface="微软雅黑" panose="020B0503020204020204" charset="-122"/>
              <a:ea typeface="微软雅黑" panose="020B0503020204020204" charset="-122"/>
              <a:cs typeface="+mn-ea"/>
              <a:sym typeface="+mn-lt"/>
            </a:endParaRPr>
          </a:p>
          <a:p>
            <a:pPr algn="ctr" eaLnBrk="0" hangingPunct="0">
              <a:defRPr/>
            </a:pPr>
            <a:r>
              <a:rPr lang="zh-CN" noProof="1">
                <a:solidFill>
                  <a:prstClr val="white"/>
                </a:solidFill>
                <a:latin typeface="微软雅黑" panose="020B0503020204020204" charset="-122"/>
                <a:ea typeface="微软雅黑" panose="020B0503020204020204" charset="-122"/>
                <a:cs typeface="+mn-ea"/>
                <a:sym typeface="+mn-lt"/>
              </a:rPr>
              <a:t>名录库基础信息是否准确、是否有重复申报等。</a:t>
            </a:r>
            <a:endParaRPr lang="zh-CN" noProof="1">
              <a:solidFill>
                <a:prstClr val="white"/>
              </a:solidFill>
              <a:latin typeface="微软雅黑" panose="020B0503020204020204" charset="-122"/>
              <a:ea typeface="微软雅黑" panose="020B0503020204020204" charset="-122"/>
              <a:cs typeface="+mn-ea"/>
              <a:sym typeface="+mn-lt"/>
            </a:endParaRPr>
          </a:p>
          <a:p>
            <a:pPr algn="ctr" eaLnBrk="0" hangingPunct="0">
              <a:defRPr/>
            </a:pPr>
            <a:r>
              <a:rPr lang="zh-CN" noProof="1">
                <a:solidFill>
                  <a:prstClr val="white"/>
                </a:solidFill>
                <a:latin typeface="微软雅黑" panose="020B0503020204020204" charset="-122"/>
                <a:ea typeface="微软雅黑" panose="020B0503020204020204" charset="-122"/>
                <a:cs typeface="+mn-ea"/>
                <a:sym typeface="+mn-lt"/>
              </a:rPr>
              <a:t>牵头解决跨专业、跨地区法人单位重复问题</a:t>
            </a:r>
            <a:endParaRPr lang="zh-CN" noProof="1">
              <a:solidFill>
                <a:prstClr val="white"/>
              </a:solidFill>
              <a:latin typeface="微软雅黑" panose="020B0503020204020204" charset="-122"/>
              <a:ea typeface="微软雅黑" panose="020B0503020204020204" charset="-122"/>
              <a:cs typeface="+mn-ea"/>
              <a:sym typeface="+mn-lt"/>
            </a:endParaRPr>
          </a:p>
        </p:txBody>
      </p:sp>
      <p:sp>
        <p:nvSpPr>
          <p:cNvPr id="19" name="圆角矩形 18"/>
          <p:cNvSpPr/>
          <p:nvPr/>
        </p:nvSpPr>
        <p:spPr>
          <a:xfrm>
            <a:off x="1045206" y="1448753"/>
            <a:ext cx="2419350" cy="88392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noProof="1">
                <a:solidFill>
                  <a:prstClr val="white"/>
                </a:solidFill>
                <a:latin typeface="微软雅黑" panose="020B0503020204020204" charset="-122"/>
                <a:ea typeface="微软雅黑" panose="020B0503020204020204" charset="-122"/>
                <a:cs typeface="+mn-ea"/>
                <a:sym typeface="+mn-lt"/>
              </a:rPr>
              <a:t>各级名录库主管机构</a:t>
            </a:r>
            <a:endParaRPr lang="zh-CN" altLang="en-US" noProof="1">
              <a:solidFill>
                <a:prstClr val="white"/>
              </a:solidFill>
              <a:latin typeface="微软雅黑" panose="020B0503020204020204" charset="-122"/>
              <a:ea typeface="微软雅黑" panose="020B0503020204020204" charset="-122"/>
              <a:cs typeface="+mn-ea"/>
              <a:sym typeface="+mn-lt"/>
            </a:endParaRPr>
          </a:p>
        </p:txBody>
      </p:sp>
      <p:sp>
        <p:nvSpPr>
          <p:cNvPr id="22537" name="文本框 1"/>
          <p:cNvSpPr txBox="1">
            <a:spLocks noChangeArrowheads="1"/>
          </p:cNvSpPr>
          <p:nvPr/>
        </p:nvSpPr>
        <p:spPr bwMode="auto">
          <a:xfrm>
            <a:off x="4090988" y="1522413"/>
            <a:ext cx="10969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dirty="0">
                <a:latin typeface="微软雅黑" panose="020B0503020204020204" charset="-122"/>
              </a:rPr>
              <a:t>负责审核</a:t>
            </a:r>
            <a:endParaRPr lang="zh-CN" altLang="en-US" dirty="0">
              <a:latin typeface="微软雅黑" panose="020B0503020204020204" charset="-122"/>
              <a:ea typeface="微软雅黑" panose="020B0503020204020204" charset="-122"/>
            </a:endParaRPr>
          </a:p>
        </p:txBody>
      </p:sp>
      <p:sp>
        <p:nvSpPr>
          <p:cNvPr id="3" name="圆角矩形 2"/>
          <p:cNvSpPr/>
          <p:nvPr/>
        </p:nvSpPr>
        <p:spPr>
          <a:xfrm>
            <a:off x="1045207" y="4222433"/>
            <a:ext cx="2419349" cy="89916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noProof="1">
                <a:solidFill>
                  <a:prstClr val="white"/>
                </a:solidFill>
                <a:latin typeface="微软雅黑" panose="020B0503020204020204" charset="-122"/>
                <a:ea typeface="微软雅黑" panose="020B0503020204020204" charset="-122"/>
                <a:cs typeface="+mn-ea"/>
                <a:sym typeface="+mn-lt"/>
              </a:rPr>
              <a:t>各级相关专业</a:t>
            </a:r>
            <a:endParaRPr lang="zh-CN" altLang="en-US" noProof="1">
              <a:solidFill>
                <a:prstClr val="white"/>
              </a:solidFill>
              <a:latin typeface="微软雅黑" panose="020B0503020204020204" charset="-122"/>
              <a:ea typeface="微软雅黑" panose="020B0503020204020204" charset="-122"/>
              <a:cs typeface="+mn-ea"/>
              <a:sym typeface="+mn-lt"/>
            </a:endParaRPr>
          </a:p>
        </p:txBody>
      </p:sp>
      <p:sp>
        <p:nvSpPr>
          <p:cNvPr id="5" name="圆角矩形 4"/>
          <p:cNvSpPr/>
          <p:nvPr/>
        </p:nvSpPr>
        <p:spPr>
          <a:xfrm>
            <a:off x="5847079" y="3893026"/>
            <a:ext cx="6132195" cy="1573848"/>
          </a:xfrm>
          <a:prstGeom prst="roundRect">
            <a:avLst/>
          </a:prstGeom>
          <a:solidFill>
            <a:schemeClr val="bg2">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noProof="1">
                <a:solidFill>
                  <a:prstClr val="white"/>
                </a:solidFill>
                <a:latin typeface="微软雅黑" panose="020B0503020204020204" charset="-122"/>
                <a:ea typeface="微软雅黑" panose="020B0503020204020204" charset="-122"/>
                <a:cs typeface="+mn-ea"/>
                <a:sym typeface="+mn-lt"/>
              </a:rPr>
              <a:t>专业材料是否齐全、</a:t>
            </a:r>
            <a:endParaRPr lang="zh-CN" altLang="en-US" noProof="1">
              <a:solidFill>
                <a:prstClr val="white"/>
              </a:solidFill>
              <a:latin typeface="微软雅黑" panose="020B0503020204020204" charset="-122"/>
              <a:ea typeface="微软雅黑" panose="020B0503020204020204" charset="-122"/>
              <a:cs typeface="+mn-ea"/>
              <a:sym typeface="+mn-lt"/>
            </a:endParaRPr>
          </a:p>
          <a:p>
            <a:pPr algn="ctr" eaLnBrk="0" hangingPunct="0">
              <a:defRPr/>
            </a:pPr>
            <a:r>
              <a:rPr lang="zh-CN" altLang="en-US" noProof="1">
                <a:solidFill>
                  <a:prstClr val="white"/>
                </a:solidFill>
                <a:latin typeface="微软雅黑" panose="020B0503020204020204" charset="-122"/>
                <a:ea typeface="微软雅黑" panose="020B0503020204020204" charset="-122"/>
                <a:cs typeface="+mn-ea"/>
                <a:sym typeface="+mn-lt"/>
              </a:rPr>
              <a:t>是否达到规模（限额、资质）标准</a:t>
            </a:r>
            <a:endParaRPr lang="zh-CN" altLang="en-US" noProof="1">
              <a:solidFill>
                <a:prstClr val="white"/>
              </a:solidFill>
              <a:latin typeface="微软雅黑" panose="020B0503020204020204" charset="-122"/>
              <a:ea typeface="微软雅黑" panose="020B0503020204020204" charset="-122"/>
              <a:cs typeface="+mn-ea"/>
              <a:sym typeface="+mn-lt"/>
            </a:endParaRPr>
          </a:p>
          <a:p>
            <a:pPr algn="ctr" eaLnBrk="0" hangingPunct="0">
              <a:defRPr/>
            </a:pPr>
            <a:r>
              <a:rPr lang="zh-CN" altLang="en-US" noProof="1">
                <a:solidFill>
                  <a:prstClr val="white"/>
                </a:solidFill>
                <a:latin typeface="微软雅黑" panose="020B0503020204020204" charset="-122"/>
                <a:ea typeface="微软雅黑" panose="020B0503020204020204" charset="-122"/>
                <a:cs typeface="+mn-ea"/>
                <a:sym typeface="+mn-lt"/>
              </a:rPr>
              <a:t>行业、专业</a:t>
            </a:r>
            <a:r>
              <a:rPr lang="zh-CN" altLang="en-US" noProof="1" smtClean="0">
                <a:solidFill>
                  <a:prstClr val="white"/>
                </a:solidFill>
                <a:latin typeface="微软雅黑" panose="020B0503020204020204" charset="-122"/>
                <a:ea typeface="微软雅黑" panose="020B0503020204020204" charset="-122"/>
                <a:cs typeface="+mn-ea"/>
                <a:sym typeface="+mn-lt"/>
              </a:rPr>
              <a:t>、用于判断规模的经济指标是否准确</a:t>
            </a:r>
            <a:endParaRPr lang="zh-CN" altLang="en-US" noProof="1">
              <a:solidFill>
                <a:prstClr val="white"/>
              </a:solidFill>
              <a:latin typeface="微软雅黑" panose="020B0503020204020204" charset="-122"/>
              <a:ea typeface="微软雅黑" panose="020B0503020204020204" charset="-122"/>
              <a:cs typeface="+mn-ea"/>
              <a:sym typeface="+mn-lt"/>
            </a:endParaRPr>
          </a:p>
        </p:txBody>
      </p:sp>
      <p:cxnSp>
        <p:nvCxnSpPr>
          <p:cNvPr id="9" name="直接箭头连接符 8"/>
          <p:cNvCxnSpPr/>
          <p:nvPr/>
        </p:nvCxnSpPr>
        <p:spPr>
          <a:xfrm>
            <a:off x="3689350" y="4672013"/>
            <a:ext cx="1914525" cy="7937"/>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22541" name="文本框 9"/>
          <p:cNvSpPr txBox="1">
            <a:spLocks noChangeArrowheads="1"/>
          </p:cNvSpPr>
          <p:nvPr/>
        </p:nvSpPr>
        <p:spPr bwMode="auto">
          <a:xfrm>
            <a:off x="3995738" y="4297363"/>
            <a:ext cx="10969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dirty="0">
                <a:latin typeface="微软雅黑" panose="020B0503020204020204" charset="-122"/>
              </a:rPr>
              <a:t>负责审核</a:t>
            </a:r>
            <a:endParaRPr lang="zh-CN" altLang="en-US" dirty="0">
              <a:latin typeface="微软雅黑" panose="020B0503020204020204" charset="-122"/>
              <a:ea typeface="微软雅黑" panose="020B0503020204020204" charset="-122"/>
            </a:endParaRPr>
          </a:p>
        </p:txBody>
      </p:sp>
      <p:sp>
        <p:nvSpPr>
          <p:cNvPr id="22542"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BBADE72C-DD18-4DC7-A1F3-D8AF1BBFA11B}" type="slidenum">
              <a:rPr altLang="en-US" smtClean="0">
                <a:solidFill>
                  <a:srgbClr val="898989"/>
                </a:solidFill>
                <a:cs typeface="FZHei-B01S"/>
              </a:rPr>
            </a:fld>
            <a:endParaRPr lang="zh-CN" altLang="en-US" dirty="0" smtClean="0">
              <a:solidFill>
                <a:srgbClr val="898989"/>
              </a:solidFill>
              <a:cs typeface="FZHei-B01S"/>
            </a:endParaRPr>
          </a:p>
        </p:txBody>
      </p:sp>
    </p:spTree>
  </p:cSld>
  <p:clrMapOvr>
    <a:masterClrMapping/>
  </p:clrMapOvr>
  <p:transition spd="slow" advTm="0">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549650" y="2260600"/>
            <a:ext cx="7874000" cy="2960688"/>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anchor="ctr"/>
          <a:lstStyle/>
          <a:p>
            <a:pPr algn="ctr">
              <a:defRPr/>
            </a:pPr>
            <a:endParaRPr lang="zh-CN" altLang="en-US" noProof="1">
              <a:latin typeface="杨任东竹石体-Bold" pitchFamily="2" charset="-122"/>
              <a:ea typeface="杨任东竹石体-Bold" pitchFamily="2" charset="-122"/>
              <a:cs typeface="+mn-ea"/>
              <a:sym typeface="杨任东竹石体-Bold" pitchFamily="2" charset="-122"/>
            </a:endParaRPr>
          </a:p>
        </p:txBody>
      </p:sp>
      <p:sp>
        <p:nvSpPr>
          <p:cNvPr id="43" name="矩形 42"/>
          <p:cNvSpPr/>
          <p:nvPr/>
        </p:nvSpPr>
        <p:spPr>
          <a:xfrm>
            <a:off x="4437063" y="1958975"/>
            <a:ext cx="4689475" cy="46355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anchor="ctr"/>
          <a:lstStyle/>
          <a:p>
            <a:pPr algn="ctr" eaLnBrk="0" hangingPunct="0">
              <a:defRPr/>
            </a:pPr>
            <a:r>
              <a:rPr lang="zh-CN" altLang="zh-CN" sz="2800" noProof="1">
                <a:ea typeface="微软雅黑" panose="020B0503020204020204" charset="-122"/>
              </a:rPr>
              <a:t>跨专业及跨辖区变更问题</a:t>
            </a:r>
            <a:endParaRPr lang="zh-CN" altLang="en-US" sz="2800" noProof="1">
              <a:latin typeface="杨任东竹石体-Bold" pitchFamily="2" charset="-122"/>
              <a:ea typeface="杨任东竹石体-Bold" pitchFamily="2" charset="-122"/>
              <a:cs typeface="+mn-ea"/>
              <a:sym typeface="杨任东竹石体-Bold" pitchFamily="2" charset="-122"/>
            </a:endParaRPr>
          </a:p>
        </p:txBody>
      </p:sp>
      <p:sp>
        <p:nvSpPr>
          <p:cNvPr id="44" name="六边形 43"/>
          <p:cNvSpPr/>
          <p:nvPr/>
        </p:nvSpPr>
        <p:spPr>
          <a:xfrm>
            <a:off x="1063625" y="2925763"/>
            <a:ext cx="1587500" cy="1368425"/>
          </a:xfrm>
          <a:prstGeom prst="hexag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anchor="ctr"/>
          <a:lstStyle/>
          <a:p>
            <a:pPr algn="ctr" eaLnBrk="0" hangingPunct="0">
              <a:defRPr/>
            </a:pPr>
            <a:r>
              <a:rPr lang="zh-CN" altLang="en-US" sz="4000" b="1" noProof="1">
                <a:latin typeface="杨任东竹石体-Bold" pitchFamily="2" charset="-122"/>
                <a:ea typeface="杨任东竹石体-Bold" pitchFamily="2" charset="-122"/>
                <a:cs typeface="+mn-ea"/>
                <a:sym typeface="杨任东竹石体-Bold" pitchFamily="2" charset="-122"/>
              </a:rPr>
              <a:t> ？</a:t>
            </a:r>
            <a:endParaRPr lang="zh-CN" altLang="en-US" sz="4000" b="1" noProof="1">
              <a:latin typeface="杨任东竹石体-Bold" pitchFamily="2" charset="-122"/>
              <a:ea typeface="杨任东竹石体-Bold" pitchFamily="2" charset="-122"/>
              <a:cs typeface="+mn-ea"/>
              <a:sym typeface="杨任东竹石体-Bold" pitchFamily="2" charset="-122"/>
            </a:endParaRPr>
          </a:p>
        </p:txBody>
      </p:sp>
      <p:sp>
        <p:nvSpPr>
          <p:cNvPr id="126980" name="TextBox 9"/>
          <p:cNvSpPr txBox="1">
            <a:spLocks noChangeArrowheads="1"/>
          </p:cNvSpPr>
          <p:nvPr/>
        </p:nvSpPr>
        <p:spPr bwMode="auto">
          <a:xfrm>
            <a:off x="3695700" y="3001494"/>
            <a:ext cx="7658100" cy="129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72" tIns="45736" rIns="91472" bIns="45736">
            <a:spAutoFit/>
          </a:bodyPr>
          <a:lstStyle>
            <a:lvl1pPr marL="285750" indent="-285750" eaLnBrk="0" hangingPunct="0">
              <a:defRPr>
                <a:solidFill>
                  <a:schemeClr val="tx1"/>
                </a:solidFill>
                <a:latin typeface="FZZhengHeiS-R-GB"/>
                <a:ea typeface="FZHei-B01S"/>
                <a:cs typeface="FZHei-B01S"/>
              </a:defRPr>
            </a:lvl1pPr>
            <a:lvl2pPr eaLnBrk="0" hangingPunct="0">
              <a:defRPr>
                <a:solidFill>
                  <a:schemeClr val="tx1"/>
                </a:solidFill>
                <a:latin typeface="FZZhengHeiS-R-GB"/>
                <a:ea typeface="FZHei-B01S"/>
                <a:cs typeface="FZHei-B01S"/>
              </a:defRPr>
            </a:lvl2pPr>
            <a:lvl3pPr eaLnBrk="0" hangingPunct="0">
              <a:defRPr>
                <a:solidFill>
                  <a:schemeClr val="tx1"/>
                </a:solidFill>
                <a:latin typeface="FZZhengHeiS-R-GB"/>
                <a:ea typeface="FZHei-B01S"/>
                <a:cs typeface="FZHei-B01S"/>
              </a:defRPr>
            </a:lvl3pPr>
            <a:lvl4pPr eaLnBrk="0" hangingPunct="0">
              <a:defRPr>
                <a:solidFill>
                  <a:schemeClr val="tx1"/>
                </a:solidFill>
                <a:latin typeface="FZZhengHeiS-R-GB"/>
                <a:ea typeface="FZHei-B01S"/>
                <a:cs typeface="FZHei-B01S"/>
              </a:defRPr>
            </a:lvl4pPr>
            <a:lvl5pPr eaLnBrk="0" hangingPunct="0">
              <a:defRPr>
                <a:solidFill>
                  <a:schemeClr val="tx1"/>
                </a:solidFill>
                <a:latin typeface="FZZhengHeiS-R-GB"/>
                <a:ea typeface="FZHei-B01S"/>
                <a:cs typeface="FZHei-B01S"/>
              </a:defRPr>
            </a:lvl5pPr>
            <a:lvl6pPr eaLnBrk="0" fontAlgn="base" hangingPunct="0">
              <a:spcBef>
                <a:spcPct val="0"/>
              </a:spcBef>
              <a:spcAft>
                <a:spcPct val="0"/>
              </a:spcAft>
              <a:defRPr>
                <a:solidFill>
                  <a:schemeClr val="tx1"/>
                </a:solidFill>
                <a:latin typeface="FZZhengHeiS-R-GB"/>
                <a:ea typeface="FZHei-B01S"/>
                <a:cs typeface="FZHei-B01S"/>
              </a:defRPr>
            </a:lvl6pPr>
            <a:lvl7pPr eaLnBrk="0" fontAlgn="base" hangingPunct="0">
              <a:spcBef>
                <a:spcPct val="0"/>
              </a:spcBef>
              <a:spcAft>
                <a:spcPct val="0"/>
              </a:spcAft>
              <a:defRPr>
                <a:solidFill>
                  <a:schemeClr val="tx1"/>
                </a:solidFill>
                <a:latin typeface="FZZhengHeiS-R-GB"/>
                <a:ea typeface="FZHei-B01S"/>
                <a:cs typeface="FZHei-B01S"/>
              </a:defRPr>
            </a:lvl7pPr>
            <a:lvl8pPr eaLnBrk="0" fontAlgn="base" hangingPunct="0">
              <a:spcBef>
                <a:spcPct val="0"/>
              </a:spcBef>
              <a:spcAft>
                <a:spcPct val="0"/>
              </a:spcAft>
              <a:defRPr>
                <a:solidFill>
                  <a:schemeClr val="tx1"/>
                </a:solidFill>
                <a:latin typeface="FZZhengHeiS-R-GB"/>
                <a:ea typeface="FZHei-B01S"/>
                <a:cs typeface="FZHei-B01S"/>
              </a:defRPr>
            </a:lvl8pPr>
            <a:lvl9pPr eaLnBrk="0" fontAlgn="base" hangingPunct="0">
              <a:spcBef>
                <a:spcPct val="0"/>
              </a:spcBef>
              <a:spcAft>
                <a:spcPct val="0"/>
              </a:spcAft>
              <a:defRPr>
                <a:solidFill>
                  <a:schemeClr val="tx1"/>
                </a:solidFill>
                <a:latin typeface="FZZhengHeiS-R-GB"/>
                <a:ea typeface="FZHei-B01S"/>
                <a:cs typeface="FZHei-B01S"/>
              </a:defRPr>
            </a:lvl9pPr>
          </a:lstStyle>
          <a:p>
            <a:pPr>
              <a:lnSpc>
                <a:spcPct val="130000"/>
              </a:lnSpc>
              <a:buFont typeface="Arial" panose="020B0604020202020204" pitchFamily="34" charset="0"/>
              <a:buChar char="•"/>
            </a:pPr>
            <a:r>
              <a:rPr lang="zh-CN" altLang="en-US" sz="2000" dirty="0">
                <a:latin typeface="微软雅黑" panose="020B0503020204020204" charset="-122"/>
                <a:ea typeface="微软雅黑" panose="020B0503020204020204" charset="-122"/>
                <a:sym typeface="杨任东竹石体-Bold" pitchFamily="2" charset="-122"/>
              </a:rPr>
              <a:t>按照制度要求，在库单位的专业必须稳定，需要保持一年以上的报数，不能在年中进行变更。</a:t>
            </a:r>
            <a:endParaRPr lang="zh-CN" altLang="en-US" sz="2000" dirty="0">
              <a:latin typeface="微软雅黑" panose="020B0503020204020204" charset="-122"/>
              <a:ea typeface="微软雅黑" panose="020B0503020204020204" charset="-122"/>
              <a:sym typeface="杨任东竹石体-Bold" pitchFamily="2" charset="-122"/>
            </a:endParaRPr>
          </a:p>
          <a:p>
            <a:pPr>
              <a:lnSpc>
                <a:spcPct val="130000"/>
              </a:lnSpc>
              <a:buFont typeface="Arial" panose="020B0604020202020204" pitchFamily="34" charset="0"/>
              <a:buChar char="•"/>
            </a:pPr>
            <a:r>
              <a:rPr lang="zh-CN" altLang="en-US" sz="2000" dirty="0" smtClean="0">
                <a:latin typeface="微软雅黑" panose="020B0503020204020204" charset="-122"/>
                <a:ea typeface="微软雅黑" panose="020B0503020204020204" charset="-122"/>
                <a:sym typeface="杨任东竹石体-Bold" pitchFamily="2" charset="-122"/>
              </a:rPr>
              <a:t>对于</a:t>
            </a:r>
            <a:r>
              <a:rPr lang="zh-CN" altLang="en-US" sz="2000" dirty="0">
                <a:latin typeface="微软雅黑" panose="020B0503020204020204" charset="-122"/>
                <a:ea typeface="微软雅黑" panose="020B0503020204020204" charset="-122"/>
                <a:sym typeface="杨任东竹石体-Bold" pitchFamily="2" charset="-122"/>
              </a:rPr>
              <a:t>年中不能跨辖区变更也是同样的原因和处理方法。</a:t>
            </a:r>
            <a:endParaRPr lang="zh-CN" altLang="en-US" sz="2000" dirty="0">
              <a:latin typeface="微软雅黑" panose="020B0503020204020204" charset="-122"/>
              <a:ea typeface="微软雅黑" panose="020B0503020204020204" charset="-122"/>
              <a:sym typeface="杨任东竹石体-Bold" pitchFamily="2" charset="-122"/>
            </a:endParaRPr>
          </a:p>
        </p:txBody>
      </p:sp>
      <p:sp>
        <p:nvSpPr>
          <p:cNvPr id="21" name="圆角矩形 111"/>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2" name="矩形 21"/>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26983" name="矩形 22"/>
          <p:cNvSpPr>
            <a:spLocks noChangeArrowheads="1"/>
          </p:cNvSpPr>
          <p:nvPr/>
        </p:nvSpPr>
        <p:spPr bwMode="auto">
          <a:xfrm>
            <a:off x="474663" y="406400"/>
            <a:ext cx="7651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18478F"/>
                </a:solidFill>
                <a:latin typeface="方正黑体简体" pitchFamily="2" charset="-122"/>
                <a:ea typeface="方正黑体简体" pitchFamily="2" charset="-122"/>
                <a:sym typeface="FZZhengHeiS-R-GB"/>
              </a:rPr>
              <a:t>5.3</a:t>
            </a:r>
            <a:endParaRPr lang="zh-CN" altLang="en-US" sz="3200">
              <a:solidFill>
                <a:srgbClr val="18478F"/>
              </a:solidFill>
              <a:latin typeface="方正黑体简体" pitchFamily="2" charset="-122"/>
              <a:ea typeface="方正黑体简体" pitchFamily="2" charset="-122"/>
              <a:sym typeface="FZZhengHeiS-R-GB"/>
            </a:endParaRPr>
          </a:p>
        </p:txBody>
      </p:sp>
      <p:sp>
        <p:nvSpPr>
          <p:cNvPr id="24" name="矩形 23"/>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26985" name="矩形 25"/>
          <p:cNvSpPr>
            <a:spLocks noChangeArrowheads="1"/>
          </p:cNvSpPr>
          <p:nvPr/>
        </p:nvSpPr>
        <p:spPr bwMode="auto">
          <a:xfrm>
            <a:off x="1844675" y="492125"/>
            <a:ext cx="416083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a:solidFill>
                  <a:srgbClr val="18478F"/>
                </a:solidFill>
                <a:latin typeface="方正黑体简体" pitchFamily="2" charset="-122"/>
                <a:ea typeface="方正黑体简体" pitchFamily="2" charset="-122"/>
                <a:sym typeface="FZZhengHeiS-R-GB"/>
              </a:rPr>
              <a:t>问题解答：审核类型</a:t>
            </a:r>
            <a:endParaRPr lang="zh-CN" altLang="en-US" sz="2000">
              <a:solidFill>
                <a:srgbClr val="18478F"/>
              </a:solidFill>
              <a:latin typeface="方正黑体简体" pitchFamily="2" charset="-122"/>
              <a:ea typeface="方正黑体简体" pitchFamily="2" charset="-122"/>
              <a:sym typeface="FZZhengHeiS-R-GB"/>
            </a:endParaRPr>
          </a:p>
        </p:txBody>
      </p:sp>
      <p:cxnSp>
        <p:nvCxnSpPr>
          <p:cNvPr id="48" name="直接箭头连接符 47"/>
          <p:cNvCxnSpPr/>
          <p:nvPr/>
        </p:nvCxnSpPr>
        <p:spPr>
          <a:xfrm>
            <a:off x="2651125" y="3609975"/>
            <a:ext cx="898525"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126987"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98ABF803-0307-4A42-99C2-46C0A9135417}" type="slidenum">
              <a:rPr altLang="en-US" smtClean="0">
                <a:solidFill>
                  <a:srgbClr val="898989"/>
                </a:solidFill>
                <a:cs typeface="FZHei-B01S"/>
              </a:rPr>
            </a:fld>
            <a:endParaRPr lang="zh-CN" altLang="en-US" smtClean="0">
              <a:solidFill>
                <a:srgbClr val="898989"/>
              </a:solidFill>
              <a:cs typeface="FZHei-B01S"/>
            </a:endParaRPr>
          </a:p>
        </p:txBody>
      </p:sp>
    </p:spTree>
  </p:cSld>
  <p:clrMapOvr>
    <a:masterClrMapping/>
  </p:clrMapOvr>
  <p:transition spd="slow" advTm="0">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a:off x="4356100" y="628650"/>
            <a:ext cx="6496050" cy="4635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anchor="ctr"/>
          <a:lstStyle/>
          <a:p>
            <a:pPr algn="ctr" eaLnBrk="0" hangingPunct="0">
              <a:defRPr/>
            </a:pPr>
            <a:r>
              <a:rPr lang="zh-CN" altLang="en-US" sz="2800" noProof="1">
                <a:ea typeface="微软雅黑" panose="020B0503020204020204" charset="-122"/>
                <a:sym typeface="+mn-ea"/>
              </a:rPr>
              <a:t>专业变更</a:t>
            </a:r>
            <a:endParaRPr lang="zh-CN" altLang="en-US" sz="2800" noProof="1">
              <a:latin typeface="杨任东竹石体-Bold" pitchFamily="2" charset="-122"/>
              <a:ea typeface="杨任东竹石体-Bold" pitchFamily="2" charset="-122"/>
              <a:cs typeface="+mn-ea"/>
              <a:sym typeface="杨任东竹石体-Bold" pitchFamily="2" charset="-122"/>
            </a:endParaRPr>
          </a:p>
        </p:txBody>
      </p:sp>
      <p:sp>
        <p:nvSpPr>
          <p:cNvPr id="21" name="圆角矩形 111"/>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2" name="矩形 21"/>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31076" name="矩形 22"/>
          <p:cNvSpPr>
            <a:spLocks noChangeArrowheads="1"/>
          </p:cNvSpPr>
          <p:nvPr/>
        </p:nvSpPr>
        <p:spPr bwMode="auto">
          <a:xfrm>
            <a:off x="404813" y="406400"/>
            <a:ext cx="765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18478F"/>
                </a:solidFill>
                <a:latin typeface="方正黑体简体" pitchFamily="2" charset="-122"/>
                <a:ea typeface="方正黑体简体" pitchFamily="2" charset="-122"/>
                <a:sym typeface="FZZhengHeiS-R-GB"/>
              </a:rPr>
              <a:t>5.3</a:t>
            </a:r>
            <a:endParaRPr lang="zh-CN" altLang="en-US" sz="3200">
              <a:solidFill>
                <a:srgbClr val="18478F"/>
              </a:solidFill>
              <a:latin typeface="方正黑体简体" pitchFamily="2" charset="-122"/>
              <a:ea typeface="方正黑体简体" pitchFamily="2" charset="-122"/>
              <a:sym typeface="FZZhengHeiS-R-GB"/>
            </a:endParaRPr>
          </a:p>
        </p:txBody>
      </p:sp>
      <p:sp>
        <p:nvSpPr>
          <p:cNvPr id="24" name="矩形 23"/>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31078" name="矩形 25"/>
          <p:cNvSpPr>
            <a:spLocks noChangeArrowheads="1"/>
          </p:cNvSpPr>
          <p:nvPr/>
        </p:nvSpPr>
        <p:spPr bwMode="auto">
          <a:xfrm>
            <a:off x="1844675" y="492125"/>
            <a:ext cx="416083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dirty="0">
                <a:solidFill>
                  <a:srgbClr val="18478F"/>
                </a:solidFill>
                <a:latin typeface="方正黑体简体" pitchFamily="2" charset="-122"/>
                <a:ea typeface="方正黑体简体" pitchFamily="2" charset="-122"/>
                <a:sym typeface="FZZhengHeiS-R-GB"/>
              </a:rPr>
              <a:t>问题解答</a:t>
            </a:r>
            <a:r>
              <a:rPr lang="zh-CN" altLang="en-US" sz="2000" dirty="0" smtClean="0">
                <a:solidFill>
                  <a:srgbClr val="18478F"/>
                </a:solidFill>
                <a:latin typeface="方正黑体简体" pitchFamily="2" charset="-122"/>
                <a:ea typeface="方正黑体简体" pitchFamily="2" charset="-122"/>
                <a:sym typeface="FZZhengHeiS-R-GB"/>
              </a:rPr>
              <a:t>：</a:t>
            </a:r>
            <a:endParaRPr lang="zh-CN" altLang="en-US" sz="2000" dirty="0">
              <a:solidFill>
                <a:srgbClr val="18478F"/>
              </a:solidFill>
              <a:latin typeface="方正黑体简体" pitchFamily="2" charset="-122"/>
              <a:ea typeface="方正黑体简体" pitchFamily="2" charset="-122"/>
              <a:sym typeface="FZZhengHeiS-R-GB"/>
            </a:endParaRPr>
          </a:p>
        </p:txBody>
      </p:sp>
      <p:cxnSp>
        <p:nvCxnSpPr>
          <p:cNvPr id="48" name="直接箭头连接符 47"/>
          <p:cNvCxnSpPr>
            <a:endCxn id="10" idx="1"/>
          </p:cNvCxnSpPr>
          <p:nvPr/>
        </p:nvCxnSpPr>
        <p:spPr>
          <a:xfrm flipV="1">
            <a:off x="2462213" y="3194050"/>
            <a:ext cx="898525" cy="415925"/>
          </a:xfrm>
          <a:prstGeom prst="straightConnector1">
            <a:avLst/>
          </a:prstGeom>
          <a:solidFill>
            <a:schemeClr val="accent1">
              <a:lumMod val="50000"/>
            </a:schemeClr>
          </a:solidFill>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8" name="圆角矩形 7"/>
          <p:cNvSpPr/>
          <p:nvPr/>
        </p:nvSpPr>
        <p:spPr>
          <a:xfrm>
            <a:off x="7472680" y="5518150"/>
            <a:ext cx="3507105" cy="977265"/>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sz="2000" noProof="1">
                <a:solidFill>
                  <a:prstClr val="white"/>
                </a:solidFill>
                <a:latin typeface="微软雅黑" panose="020B0503020204020204" charset="-122"/>
                <a:ea typeface="微软雅黑" panose="020B0503020204020204" charset="-122"/>
                <a:cs typeface="+mn-ea"/>
                <a:sym typeface="+mn-lt"/>
              </a:rPr>
              <a:t>无需申请跨专业变更</a:t>
            </a:r>
            <a:endParaRPr lang="zh-CN" altLang="en-US" sz="2000" noProof="1">
              <a:solidFill>
                <a:prstClr val="white"/>
              </a:solidFill>
              <a:latin typeface="微软雅黑" panose="020B0503020204020204" charset="-122"/>
              <a:ea typeface="微软雅黑" panose="020B0503020204020204" charset="-122"/>
              <a:cs typeface="+mn-ea"/>
              <a:sym typeface="+mn-lt"/>
            </a:endParaRPr>
          </a:p>
          <a:p>
            <a:pPr algn="ctr" eaLnBrk="0" hangingPunct="0">
              <a:defRPr/>
            </a:pPr>
            <a:r>
              <a:rPr lang="zh-CN" altLang="en-US" sz="2000" noProof="1">
                <a:solidFill>
                  <a:prstClr val="white"/>
                </a:solidFill>
                <a:latin typeface="微软雅黑" panose="020B0503020204020204" charset="-122"/>
                <a:ea typeface="微软雅黑" panose="020B0503020204020204" charset="-122"/>
                <a:cs typeface="+mn-ea"/>
                <a:sym typeface="+mn-lt"/>
              </a:rPr>
              <a:t>名录库中进行行业代码变更</a:t>
            </a:r>
            <a:endParaRPr lang="zh-CN" altLang="en-US" sz="2000" noProof="1">
              <a:solidFill>
                <a:prstClr val="white"/>
              </a:solidFill>
              <a:latin typeface="微软雅黑" panose="020B0503020204020204" charset="-122"/>
              <a:ea typeface="微软雅黑" panose="020B0503020204020204" charset="-122"/>
              <a:cs typeface="微软雅黑" panose="020B0503020204020204" charset="-122"/>
              <a:sym typeface="+mn-lt"/>
            </a:endParaRPr>
          </a:p>
        </p:txBody>
      </p:sp>
      <p:sp>
        <p:nvSpPr>
          <p:cNvPr id="18" name="六边形 17"/>
          <p:cNvSpPr/>
          <p:nvPr/>
        </p:nvSpPr>
        <p:spPr>
          <a:xfrm>
            <a:off x="874713" y="2925763"/>
            <a:ext cx="1587500" cy="1368425"/>
          </a:xfrm>
          <a:prstGeom prst="hexag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anchor="ctr"/>
          <a:lstStyle/>
          <a:p>
            <a:pPr algn="ctr" eaLnBrk="0" hangingPunct="0">
              <a:defRPr/>
            </a:pPr>
            <a:r>
              <a:rPr lang="zh-CN" altLang="en-US" sz="4000" b="1" noProof="1">
                <a:latin typeface="杨任东竹石体-Bold" pitchFamily="2" charset="-122"/>
                <a:ea typeface="杨任东竹石体-Bold" pitchFamily="2" charset="-122"/>
                <a:cs typeface="+mn-ea"/>
                <a:sym typeface="杨任东竹石体-Bold" pitchFamily="2" charset="-122"/>
              </a:rPr>
              <a:t> ？</a:t>
            </a:r>
            <a:endParaRPr lang="zh-CN" altLang="en-US" sz="4000" b="1" noProof="1">
              <a:latin typeface="杨任东竹石体-Bold" pitchFamily="2" charset="-122"/>
              <a:ea typeface="杨任东竹石体-Bold" pitchFamily="2" charset="-122"/>
              <a:cs typeface="+mn-ea"/>
              <a:sym typeface="杨任东竹石体-Bold" pitchFamily="2" charset="-122"/>
            </a:endParaRPr>
          </a:p>
        </p:txBody>
      </p:sp>
      <p:cxnSp>
        <p:nvCxnSpPr>
          <p:cNvPr id="27" name="直接连接符 26"/>
          <p:cNvCxnSpPr>
            <a:endCxn id="10" idx="1"/>
          </p:cNvCxnSpPr>
          <p:nvPr/>
        </p:nvCxnSpPr>
        <p:spPr>
          <a:xfrm>
            <a:off x="5676900" y="4562475"/>
            <a:ext cx="1797050" cy="0"/>
          </a:xfrm>
          <a:prstGeom prst="line">
            <a:avLst/>
          </a:prstGeom>
          <a:solidFill>
            <a:schemeClr val="accent1">
              <a:lumMod val="50000"/>
            </a:schemeClr>
          </a:solidFill>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stCxn id="18" idx="0"/>
            <a:endCxn id="9" idx="1"/>
          </p:cNvCxnSpPr>
          <p:nvPr/>
        </p:nvCxnSpPr>
        <p:spPr>
          <a:xfrm flipV="1">
            <a:off x="2462213" y="1897380"/>
            <a:ext cx="898202" cy="1712596"/>
          </a:xfrm>
          <a:prstGeom prst="straightConnector1">
            <a:avLst/>
          </a:prstGeom>
          <a:solidFill>
            <a:schemeClr val="accent1">
              <a:lumMod val="50000"/>
            </a:schemeClr>
          </a:solidFill>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stCxn id="18" idx="0"/>
            <a:endCxn id="11" idx="1"/>
          </p:cNvCxnSpPr>
          <p:nvPr/>
        </p:nvCxnSpPr>
        <p:spPr>
          <a:xfrm>
            <a:off x="2462213" y="3609976"/>
            <a:ext cx="898202" cy="953134"/>
          </a:xfrm>
          <a:prstGeom prst="straightConnector1">
            <a:avLst/>
          </a:prstGeom>
          <a:solidFill>
            <a:schemeClr val="accent1">
              <a:lumMod val="50000"/>
            </a:schemeClr>
          </a:solidFill>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3" name="直接箭头连接符 2"/>
          <p:cNvCxnSpPr>
            <a:stCxn id="10" idx="3"/>
            <a:endCxn id="4" idx="1"/>
          </p:cNvCxnSpPr>
          <p:nvPr/>
        </p:nvCxnSpPr>
        <p:spPr>
          <a:xfrm flipV="1">
            <a:off x="5675313" y="2463800"/>
            <a:ext cx="1797050" cy="730250"/>
          </a:xfrm>
          <a:prstGeom prst="straightConnector1">
            <a:avLst/>
          </a:prstGeom>
          <a:solidFill>
            <a:schemeClr val="accent1">
              <a:lumMod val="50000"/>
            </a:schemeClr>
          </a:solidFill>
          <a:ln>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a:stCxn id="9" idx="3"/>
            <a:endCxn id="4" idx="1"/>
          </p:cNvCxnSpPr>
          <p:nvPr/>
        </p:nvCxnSpPr>
        <p:spPr>
          <a:xfrm>
            <a:off x="5675313" y="1897063"/>
            <a:ext cx="1797050" cy="566737"/>
          </a:xfrm>
          <a:prstGeom prst="straightConnector1">
            <a:avLst/>
          </a:prstGeom>
          <a:solidFill>
            <a:schemeClr val="accent1">
              <a:lumMod val="50000"/>
            </a:schemeClr>
          </a:solidFill>
          <a:ln>
            <a:tailEnd type="arrow"/>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a:xfrm>
            <a:off x="7472679" y="1974850"/>
            <a:ext cx="3262630" cy="977265"/>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sz="2000" noProof="1">
                <a:solidFill>
                  <a:prstClr val="white"/>
                </a:solidFill>
                <a:latin typeface="微软雅黑" panose="020B0503020204020204" charset="-122"/>
                <a:ea typeface="微软雅黑" panose="020B0503020204020204" charset="-122"/>
                <a:cs typeface="+mn-ea"/>
                <a:sym typeface="+mn-lt"/>
              </a:rPr>
              <a:t>同一期别申报专业变更一退一进</a:t>
            </a:r>
            <a:endParaRPr lang="zh-CN" sz="2000" noProof="1">
              <a:solidFill>
                <a:prstClr val="white"/>
              </a:solidFill>
              <a:latin typeface="微软雅黑" panose="020B0503020204020204" charset="-122"/>
              <a:ea typeface="微软雅黑" panose="020B0503020204020204" charset="-122"/>
              <a:cs typeface="+mn-ea"/>
              <a:sym typeface="+mn-lt"/>
            </a:endParaRPr>
          </a:p>
        </p:txBody>
      </p:sp>
      <p:sp>
        <p:nvSpPr>
          <p:cNvPr id="6" name="圆角矩形 5"/>
          <p:cNvSpPr/>
          <p:nvPr/>
        </p:nvSpPr>
        <p:spPr>
          <a:xfrm>
            <a:off x="7473315" y="4035425"/>
            <a:ext cx="3506470" cy="977265"/>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sz="2000" noProof="1">
                <a:solidFill>
                  <a:prstClr val="white"/>
                </a:solidFill>
                <a:latin typeface="微软雅黑" panose="020B0503020204020204" charset="-122"/>
                <a:ea typeface="微软雅黑" panose="020B0503020204020204" charset="-122"/>
                <a:cs typeface="微软雅黑" panose="020B0503020204020204" charset="-122"/>
                <a:sym typeface="+mn-lt"/>
              </a:rPr>
              <a:t>年度</a:t>
            </a:r>
            <a:r>
              <a:rPr lang="en-US" altLang="zh-CN" sz="2000" noProof="1">
                <a:solidFill>
                  <a:prstClr val="white"/>
                </a:solidFill>
                <a:latin typeface="微软雅黑" panose="020B0503020204020204" charset="-122"/>
                <a:ea typeface="微软雅黑" panose="020B0503020204020204" charset="-122"/>
                <a:cs typeface="微软雅黑" panose="020B0503020204020204" charset="-122"/>
                <a:sym typeface="+mn-lt"/>
              </a:rPr>
              <a:t>/</a:t>
            </a:r>
            <a:r>
              <a:rPr lang="zh-CN" altLang="en-US" sz="2000" noProof="1">
                <a:solidFill>
                  <a:prstClr val="white"/>
                </a:solidFill>
                <a:latin typeface="微软雅黑" panose="020B0503020204020204" charset="-122"/>
                <a:ea typeface="微软雅黑" panose="020B0503020204020204" charset="-122"/>
                <a:cs typeface="微软雅黑" panose="020B0503020204020204" charset="-122"/>
                <a:sym typeface="+mn-lt"/>
              </a:rPr>
              <a:t>月度直接申报其他专业纳入</a:t>
            </a:r>
            <a:endParaRPr lang="zh-CN" altLang="en-US" sz="2000" noProof="1">
              <a:solidFill>
                <a:prstClr val="white"/>
              </a:solidFill>
              <a:latin typeface="微软雅黑" panose="020B0503020204020204" charset="-122"/>
              <a:ea typeface="微软雅黑" panose="020B0503020204020204" charset="-122"/>
              <a:cs typeface="+mn-ea"/>
              <a:sym typeface="+mn-lt"/>
            </a:endParaRPr>
          </a:p>
        </p:txBody>
      </p:sp>
      <p:sp>
        <p:nvSpPr>
          <p:cNvPr id="9" name="圆角矩形 8"/>
          <p:cNvSpPr/>
          <p:nvPr/>
        </p:nvSpPr>
        <p:spPr>
          <a:xfrm>
            <a:off x="3360415" y="1482090"/>
            <a:ext cx="2315210" cy="83058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sz="2000" noProof="1">
                <a:solidFill>
                  <a:prstClr val="white"/>
                </a:solidFill>
                <a:latin typeface="微软雅黑" panose="020B0503020204020204" charset="-122"/>
                <a:ea typeface="微软雅黑" panose="020B0503020204020204" charset="-122"/>
                <a:cs typeface="+mn-ea"/>
                <a:sym typeface="+mn-lt"/>
              </a:rPr>
              <a:t>工业、贸经、服务业三个专业互转</a:t>
            </a:r>
            <a:endParaRPr lang="zh-CN" altLang="en-US" sz="2000" noProof="1">
              <a:solidFill>
                <a:prstClr val="white"/>
              </a:solidFill>
              <a:latin typeface="微软雅黑" panose="020B0503020204020204" charset="-122"/>
              <a:ea typeface="微软雅黑" panose="020B0503020204020204" charset="-122"/>
              <a:cs typeface="+mn-ea"/>
              <a:sym typeface="+mn-lt"/>
            </a:endParaRPr>
          </a:p>
        </p:txBody>
      </p:sp>
      <p:sp>
        <p:nvSpPr>
          <p:cNvPr id="10" name="圆角矩形 9"/>
          <p:cNvSpPr/>
          <p:nvPr/>
        </p:nvSpPr>
        <p:spPr>
          <a:xfrm>
            <a:off x="3360415" y="2779394"/>
            <a:ext cx="2315210" cy="83058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sz="2000" noProof="1">
                <a:solidFill>
                  <a:prstClr val="white"/>
                </a:solidFill>
                <a:latin typeface="微软雅黑" panose="020B0503020204020204" charset="-122"/>
                <a:ea typeface="微软雅黑" panose="020B0503020204020204" charset="-122"/>
                <a:cs typeface="+mn-ea"/>
                <a:sym typeface="+mn-lt"/>
              </a:rPr>
              <a:t>建筑业、房地产专业互转</a:t>
            </a:r>
            <a:endParaRPr lang="zh-CN" altLang="en-US" sz="2000" noProof="1">
              <a:solidFill>
                <a:prstClr val="white"/>
              </a:solidFill>
              <a:latin typeface="微软雅黑" panose="020B0503020204020204" charset="-122"/>
              <a:ea typeface="微软雅黑" panose="020B0503020204020204" charset="-122"/>
              <a:cs typeface="+mn-ea"/>
              <a:sym typeface="+mn-lt"/>
            </a:endParaRPr>
          </a:p>
        </p:txBody>
      </p:sp>
      <p:sp>
        <p:nvSpPr>
          <p:cNvPr id="11" name="圆角矩形 10"/>
          <p:cNvSpPr/>
          <p:nvPr/>
        </p:nvSpPr>
        <p:spPr>
          <a:xfrm>
            <a:off x="3360415" y="4113530"/>
            <a:ext cx="2315210" cy="89916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sz="2000" noProof="1">
                <a:solidFill>
                  <a:prstClr val="white"/>
                </a:solidFill>
                <a:latin typeface="微软雅黑" panose="020B0503020204020204" charset="-122"/>
                <a:ea typeface="微软雅黑" panose="020B0503020204020204" charset="-122"/>
                <a:cs typeface="+mn-ea"/>
                <a:sym typeface="+mn-lt"/>
              </a:rPr>
              <a:t>投资转其他专业</a:t>
            </a:r>
            <a:endParaRPr lang="zh-CN" altLang="en-US" sz="2000" noProof="1">
              <a:solidFill>
                <a:prstClr val="white"/>
              </a:solidFill>
              <a:latin typeface="微软雅黑" panose="020B0503020204020204" charset="-122"/>
              <a:ea typeface="微软雅黑" panose="020B0503020204020204" charset="-122"/>
              <a:cs typeface="+mn-ea"/>
              <a:sym typeface="+mn-lt"/>
            </a:endParaRPr>
          </a:p>
        </p:txBody>
      </p:sp>
      <p:sp>
        <p:nvSpPr>
          <p:cNvPr id="12" name="圆角矩形 11"/>
          <p:cNvSpPr/>
          <p:nvPr/>
        </p:nvSpPr>
        <p:spPr>
          <a:xfrm>
            <a:off x="3360415" y="5596255"/>
            <a:ext cx="2315210" cy="89916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noProof="1">
              <a:solidFill>
                <a:prstClr val="white"/>
              </a:solidFill>
              <a:latin typeface="微软雅黑" panose="020B0503020204020204" charset="-122"/>
              <a:ea typeface="微软雅黑" panose="020B0503020204020204" charset="-122"/>
              <a:cs typeface="+mn-ea"/>
              <a:sym typeface="+mn-lt"/>
            </a:endParaRPr>
          </a:p>
          <a:p>
            <a:pPr algn="ctr" eaLnBrk="0" hangingPunct="0">
              <a:defRPr/>
            </a:pPr>
            <a:r>
              <a:rPr lang="zh-CN" altLang="en-US" sz="2000" noProof="1">
                <a:solidFill>
                  <a:prstClr val="white"/>
                </a:solidFill>
                <a:latin typeface="微软雅黑" panose="020B0503020204020204" charset="-122"/>
                <a:ea typeface="微软雅黑" panose="020B0503020204020204" charset="-122"/>
                <a:cs typeface="+mn-ea"/>
                <a:sym typeface="+mn-lt"/>
              </a:rPr>
              <a:t>批发和零售之间</a:t>
            </a:r>
            <a:endParaRPr lang="zh-CN" altLang="en-US" sz="2000" noProof="1">
              <a:solidFill>
                <a:prstClr val="white"/>
              </a:solidFill>
              <a:latin typeface="微软雅黑" panose="020B0503020204020204" charset="-122"/>
              <a:ea typeface="微软雅黑" panose="020B0503020204020204" charset="-122"/>
              <a:cs typeface="+mn-ea"/>
              <a:sym typeface="+mn-lt"/>
            </a:endParaRPr>
          </a:p>
          <a:p>
            <a:pPr algn="ctr" eaLnBrk="0" hangingPunct="0">
              <a:defRPr/>
            </a:pPr>
            <a:r>
              <a:rPr lang="zh-CN" altLang="en-US" sz="2000" noProof="1">
                <a:solidFill>
                  <a:prstClr val="white"/>
                </a:solidFill>
                <a:latin typeface="微软雅黑" panose="020B0503020204020204" charset="-122"/>
                <a:ea typeface="微软雅黑" panose="020B0503020204020204" charset="-122"/>
                <a:cs typeface="+mn-ea"/>
                <a:sym typeface="+mn-lt"/>
              </a:rPr>
              <a:t>住宿和餐饮之间</a:t>
            </a:r>
            <a:endParaRPr lang="zh-CN" altLang="en-US" sz="2000" noProof="1">
              <a:solidFill>
                <a:prstClr val="white"/>
              </a:solidFill>
              <a:latin typeface="微软雅黑" panose="020B0503020204020204" charset="-122"/>
              <a:ea typeface="微软雅黑" panose="020B0503020204020204" charset="-122"/>
              <a:cs typeface="+mn-ea"/>
              <a:sym typeface="+mn-lt"/>
            </a:endParaRPr>
          </a:p>
          <a:p>
            <a:pPr algn="ctr" eaLnBrk="0" hangingPunct="0">
              <a:defRPr/>
            </a:pPr>
            <a:endParaRPr lang="zh-CN" altLang="en-US" sz="2000" noProof="1">
              <a:solidFill>
                <a:prstClr val="white"/>
              </a:solidFill>
              <a:latin typeface="微软雅黑" panose="020B0503020204020204" charset="-122"/>
              <a:ea typeface="微软雅黑" panose="020B0503020204020204" charset="-122"/>
              <a:cs typeface="+mn-ea"/>
              <a:sym typeface="+mn-lt"/>
            </a:endParaRPr>
          </a:p>
        </p:txBody>
      </p:sp>
      <p:cxnSp>
        <p:nvCxnSpPr>
          <p:cNvPr id="13" name="直接箭头连接符 12"/>
          <p:cNvCxnSpPr>
            <a:stCxn id="18" idx="0"/>
            <a:endCxn id="12" idx="1"/>
          </p:cNvCxnSpPr>
          <p:nvPr/>
        </p:nvCxnSpPr>
        <p:spPr>
          <a:xfrm>
            <a:off x="2462213" y="3609976"/>
            <a:ext cx="898202" cy="2435859"/>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9" idx="3"/>
            <a:endCxn id="12" idx="1"/>
          </p:cNvCxnSpPr>
          <p:nvPr/>
        </p:nvCxnSpPr>
        <p:spPr>
          <a:xfrm>
            <a:off x="5675313" y="6045200"/>
            <a:ext cx="1797050" cy="0"/>
          </a:xfrm>
          <a:prstGeom prst="line">
            <a:avLst/>
          </a:prstGeom>
          <a:solidFill>
            <a:schemeClr val="accent1">
              <a:lumMod val="50000"/>
            </a:schemeClr>
          </a:solidFill>
        </p:spPr>
        <p:style>
          <a:lnRef idx="1">
            <a:schemeClr val="accent1"/>
          </a:lnRef>
          <a:fillRef idx="0">
            <a:schemeClr val="accent1"/>
          </a:fillRef>
          <a:effectRef idx="0">
            <a:schemeClr val="accent1"/>
          </a:effectRef>
          <a:fontRef idx="minor">
            <a:schemeClr val="tx1"/>
          </a:fontRef>
        </p:style>
      </p:cxnSp>
      <p:sp>
        <p:nvSpPr>
          <p:cNvPr id="13109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DBF95B41-1C34-4099-A9D9-9E51F988DD09}" type="slidenum">
              <a:rPr altLang="en-US" smtClean="0">
                <a:solidFill>
                  <a:srgbClr val="898989"/>
                </a:solidFill>
                <a:cs typeface="FZHei-B01S"/>
              </a:rPr>
            </a:fld>
            <a:endParaRPr lang="zh-CN" altLang="en-US" smtClean="0">
              <a:solidFill>
                <a:srgbClr val="898989"/>
              </a:solidFill>
              <a:cs typeface="FZHei-B01S"/>
            </a:endParaRPr>
          </a:p>
        </p:txBody>
      </p:sp>
    </p:spTree>
  </p:cSld>
  <p:clrMapOvr>
    <a:masterClrMapping/>
  </p:clrMapOvr>
  <p:transition spd="slow" advTm="0">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a:off x="4451350" y="441325"/>
            <a:ext cx="6496050" cy="4635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anchor="ctr"/>
          <a:lstStyle/>
          <a:p>
            <a:pPr algn="ctr" eaLnBrk="0" hangingPunct="0">
              <a:defRPr/>
            </a:pPr>
            <a:r>
              <a:rPr lang="zh-CN" altLang="en-US" sz="2800" noProof="1" smtClean="0">
                <a:ea typeface="微软雅黑" panose="020B0503020204020204" charset="-122"/>
                <a:sym typeface="+mn-ea"/>
              </a:rPr>
              <a:t>建筑业、房地产与其他专业间的变更</a:t>
            </a:r>
            <a:endParaRPr lang="zh-CN" altLang="en-US" sz="2800" noProof="1">
              <a:latin typeface="杨任东竹石体-Bold" pitchFamily="2" charset="-122"/>
              <a:ea typeface="杨任东竹石体-Bold" pitchFamily="2" charset="-122"/>
              <a:cs typeface="+mn-ea"/>
              <a:sym typeface="杨任东竹石体-Bold" pitchFamily="2" charset="-122"/>
            </a:endParaRPr>
          </a:p>
        </p:txBody>
      </p:sp>
      <p:sp>
        <p:nvSpPr>
          <p:cNvPr id="44" name="六边形 43"/>
          <p:cNvSpPr/>
          <p:nvPr/>
        </p:nvSpPr>
        <p:spPr>
          <a:xfrm>
            <a:off x="202565" y="3492136"/>
            <a:ext cx="1587500" cy="1368425"/>
          </a:xfrm>
          <a:prstGeom prst="hexag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anchor="ctr"/>
          <a:lstStyle/>
          <a:p>
            <a:pPr algn="ctr" eaLnBrk="0" hangingPunct="0">
              <a:defRPr/>
            </a:pPr>
            <a:r>
              <a:rPr lang="zh-CN" altLang="en-US" sz="4000" b="1" noProof="1">
                <a:latin typeface="杨任东竹石体-Bold" pitchFamily="2" charset="-122"/>
                <a:ea typeface="杨任东竹石体-Bold" pitchFamily="2" charset="-122"/>
                <a:cs typeface="+mn-ea"/>
                <a:sym typeface="杨任东竹石体-Bold" pitchFamily="2" charset="-122"/>
              </a:rPr>
              <a:t> ？</a:t>
            </a:r>
            <a:endParaRPr lang="zh-CN" altLang="en-US" sz="4000" b="1" noProof="1">
              <a:latin typeface="杨任东竹石体-Bold" pitchFamily="2" charset="-122"/>
              <a:ea typeface="杨任东竹石体-Bold" pitchFamily="2" charset="-122"/>
              <a:cs typeface="+mn-ea"/>
              <a:sym typeface="杨任东竹石体-Bold" pitchFamily="2" charset="-122"/>
            </a:endParaRPr>
          </a:p>
        </p:txBody>
      </p:sp>
      <p:sp>
        <p:nvSpPr>
          <p:cNvPr id="21" name="圆角矩形 111"/>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2" name="矩形 21"/>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33125" name="矩形 22"/>
          <p:cNvSpPr>
            <a:spLocks noChangeArrowheads="1"/>
          </p:cNvSpPr>
          <p:nvPr/>
        </p:nvSpPr>
        <p:spPr bwMode="auto">
          <a:xfrm>
            <a:off x="404813" y="406400"/>
            <a:ext cx="765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18478F"/>
                </a:solidFill>
                <a:latin typeface="方正黑体简体" pitchFamily="2" charset="-122"/>
                <a:ea typeface="方正黑体简体" pitchFamily="2" charset="-122"/>
                <a:sym typeface="FZZhengHeiS-R-GB"/>
              </a:rPr>
              <a:t>5.3</a:t>
            </a:r>
            <a:endParaRPr lang="zh-CN" altLang="en-US" sz="3200">
              <a:solidFill>
                <a:srgbClr val="18478F"/>
              </a:solidFill>
              <a:latin typeface="方正黑体简体" pitchFamily="2" charset="-122"/>
              <a:ea typeface="方正黑体简体" pitchFamily="2" charset="-122"/>
              <a:sym typeface="FZZhengHeiS-R-GB"/>
            </a:endParaRPr>
          </a:p>
        </p:txBody>
      </p:sp>
      <p:sp>
        <p:nvSpPr>
          <p:cNvPr id="24" name="矩形 23"/>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33127" name="矩形 25"/>
          <p:cNvSpPr>
            <a:spLocks noChangeArrowheads="1"/>
          </p:cNvSpPr>
          <p:nvPr/>
        </p:nvSpPr>
        <p:spPr bwMode="auto">
          <a:xfrm>
            <a:off x="1844675" y="492125"/>
            <a:ext cx="416083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dirty="0">
                <a:solidFill>
                  <a:srgbClr val="18478F"/>
                </a:solidFill>
                <a:latin typeface="方正黑体简体" pitchFamily="2" charset="-122"/>
                <a:ea typeface="方正黑体简体" pitchFamily="2" charset="-122"/>
                <a:sym typeface="FZZhengHeiS-R-GB"/>
              </a:rPr>
              <a:t>问题解答</a:t>
            </a:r>
            <a:r>
              <a:rPr lang="zh-CN" altLang="en-US" sz="2000" dirty="0" smtClean="0">
                <a:solidFill>
                  <a:srgbClr val="18478F"/>
                </a:solidFill>
                <a:latin typeface="方正黑体简体" pitchFamily="2" charset="-122"/>
                <a:ea typeface="方正黑体简体" pitchFamily="2" charset="-122"/>
                <a:sym typeface="FZZhengHeiS-R-GB"/>
              </a:rPr>
              <a:t>：</a:t>
            </a:r>
            <a:endParaRPr lang="zh-CN" altLang="en-US" sz="2000" dirty="0">
              <a:solidFill>
                <a:srgbClr val="18478F"/>
              </a:solidFill>
              <a:latin typeface="方正黑体简体" pitchFamily="2" charset="-122"/>
              <a:ea typeface="方正黑体简体" pitchFamily="2" charset="-122"/>
              <a:sym typeface="FZZhengHeiS-R-GB"/>
            </a:endParaRPr>
          </a:p>
        </p:txBody>
      </p:sp>
      <p:sp>
        <p:nvSpPr>
          <p:cNvPr id="4" name="圆角矩形 3"/>
          <p:cNvSpPr/>
          <p:nvPr/>
        </p:nvSpPr>
        <p:spPr>
          <a:xfrm>
            <a:off x="6607810" y="2662713"/>
            <a:ext cx="5344794" cy="977265"/>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sz="2000" noProof="1">
                <a:solidFill>
                  <a:srgbClr val="FFC000"/>
                </a:solidFill>
                <a:latin typeface="微软雅黑" panose="020B0503020204020204" charset="-122"/>
                <a:ea typeface="微软雅黑" panose="020B0503020204020204" charset="-122"/>
                <a:cs typeface="微软雅黑" panose="020B0503020204020204" charset="-122"/>
                <a:sym typeface="杨任东竹石体-Bold" pitchFamily="2" charset="-122"/>
              </a:rPr>
              <a:t>建筑业、房地产</a:t>
            </a:r>
            <a:r>
              <a:rPr lang="en-US" altLang="zh-CN" sz="2000" noProof="1">
                <a:solidFill>
                  <a:srgbClr val="FF0000"/>
                </a:solidFill>
                <a:latin typeface="微软雅黑" panose="020B0503020204020204" charset="-122"/>
                <a:ea typeface="微软雅黑" panose="020B0503020204020204" charset="-122"/>
                <a:cs typeface="微软雅黑" panose="020B0503020204020204" charset="-122"/>
                <a:sym typeface="杨任东竹石体-Bold" pitchFamily="2" charset="-122"/>
              </a:rPr>
              <a:t>12</a:t>
            </a:r>
            <a:r>
              <a:rPr lang="zh-CN" altLang="en-US" sz="2000" noProof="1">
                <a:solidFill>
                  <a:srgbClr val="FF0000"/>
                </a:solidFill>
                <a:latin typeface="微软雅黑" panose="020B0503020204020204" charset="-122"/>
                <a:ea typeface="微软雅黑" panose="020B0503020204020204" charset="-122"/>
                <a:cs typeface="微软雅黑" panose="020B0503020204020204" charset="-122"/>
                <a:sym typeface="杨任东竹石体-Bold" pitchFamily="2" charset="-122"/>
              </a:rPr>
              <a:t>月</a:t>
            </a:r>
            <a:r>
              <a:rPr lang="zh-CN" altLang="en-US" sz="2000" noProof="1">
                <a:solidFill>
                  <a:schemeClr val="bg1"/>
                </a:solidFill>
                <a:latin typeface="微软雅黑" panose="020B0503020204020204" charset="-122"/>
                <a:ea typeface="微软雅黑" panose="020B0503020204020204" charset="-122"/>
                <a:cs typeface="微软雅黑" panose="020B0503020204020204" charset="-122"/>
                <a:sym typeface="杨任东竹石体-Bold" pitchFamily="2" charset="-122"/>
              </a:rPr>
              <a:t>申报</a:t>
            </a:r>
            <a:r>
              <a:rPr lang="zh-CN" altLang="en-US" sz="2000" u="sng" noProof="1">
                <a:solidFill>
                  <a:srgbClr val="FF9B9B"/>
                </a:solidFill>
                <a:latin typeface="微软雅黑" panose="020B0503020204020204" charset="-122"/>
                <a:ea typeface="微软雅黑" panose="020B0503020204020204" charset="-122"/>
                <a:cs typeface="微软雅黑" panose="020B0503020204020204" charset="-122"/>
                <a:sym typeface="杨任东竹石体-Bold" pitchFamily="2" charset="-122"/>
              </a:rPr>
              <a:t>退出</a:t>
            </a:r>
            <a:r>
              <a:rPr lang="zh-CN" altLang="en-US" sz="2000" noProof="1">
                <a:solidFill>
                  <a:srgbClr val="FFC000"/>
                </a:solidFill>
                <a:latin typeface="微软雅黑" panose="020B0503020204020204" charset="-122"/>
                <a:ea typeface="微软雅黑" panose="020B0503020204020204" charset="-122"/>
                <a:cs typeface="微软雅黑" panose="020B0503020204020204" charset="-122"/>
                <a:sym typeface="杨任东竹石体-Bold" pitchFamily="2" charset="-122"/>
              </a:rPr>
              <a:t>，</a:t>
            </a:r>
            <a:endParaRPr lang="zh-CN" altLang="en-US" sz="2000" noProof="1">
              <a:solidFill>
                <a:srgbClr val="FFC000"/>
              </a:solidFill>
              <a:latin typeface="微软雅黑" panose="020B0503020204020204" charset="-122"/>
              <a:ea typeface="微软雅黑" panose="020B0503020204020204" charset="-122"/>
              <a:cs typeface="微软雅黑" panose="020B0503020204020204" charset="-122"/>
              <a:sym typeface="杨任东竹石体-Bold" pitchFamily="2" charset="-122"/>
            </a:endParaRPr>
          </a:p>
          <a:p>
            <a:pPr algn="ctr" eaLnBrk="0" hangingPunct="0">
              <a:defRPr/>
            </a:pPr>
            <a:r>
              <a:rPr lang="zh-CN" altLang="en-US" sz="2000" noProof="1">
                <a:solidFill>
                  <a:schemeClr val="accent2">
                    <a:lumMod val="60000"/>
                    <a:lumOff val="40000"/>
                  </a:schemeClr>
                </a:solidFill>
                <a:latin typeface="微软雅黑" panose="020B0503020204020204" charset="-122"/>
                <a:ea typeface="微软雅黑" panose="020B0503020204020204" charset="-122"/>
                <a:cs typeface="微软雅黑" panose="020B0503020204020204" charset="-122"/>
                <a:sym typeface="杨任东竹石体-Bold" pitchFamily="2" charset="-122"/>
              </a:rPr>
              <a:t>工业、贸经、服务业</a:t>
            </a:r>
            <a:r>
              <a:rPr lang="zh-CN" altLang="en-US" sz="2000" noProof="1" smtClean="0">
                <a:solidFill>
                  <a:srgbClr val="FF0000"/>
                </a:solidFill>
                <a:latin typeface="微软雅黑" panose="020B0503020204020204" charset="-122"/>
                <a:ea typeface="微软雅黑" panose="020B0503020204020204" charset="-122"/>
                <a:cs typeface="微软雅黑" panose="020B0503020204020204" charset="-122"/>
                <a:sym typeface="杨任东竹石体-Bold" pitchFamily="2" charset="-122"/>
              </a:rPr>
              <a:t>年度</a:t>
            </a:r>
            <a:r>
              <a:rPr lang="zh-CN" altLang="en-US" sz="2000" noProof="1" smtClean="0">
                <a:solidFill>
                  <a:schemeClr val="bg1"/>
                </a:solidFill>
                <a:latin typeface="微软雅黑" panose="020B0503020204020204" charset="-122"/>
                <a:ea typeface="微软雅黑" panose="020B0503020204020204" charset="-122"/>
                <a:cs typeface="微软雅黑" panose="020B0503020204020204" charset="-122"/>
                <a:sym typeface="杨任东竹石体-Bold" pitchFamily="2" charset="-122"/>
              </a:rPr>
              <a:t>申报</a:t>
            </a:r>
            <a:r>
              <a:rPr lang="zh-CN" altLang="en-US" sz="2000" u="sng" noProof="1">
                <a:solidFill>
                  <a:srgbClr val="FF9B9B"/>
                </a:solidFill>
                <a:latin typeface="微软雅黑" panose="020B0503020204020204" charset="-122"/>
                <a:ea typeface="微软雅黑" panose="020B0503020204020204" charset="-122"/>
                <a:cs typeface="微软雅黑" panose="020B0503020204020204" charset="-122"/>
                <a:sym typeface="杨任东竹石体-Bold" pitchFamily="2" charset="-122"/>
              </a:rPr>
              <a:t>纳入</a:t>
            </a:r>
            <a:endParaRPr lang="zh-CN" altLang="en-US" sz="2000" u="sng" noProof="1">
              <a:solidFill>
                <a:srgbClr val="FF9B9B"/>
              </a:solidFill>
              <a:latin typeface="微软雅黑" panose="020B0503020204020204" charset="-122"/>
              <a:ea typeface="微软雅黑" panose="020B0503020204020204" charset="-122"/>
              <a:cs typeface="微软雅黑" panose="020B0503020204020204" charset="-122"/>
              <a:sym typeface="杨任东竹石体-Bold" pitchFamily="2" charset="-122"/>
            </a:endParaRPr>
          </a:p>
        </p:txBody>
      </p:sp>
      <p:sp>
        <p:nvSpPr>
          <p:cNvPr id="5" name="圆角矩形 4"/>
          <p:cNvSpPr/>
          <p:nvPr/>
        </p:nvSpPr>
        <p:spPr>
          <a:xfrm>
            <a:off x="2694940" y="4615809"/>
            <a:ext cx="2912110" cy="110363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sz="2000" noProof="1">
                <a:solidFill>
                  <a:schemeClr val="accent2">
                    <a:lumMod val="60000"/>
                    <a:lumOff val="40000"/>
                  </a:schemeClr>
                </a:solidFill>
                <a:latin typeface="微软雅黑" panose="020B0503020204020204" charset="-122"/>
                <a:ea typeface="微软雅黑" panose="020B0503020204020204" charset="-122"/>
                <a:cs typeface="方正黑体简体" charset="0"/>
                <a:sym typeface="杨任东竹石体-Bold" pitchFamily="2" charset="-122"/>
              </a:rPr>
              <a:t>工业、贸经、服务业</a:t>
            </a:r>
            <a:endParaRPr lang="zh-CN" altLang="en-US" sz="2000" noProof="1">
              <a:solidFill>
                <a:schemeClr val="accent2">
                  <a:lumMod val="60000"/>
                  <a:lumOff val="40000"/>
                </a:schemeClr>
              </a:solidFill>
              <a:latin typeface="微软雅黑" panose="020B0503020204020204" charset="-122"/>
              <a:ea typeface="微软雅黑" panose="020B0503020204020204" charset="-122"/>
              <a:cs typeface="方正黑体简体" charset="0"/>
              <a:sym typeface="杨任东竹石体-Bold" pitchFamily="2" charset="-122"/>
            </a:endParaRPr>
          </a:p>
          <a:p>
            <a:pPr algn="ctr" eaLnBrk="0" hangingPunct="0">
              <a:defRPr/>
            </a:pPr>
            <a:r>
              <a:rPr lang="zh-CN" sz="2000" noProof="1">
                <a:solidFill>
                  <a:schemeClr val="bg1"/>
                </a:solidFill>
                <a:latin typeface="微软雅黑" panose="020B0503020204020204" charset="-122"/>
                <a:ea typeface="微软雅黑" panose="020B0503020204020204" charset="-122"/>
                <a:cs typeface="方正黑体简体" charset="0"/>
                <a:sym typeface="杨任东竹石体-Bold" pitchFamily="2" charset="-122"/>
              </a:rPr>
              <a:t>三个专业转为</a:t>
            </a:r>
            <a:endParaRPr lang="zh-CN" sz="2000" noProof="1">
              <a:solidFill>
                <a:schemeClr val="bg1"/>
              </a:solidFill>
              <a:latin typeface="微软雅黑" panose="020B0503020204020204" charset="-122"/>
              <a:ea typeface="微软雅黑" panose="020B0503020204020204" charset="-122"/>
              <a:cs typeface="方正黑体简体" charset="0"/>
              <a:sym typeface="杨任东竹石体-Bold" pitchFamily="2" charset="-122"/>
            </a:endParaRPr>
          </a:p>
          <a:p>
            <a:pPr algn="ctr" eaLnBrk="0" hangingPunct="0">
              <a:defRPr/>
            </a:pPr>
            <a:r>
              <a:rPr lang="zh-CN" altLang="en-US" sz="2000" noProof="1">
                <a:solidFill>
                  <a:srgbClr val="FFC000"/>
                </a:solidFill>
                <a:latin typeface="微软雅黑" panose="020B0503020204020204" charset="-122"/>
                <a:ea typeface="微软雅黑" panose="020B0503020204020204" charset="-122"/>
                <a:cs typeface="方正黑体简体" charset="0"/>
                <a:sym typeface="杨任东竹石体-Bold" pitchFamily="2" charset="-122"/>
              </a:rPr>
              <a:t>建筑业、房地产</a:t>
            </a:r>
            <a:endParaRPr lang="zh-CN" altLang="en-US" sz="2000" noProof="1">
              <a:solidFill>
                <a:srgbClr val="FFC000"/>
              </a:solidFill>
              <a:latin typeface="微软雅黑" panose="020B0503020204020204" charset="-122"/>
              <a:ea typeface="微软雅黑" panose="020B0503020204020204" charset="-122"/>
              <a:cs typeface="方正黑体简体" charset="0"/>
              <a:sym typeface="杨任东竹石体-Bold" pitchFamily="2" charset="-122"/>
            </a:endParaRPr>
          </a:p>
        </p:txBody>
      </p:sp>
      <p:sp>
        <p:nvSpPr>
          <p:cNvPr id="7" name="圆角矩形 6"/>
          <p:cNvSpPr/>
          <p:nvPr/>
        </p:nvSpPr>
        <p:spPr>
          <a:xfrm>
            <a:off x="6607810" y="4582160"/>
            <a:ext cx="5344794" cy="1219200"/>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zh-CN" altLang="en-US" sz="2000" noProof="1">
              <a:solidFill>
                <a:schemeClr val="accent2">
                  <a:lumMod val="60000"/>
                  <a:lumOff val="40000"/>
                </a:schemeClr>
              </a:solidFill>
              <a:latin typeface="微软雅黑" panose="020B0503020204020204" charset="-122"/>
              <a:ea typeface="微软雅黑" panose="020B0503020204020204" charset="-122"/>
              <a:cs typeface="微软雅黑" panose="020B0503020204020204" charset="-122"/>
              <a:sym typeface="杨任东竹石体-Bold" pitchFamily="2" charset="-122"/>
            </a:endParaRPr>
          </a:p>
          <a:p>
            <a:pPr algn="ctr" eaLnBrk="0" hangingPunct="0">
              <a:defRPr/>
            </a:pPr>
            <a:r>
              <a:rPr lang="zh-CN" altLang="en-US" sz="2000" noProof="1">
                <a:solidFill>
                  <a:schemeClr val="accent2">
                    <a:lumMod val="60000"/>
                    <a:lumOff val="40000"/>
                  </a:schemeClr>
                </a:solidFill>
                <a:latin typeface="微软雅黑" panose="020B0503020204020204" charset="-122"/>
                <a:ea typeface="微软雅黑" panose="020B0503020204020204" charset="-122"/>
                <a:cs typeface="微软雅黑" panose="020B0503020204020204" charset="-122"/>
                <a:sym typeface="杨任东竹石体-Bold" pitchFamily="2" charset="-122"/>
              </a:rPr>
              <a:t>工业、贸经、服务业</a:t>
            </a:r>
            <a:r>
              <a:rPr lang="zh-CN" altLang="en-US" sz="2000" noProof="1">
                <a:solidFill>
                  <a:srgbClr val="FF0000"/>
                </a:solidFill>
                <a:latin typeface="微软雅黑" panose="020B0503020204020204" charset="-122"/>
                <a:ea typeface="微软雅黑" panose="020B0503020204020204" charset="-122"/>
                <a:cs typeface="微软雅黑" panose="020B0503020204020204" charset="-122"/>
                <a:sym typeface="杨任东竹石体-Bold" pitchFamily="2" charset="-122"/>
              </a:rPr>
              <a:t>年度</a:t>
            </a:r>
            <a:r>
              <a:rPr lang="zh-CN" altLang="en-US" sz="2000" noProof="1">
                <a:solidFill>
                  <a:schemeClr val="bg1"/>
                </a:solidFill>
                <a:latin typeface="微软雅黑" panose="020B0503020204020204" charset="-122"/>
                <a:ea typeface="微软雅黑" panose="020B0503020204020204" charset="-122"/>
                <a:cs typeface="微软雅黑" panose="020B0503020204020204" charset="-122"/>
                <a:sym typeface="杨任东竹石体-Bold" pitchFamily="2" charset="-122"/>
              </a:rPr>
              <a:t>申报</a:t>
            </a:r>
            <a:r>
              <a:rPr lang="zh-CN" altLang="en-US" sz="2000" u="sng" noProof="1">
                <a:solidFill>
                  <a:srgbClr val="FF9B9B"/>
                </a:solidFill>
                <a:latin typeface="微软雅黑" panose="020B0503020204020204" charset="-122"/>
                <a:ea typeface="微软雅黑" panose="020B0503020204020204" charset="-122"/>
                <a:cs typeface="微软雅黑" panose="020B0503020204020204" charset="-122"/>
                <a:sym typeface="杨任东竹石体-Bold" pitchFamily="2" charset="-122"/>
              </a:rPr>
              <a:t>退出</a:t>
            </a:r>
            <a:r>
              <a:rPr lang="zh-CN" altLang="en-US" sz="2000" noProof="1">
                <a:solidFill>
                  <a:schemeClr val="bg1"/>
                </a:solidFill>
                <a:latin typeface="微软雅黑" panose="020B0503020204020204" charset="-122"/>
                <a:ea typeface="微软雅黑" panose="020B0503020204020204" charset="-122"/>
                <a:cs typeface="微软雅黑" panose="020B0503020204020204" charset="-122"/>
                <a:sym typeface="杨任东竹石体-Bold" pitchFamily="2" charset="-122"/>
              </a:rPr>
              <a:t>；</a:t>
            </a:r>
            <a:endParaRPr lang="zh-CN" altLang="en-US" sz="2000" noProof="1">
              <a:solidFill>
                <a:schemeClr val="bg1"/>
              </a:solidFill>
              <a:latin typeface="微软雅黑" panose="020B0503020204020204" charset="-122"/>
              <a:ea typeface="微软雅黑" panose="020B0503020204020204" charset="-122"/>
              <a:cs typeface="微软雅黑" panose="020B0503020204020204" charset="-122"/>
              <a:sym typeface="杨任东竹石体-Bold" pitchFamily="2" charset="-122"/>
            </a:endParaRPr>
          </a:p>
          <a:p>
            <a:pPr algn="ctr" eaLnBrk="0" hangingPunct="0">
              <a:defRPr/>
            </a:pPr>
            <a:r>
              <a:rPr lang="zh-CN" altLang="en-US" sz="2000" noProof="1" smtClean="0">
                <a:solidFill>
                  <a:srgbClr val="FFC000"/>
                </a:solidFill>
                <a:latin typeface="微软雅黑" panose="020B0503020204020204" charset="-122"/>
                <a:ea typeface="微软雅黑" panose="020B0503020204020204" charset="-122"/>
                <a:cs typeface="微软雅黑" panose="020B0503020204020204" charset="-122"/>
                <a:sym typeface="杨任东竹石体-Bold" pitchFamily="2" charset="-122"/>
              </a:rPr>
              <a:t>建筑业</a:t>
            </a:r>
            <a:r>
              <a:rPr lang="zh-CN" altLang="en-US" sz="2000" noProof="1">
                <a:solidFill>
                  <a:srgbClr val="FFC000"/>
                </a:solidFill>
                <a:latin typeface="微软雅黑" panose="020B0503020204020204" charset="-122"/>
                <a:ea typeface="微软雅黑" panose="020B0503020204020204" charset="-122"/>
                <a:cs typeface="微软雅黑" panose="020B0503020204020204" charset="-122"/>
                <a:sym typeface="杨任东竹石体-Bold" pitchFamily="2" charset="-122"/>
              </a:rPr>
              <a:t>、房地产</a:t>
            </a:r>
            <a:r>
              <a:rPr lang="en-US" altLang="zh-CN" sz="2000" noProof="1">
                <a:solidFill>
                  <a:srgbClr val="FF0000"/>
                </a:solidFill>
                <a:latin typeface="微软雅黑" panose="020B0503020204020204" charset="-122"/>
                <a:ea typeface="微软雅黑" panose="020B0503020204020204" charset="-122"/>
                <a:cs typeface="微软雅黑" panose="020B0503020204020204" charset="-122"/>
                <a:sym typeface="杨任东竹石体-Bold" pitchFamily="2" charset="-122"/>
              </a:rPr>
              <a:t>2</a:t>
            </a:r>
            <a:r>
              <a:rPr lang="zh-CN" altLang="en-US" sz="2000" noProof="1">
                <a:solidFill>
                  <a:srgbClr val="FF0000"/>
                </a:solidFill>
                <a:latin typeface="微软雅黑" panose="020B0503020204020204" charset="-122"/>
                <a:ea typeface="微软雅黑" panose="020B0503020204020204" charset="-122"/>
                <a:cs typeface="微软雅黑" panose="020B0503020204020204" charset="-122"/>
                <a:sym typeface="杨任东竹石体-Bold" pitchFamily="2" charset="-122"/>
              </a:rPr>
              <a:t>月</a:t>
            </a:r>
            <a:r>
              <a:rPr lang="zh-CN" altLang="en-US" sz="2000" noProof="1">
                <a:solidFill>
                  <a:schemeClr val="bg1"/>
                </a:solidFill>
                <a:latin typeface="微软雅黑" panose="020B0503020204020204" charset="-122"/>
                <a:ea typeface="微软雅黑" panose="020B0503020204020204" charset="-122"/>
                <a:cs typeface="微软雅黑" panose="020B0503020204020204" charset="-122"/>
                <a:sym typeface="杨任东竹石体-Bold" pitchFamily="2" charset="-122"/>
              </a:rPr>
              <a:t>申报</a:t>
            </a:r>
            <a:r>
              <a:rPr lang="zh-CN" altLang="en-US" sz="2000" u="sng" noProof="1">
                <a:solidFill>
                  <a:srgbClr val="FF9B9B"/>
                </a:solidFill>
                <a:latin typeface="微软雅黑" panose="020B0503020204020204" charset="-122"/>
                <a:ea typeface="微软雅黑" panose="020B0503020204020204" charset="-122"/>
                <a:cs typeface="微软雅黑" panose="020B0503020204020204" charset="-122"/>
                <a:sym typeface="杨任东竹石体-Bold" pitchFamily="2" charset="-122"/>
              </a:rPr>
              <a:t>纳入</a:t>
            </a:r>
            <a:r>
              <a:rPr lang="zh-CN" altLang="en-US" sz="2000" noProof="1">
                <a:solidFill>
                  <a:schemeClr val="bg1"/>
                </a:solidFill>
                <a:latin typeface="微软雅黑" panose="020B0503020204020204" charset="-122"/>
                <a:ea typeface="微软雅黑" panose="020B0503020204020204" charset="-122"/>
                <a:cs typeface="微软雅黑" panose="020B0503020204020204" charset="-122"/>
                <a:sym typeface="杨任东竹石体-Bold" pitchFamily="2" charset="-122"/>
              </a:rPr>
              <a:t>。</a:t>
            </a:r>
            <a:endParaRPr lang="zh-CN" altLang="en-US" sz="2000" noProof="1">
              <a:solidFill>
                <a:sysClr val="windowText" lastClr="000000"/>
              </a:solidFill>
              <a:latin typeface="微软雅黑" panose="020B0503020204020204" charset="-122"/>
              <a:ea typeface="微软雅黑" panose="020B0503020204020204" charset="-122"/>
              <a:cs typeface="微软雅黑" panose="020B0503020204020204" charset="-122"/>
              <a:sym typeface="杨任东竹石体-Bold" pitchFamily="2" charset="-122"/>
            </a:endParaRPr>
          </a:p>
          <a:p>
            <a:pPr eaLnBrk="0" hangingPunct="0">
              <a:defRPr/>
            </a:pPr>
            <a:endParaRPr lang="zh-CN" altLang="en-US" sz="2000" noProof="1">
              <a:solidFill>
                <a:schemeClr val="bg1"/>
              </a:solidFill>
              <a:latin typeface="微软雅黑" panose="020B0503020204020204" charset="-122"/>
              <a:ea typeface="微软雅黑" panose="020B0503020204020204" charset="-122"/>
              <a:cs typeface="微软雅黑" panose="020B0503020204020204" charset="-122"/>
              <a:sym typeface="杨任东竹石体-Bold" pitchFamily="2" charset="-122"/>
            </a:endParaRPr>
          </a:p>
        </p:txBody>
      </p:sp>
      <p:cxnSp>
        <p:nvCxnSpPr>
          <p:cNvPr id="15" name="直接箭头连接符 14"/>
          <p:cNvCxnSpPr/>
          <p:nvPr/>
        </p:nvCxnSpPr>
        <p:spPr>
          <a:xfrm>
            <a:off x="5657850" y="5326063"/>
            <a:ext cx="898525"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5607050" y="3289374"/>
            <a:ext cx="898525"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12" name="圆角矩形 11"/>
          <p:cNvSpPr/>
          <p:nvPr/>
        </p:nvSpPr>
        <p:spPr>
          <a:xfrm>
            <a:off x="2743200" y="2633260"/>
            <a:ext cx="2911475" cy="1127125"/>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sz="2000" noProof="1">
                <a:solidFill>
                  <a:srgbClr val="FFC000"/>
                </a:solidFill>
                <a:latin typeface="微软雅黑" panose="020B0503020204020204" charset="-122"/>
                <a:ea typeface="微软雅黑" panose="020B0503020204020204" charset="-122"/>
                <a:cs typeface="方正黑体简体" charset="0"/>
                <a:sym typeface="杨任东竹石体-Bold" pitchFamily="2" charset="-122"/>
              </a:rPr>
              <a:t>建筑业、房地产</a:t>
            </a:r>
            <a:endParaRPr lang="zh-CN" altLang="en-US" sz="2000" noProof="1">
              <a:solidFill>
                <a:srgbClr val="FFC000"/>
              </a:solidFill>
              <a:latin typeface="微软雅黑" panose="020B0503020204020204" charset="-122"/>
              <a:ea typeface="微软雅黑" panose="020B0503020204020204" charset="-122"/>
              <a:cs typeface="方正黑体简体" charset="0"/>
              <a:sym typeface="杨任东竹石体-Bold" pitchFamily="2" charset="-122"/>
            </a:endParaRPr>
          </a:p>
          <a:p>
            <a:pPr algn="ctr" eaLnBrk="0" hangingPunct="0">
              <a:defRPr/>
            </a:pPr>
            <a:r>
              <a:rPr lang="zh-CN" sz="2000" noProof="1">
                <a:solidFill>
                  <a:schemeClr val="bg1"/>
                </a:solidFill>
                <a:latin typeface="微软雅黑" panose="020B0503020204020204" charset="-122"/>
                <a:ea typeface="微软雅黑" panose="020B0503020204020204" charset="-122"/>
                <a:cs typeface="方正黑体简体" charset="0"/>
                <a:sym typeface="杨任东竹石体-Bold" pitchFamily="2" charset="-122"/>
              </a:rPr>
              <a:t>专业转为</a:t>
            </a:r>
            <a:endParaRPr lang="zh-CN" sz="2000" noProof="1">
              <a:solidFill>
                <a:schemeClr val="bg1"/>
              </a:solidFill>
              <a:latin typeface="微软雅黑" panose="020B0503020204020204" charset="-122"/>
              <a:ea typeface="微软雅黑" panose="020B0503020204020204" charset="-122"/>
              <a:cs typeface="方正黑体简体" charset="0"/>
              <a:sym typeface="杨任东竹石体-Bold" pitchFamily="2" charset="-122"/>
            </a:endParaRPr>
          </a:p>
          <a:p>
            <a:pPr algn="ctr" eaLnBrk="0" hangingPunct="0">
              <a:defRPr/>
            </a:pPr>
            <a:r>
              <a:rPr lang="zh-CN" altLang="en-US" sz="2000" noProof="1">
                <a:solidFill>
                  <a:schemeClr val="accent2">
                    <a:lumMod val="60000"/>
                    <a:lumOff val="40000"/>
                  </a:schemeClr>
                </a:solidFill>
                <a:latin typeface="微软雅黑" panose="020B0503020204020204" charset="-122"/>
                <a:ea typeface="微软雅黑" panose="020B0503020204020204" charset="-122"/>
                <a:cs typeface="方正黑体简体" charset="0"/>
                <a:sym typeface="杨任东竹石体-Bold" pitchFamily="2" charset="-122"/>
              </a:rPr>
              <a:t>工业、贸经、服务业</a:t>
            </a:r>
            <a:endParaRPr lang="zh-CN" altLang="en-US" sz="2000" noProof="1">
              <a:solidFill>
                <a:schemeClr val="accent2">
                  <a:lumMod val="60000"/>
                  <a:lumOff val="40000"/>
                </a:schemeClr>
              </a:solidFill>
              <a:latin typeface="微软雅黑" panose="020B0503020204020204" charset="-122"/>
              <a:ea typeface="微软雅黑" panose="020B0503020204020204" charset="-122"/>
              <a:cs typeface="方正黑体简体" charset="0"/>
              <a:sym typeface="杨任东竹石体-Bold" pitchFamily="2" charset="-122"/>
            </a:endParaRPr>
          </a:p>
        </p:txBody>
      </p:sp>
      <p:sp>
        <p:nvSpPr>
          <p:cNvPr id="16" name="圆角矩形 15"/>
          <p:cNvSpPr/>
          <p:nvPr/>
        </p:nvSpPr>
        <p:spPr>
          <a:xfrm>
            <a:off x="3925093" y="1502759"/>
            <a:ext cx="8027511" cy="695325"/>
          </a:xfrm>
          <a:prstGeom prst="roundRect">
            <a:avLst/>
          </a:prstGeom>
          <a:solidFill>
            <a:schemeClr val="accent1">
              <a:lumMod val="75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r>
              <a:rPr lang="en-US" altLang="zh-CN" sz="2000" b="1" noProof="1" smtClean="0">
                <a:solidFill>
                  <a:schemeClr val="bg1"/>
                </a:solidFill>
                <a:latin typeface="微软雅黑" panose="020B0503020204020204" charset="-122"/>
                <a:ea typeface="微软雅黑" panose="020B0503020204020204" charset="-122"/>
                <a:cs typeface="微软雅黑" panose="020B0503020204020204" charset="-122"/>
                <a:sym typeface="杨任东竹石体-Bold" pitchFamily="2" charset="-122"/>
              </a:rPr>
              <a:t>2</a:t>
            </a:r>
            <a:r>
              <a:rPr lang="zh-CN" altLang="en-US" sz="2000" b="1" noProof="1" smtClean="0">
                <a:solidFill>
                  <a:schemeClr val="bg1"/>
                </a:solidFill>
                <a:latin typeface="微软雅黑" panose="020B0503020204020204" charset="-122"/>
                <a:ea typeface="微软雅黑" panose="020B0503020204020204" charset="-122"/>
                <a:cs typeface="微软雅黑" panose="020B0503020204020204" charset="-122"/>
                <a:sym typeface="杨任东竹石体-Bold" pitchFamily="2" charset="-122"/>
              </a:rPr>
              <a:t>月月度申报</a:t>
            </a:r>
            <a:r>
              <a:rPr lang="en-US" altLang="zh-CN" sz="2000" noProof="1" smtClean="0">
                <a:solidFill>
                  <a:schemeClr val="bg1"/>
                </a:solidFill>
                <a:latin typeface="微软雅黑" panose="020B0503020204020204" charset="-122"/>
                <a:ea typeface="微软雅黑" panose="020B0503020204020204" charset="-122"/>
                <a:cs typeface="微软雅黑" panose="020B0503020204020204" charset="-122"/>
                <a:sym typeface="杨任东竹石体-Bold" pitchFamily="2" charset="-122"/>
              </a:rPr>
              <a:t>——</a:t>
            </a:r>
            <a:r>
              <a:rPr lang="zh-CN" altLang="en-US" sz="2000" noProof="1" smtClean="0">
                <a:solidFill>
                  <a:schemeClr val="bg1"/>
                </a:solidFill>
                <a:latin typeface="微软雅黑" panose="020B0503020204020204" charset="-122"/>
                <a:ea typeface="微软雅黑" panose="020B0503020204020204" charset="-122"/>
                <a:cs typeface="微软雅黑" panose="020B0503020204020204" charset="-122"/>
                <a:sym typeface="杨任东竹石体-Bold" pitchFamily="2" charset="-122"/>
              </a:rPr>
              <a:t>以</a:t>
            </a:r>
            <a:r>
              <a:rPr lang="zh-CN" altLang="en-US" sz="2000" noProof="1" smtClean="0">
                <a:solidFill>
                  <a:schemeClr val="accent2">
                    <a:lumMod val="60000"/>
                    <a:lumOff val="40000"/>
                  </a:schemeClr>
                </a:solidFill>
                <a:latin typeface="微软雅黑" panose="020B0503020204020204" charset="-122"/>
                <a:ea typeface="微软雅黑" panose="020B0503020204020204" charset="-122"/>
                <a:cs typeface="微软雅黑" panose="020B0503020204020204" charset="-122"/>
                <a:sym typeface="杨任东竹石体-Bold" pitchFamily="2" charset="-122"/>
              </a:rPr>
              <a:t>专业变更</a:t>
            </a:r>
            <a:r>
              <a:rPr lang="zh-CN" altLang="en-US" sz="2000" noProof="1" smtClean="0">
                <a:solidFill>
                  <a:schemeClr val="bg1"/>
                </a:solidFill>
                <a:latin typeface="微软雅黑" panose="020B0503020204020204" charset="-122"/>
                <a:ea typeface="微软雅黑" panose="020B0503020204020204" charset="-122"/>
                <a:cs typeface="微软雅黑" panose="020B0503020204020204" charset="-122"/>
                <a:sym typeface="杨任东竹石体-Bold" pitchFamily="2" charset="-122"/>
              </a:rPr>
              <a:t>类型进行申报，转</a:t>
            </a:r>
            <a:r>
              <a:rPr lang="zh-CN" altLang="en-US" sz="2000" noProof="1">
                <a:solidFill>
                  <a:schemeClr val="bg1"/>
                </a:solidFill>
                <a:latin typeface="微软雅黑" panose="020B0503020204020204" charset="-122"/>
                <a:ea typeface="微软雅黑" panose="020B0503020204020204" charset="-122"/>
                <a:cs typeface="微软雅黑" panose="020B0503020204020204" charset="-122"/>
                <a:sym typeface="杨任东竹石体-Bold" pitchFamily="2" charset="-122"/>
              </a:rPr>
              <a:t>专业</a:t>
            </a:r>
            <a:r>
              <a:rPr lang="zh-CN" altLang="en-US" sz="2000" noProof="1" smtClean="0">
                <a:solidFill>
                  <a:schemeClr val="bg1"/>
                </a:solidFill>
                <a:latin typeface="微软雅黑" panose="020B0503020204020204" charset="-122"/>
                <a:ea typeface="微软雅黑" panose="020B0503020204020204" charset="-122"/>
                <a:cs typeface="微软雅黑" panose="020B0503020204020204" charset="-122"/>
                <a:sym typeface="杨任东竹石体-Bold" pitchFamily="2" charset="-122"/>
              </a:rPr>
              <a:t>变更，一</a:t>
            </a:r>
            <a:r>
              <a:rPr lang="zh-CN" altLang="en-US" sz="2000" noProof="1">
                <a:solidFill>
                  <a:schemeClr val="bg1"/>
                </a:solidFill>
                <a:latin typeface="微软雅黑" panose="020B0503020204020204" charset="-122"/>
                <a:ea typeface="微软雅黑" panose="020B0503020204020204" charset="-122"/>
                <a:cs typeface="微软雅黑" panose="020B0503020204020204" charset="-122"/>
                <a:sym typeface="杨任东竹石体-Bold" pitchFamily="2" charset="-122"/>
              </a:rPr>
              <a:t>退一进</a:t>
            </a:r>
            <a:endParaRPr lang="zh-CN" altLang="en-US" sz="2000" noProof="1">
              <a:solidFill>
                <a:schemeClr val="bg1"/>
              </a:solidFill>
              <a:latin typeface="微软雅黑" panose="020B0503020204020204" charset="-122"/>
              <a:ea typeface="微软雅黑" panose="020B0503020204020204" charset="-122"/>
              <a:cs typeface="微软雅黑" panose="020B0503020204020204" charset="-122"/>
              <a:sym typeface="杨任东竹石体-Bold" pitchFamily="2" charset="-122"/>
            </a:endParaRPr>
          </a:p>
        </p:txBody>
      </p:sp>
      <p:sp>
        <p:nvSpPr>
          <p:cNvPr id="3" name="对话气泡: 圆角矩形 1"/>
          <p:cNvSpPr/>
          <p:nvPr/>
        </p:nvSpPr>
        <p:spPr>
          <a:xfrm>
            <a:off x="153827" y="1398343"/>
            <a:ext cx="3381375" cy="1149350"/>
          </a:xfrm>
          <a:prstGeom prst="wedgeRoundRectCallout">
            <a:avLst>
              <a:gd name="adj1" fmla="val 1752"/>
              <a:gd name="adj2" fmla="val 187406"/>
              <a:gd name="adj3" fmla="val 16667"/>
            </a:avLst>
          </a:prstGeom>
          <a:gradFill>
            <a:gsLst>
              <a:gs pos="0">
                <a:srgbClr val="FFFFFF"/>
              </a:gs>
              <a:gs pos="100000">
                <a:schemeClr val="bg1">
                  <a:lumMod val="95000"/>
                </a:schemeClr>
              </a:gs>
            </a:gsLst>
            <a:lin ang="15000000" scaled="0"/>
          </a:gradFill>
          <a:ln w="25400">
            <a:solidFill>
              <a:srgbClr val="FF9B9B"/>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altLang="zh-CN" sz="2000" b="1" dirty="0" smtClean="0">
                <a:solidFill>
                  <a:schemeClr val="accent1">
                    <a:lumMod val="75000"/>
                  </a:schemeClr>
                </a:solidFill>
                <a:latin typeface="微软雅黑" panose="020B0503020204020204" charset="-122"/>
                <a:ea typeface="微软雅黑" panose="020B0503020204020204" charset="-122"/>
                <a:cs typeface="FZHei-B01S"/>
                <a:sym typeface="FZZhengHeiS-R-GB"/>
              </a:rPr>
              <a:t>2</a:t>
            </a:r>
            <a:r>
              <a:rPr lang="zh-CN" altLang="en-US" sz="2000" b="1" dirty="0" smtClean="0">
                <a:solidFill>
                  <a:schemeClr val="accent1">
                    <a:lumMod val="75000"/>
                  </a:schemeClr>
                </a:solidFill>
                <a:latin typeface="微软雅黑" panose="020B0503020204020204" charset="-122"/>
                <a:ea typeface="微软雅黑" panose="020B0503020204020204" charset="-122"/>
                <a:cs typeface="FZHei-B01S"/>
                <a:sym typeface="FZZhengHeiS-R-GB"/>
              </a:rPr>
              <a:t>月月度以外的期别申报</a:t>
            </a:r>
            <a:endParaRPr lang="en-US" altLang="zh-CN" sz="1600" dirty="0" smtClean="0">
              <a:solidFill>
                <a:schemeClr val="accent1">
                  <a:lumMod val="75000"/>
                </a:schemeClr>
              </a:solidFill>
              <a:latin typeface="微软雅黑" panose="020B0503020204020204" charset="-122"/>
              <a:ea typeface="微软雅黑" panose="020B0503020204020204" charset="-122"/>
              <a:cs typeface="FZHei-B01S"/>
              <a:sym typeface="FZZhengHeiS-R-GB"/>
            </a:endParaRPr>
          </a:p>
          <a:p>
            <a:pPr algn="ctr" eaLnBrk="0" hangingPunct="0">
              <a:defRPr/>
            </a:pPr>
            <a:r>
              <a:rPr lang="zh-CN" altLang="en-US" b="1" dirty="0" smtClean="0">
                <a:solidFill>
                  <a:schemeClr val="tx1"/>
                </a:solidFill>
                <a:latin typeface="微软雅黑" panose="020B0503020204020204" charset="-122"/>
                <a:ea typeface="微软雅黑" panose="020B0503020204020204" charset="-122"/>
                <a:cs typeface="FZHei-B01S"/>
                <a:sym typeface="FZZhengHeiS-R-GB"/>
              </a:rPr>
              <a:t>不能通过“专业变更退出</a:t>
            </a:r>
            <a:r>
              <a:rPr lang="en-US" altLang="zh-CN" b="1" dirty="0" smtClean="0">
                <a:solidFill>
                  <a:schemeClr val="tx1"/>
                </a:solidFill>
                <a:latin typeface="微软雅黑" panose="020B0503020204020204" charset="-122"/>
                <a:ea typeface="微软雅黑" panose="020B0503020204020204" charset="-122"/>
                <a:cs typeface="FZHei-B01S"/>
                <a:sym typeface="FZZhengHeiS-R-GB"/>
              </a:rPr>
              <a:t>/</a:t>
            </a:r>
            <a:r>
              <a:rPr lang="zh-CN" altLang="en-US" b="1" dirty="0" smtClean="0">
                <a:solidFill>
                  <a:schemeClr val="tx1"/>
                </a:solidFill>
                <a:latin typeface="微软雅黑" panose="020B0503020204020204" charset="-122"/>
                <a:ea typeface="微软雅黑" panose="020B0503020204020204" charset="-122"/>
                <a:cs typeface="FZHei-B01S"/>
                <a:sym typeface="FZZhengHeiS-R-GB"/>
              </a:rPr>
              <a:t>纳入”类型申报</a:t>
            </a:r>
            <a:endParaRPr lang="zh-CN" altLang="en-US" b="1" dirty="0">
              <a:solidFill>
                <a:schemeClr val="tx1"/>
              </a:solidFill>
              <a:latin typeface="微软雅黑" panose="020B0503020204020204" charset="-122"/>
              <a:ea typeface="微软雅黑" panose="020B0503020204020204" charset="-122"/>
              <a:cs typeface="FZHei-B01S"/>
              <a:sym typeface="FZZhengHeiS-R-GB"/>
            </a:endParaRPr>
          </a:p>
        </p:txBody>
      </p:sp>
      <p:sp>
        <p:nvSpPr>
          <p:cNvPr id="133144"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D5E105AE-9460-42EA-B384-31B320189070}" type="slidenum">
              <a:rPr altLang="en-US" smtClean="0">
                <a:solidFill>
                  <a:srgbClr val="898989"/>
                </a:solidFill>
                <a:cs typeface="FZHei-B01S"/>
              </a:rPr>
            </a:fld>
            <a:endParaRPr lang="zh-CN" altLang="en-US" smtClean="0">
              <a:solidFill>
                <a:srgbClr val="898989"/>
              </a:solidFill>
              <a:cs typeface="FZHei-B01S"/>
            </a:endParaRPr>
          </a:p>
        </p:txBody>
      </p:sp>
      <p:sp>
        <p:nvSpPr>
          <p:cNvPr id="2" name="左大括号 1"/>
          <p:cNvSpPr/>
          <p:nvPr/>
        </p:nvSpPr>
        <p:spPr>
          <a:xfrm>
            <a:off x="1844515" y="2633260"/>
            <a:ext cx="898685" cy="3086179"/>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p>
        </p:txBody>
      </p:sp>
      <p:sp>
        <p:nvSpPr>
          <p:cNvPr id="6" name="文本框 5"/>
          <p:cNvSpPr txBox="1"/>
          <p:nvPr/>
        </p:nvSpPr>
        <p:spPr>
          <a:xfrm>
            <a:off x="2109470" y="5988050"/>
            <a:ext cx="5636895" cy="521970"/>
          </a:xfrm>
          <a:prstGeom prst="rect">
            <a:avLst/>
          </a:prstGeom>
          <a:noFill/>
        </p:spPr>
        <p:txBody>
          <a:bodyPr wrap="square" rtlCol="0">
            <a:spAutoFit/>
          </a:bodyPr>
          <a:p>
            <a:r>
              <a:rPr lang="zh-CN" altLang="en-US" sz="2800">
                <a:latin typeface="方正黑体_GBK" panose="02000000000000000000" charset="-122"/>
                <a:ea typeface="方正黑体_GBK" panose="02000000000000000000" charset="-122"/>
              </a:rPr>
              <a:t>按报表期别先退后进</a:t>
            </a:r>
            <a:endParaRPr lang="zh-CN" altLang="en-US" sz="2800">
              <a:latin typeface="方正黑体_GBK" panose="02000000000000000000" charset="-122"/>
              <a:ea typeface="方正黑体_GBK" panose="02000000000000000000"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549650" y="2120265"/>
            <a:ext cx="8404860" cy="261302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anchor="ctr"/>
          <a:lstStyle/>
          <a:p>
            <a:pPr algn="ctr">
              <a:defRPr/>
            </a:pPr>
            <a:endParaRPr lang="zh-CN" altLang="en-US" noProof="1">
              <a:latin typeface="杨任东竹石体-Bold" pitchFamily="2" charset="-122"/>
              <a:ea typeface="杨任东竹石体-Bold" pitchFamily="2" charset="-122"/>
              <a:cs typeface="+mn-ea"/>
              <a:sym typeface="杨任东竹石体-Bold" pitchFamily="2" charset="-122"/>
            </a:endParaRPr>
          </a:p>
        </p:txBody>
      </p:sp>
      <p:sp>
        <p:nvSpPr>
          <p:cNvPr id="43" name="矩形 42"/>
          <p:cNvSpPr/>
          <p:nvPr/>
        </p:nvSpPr>
        <p:spPr>
          <a:xfrm>
            <a:off x="4257675" y="1376363"/>
            <a:ext cx="7266668" cy="46355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anchor="ctr"/>
          <a:lstStyle/>
          <a:p>
            <a:pPr algn="ctr" eaLnBrk="0" hangingPunct="0">
              <a:defRPr/>
            </a:pPr>
            <a:r>
              <a:rPr lang="zh-CN" altLang="en-US" sz="2800" noProof="1">
                <a:ea typeface="微软雅黑" panose="020B0503020204020204" charset="-122"/>
                <a:sym typeface="杨任东竹石体-Bold" pitchFamily="2" charset="-122"/>
              </a:rPr>
              <a:t>专业</a:t>
            </a:r>
            <a:r>
              <a:rPr lang="zh-CN" altLang="en-US" sz="2800" noProof="1" smtClean="0">
                <a:ea typeface="微软雅黑" panose="020B0503020204020204" charset="-122"/>
                <a:sym typeface="杨任东竹石体-Bold" pitchFamily="2" charset="-122"/>
              </a:rPr>
              <a:t>变更，但是不</a:t>
            </a:r>
            <a:r>
              <a:rPr lang="zh-CN" altLang="en-US" sz="2800" noProof="1">
                <a:ea typeface="微软雅黑" panose="020B0503020204020204" charset="-122"/>
                <a:sym typeface="杨任东竹石体-Bold" pitchFamily="2" charset="-122"/>
              </a:rPr>
              <a:t>满足</a:t>
            </a:r>
            <a:r>
              <a:rPr lang="zh-CN" altLang="en-US" sz="2800" noProof="1">
                <a:solidFill>
                  <a:schemeClr val="accent2">
                    <a:lumMod val="60000"/>
                    <a:lumOff val="40000"/>
                  </a:schemeClr>
                </a:solidFill>
                <a:ea typeface="微软雅黑" panose="020B0503020204020204" charset="-122"/>
                <a:sym typeface="杨任东竹石体-Bold" pitchFamily="2" charset="-122"/>
              </a:rPr>
              <a:t>变更后专业</a:t>
            </a:r>
            <a:r>
              <a:rPr lang="zh-CN" altLang="en-US" sz="2800" noProof="1">
                <a:ea typeface="微软雅黑" panose="020B0503020204020204" charset="-122"/>
                <a:sym typeface="杨任东竹石体-Bold" pitchFamily="2" charset="-122"/>
              </a:rPr>
              <a:t>规上条件</a:t>
            </a:r>
            <a:endParaRPr lang="zh-CN" altLang="en-US" sz="2800" noProof="1">
              <a:ea typeface="微软雅黑" panose="020B0503020204020204" charset="-122"/>
              <a:sym typeface="杨任东竹石体-Bold" pitchFamily="2" charset="-122"/>
            </a:endParaRPr>
          </a:p>
        </p:txBody>
      </p:sp>
      <p:sp>
        <p:nvSpPr>
          <p:cNvPr id="44" name="六边形 43"/>
          <p:cNvSpPr/>
          <p:nvPr/>
        </p:nvSpPr>
        <p:spPr>
          <a:xfrm>
            <a:off x="1063625" y="2574925"/>
            <a:ext cx="1587500" cy="1368425"/>
          </a:xfrm>
          <a:prstGeom prst="hexag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anchor="ctr"/>
          <a:lstStyle/>
          <a:p>
            <a:pPr algn="ctr" eaLnBrk="0" hangingPunct="0">
              <a:defRPr/>
            </a:pPr>
            <a:r>
              <a:rPr lang="zh-CN" altLang="en-US" sz="4000" b="1" noProof="1">
                <a:latin typeface="杨任东竹石体-Bold" pitchFamily="2" charset="-122"/>
                <a:ea typeface="杨任东竹石体-Bold" pitchFamily="2" charset="-122"/>
                <a:cs typeface="+mn-ea"/>
                <a:sym typeface="杨任东竹石体-Bold" pitchFamily="2" charset="-122"/>
              </a:rPr>
              <a:t> ？</a:t>
            </a:r>
            <a:endParaRPr lang="zh-CN" altLang="en-US" sz="4000" b="1" noProof="1">
              <a:latin typeface="杨任东竹石体-Bold" pitchFamily="2" charset="-122"/>
              <a:ea typeface="杨任东竹石体-Bold" pitchFamily="2" charset="-122"/>
              <a:cs typeface="+mn-ea"/>
              <a:sym typeface="杨任东竹石体-Bold" pitchFamily="2" charset="-122"/>
            </a:endParaRPr>
          </a:p>
        </p:txBody>
      </p:sp>
      <p:sp>
        <p:nvSpPr>
          <p:cNvPr id="135172" name="TextBox 9"/>
          <p:cNvSpPr txBox="1">
            <a:spLocks noChangeArrowheads="1"/>
          </p:cNvSpPr>
          <p:nvPr/>
        </p:nvSpPr>
        <p:spPr bwMode="auto">
          <a:xfrm>
            <a:off x="3691255" y="2329815"/>
            <a:ext cx="8262620"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72" tIns="45736" rIns="91472" bIns="45736">
            <a:spAutoFit/>
          </a:bodyPr>
          <a:lstStyle/>
          <a:p>
            <a:pPr marL="342900" indent="-342900" eaLnBrk="0" hangingPunct="0">
              <a:lnSpc>
                <a:spcPct val="150000"/>
              </a:lnSpc>
              <a:buFont typeface="Arial" panose="020B0604020202020204" pitchFamily="34" charset="0"/>
              <a:buChar char="•"/>
            </a:pPr>
            <a:r>
              <a:rPr lang="zh-CN" altLang="en-US" sz="2400" dirty="0" smtClean="0">
                <a:latin typeface="微软雅黑" panose="020B0503020204020204" charset="-122"/>
                <a:ea typeface="微软雅黑" panose="020B0503020204020204" charset="-122"/>
                <a:sym typeface="杨任东竹石体-Bold" pitchFamily="2" charset="-122"/>
              </a:rPr>
              <a:t>原专业</a:t>
            </a:r>
            <a:r>
              <a:rPr lang="zh-CN" altLang="en-US" sz="2400" dirty="0" smtClean="0">
                <a:ln w="22225">
                  <a:solidFill>
                    <a:schemeClr val="accent2"/>
                  </a:solidFill>
                  <a:prstDash val="solid"/>
                </a:ln>
                <a:solidFill>
                  <a:schemeClr val="accent2">
                    <a:lumMod val="40000"/>
                    <a:lumOff val="60000"/>
                  </a:schemeClr>
                </a:solidFill>
                <a:effectLst/>
                <a:latin typeface="微软雅黑" panose="020B0503020204020204" charset="-122"/>
                <a:ea typeface="微软雅黑" panose="020B0503020204020204" charset="-122"/>
                <a:sym typeface="杨任东竹石体-Bold" pitchFamily="2" charset="-122"/>
              </a:rPr>
              <a:t>达到</a:t>
            </a:r>
            <a:r>
              <a:rPr lang="zh-CN" altLang="en-US" sz="2400" dirty="0" smtClean="0">
                <a:latin typeface="微软雅黑" panose="020B0503020204020204" charset="-122"/>
                <a:ea typeface="微软雅黑" panose="020B0503020204020204" charset="-122"/>
                <a:sym typeface="杨任东竹石体-Bold" pitchFamily="2" charset="-122"/>
              </a:rPr>
              <a:t>规模的，按照“其他原因需退出单位”申报</a:t>
            </a:r>
            <a:endParaRPr lang="en-US" altLang="zh-CN" sz="2400" dirty="0" smtClean="0">
              <a:latin typeface="微软雅黑" panose="020B0503020204020204" charset="-122"/>
              <a:ea typeface="微软雅黑" panose="020B0503020204020204" charset="-122"/>
              <a:sym typeface="杨任东竹石体-Bold" pitchFamily="2" charset="-122"/>
            </a:endParaRPr>
          </a:p>
          <a:p>
            <a:pPr marL="342900" indent="-342900" eaLnBrk="0" hangingPunct="0">
              <a:lnSpc>
                <a:spcPct val="150000"/>
              </a:lnSpc>
              <a:buFont typeface="Arial" panose="020B0604020202020204" pitchFamily="34" charset="0"/>
              <a:buChar char="•"/>
            </a:pPr>
            <a:r>
              <a:rPr lang="zh-CN" altLang="en-US" sz="2400" dirty="0" smtClean="0">
                <a:latin typeface="微软雅黑" panose="020B0503020204020204" charset="-122"/>
                <a:ea typeface="微软雅黑" panose="020B0503020204020204" charset="-122"/>
                <a:sym typeface="杨任东竹石体-Bold" pitchFamily="2" charset="-122"/>
              </a:rPr>
              <a:t>原专业</a:t>
            </a:r>
            <a:r>
              <a:rPr lang="zh-CN" altLang="en-US" sz="2400" dirty="0" smtClean="0">
                <a:ln w="22225">
                  <a:solidFill>
                    <a:schemeClr val="accent2"/>
                  </a:solidFill>
                  <a:prstDash val="solid"/>
                </a:ln>
                <a:solidFill>
                  <a:schemeClr val="accent2">
                    <a:lumMod val="40000"/>
                    <a:lumOff val="60000"/>
                  </a:schemeClr>
                </a:solidFill>
                <a:effectLst/>
                <a:latin typeface="微软雅黑" panose="020B0503020204020204" charset="-122"/>
                <a:ea typeface="微软雅黑" panose="020B0503020204020204" charset="-122"/>
                <a:sym typeface="杨任东竹石体-Bold" pitchFamily="2" charset="-122"/>
              </a:rPr>
              <a:t>达不到</a:t>
            </a:r>
            <a:r>
              <a:rPr lang="zh-CN" altLang="en-US" sz="2400" dirty="0" smtClean="0">
                <a:latin typeface="微软雅黑" panose="020B0503020204020204" charset="-122"/>
                <a:ea typeface="微软雅黑" panose="020B0503020204020204" charset="-122"/>
                <a:sym typeface="杨任东竹石体-Bold" pitchFamily="2" charset="-122"/>
              </a:rPr>
              <a:t>规模的，按照“</a:t>
            </a:r>
            <a:r>
              <a:rPr lang="zh-CN" altLang="en-US" sz="2400" dirty="0">
                <a:latin typeface="微软雅黑" panose="020B0503020204020204" charset="-122"/>
                <a:ea typeface="微软雅黑" panose="020B0503020204020204" charset="-122"/>
                <a:sym typeface="杨任东竹石体-Bold" pitchFamily="2" charset="-122"/>
              </a:rPr>
              <a:t>规上转规下”退出单位</a:t>
            </a:r>
            <a:r>
              <a:rPr lang="zh-CN" altLang="en-US" sz="2400" dirty="0" smtClean="0">
                <a:latin typeface="微软雅黑" panose="020B0503020204020204" charset="-122"/>
                <a:ea typeface="微软雅黑" panose="020B0503020204020204" charset="-122"/>
                <a:sym typeface="杨任东竹石体-Bold" pitchFamily="2" charset="-122"/>
              </a:rPr>
              <a:t>申报</a:t>
            </a:r>
            <a:endParaRPr lang="en-US" altLang="zh-CN" sz="2400" dirty="0" smtClean="0">
              <a:latin typeface="微软雅黑" panose="020B0503020204020204" charset="-122"/>
              <a:ea typeface="微软雅黑" panose="020B0503020204020204" charset="-122"/>
              <a:sym typeface="杨任东竹石体-Bold" pitchFamily="2" charset="-122"/>
            </a:endParaRPr>
          </a:p>
          <a:p>
            <a:pPr marL="342900" indent="-342900" eaLnBrk="0" hangingPunct="0">
              <a:lnSpc>
                <a:spcPct val="150000"/>
              </a:lnSpc>
              <a:buFont typeface="Arial" panose="020B0604020202020204" pitchFamily="34" charset="0"/>
              <a:buChar char="•"/>
            </a:pPr>
            <a:r>
              <a:rPr lang="zh-CN" altLang="en-US" sz="2400" dirty="0" smtClean="0">
                <a:latin typeface="微软雅黑" panose="020B0503020204020204" charset="-122"/>
                <a:ea typeface="微软雅黑" panose="020B0503020204020204" charset="-122"/>
                <a:sym typeface="杨任东竹石体-Bold" pitchFamily="2" charset="-122"/>
              </a:rPr>
              <a:t>申报后，要在</a:t>
            </a:r>
            <a:r>
              <a:rPr lang="zh-CN" altLang="en-US" sz="24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杨任东竹石体-Bold" pitchFamily="2" charset="-122"/>
              </a:rPr>
              <a:t>名录库法人表</a:t>
            </a:r>
            <a:r>
              <a:rPr lang="zh-CN" altLang="en-US" sz="2400" dirty="0">
                <a:latin typeface="微软雅黑" panose="020B0503020204020204" charset="-122"/>
                <a:ea typeface="微软雅黑" panose="020B0503020204020204" charset="-122"/>
                <a:sym typeface="杨任东竹石体-Bold" pitchFamily="2" charset="-122"/>
              </a:rPr>
              <a:t>中修改法人表中的行业代码与主营业务活动等相关指标</a:t>
            </a:r>
            <a:endParaRPr lang="zh-CN" altLang="zh-CN" sz="2400" dirty="0">
              <a:solidFill>
                <a:srgbClr val="FF0000"/>
              </a:solidFill>
              <a:latin typeface="微软雅黑" panose="020B0503020204020204" charset="-122"/>
              <a:ea typeface="微软雅黑" panose="020B0503020204020204" charset="-122"/>
              <a:sym typeface="杨任东竹石体-Bold" pitchFamily="2" charset="-122"/>
            </a:endParaRPr>
          </a:p>
          <a:p>
            <a:pPr eaLnBrk="0" hangingPunct="0">
              <a:lnSpc>
                <a:spcPct val="150000"/>
              </a:lnSpc>
              <a:buFont typeface="Arial" panose="020B0604020202020204" pitchFamily="34" charset="0"/>
              <a:buChar char="•"/>
            </a:pPr>
            <a:endParaRPr lang="zh-CN" altLang="en-US" sz="2400" dirty="0">
              <a:latin typeface="微软雅黑" panose="020B0503020204020204" charset="-122"/>
              <a:ea typeface="微软雅黑" panose="020B0503020204020204" charset="-122"/>
              <a:sym typeface="杨任东竹石体-Bold" pitchFamily="2" charset="-122"/>
            </a:endParaRPr>
          </a:p>
        </p:txBody>
      </p:sp>
      <p:sp>
        <p:nvSpPr>
          <p:cNvPr id="21" name="圆角矩形 111"/>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2" name="矩形 21"/>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35175" name="矩形 22"/>
          <p:cNvSpPr>
            <a:spLocks noChangeArrowheads="1"/>
          </p:cNvSpPr>
          <p:nvPr/>
        </p:nvSpPr>
        <p:spPr bwMode="auto">
          <a:xfrm>
            <a:off x="404813" y="406400"/>
            <a:ext cx="765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18478F"/>
                </a:solidFill>
                <a:latin typeface="方正黑体简体" pitchFamily="2" charset="-122"/>
                <a:ea typeface="方正黑体简体" pitchFamily="2" charset="-122"/>
                <a:sym typeface="FZZhengHeiS-R-GB"/>
              </a:rPr>
              <a:t>5.3</a:t>
            </a:r>
            <a:endParaRPr lang="zh-CN" altLang="en-US" sz="3200">
              <a:solidFill>
                <a:srgbClr val="18478F"/>
              </a:solidFill>
              <a:latin typeface="方正黑体简体" pitchFamily="2" charset="-122"/>
              <a:ea typeface="方正黑体简体" pitchFamily="2" charset="-122"/>
              <a:sym typeface="FZZhengHeiS-R-GB"/>
            </a:endParaRPr>
          </a:p>
        </p:txBody>
      </p:sp>
      <p:sp>
        <p:nvSpPr>
          <p:cNvPr id="24" name="矩形 23"/>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35177" name="矩形 25"/>
          <p:cNvSpPr>
            <a:spLocks noChangeArrowheads="1"/>
          </p:cNvSpPr>
          <p:nvPr/>
        </p:nvSpPr>
        <p:spPr bwMode="auto">
          <a:xfrm>
            <a:off x="1844675" y="492125"/>
            <a:ext cx="416083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a:solidFill>
                  <a:srgbClr val="18478F"/>
                </a:solidFill>
                <a:latin typeface="方正黑体简体" pitchFamily="2" charset="-122"/>
                <a:ea typeface="方正黑体简体" pitchFamily="2" charset="-122"/>
                <a:sym typeface="FZZhengHeiS-R-GB"/>
              </a:rPr>
              <a:t>问题解答：审核类型</a:t>
            </a:r>
            <a:endParaRPr lang="zh-CN" altLang="en-US" sz="2000">
              <a:solidFill>
                <a:srgbClr val="18478F"/>
              </a:solidFill>
              <a:latin typeface="方正黑体简体" pitchFamily="2" charset="-122"/>
              <a:ea typeface="方正黑体简体" pitchFamily="2" charset="-122"/>
              <a:sym typeface="FZZhengHeiS-R-GB"/>
            </a:endParaRPr>
          </a:p>
        </p:txBody>
      </p:sp>
      <p:cxnSp>
        <p:nvCxnSpPr>
          <p:cNvPr id="48" name="直接箭头连接符 47"/>
          <p:cNvCxnSpPr/>
          <p:nvPr/>
        </p:nvCxnSpPr>
        <p:spPr>
          <a:xfrm>
            <a:off x="2651125" y="3260725"/>
            <a:ext cx="898525"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135179"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4838FB79-438B-494C-8111-097E2B4BA9AC}" type="slidenum">
              <a:rPr altLang="en-US" smtClean="0">
                <a:solidFill>
                  <a:srgbClr val="898989"/>
                </a:solidFill>
                <a:cs typeface="FZHei-B01S"/>
              </a:rPr>
            </a:fld>
            <a:endParaRPr lang="zh-CN" altLang="en-US" smtClean="0">
              <a:solidFill>
                <a:srgbClr val="898989"/>
              </a:solidFill>
              <a:cs typeface="FZHei-B01S"/>
            </a:endParaRPr>
          </a:p>
        </p:txBody>
      </p:sp>
    </p:spTree>
  </p:cSld>
  <p:clrMapOvr>
    <a:masterClrMapping/>
  </p:clrMapOvr>
  <p:transition spd="slow" advTm="0">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549650" y="1339850"/>
            <a:ext cx="7874000" cy="1854200"/>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anchor="ctr"/>
          <a:lstStyle/>
          <a:p>
            <a:pPr algn="ctr">
              <a:defRPr/>
            </a:pPr>
            <a:endParaRPr lang="zh-CN" altLang="en-US" noProof="1">
              <a:latin typeface="杨任东竹石体-Bold" pitchFamily="2" charset="-122"/>
              <a:ea typeface="杨任东竹石体-Bold" pitchFamily="2" charset="-122"/>
              <a:cs typeface="+mn-ea"/>
              <a:sym typeface="杨任东竹石体-Bold" pitchFamily="2" charset="-122"/>
            </a:endParaRPr>
          </a:p>
        </p:txBody>
      </p:sp>
      <p:sp>
        <p:nvSpPr>
          <p:cNvPr id="43" name="矩形 42"/>
          <p:cNvSpPr/>
          <p:nvPr/>
        </p:nvSpPr>
        <p:spPr>
          <a:xfrm>
            <a:off x="4383087" y="962025"/>
            <a:ext cx="6440487" cy="46355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anchor="ctr"/>
          <a:lstStyle/>
          <a:p>
            <a:pPr algn="ctr" eaLnBrk="0" hangingPunct="0">
              <a:defRPr/>
            </a:pPr>
            <a:r>
              <a:rPr lang="zh-CN" altLang="en-US" sz="2000" noProof="1">
                <a:ea typeface="微软雅黑" panose="020B0503020204020204" charset="-122"/>
                <a:sym typeface="+mn-ea"/>
              </a:rPr>
              <a:t>申报过停歇业的单位，变更了专业</a:t>
            </a:r>
            <a:r>
              <a:rPr lang="zh-CN" altLang="en-US" sz="2000" noProof="1" smtClean="0">
                <a:ea typeface="微软雅黑" panose="020B0503020204020204" charset="-122"/>
                <a:sym typeface="+mn-ea"/>
              </a:rPr>
              <a:t>且达规经营</a:t>
            </a:r>
            <a:endParaRPr lang="zh-CN" altLang="en-US" sz="2000" noProof="1">
              <a:latin typeface="杨任东竹石体-Bold" pitchFamily="2" charset="-122"/>
              <a:ea typeface="杨任东竹石体-Bold" pitchFamily="2" charset="-122"/>
              <a:cs typeface="+mn-ea"/>
              <a:sym typeface="杨任东竹石体-Bold" pitchFamily="2" charset="-122"/>
            </a:endParaRPr>
          </a:p>
        </p:txBody>
      </p:sp>
      <p:sp>
        <p:nvSpPr>
          <p:cNvPr id="44" name="六边形 43"/>
          <p:cNvSpPr/>
          <p:nvPr/>
        </p:nvSpPr>
        <p:spPr>
          <a:xfrm>
            <a:off x="1063625" y="2925763"/>
            <a:ext cx="1587500" cy="1368425"/>
          </a:xfrm>
          <a:prstGeom prst="hexag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anchor="ctr"/>
          <a:lstStyle/>
          <a:p>
            <a:pPr algn="ctr" eaLnBrk="0" hangingPunct="0">
              <a:defRPr/>
            </a:pPr>
            <a:r>
              <a:rPr lang="zh-CN" altLang="en-US" sz="4000" b="1" noProof="1">
                <a:latin typeface="杨任东竹石体-Bold" pitchFamily="2" charset="-122"/>
                <a:ea typeface="杨任东竹石体-Bold" pitchFamily="2" charset="-122"/>
                <a:cs typeface="+mn-ea"/>
                <a:sym typeface="杨任东竹石体-Bold" pitchFamily="2" charset="-122"/>
              </a:rPr>
              <a:t> ？</a:t>
            </a:r>
            <a:endParaRPr lang="zh-CN" altLang="en-US" sz="4000" b="1" noProof="1">
              <a:latin typeface="杨任东竹石体-Bold" pitchFamily="2" charset="-122"/>
              <a:ea typeface="杨任东竹石体-Bold" pitchFamily="2" charset="-122"/>
              <a:cs typeface="+mn-ea"/>
              <a:sym typeface="杨任东竹石体-Bold" pitchFamily="2" charset="-122"/>
            </a:endParaRPr>
          </a:p>
        </p:txBody>
      </p:sp>
      <p:cxnSp>
        <p:nvCxnSpPr>
          <p:cNvPr id="46" name="直接箭头连接符 45"/>
          <p:cNvCxnSpPr>
            <a:stCxn id="44" idx="3"/>
          </p:cNvCxnSpPr>
          <p:nvPr/>
        </p:nvCxnSpPr>
        <p:spPr>
          <a:xfrm flipV="1">
            <a:off x="2308225" y="1989138"/>
            <a:ext cx="1241425" cy="936625"/>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a:stCxn id="44" idx="2"/>
          </p:cNvCxnSpPr>
          <p:nvPr/>
        </p:nvCxnSpPr>
        <p:spPr>
          <a:xfrm>
            <a:off x="2308225" y="4294188"/>
            <a:ext cx="1241425" cy="936625"/>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137222" name="TextBox 9"/>
          <p:cNvSpPr txBox="1">
            <a:spLocks noChangeArrowheads="1"/>
          </p:cNvSpPr>
          <p:nvPr/>
        </p:nvSpPr>
        <p:spPr bwMode="auto">
          <a:xfrm>
            <a:off x="3767138" y="1395413"/>
            <a:ext cx="725805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72" tIns="45736" rIns="91472" bIns="45736">
            <a:spAutoFit/>
          </a:bodyPr>
          <a:lstStyle>
            <a:lvl1pPr marL="342900" indent="-342900" eaLnBrk="0" hangingPunct="0">
              <a:defRPr>
                <a:solidFill>
                  <a:schemeClr val="tx1"/>
                </a:solidFill>
                <a:latin typeface="FZZhengHeiS-R-GB"/>
                <a:ea typeface="FZHei-B01S"/>
                <a:cs typeface="FZHei-B01S"/>
              </a:defRPr>
            </a:lvl1pPr>
            <a:lvl2pPr eaLnBrk="0" hangingPunct="0">
              <a:defRPr>
                <a:solidFill>
                  <a:schemeClr val="tx1"/>
                </a:solidFill>
                <a:latin typeface="FZZhengHeiS-R-GB"/>
                <a:ea typeface="FZHei-B01S"/>
                <a:cs typeface="FZHei-B01S"/>
              </a:defRPr>
            </a:lvl2pPr>
            <a:lvl3pPr eaLnBrk="0" hangingPunct="0">
              <a:defRPr>
                <a:solidFill>
                  <a:schemeClr val="tx1"/>
                </a:solidFill>
                <a:latin typeface="FZZhengHeiS-R-GB"/>
                <a:ea typeface="FZHei-B01S"/>
                <a:cs typeface="FZHei-B01S"/>
              </a:defRPr>
            </a:lvl3pPr>
            <a:lvl4pPr eaLnBrk="0" hangingPunct="0">
              <a:defRPr>
                <a:solidFill>
                  <a:schemeClr val="tx1"/>
                </a:solidFill>
                <a:latin typeface="FZZhengHeiS-R-GB"/>
                <a:ea typeface="FZHei-B01S"/>
                <a:cs typeface="FZHei-B01S"/>
              </a:defRPr>
            </a:lvl4pPr>
            <a:lvl5pPr eaLnBrk="0" hangingPunct="0">
              <a:defRPr>
                <a:solidFill>
                  <a:schemeClr val="tx1"/>
                </a:solidFill>
                <a:latin typeface="FZZhengHeiS-R-GB"/>
                <a:ea typeface="FZHei-B01S"/>
                <a:cs typeface="FZHei-B01S"/>
              </a:defRPr>
            </a:lvl5pPr>
            <a:lvl6pPr eaLnBrk="0" fontAlgn="base" hangingPunct="0">
              <a:spcBef>
                <a:spcPct val="0"/>
              </a:spcBef>
              <a:spcAft>
                <a:spcPct val="0"/>
              </a:spcAft>
              <a:defRPr>
                <a:solidFill>
                  <a:schemeClr val="tx1"/>
                </a:solidFill>
                <a:latin typeface="FZZhengHeiS-R-GB"/>
                <a:ea typeface="FZHei-B01S"/>
                <a:cs typeface="FZHei-B01S"/>
              </a:defRPr>
            </a:lvl6pPr>
            <a:lvl7pPr eaLnBrk="0" fontAlgn="base" hangingPunct="0">
              <a:spcBef>
                <a:spcPct val="0"/>
              </a:spcBef>
              <a:spcAft>
                <a:spcPct val="0"/>
              </a:spcAft>
              <a:defRPr>
                <a:solidFill>
                  <a:schemeClr val="tx1"/>
                </a:solidFill>
                <a:latin typeface="FZZhengHeiS-R-GB"/>
                <a:ea typeface="FZHei-B01S"/>
                <a:cs typeface="FZHei-B01S"/>
              </a:defRPr>
            </a:lvl7pPr>
            <a:lvl8pPr eaLnBrk="0" fontAlgn="base" hangingPunct="0">
              <a:spcBef>
                <a:spcPct val="0"/>
              </a:spcBef>
              <a:spcAft>
                <a:spcPct val="0"/>
              </a:spcAft>
              <a:defRPr>
                <a:solidFill>
                  <a:schemeClr val="tx1"/>
                </a:solidFill>
                <a:latin typeface="FZZhengHeiS-R-GB"/>
                <a:ea typeface="FZHei-B01S"/>
                <a:cs typeface="FZHei-B01S"/>
              </a:defRPr>
            </a:lvl8pPr>
            <a:lvl9pPr eaLnBrk="0" fontAlgn="base" hangingPunct="0">
              <a:spcBef>
                <a:spcPct val="0"/>
              </a:spcBef>
              <a:spcAft>
                <a:spcPct val="0"/>
              </a:spcAft>
              <a:defRPr>
                <a:solidFill>
                  <a:schemeClr val="tx1"/>
                </a:solidFill>
                <a:latin typeface="FZZhengHeiS-R-GB"/>
                <a:ea typeface="FZHei-B01S"/>
                <a:cs typeface="FZHei-B01S"/>
              </a:defRPr>
            </a:lvl9pPr>
          </a:lstStyle>
          <a:p>
            <a:pPr>
              <a:lnSpc>
                <a:spcPct val="130000"/>
              </a:lnSpc>
              <a:buFont typeface="Arial" panose="020B0604020202020204" pitchFamily="34" charset="0"/>
              <a:buChar char="•"/>
            </a:pPr>
            <a:r>
              <a:rPr lang="zh-CN" altLang="en-US" sz="2000" dirty="0">
                <a:latin typeface="微软雅黑" panose="020B0503020204020204" charset="-122"/>
                <a:ea typeface="微软雅黑" panose="020B0503020204020204" charset="-122"/>
                <a:sym typeface="Wingdings" panose="05000000000000000000" pitchFamily="2" charset="2"/>
              </a:rPr>
              <a:t>（如果月度出现这种情况）</a:t>
            </a:r>
            <a:r>
              <a:rPr lang="zh-CN" altLang="en-US" sz="2000" dirty="0">
                <a:latin typeface="微软雅黑" panose="020B0503020204020204" charset="-122"/>
                <a:ea typeface="微软雅黑" panose="020B0503020204020204" charset="-122"/>
                <a:sym typeface="杨任东竹石体-Bold" pitchFamily="2" charset="-122"/>
              </a:rPr>
              <a:t>月度申报恢复运营，然后在年度申请转专业退出和纳入</a:t>
            </a:r>
            <a:endParaRPr lang="zh-CN" altLang="en-US" sz="2000" dirty="0">
              <a:latin typeface="微软雅黑" panose="020B0503020204020204" charset="-122"/>
              <a:ea typeface="微软雅黑" panose="020B0503020204020204" charset="-122"/>
              <a:sym typeface="杨任东竹石体-Bold" pitchFamily="2" charset="-122"/>
            </a:endParaRPr>
          </a:p>
          <a:p>
            <a:pPr>
              <a:lnSpc>
                <a:spcPct val="130000"/>
              </a:lnSpc>
              <a:buFont typeface="Arial" panose="020B0604020202020204" pitchFamily="34" charset="0"/>
              <a:buChar char="•"/>
            </a:pPr>
            <a:r>
              <a:rPr lang="zh-CN" altLang="en-US" sz="2000" dirty="0">
                <a:latin typeface="微软雅黑" panose="020B0503020204020204" charset="-122"/>
                <a:ea typeface="微软雅黑" panose="020B0503020204020204" charset="-122"/>
                <a:sym typeface="Wingdings" panose="05000000000000000000" pitchFamily="2" charset="2"/>
              </a:rPr>
              <a:t>（如果年度出现这种情况）</a:t>
            </a:r>
            <a:r>
              <a:rPr lang="zh-CN" altLang="en-US" sz="2000" dirty="0">
                <a:latin typeface="微软雅黑" panose="020B0503020204020204" charset="-122"/>
                <a:ea typeface="微软雅黑" panose="020B0503020204020204" charset="-122"/>
                <a:sym typeface="杨任东竹石体-Bold" pitchFamily="2" charset="-122"/>
              </a:rPr>
              <a:t>年度1申请恢复运营</a:t>
            </a:r>
            <a:r>
              <a:rPr lang="zh-CN" altLang="en-US" sz="2000" dirty="0" smtClean="0">
                <a:latin typeface="微软雅黑" panose="020B0503020204020204" charset="-122"/>
                <a:ea typeface="微软雅黑" panose="020B0503020204020204" charset="-122"/>
                <a:sym typeface="杨任东竹石体-Bold" pitchFamily="2" charset="-122"/>
              </a:rPr>
              <a:t>，然后在</a:t>
            </a:r>
            <a:r>
              <a:rPr lang="zh-CN" altLang="en-US" sz="2000" dirty="0">
                <a:latin typeface="微软雅黑" panose="020B0503020204020204" charset="-122"/>
                <a:ea typeface="微软雅黑" panose="020B0503020204020204" charset="-122"/>
                <a:sym typeface="杨任东竹石体-Bold" pitchFamily="2" charset="-122"/>
              </a:rPr>
              <a:t>次年2月申请转专业退出和纳入</a:t>
            </a:r>
            <a:endParaRPr lang="zh-CN" altLang="en-US" sz="2000" dirty="0">
              <a:latin typeface="微软雅黑" panose="020B0503020204020204" charset="-122"/>
              <a:ea typeface="微软雅黑" panose="020B0503020204020204" charset="-122"/>
              <a:sym typeface="杨任东竹石体-Bold" pitchFamily="2" charset="-122"/>
            </a:endParaRPr>
          </a:p>
        </p:txBody>
      </p:sp>
      <p:sp>
        <p:nvSpPr>
          <p:cNvPr id="55" name="矩形 54"/>
          <p:cNvSpPr/>
          <p:nvPr/>
        </p:nvSpPr>
        <p:spPr>
          <a:xfrm>
            <a:off x="3549650" y="4367213"/>
            <a:ext cx="7874000" cy="1339850"/>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anchor="ctr"/>
          <a:lstStyle/>
          <a:p>
            <a:pPr algn="ctr">
              <a:defRPr/>
            </a:pPr>
            <a:endParaRPr lang="zh-CN" altLang="en-US" noProof="1">
              <a:latin typeface="杨任东竹石体-Bold" pitchFamily="2" charset="-122"/>
              <a:ea typeface="杨任东竹石体-Bold" pitchFamily="2" charset="-122"/>
              <a:cs typeface="+mn-ea"/>
              <a:sym typeface="杨任东竹石体-Bold" pitchFamily="2" charset="-122"/>
            </a:endParaRPr>
          </a:p>
        </p:txBody>
      </p:sp>
      <p:sp>
        <p:nvSpPr>
          <p:cNvPr id="56" name="矩形 55"/>
          <p:cNvSpPr/>
          <p:nvPr/>
        </p:nvSpPr>
        <p:spPr>
          <a:xfrm>
            <a:off x="4383088" y="3971925"/>
            <a:ext cx="6440487" cy="46355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anchor="ctr"/>
          <a:lstStyle/>
          <a:p>
            <a:pPr algn="ctr" eaLnBrk="0" hangingPunct="0">
              <a:defRPr/>
            </a:pPr>
            <a:r>
              <a:rPr lang="zh-CN" altLang="en-US" sz="2000" noProof="1">
                <a:ea typeface="微软雅黑" panose="020B0503020204020204" charset="-122"/>
                <a:sym typeface="+mn-ea"/>
              </a:rPr>
              <a:t>申报过停歇业的单位，摘抄数据期间注吊销</a:t>
            </a:r>
            <a:endParaRPr lang="en-US" altLang="zh-CN" sz="2000" noProof="1">
              <a:latin typeface="杨任东竹石体-Bold" pitchFamily="2" charset="-122"/>
              <a:ea typeface="微软雅黑" panose="020B0503020204020204" charset="-122"/>
              <a:cs typeface="+mn-ea"/>
              <a:sym typeface="+mn-ea"/>
            </a:endParaRPr>
          </a:p>
        </p:txBody>
      </p:sp>
      <p:sp>
        <p:nvSpPr>
          <p:cNvPr id="137225" name="TextBox 12"/>
          <p:cNvSpPr txBox="1">
            <a:spLocks noChangeArrowheads="1"/>
          </p:cNvSpPr>
          <p:nvPr/>
        </p:nvSpPr>
        <p:spPr bwMode="auto">
          <a:xfrm>
            <a:off x="3629025" y="4633913"/>
            <a:ext cx="7794625" cy="89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72" tIns="45736" rIns="91472" bIns="45736">
            <a:spAutoFit/>
          </a:bodyPr>
          <a:lstStyle/>
          <a:p>
            <a:pPr eaLnBrk="0" hangingPunct="0">
              <a:lnSpc>
                <a:spcPct val="130000"/>
              </a:lnSpc>
            </a:pPr>
            <a:r>
              <a:rPr lang="zh-CN" altLang="en-US" sz="2000" dirty="0">
                <a:latin typeface="微软雅黑" panose="020B0503020204020204" charset="-122"/>
                <a:ea typeface="微软雅黑" panose="020B0503020204020204" charset="-122"/>
                <a:sym typeface="杨任东竹石体-Bold" pitchFamily="2" charset="-122"/>
              </a:rPr>
              <a:t>需要申报注吊销单位退库，摘抄数据的期限仍以申报停歇业时间点作为起点，</a:t>
            </a:r>
            <a:r>
              <a:rPr lang="zh-CN" altLang="en-US" sz="2000" dirty="0" smtClean="0">
                <a:latin typeface="微软雅黑" panose="020B0503020204020204" charset="-122"/>
                <a:ea typeface="微软雅黑" panose="020B0503020204020204" charset="-122"/>
                <a:sym typeface="杨任东竹石体-Bold" pitchFamily="2" charset="-122"/>
              </a:rPr>
              <a:t>次年年底或次年</a:t>
            </a:r>
            <a:r>
              <a:rPr lang="en-US" altLang="zh-CN" sz="2000" dirty="0" smtClean="0">
                <a:latin typeface="微软雅黑" panose="020B0503020204020204" charset="-122"/>
                <a:ea typeface="微软雅黑" panose="020B0503020204020204" charset="-122"/>
                <a:sym typeface="杨任东竹石体-Bold" pitchFamily="2" charset="-122"/>
              </a:rPr>
              <a:t>2</a:t>
            </a:r>
            <a:r>
              <a:rPr lang="zh-CN" altLang="en-US" sz="2000" dirty="0" smtClean="0">
                <a:latin typeface="微软雅黑" panose="020B0503020204020204" charset="-122"/>
                <a:ea typeface="微软雅黑" panose="020B0503020204020204" charset="-122"/>
                <a:sym typeface="杨任东竹石体-Bold" pitchFamily="2" charset="-122"/>
              </a:rPr>
              <a:t>月退</a:t>
            </a:r>
            <a:r>
              <a:rPr lang="zh-CN" altLang="en-US" sz="2000" dirty="0">
                <a:latin typeface="微软雅黑" panose="020B0503020204020204" charset="-122"/>
                <a:ea typeface="微软雅黑" panose="020B0503020204020204" charset="-122"/>
                <a:sym typeface="杨任东竹石体-Bold" pitchFamily="2" charset="-122"/>
              </a:rPr>
              <a:t>库，不会延长在库摘抄数据时间。</a:t>
            </a:r>
            <a:endParaRPr lang="zh-CN" altLang="zh-CN" sz="2000" dirty="0">
              <a:solidFill>
                <a:srgbClr val="000000"/>
              </a:solidFill>
              <a:latin typeface="微软雅黑" panose="020B0503020204020204" charset="-122"/>
              <a:ea typeface="微软雅黑" panose="020B0503020204020204" charset="-122"/>
              <a:sym typeface="杨任东竹石体-Bold" pitchFamily="2" charset="-122"/>
            </a:endParaRPr>
          </a:p>
        </p:txBody>
      </p:sp>
      <p:sp>
        <p:nvSpPr>
          <p:cNvPr id="21" name="圆角矩形 111"/>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2" name="矩形 21"/>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37228" name="矩形 22"/>
          <p:cNvSpPr>
            <a:spLocks noChangeArrowheads="1"/>
          </p:cNvSpPr>
          <p:nvPr/>
        </p:nvSpPr>
        <p:spPr bwMode="auto">
          <a:xfrm>
            <a:off x="404813" y="406400"/>
            <a:ext cx="765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18478F"/>
                </a:solidFill>
                <a:latin typeface="方正黑体简体" pitchFamily="2" charset="-122"/>
                <a:ea typeface="方正黑体简体" pitchFamily="2" charset="-122"/>
                <a:sym typeface="FZZhengHeiS-R-GB"/>
              </a:rPr>
              <a:t>5.3</a:t>
            </a:r>
            <a:endParaRPr lang="zh-CN" altLang="en-US" sz="3200">
              <a:solidFill>
                <a:srgbClr val="18478F"/>
              </a:solidFill>
              <a:latin typeface="方正黑体简体" pitchFamily="2" charset="-122"/>
              <a:ea typeface="方正黑体简体" pitchFamily="2" charset="-122"/>
              <a:sym typeface="FZZhengHeiS-R-GB"/>
            </a:endParaRPr>
          </a:p>
        </p:txBody>
      </p:sp>
      <p:sp>
        <p:nvSpPr>
          <p:cNvPr id="24" name="矩形 23"/>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37230" name="矩形 25"/>
          <p:cNvSpPr>
            <a:spLocks noChangeArrowheads="1"/>
          </p:cNvSpPr>
          <p:nvPr/>
        </p:nvSpPr>
        <p:spPr bwMode="auto">
          <a:xfrm>
            <a:off x="1844675" y="492125"/>
            <a:ext cx="416083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a:solidFill>
                  <a:srgbClr val="18478F"/>
                </a:solidFill>
                <a:latin typeface="方正黑体简体" pitchFamily="2" charset="-122"/>
                <a:ea typeface="方正黑体简体" pitchFamily="2" charset="-122"/>
                <a:sym typeface="FZZhengHeiS-R-GB"/>
              </a:rPr>
              <a:t>问题解答：审核类型</a:t>
            </a:r>
            <a:endParaRPr lang="zh-CN" altLang="en-US" sz="2000">
              <a:solidFill>
                <a:srgbClr val="18478F"/>
              </a:solidFill>
              <a:latin typeface="方正黑体简体" pitchFamily="2" charset="-122"/>
              <a:ea typeface="方正黑体简体" pitchFamily="2" charset="-122"/>
              <a:sym typeface="FZZhengHeiS-R-GB"/>
            </a:endParaRPr>
          </a:p>
        </p:txBody>
      </p:sp>
      <p:sp>
        <p:nvSpPr>
          <p:cNvPr id="137231"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E679F3A9-5584-4E42-B5B8-26A5A3A3942A}" type="slidenum">
              <a:rPr altLang="en-US" smtClean="0">
                <a:solidFill>
                  <a:srgbClr val="898989"/>
                </a:solidFill>
                <a:cs typeface="FZHei-B01S"/>
              </a:rPr>
            </a:fld>
            <a:endParaRPr lang="zh-CN" altLang="en-US" smtClean="0">
              <a:solidFill>
                <a:srgbClr val="898989"/>
              </a:solidFill>
              <a:cs typeface="FZHei-B01S"/>
            </a:endParaRPr>
          </a:p>
        </p:txBody>
      </p:sp>
    </p:spTree>
  </p:cSld>
  <p:clrMapOvr>
    <a:masterClrMapping/>
  </p:clrMapOvr>
  <p:transition spd="slow" advTm="0">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六边形 43"/>
          <p:cNvSpPr/>
          <p:nvPr/>
        </p:nvSpPr>
        <p:spPr>
          <a:xfrm>
            <a:off x="428625" y="2925763"/>
            <a:ext cx="1587500" cy="1368425"/>
          </a:xfrm>
          <a:prstGeom prst="hexag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anchor="ctr"/>
          <a:lstStyle/>
          <a:p>
            <a:pPr algn="ctr" eaLnBrk="0" hangingPunct="0">
              <a:defRPr/>
            </a:pPr>
            <a:r>
              <a:rPr lang="zh-CN" altLang="en-US" sz="4000" b="1" noProof="1">
                <a:latin typeface="杨任东竹石体-Bold" pitchFamily="2" charset="-122"/>
                <a:ea typeface="杨任东竹石体-Bold" pitchFamily="2" charset="-122"/>
                <a:cs typeface="+mn-ea"/>
                <a:sym typeface="杨任东竹石体-Bold" pitchFamily="2" charset="-122"/>
              </a:rPr>
              <a:t> ？</a:t>
            </a:r>
            <a:endParaRPr lang="zh-CN" altLang="en-US" sz="4000" b="1" noProof="1">
              <a:latin typeface="杨任东竹石体-Bold" pitchFamily="2" charset="-122"/>
              <a:ea typeface="杨任东竹石体-Bold" pitchFamily="2" charset="-122"/>
              <a:cs typeface="+mn-ea"/>
              <a:sym typeface="杨任东竹石体-Bold" pitchFamily="2" charset="-122"/>
            </a:endParaRPr>
          </a:p>
        </p:txBody>
      </p:sp>
      <p:sp>
        <p:nvSpPr>
          <p:cNvPr id="21" name="圆角矩形 111"/>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2" name="矩形 21"/>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39268" name="矩形 22"/>
          <p:cNvSpPr>
            <a:spLocks noChangeArrowheads="1"/>
          </p:cNvSpPr>
          <p:nvPr/>
        </p:nvSpPr>
        <p:spPr bwMode="auto">
          <a:xfrm>
            <a:off x="404813" y="406400"/>
            <a:ext cx="765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18478F"/>
                </a:solidFill>
                <a:latin typeface="方正黑体简体" pitchFamily="2" charset="-122"/>
                <a:ea typeface="方正黑体简体" pitchFamily="2" charset="-122"/>
                <a:sym typeface="FZZhengHeiS-R-GB"/>
              </a:rPr>
              <a:t>5.4</a:t>
            </a:r>
            <a:endParaRPr lang="zh-CN" altLang="en-US" sz="3200">
              <a:solidFill>
                <a:srgbClr val="18478F"/>
              </a:solidFill>
              <a:latin typeface="方正黑体简体" pitchFamily="2" charset="-122"/>
              <a:ea typeface="方正黑体简体" pitchFamily="2" charset="-122"/>
              <a:sym typeface="FZZhengHeiS-R-GB"/>
            </a:endParaRPr>
          </a:p>
        </p:txBody>
      </p:sp>
      <p:sp>
        <p:nvSpPr>
          <p:cNvPr id="24" name="矩形 23"/>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39270" name="矩形 25"/>
          <p:cNvSpPr>
            <a:spLocks noChangeArrowheads="1"/>
          </p:cNvSpPr>
          <p:nvPr/>
        </p:nvSpPr>
        <p:spPr bwMode="auto">
          <a:xfrm>
            <a:off x="1844675" y="492125"/>
            <a:ext cx="416083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a:solidFill>
                  <a:srgbClr val="18478F"/>
                </a:solidFill>
                <a:latin typeface="方正黑体简体" pitchFamily="2" charset="-122"/>
                <a:ea typeface="方正黑体简体" pitchFamily="2" charset="-122"/>
                <a:sym typeface="FZZhengHeiS-R-GB"/>
              </a:rPr>
              <a:t>问题解答：审核流程</a:t>
            </a:r>
            <a:endParaRPr lang="zh-CN" altLang="en-US" sz="2000">
              <a:solidFill>
                <a:srgbClr val="18478F"/>
              </a:solidFill>
              <a:latin typeface="方正黑体简体" pitchFamily="2" charset="-122"/>
              <a:ea typeface="方正黑体简体" pitchFamily="2" charset="-122"/>
              <a:sym typeface="FZZhengHeiS-R-GB"/>
            </a:endParaRPr>
          </a:p>
        </p:txBody>
      </p:sp>
      <p:sp>
        <p:nvSpPr>
          <p:cNvPr id="20" name="矩形 19"/>
          <p:cNvSpPr/>
          <p:nvPr/>
        </p:nvSpPr>
        <p:spPr>
          <a:xfrm>
            <a:off x="2979738" y="2008188"/>
            <a:ext cx="8985250" cy="3122612"/>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anchor="ctr"/>
          <a:lstStyle/>
          <a:p>
            <a:pPr algn="ctr">
              <a:defRPr/>
            </a:pPr>
            <a:endParaRPr lang="zh-CN" altLang="en-US" noProof="1">
              <a:latin typeface="杨任东竹石体-Bold" pitchFamily="2" charset="-122"/>
              <a:ea typeface="杨任东竹石体-Bold" pitchFamily="2" charset="-122"/>
              <a:cs typeface="+mn-ea"/>
              <a:sym typeface="杨任东竹石体-Bold" pitchFamily="2" charset="-122"/>
            </a:endParaRPr>
          </a:p>
        </p:txBody>
      </p:sp>
      <p:sp>
        <p:nvSpPr>
          <p:cNvPr id="25" name="矩形 24"/>
          <p:cNvSpPr/>
          <p:nvPr/>
        </p:nvSpPr>
        <p:spPr>
          <a:xfrm>
            <a:off x="4197350" y="1533525"/>
            <a:ext cx="6157913" cy="47466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anchor="ctr"/>
          <a:lstStyle/>
          <a:p>
            <a:pPr algn="ctr" eaLnBrk="0" hangingPunct="0">
              <a:defRPr/>
            </a:pPr>
            <a:r>
              <a:rPr lang="zh-CN" altLang="en-US" sz="2800" noProof="1">
                <a:latin typeface="微软雅黑" panose="020B0503020204020204" charset="-122"/>
                <a:ea typeface="微软雅黑" panose="020B0503020204020204" charset="-122"/>
                <a:cs typeface="+mn-ea"/>
                <a:sym typeface="杨任东竹石体-Bold" pitchFamily="2" charset="-122"/>
              </a:rPr>
              <a:t>审核</a:t>
            </a:r>
            <a:r>
              <a:rPr lang="zh-CN" altLang="en-US" sz="2800" noProof="1" smtClean="0">
                <a:latin typeface="微软雅黑" panose="020B0503020204020204" charset="-122"/>
                <a:ea typeface="微软雅黑" panose="020B0503020204020204" charset="-122"/>
                <a:cs typeface="+mn-ea"/>
                <a:sym typeface="杨任东竹石体-Bold" pitchFamily="2" charset="-122"/>
              </a:rPr>
              <a:t>结果的判断</a:t>
            </a:r>
            <a:endParaRPr lang="zh-CN" altLang="en-US" sz="2800" noProof="1">
              <a:latin typeface="微软雅黑" panose="020B0503020204020204" charset="-122"/>
              <a:ea typeface="微软雅黑" panose="020B0503020204020204" charset="-122"/>
              <a:cs typeface="+mn-ea"/>
              <a:sym typeface="杨任东竹石体-Bold" pitchFamily="2" charset="-122"/>
            </a:endParaRPr>
          </a:p>
        </p:txBody>
      </p:sp>
      <p:sp>
        <p:nvSpPr>
          <p:cNvPr id="139273" name="TextBox 12"/>
          <p:cNvSpPr txBox="1">
            <a:spLocks noChangeArrowheads="1"/>
          </p:cNvSpPr>
          <p:nvPr/>
        </p:nvSpPr>
        <p:spPr bwMode="auto">
          <a:xfrm>
            <a:off x="2971800" y="2369185"/>
            <a:ext cx="8986838"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72" tIns="45736" rIns="91472" bIns="45736">
            <a:spAutoFit/>
          </a:bodyPr>
          <a:lstStyle>
            <a:lvl1pPr marL="285750" indent="-285750" eaLnBrk="0" hangingPunct="0">
              <a:defRPr>
                <a:solidFill>
                  <a:schemeClr val="tx1"/>
                </a:solidFill>
                <a:latin typeface="FZZhengHeiS-R-GB"/>
                <a:ea typeface="FZHei-B01S"/>
                <a:cs typeface="FZHei-B01S"/>
              </a:defRPr>
            </a:lvl1pPr>
            <a:lvl2pPr eaLnBrk="0" hangingPunct="0">
              <a:defRPr>
                <a:solidFill>
                  <a:schemeClr val="tx1"/>
                </a:solidFill>
                <a:latin typeface="FZZhengHeiS-R-GB"/>
                <a:ea typeface="FZHei-B01S"/>
                <a:cs typeface="FZHei-B01S"/>
              </a:defRPr>
            </a:lvl2pPr>
            <a:lvl3pPr eaLnBrk="0" hangingPunct="0">
              <a:defRPr>
                <a:solidFill>
                  <a:schemeClr val="tx1"/>
                </a:solidFill>
                <a:latin typeface="FZZhengHeiS-R-GB"/>
                <a:ea typeface="FZHei-B01S"/>
                <a:cs typeface="FZHei-B01S"/>
              </a:defRPr>
            </a:lvl3pPr>
            <a:lvl4pPr eaLnBrk="0" hangingPunct="0">
              <a:defRPr>
                <a:solidFill>
                  <a:schemeClr val="tx1"/>
                </a:solidFill>
                <a:latin typeface="FZZhengHeiS-R-GB"/>
                <a:ea typeface="FZHei-B01S"/>
                <a:cs typeface="FZHei-B01S"/>
              </a:defRPr>
            </a:lvl4pPr>
            <a:lvl5pPr eaLnBrk="0" hangingPunct="0">
              <a:defRPr>
                <a:solidFill>
                  <a:schemeClr val="tx1"/>
                </a:solidFill>
                <a:latin typeface="FZZhengHeiS-R-GB"/>
                <a:ea typeface="FZHei-B01S"/>
                <a:cs typeface="FZHei-B01S"/>
              </a:defRPr>
            </a:lvl5pPr>
            <a:lvl6pPr eaLnBrk="0" fontAlgn="base" hangingPunct="0">
              <a:spcBef>
                <a:spcPct val="0"/>
              </a:spcBef>
              <a:spcAft>
                <a:spcPct val="0"/>
              </a:spcAft>
              <a:defRPr>
                <a:solidFill>
                  <a:schemeClr val="tx1"/>
                </a:solidFill>
                <a:latin typeface="FZZhengHeiS-R-GB"/>
                <a:ea typeface="FZHei-B01S"/>
                <a:cs typeface="FZHei-B01S"/>
              </a:defRPr>
            </a:lvl6pPr>
            <a:lvl7pPr eaLnBrk="0" fontAlgn="base" hangingPunct="0">
              <a:spcBef>
                <a:spcPct val="0"/>
              </a:spcBef>
              <a:spcAft>
                <a:spcPct val="0"/>
              </a:spcAft>
              <a:defRPr>
                <a:solidFill>
                  <a:schemeClr val="tx1"/>
                </a:solidFill>
                <a:latin typeface="FZZhengHeiS-R-GB"/>
                <a:ea typeface="FZHei-B01S"/>
                <a:cs typeface="FZHei-B01S"/>
              </a:defRPr>
            </a:lvl7pPr>
            <a:lvl8pPr eaLnBrk="0" fontAlgn="base" hangingPunct="0">
              <a:spcBef>
                <a:spcPct val="0"/>
              </a:spcBef>
              <a:spcAft>
                <a:spcPct val="0"/>
              </a:spcAft>
              <a:defRPr>
                <a:solidFill>
                  <a:schemeClr val="tx1"/>
                </a:solidFill>
                <a:latin typeface="FZZhengHeiS-R-GB"/>
                <a:ea typeface="FZHei-B01S"/>
                <a:cs typeface="FZHei-B01S"/>
              </a:defRPr>
            </a:lvl8pPr>
            <a:lvl9pPr eaLnBrk="0" fontAlgn="base" hangingPunct="0">
              <a:spcBef>
                <a:spcPct val="0"/>
              </a:spcBef>
              <a:spcAft>
                <a:spcPct val="0"/>
              </a:spcAft>
              <a:defRPr>
                <a:solidFill>
                  <a:schemeClr val="tx1"/>
                </a:solidFill>
                <a:latin typeface="FZZhengHeiS-R-GB"/>
                <a:ea typeface="FZHei-B01S"/>
                <a:cs typeface="FZHei-B01S"/>
              </a:defRPr>
            </a:lvl9pPr>
          </a:lstStyle>
          <a:p>
            <a:pPr>
              <a:lnSpc>
                <a:spcPct val="150000"/>
              </a:lnSpc>
              <a:buFont typeface="Arial" panose="020B0604020202020204" pitchFamily="34" charset="0"/>
              <a:buChar char="•"/>
            </a:pPr>
            <a:r>
              <a:rPr lang="zh-CN" altLang="en-US" sz="2000" dirty="0">
                <a:latin typeface="微软雅黑" panose="020B0503020204020204" charset="-122"/>
                <a:ea typeface="微软雅黑" panose="020B0503020204020204" charset="-122"/>
                <a:sym typeface="杨任东竹石体-Bold" pitchFamily="2" charset="-122"/>
              </a:rPr>
              <a:t>国家层面，国家专业司和普查中心同时进行审核</a:t>
            </a:r>
            <a:endParaRPr lang="zh-CN" altLang="en-US" sz="2000" dirty="0">
              <a:latin typeface="微软雅黑" panose="020B0503020204020204" charset="-122"/>
              <a:ea typeface="微软雅黑" panose="020B0503020204020204" charset="-122"/>
              <a:sym typeface="杨任东竹石体-Bold" pitchFamily="2" charset="-122"/>
            </a:endParaRPr>
          </a:p>
          <a:p>
            <a:pPr>
              <a:lnSpc>
                <a:spcPct val="150000"/>
              </a:lnSpc>
              <a:buFont typeface="Arial" panose="020B0604020202020204" pitchFamily="34" charset="0"/>
              <a:buChar char="•"/>
            </a:pPr>
            <a:r>
              <a:rPr lang="zh-CN" altLang="en-US" sz="2000" dirty="0">
                <a:solidFill>
                  <a:schemeClr val="accent1">
                    <a:lumMod val="75000"/>
                  </a:schemeClr>
                </a:solidFill>
                <a:latin typeface="微软雅黑" panose="020B0503020204020204" charset="-122"/>
                <a:ea typeface="微软雅黑" panose="020B0503020204020204" charset="-122"/>
                <a:sym typeface="杨任东竹石体-Bold" pitchFamily="2" charset="-122"/>
              </a:rPr>
              <a:t>（纳入及变更单位）</a:t>
            </a:r>
            <a:r>
              <a:rPr lang="zh-CN" altLang="en-US" sz="2000" dirty="0">
                <a:latin typeface="微软雅黑" panose="020B0503020204020204" charset="-122"/>
                <a:ea typeface="微软雅黑" panose="020B0503020204020204" charset="-122"/>
                <a:sym typeface="杨任东竹石体-Bold" pitchFamily="2" charset="-122"/>
              </a:rPr>
              <a:t>纳入及变更单位由省及省以下统计机构进行审核，报国家统计局备案</a:t>
            </a:r>
            <a:r>
              <a:rPr lang="zh-CN" altLang="en-US" sz="2000" dirty="0" smtClean="0">
                <a:latin typeface="微软雅黑" panose="020B0503020204020204" charset="-122"/>
                <a:ea typeface="微软雅黑" panose="020B0503020204020204" charset="-122"/>
                <a:sym typeface="杨任东竹石体-Bold" pitchFamily="2" charset="-122"/>
              </a:rPr>
              <a:t>。国家级审核</a:t>
            </a:r>
            <a:r>
              <a:rPr lang="zh-CN" altLang="en-US" sz="2000" dirty="0">
                <a:latin typeface="微软雅黑" panose="020B0503020204020204" charset="-122"/>
                <a:ea typeface="微软雅黑" panose="020B0503020204020204" charset="-122"/>
                <a:sym typeface="杨任东竹石体-Bold" pitchFamily="2" charset="-122"/>
              </a:rPr>
              <a:t>时间截止后，专业司</a:t>
            </a:r>
            <a:r>
              <a:rPr lang="zh-CN" altLang="en-US" sz="2000" b="1" dirty="0">
                <a:latin typeface="微软雅黑" panose="020B0503020204020204" charset="-122"/>
                <a:ea typeface="微软雅黑" panose="020B0503020204020204" charset="-122"/>
                <a:sym typeface="杨任东竹石体-Bold" pitchFamily="2" charset="-122"/>
              </a:rPr>
              <a:t>未审核</a:t>
            </a:r>
            <a:r>
              <a:rPr lang="zh-CN" altLang="en-US" sz="2000" dirty="0">
                <a:latin typeface="微软雅黑" panose="020B0503020204020204" charset="-122"/>
                <a:ea typeface="微软雅黑" panose="020B0503020204020204" charset="-122"/>
                <a:sym typeface="杨任东竹石体-Bold" pitchFamily="2" charset="-122"/>
              </a:rPr>
              <a:t>或</a:t>
            </a:r>
            <a:r>
              <a:rPr lang="zh-CN" altLang="en-US" sz="2000" b="1" dirty="0">
                <a:latin typeface="微软雅黑" panose="020B0503020204020204" charset="-122"/>
                <a:ea typeface="微软雅黑" panose="020B0503020204020204" charset="-122"/>
                <a:sym typeface="杨任东竹石体-Bold" pitchFamily="2" charset="-122"/>
              </a:rPr>
              <a:t>审核通过</a:t>
            </a:r>
            <a:r>
              <a:rPr lang="zh-CN" altLang="en-US" sz="2000" dirty="0">
                <a:latin typeface="微软雅黑" panose="020B0503020204020204" charset="-122"/>
                <a:ea typeface="微软雅黑" panose="020B0503020204020204" charset="-122"/>
                <a:sym typeface="杨任东竹石体-Bold" pitchFamily="2" charset="-122"/>
              </a:rPr>
              <a:t>，并且国家</a:t>
            </a:r>
            <a:r>
              <a:rPr lang="zh-CN" altLang="en-US" sz="2000" dirty="0" smtClean="0">
                <a:latin typeface="微软雅黑" panose="020B0503020204020204" charset="-122"/>
                <a:ea typeface="微软雅黑" panose="020B0503020204020204" charset="-122"/>
                <a:sym typeface="杨任东竹石体-Bold" pitchFamily="2" charset="-122"/>
              </a:rPr>
              <a:t>名录</a:t>
            </a:r>
            <a:r>
              <a:rPr lang="zh-CN" altLang="en-US" sz="2000" b="1" dirty="0" smtClean="0">
                <a:latin typeface="微软雅黑" panose="020B0503020204020204" charset="-122"/>
                <a:ea typeface="微软雅黑" panose="020B0503020204020204" charset="-122"/>
                <a:sym typeface="杨任东竹石体-Bold" pitchFamily="2" charset="-122"/>
              </a:rPr>
              <a:t>审核通过</a:t>
            </a:r>
            <a:r>
              <a:rPr lang="zh-CN" altLang="en-US" sz="2000" dirty="0">
                <a:latin typeface="微软雅黑" panose="020B0503020204020204" charset="-122"/>
                <a:ea typeface="微软雅黑" panose="020B0503020204020204" charset="-122"/>
                <a:sym typeface="杨任东竹石体-Bold" pitchFamily="2" charset="-122"/>
              </a:rPr>
              <a:t>的视为</a:t>
            </a:r>
            <a:r>
              <a:rPr lang="zh-CN" altLang="en-US" sz="2000" u="sng" dirty="0">
                <a:latin typeface="微软雅黑" panose="020B0503020204020204" charset="-122"/>
                <a:ea typeface="微软雅黑" panose="020B0503020204020204" charset="-122"/>
                <a:sym typeface="杨任东竹石体-Bold" pitchFamily="2" charset="-122"/>
              </a:rPr>
              <a:t>审核通过</a:t>
            </a:r>
            <a:r>
              <a:rPr lang="zh-CN" altLang="en-US" sz="2000" dirty="0">
                <a:latin typeface="微软雅黑" panose="020B0503020204020204" charset="-122"/>
                <a:ea typeface="微软雅黑" panose="020B0503020204020204" charset="-122"/>
                <a:sym typeface="杨任东竹石体-Bold" pitchFamily="2" charset="-122"/>
              </a:rPr>
              <a:t>。</a:t>
            </a:r>
            <a:endParaRPr lang="zh-CN" altLang="en-US" sz="2000" dirty="0">
              <a:latin typeface="微软雅黑" panose="020B0503020204020204" charset="-122"/>
              <a:ea typeface="微软雅黑" panose="020B0503020204020204" charset="-122"/>
              <a:sym typeface="杨任东竹石体-Bold" pitchFamily="2" charset="-122"/>
            </a:endParaRPr>
          </a:p>
          <a:p>
            <a:pPr>
              <a:lnSpc>
                <a:spcPct val="150000"/>
              </a:lnSpc>
              <a:buFont typeface="Arial" panose="020B0604020202020204" pitchFamily="34" charset="0"/>
              <a:buChar char="•"/>
            </a:pPr>
            <a:r>
              <a:rPr lang="zh-CN" altLang="en-US" sz="2000" dirty="0">
                <a:solidFill>
                  <a:schemeClr val="accent1">
                    <a:lumMod val="75000"/>
                  </a:schemeClr>
                </a:solidFill>
                <a:latin typeface="微软雅黑" panose="020B0503020204020204" charset="-122"/>
                <a:ea typeface="微软雅黑" panose="020B0503020204020204" charset="-122"/>
                <a:sym typeface="杨任东竹石体-Bold" pitchFamily="2" charset="-122"/>
              </a:rPr>
              <a:t>（退出单位）</a:t>
            </a:r>
            <a:r>
              <a:rPr lang="zh-CN" altLang="en-US" sz="2000" dirty="0">
                <a:latin typeface="微软雅黑" panose="020B0503020204020204" charset="-122"/>
                <a:ea typeface="微软雅黑" panose="020B0503020204020204" charset="-122"/>
                <a:sym typeface="杨任东竹石体-Bold" pitchFamily="2" charset="-122"/>
              </a:rPr>
              <a:t>专业司与国家名录同时</a:t>
            </a:r>
            <a:r>
              <a:rPr lang="zh-CN" altLang="en-US" sz="2000" b="1" dirty="0">
                <a:latin typeface="微软雅黑" panose="020B0503020204020204" charset="-122"/>
                <a:ea typeface="微软雅黑" panose="020B0503020204020204" charset="-122"/>
                <a:sym typeface="杨任东竹石体-Bold" pitchFamily="2" charset="-122"/>
              </a:rPr>
              <a:t>审核通过</a:t>
            </a:r>
            <a:r>
              <a:rPr lang="zh-CN" altLang="en-US" sz="2000" dirty="0">
                <a:latin typeface="微软雅黑" panose="020B0503020204020204" charset="-122"/>
                <a:ea typeface="微软雅黑" panose="020B0503020204020204" charset="-122"/>
                <a:sym typeface="杨任东竹石体-Bold" pitchFamily="2" charset="-122"/>
              </a:rPr>
              <a:t>视为</a:t>
            </a:r>
            <a:r>
              <a:rPr lang="zh-CN" altLang="en-US" sz="2000" u="sng" dirty="0">
                <a:latin typeface="微软雅黑" panose="020B0503020204020204" charset="-122"/>
                <a:ea typeface="微软雅黑" panose="020B0503020204020204" charset="-122"/>
                <a:sym typeface="杨任东竹石体-Bold" pitchFamily="2" charset="-122"/>
              </a:rPr>
              <a:t>审核通过</a:t>
            </a:r>
            <a:r>
              <a:rPr lang="zh-CN" altLang="en-US" sz="2000" dirty="0">
                <a:latin typeface="微软雅黑" panose="020B0503020204020204" charset="-122"/>
                <a:ea typeface="微软雅黑" panose="020B0503020204020204" charset="-122"/>
                <a:sym typeface="杨任东竹石体-Bold" pitchFamily="2" charset="-122"/>
              </a:rPr>
              <a:t>。</a:t>
            </a:r>
            <a:endParaRPr lang="zh-CN" altLang="en-US" sz="2400" dirty="0">
              <a:solidFill>
                <a:srgbClr val="000000"/>
              </a:solidFill>
              <a:latin typeface="微软雅黑" panose="020B0503020204020204" charset="-122"/>
              <a:ea typeface="微软雅黑" panose="020B0503020204020204" charset="-122"/>
              <a:sym typeface="杨任东竹石体-Bold" pitchFamily="2" charset="-122"/>
            </a:endParaRPr>
          </a:p>
        </p:txBody>
      </p:sp>
      <p:cxnSp>
        <p:nvCxnSpPr>
          <p:cNvPr id="48" name="直接箭头连接符 47"/>
          <p:cNvCxnSpPr/>
          <p:nvPr/>
        </p:nvCxnSpPr>
        <p:spPr>
          <a:xfrm>
            <a:off x="2073275" y="3609975"/>
            <a:ext cx="898525"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13927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3D726B16-5A86-4DF3-B826-5CAB50F2ABD5}" type="slidenum">
              <a:rPr altLang="en-US" smtClean="0">
                <a:solidFill>
                  <a:srgbClr val="898989"/>
                </a:solidFill>
                <a:cs typeface="FZHei-B01S"/>
              </a:rPr>
            </a:fld>
            <a:endParaRPr lang="zh-CN" altLang="en-US" smtClean="0">
              <a:solidFill>
                <a:srgbClr val="898989"/>
              </a:solidFill>
              <a:cs typeface="FZHei-B01S"/>
            </a:endParaRPr>
          </a:p>
        </p:txBody>
      </p:sp>
    </p:spTree>
  </p:cSld>
  <p:clrMapOvr>
    <a:masterClrMapping/>
  </p:clrMapOvr>
  <p:transition spd="slow" advTm="0">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8"/>
          <p:cNvSpPr/>
          <p:nvPr/>
        </p:nvSpPr>
        <p:spPr>
          <a:xfrm rot="2700000">
            <a:off x="1209897" y="2335709"/>
            <a:ext cx="1928895" cy="1928895"/>
          </a:xfrm>
          <a:prstGeom prst="roundRect">
            <a:avLst/>
          </a:prstGeom>
          <a:solidFill>
            <a:srgbClr val="FFC000"/>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0" name="圆角矩形 19"/>
          <p:cNvSpPr/>
          <p:nvPr/>
        </p:nvSpPr>
        <p:spPr>
          <a:xfrm rot="2700000">
            <a:off x="1312070" y="2437606"/>
            <a:ext cx="1725612" cy="1724025"/>
          </a:xfrm>
          <a:prstGeom prst="roundRect">
            <a:avLst/>
          </a:prstGeom>
          <a:noFill/>
          <a:ln w="3175">
            <a:solidFill>
              <a:srgbClr val="18478F"/>
            </a:solidFill>
            <a:prstDash val="solid"/>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1" name="矩形 20"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a:spLocks noChangeArrowheads="1"/>
          </p:cNvSpPr>
          <p:nvPr/>
        </p:nvSpPr>
        <p:spPr bwMode="auto">
          <a:xfrm>
            <a:off x="1025525" y="2854325"/>
            <a:ext cx="2298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400">
                <a:solidFill>
                  <a:srgbClr val="18478F"/>
                </a:solidFill>
                <a:latin typeface="方正黑体简体" pitchFamily="2" charset="-122"/>
                <a:ea typeface="方正黑体简体" pitchFamily="2" charset="-122"/>
                <a:sym typeface="FZZhengHeiS-R-GB"/>
              </a:rPr>
              <a:t>调查单位</a:t>
            </a:r>
            <a:endParaRPr lang="zh-CN" altLang="en-US" sz="2400">
              <a:solidFill>
                <a:srgbClr val="18478F"/>
              </a:solidFill>
              <a:latin typeface="方正黑体简体" pitchFamily="2" charset="-122"/>
              <a:ea typeface="方正黑体简体" pitchFamily="2" charset="-122"/>
              <a:sym typeface="FZZhengHeiS-R-GB"/>
            </a:endParaRPr>
          </a:p>
          <a:p>
            <a:pPr algn="ctr"/>
            <a:r>
              <a:rPr lang="zh-CN" altLang="en-US" sz="2400">
                <a:solidFill>
                  <a:srgbClr val="18478F"/>
                </a:solidFill>
                <a:latin typeface="方正黑体简体" pitchFamily="2" charset="-122"/>
                <a:ea typeface="方正黑体简体" pitchFamily="2" charset="-122"/>
                <a:sym typeface="FZZhengHeiS-R-GB"/>
              </a:rPr>
              <a:t>数据质量核查</a:t>
            </a:r>
            <a:endParaRPr lang="zh-CN" altLang="en-US" sz="2400">
              <a:solidFill>
                <a:srgbClr val="18478F"/>
              </a:solidFill>
              <a:latin typeface="方正黑体简体" pitchFamily="2" charset="-122"/>
              <a:ea typeface="方正黑体简体" pitchFamily="2" charset="-122"/>
              <a:sym typeface="FZZhengHeiS-R-GB"/>
            </a:endParaRPr>
          </a:p>
        </p:txBody>
      </p:sp>
      <p:grpSp>
        <p:nvGrpSpPr>
          <p:cNvPr id="143364" name="组合 6"/>
          <p:cNvGrpSpPr/>
          <p:nvPr/>
        </p:nvGrpSpPr>
        <p:grpSpPr bwMode="auto">
          <a:xfrm>
            <a:off x="4923155" y="1089660"/>
            <a:ext cx="5857875" cy="728980"/>
            <a:chOff x="4866118" y="198295"/>
            <a:chExt cx="5856645" cy="1034309"/>
          </a:xfrm>
        </p:grpSpPr>
        <p:sp>
          <p:nvSpPr>
            <p:cNvPr id="22" name="圆角矩形 21">
              <a:hlinkClick r:id=""/>
            </p:cNvPr>
            <p:cNvSpPr/>
            <p:nvPr/>
          </p:nvSpPr>
          <p:spPr>
            <a:xfrm>
              <a:off x="4866118" y="198295"/>
              <a:ext cx="5856645" cy="1034309"/>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43366" name="矩形 34"/>
            <p:cNvSpPr>
              <a:spLocks noChangeArrowheads="1"/>
            </p:cNvSpPr>
            <p:nvPr/>
          </p:nvSpPr>
          <p:spPr bwMode="auto">
            <a:xfrm>
              <a:off x="5240308" y="403522"/>
              <a:ext cx="5108575" cy="74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dirty="0" smtClean="0">
                  <a:solidFill>
                    <a:srgbClr val="18478F"/>
                  </a:solidFill>
                  <a:latin typeface="方正黑体简体" pitchFamily="2" charset="-122"/>
                  <a:ea typeface="方正黑体简体" pitchFamily="2" charset="-122"/>
                  <a:sym typeface="FZZhengHeiS-R-GB"/>
                </a:rPr>
                <a:t>核查目的</a:t>
              </a:r>
              <a:endParaRPr lang="zh-CN" altLang="en-US" sz="2800" dirty="0">
                <a:solidFill>
                  <a:srgbClr val="18478F"/>
                </a:solidFill>
                <a:latin typeface="方正黑体简体" pitchFamily="2" charset="-122"/>
                <a:ea typeface="方正黑体简体" pitchFamily="2" charset="-122"/>
                <a:sym typeface="FZZhengHeiS-R-GB"/>
              </a:endParaRPr>
            </a:p>
          </p:txBody>
        </p:sp>
      </p:grpSp>
      <p:grpSp>
        <p:nvGrpSpPr>
          <p:cNvPr id="2" name="组合 1"/>
          <p:cNvGrpSpPr/>
          <p:nvPr/>
        </p:nvGrpSpPr>
        <p:grpSpPr>
          <a:xfrm>
            <a:off x="3959225" y="1094740"/>
            <a:ext cx="680085" cy="668562"/>
            <a:chOff x="3988744" y="512691"/>
            <a:chExt cx="719137" cy="720725"/>
          </a:xfrm>
          <a:solidFill>
            <a:schemeClr val="accent1">
              <a:lumMod val="50000"/>
            </a:schemeClr>
          </a:solidFill>
        </p:grpSpPr>
        <p:sp>
          <p:nvSpPr>
            <p:cNvPr id="23" name="矩形 22"/>
            <p:cNvSpPr/>
            <p:nvPr/>
          </p:nvSpPr>
          <p:spPr>
            <a:xfrm rot="13500000">
              <a:off x="3987950" y="513485"/>
              <a:ext cx="720725" cy="7191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49" name="矩形 48"/>
            <p:cNvSpPr/>
            <p:nvPr/>
          </p:nvSpPr>
          <p:spPr>
            <a:xfrm>
              <a:off x="4056887" y="644247"/>
              <a:ext cx="623214" cy="497685"/>
            </a:xfrm>
            <a:prstGeom prst="rect">
              <a:avLst/>
            </a:prstGeom>
            <a:noFill/>
            <a:extLst>
              <a:ext uri="{909E8E84-426E-40DD-AFC4-6F175D3DCCD1}">
                <a14:hiddenFill xmlns:a14="http://schemas.microsoft.com/office/drawing/2010/main">
                  <a:grpFill/>
                </a14:hiddenFill>
              </a:ext>
            </a:extLst>
          </p:spPr>
          <p:txBody>
            <a:bodyPr>
              <a:spAutoFit/>
            </a:bodyPr>
            <a:lstStyle/>
            <a:p>
              <a:pPr fontAlgn="auto">
                <a:spcBef>
                  <a:spcPts val="0"/>
                </a:spcBef>
                <a:spcAft>
                  <a:spcPts val="0"/>
                </a:spcAft>
                <a:defRPr/>
              </a:pPr>
              <a:r>
                <a:rPr lang="en-US" altLang="zh-CN" sz="2400" noProof="1">
                  <a:solidFill>
                    <a:prstClr val="white"/>
                  </a:solidFill>
                  <a:latin typeface="方正黑体简体" pitchFamily="2" charset="-122"/>
                  <a:ea typeface="方正黑体简体" pitchFamily="2" charset="-122"/>
                  <a:cs typeface="+mn-ea"/>
                  <a:sym typeface="+mn-lt"/>
                </a:rPr>
                <a:t>01</a:t>
              </a:r>
              <a:endParaRPr lang="zh-CN" altLang="en-US" sz="2400" noProof="1">
                <a:solidFill>
                  <a:prstClr val="white"/>
                </a:solidFill>
                <a:latin typeface="方正黑体简体" pitchFamily="2" charset="-122"/>
                <a:ea typeface="方正黑体简体" pitchFamily="2" charset="-122"/>
                <a:cs typeface="+mn-ea"/>
                <a:sym typeface="+mn-lt"/>
              </a:endParaRPr>
            </a:p>
          </p:txBody>
        </p:sp>
      </p:grpSp>
      <p:grpSp>
        <p:nvGrpSpPr>
          <p:cNvPr id="4" name="组合 3"/>
          <p:cNvGrpSpPr/>
          <p:nvPr/>
        </p:nvGrpSpPr>
        <p:grpSpPr>
          <a:xfrm>
            <a:off x="3981450" y="3952874"/>
            <a:ext cx="673735" cy="692150"/>
            <a:chOff x="3954171" y="3005936"/>
            <a:chExt cx="742005" cy="720725"/>
          </a:xfrm>
          <a:solidFill>
            <a:schemeClr val="accent1">
              <a:lumMod val="50000"/>
            </a:schemeClr>
          </a:solidFill>
        </p:grpSpPr>
        <p:sp>
          <p:nvSpPr>
            <p:cNvPr id="25" name="矩形 24"/>
            <p:cNvSpPr/>
            <p:nvPr/>
          </p:nvSpPr>
          <p:spPr>
            <a:xfrm rot="13500000">
              <a:off x="3964811" y="2995296"/>
              <a:ext cx="720725" cy="7420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50" name="矩形 49"/>
            <p:cNvSpPr/>
            <p:nvPr/>
          </p:nvSpPr>
          <p:spPr>
            <a:xfrm>
              <a:off x="4026270" y="3163635"/>
              <a:ext cx="620713" cy="479381"/>
            </a:xfrm>
            <a:prstGeom prst="rect">
              <a:avLst/>
            </a:prstGeom>
            <a:noFill/>
            <a:extLst>
              <a:ext uri="{909E8E84-426E-40DD-AFC4-6F175D3DCCD1}">
                <a14:hiddenFill xmlns:a14="http://schemas.microsoft.com/office/drawing/2010/main">
                  <a:grpFill/>
                </a14:hiddenFill>
              </a:ext>
            </a:extLst>
          </p:spPr>
          <p:txBody>
            <a:bodyPr>
              <a:spAutoFit/>
            </a:bodyPr>
            <a:lstStyle/>
            <a:p>
              <a:pPr fontAlgn="auto">
                <a:spcBef>
                  <a:spcPts val="0"/>
                </a:spcBef>
                <a:spcAft>
                  <a:spcPts val="0"/>
                </a:spcAft>
                <a:defRPr/>
              </a:pPr>
              <a:r>
                <a:rPr lang="en-US" altLang="zh-CN" sz="2400" noProof="1">
                  <a:solidFill>
                    <a:prstClr val="white"/>
                  </a:solidFill>
                  <a:latin typeface="方正黑体简体" pitchFamily="2" charset="-122"/>
                  <a:ea typeface="方正黑体简体" pitchFamily="2" charset="-122"/>
                  <a:cs typeface="+mn-ea"/>
                  <a:sym typeface="+mn-lt"/>
                </a:rPr>
                <a:t>03</a:t>
              </a:r>
              <a:endParaRPr lang="zh-CN" altLang="en-US" sz="2400" noProof="1">
                <a:solidFill>
                  <a:prstClr val="white"/>
                </a:solidFill>
                <a:latin typeface="方正黑体简体" pitchFamily="2" charset="-122"/>
                <a:ea typeface="方正黑体简体" pitchFamily="2" charset="-122"/>
                <a:cs typeface="+mn-ea"/>
                <a:sym typeface="+mn-lt"/>
              </a:endParaRPr>
            </a:p>
          </p:txBody>
        </p:sp>
      </p:grpSp>
      <p:grpSp>
        <p:nvGrpSpPr>
          <p:cNvPr id="143369" name="组合 8"/>
          <p:cNvGrpSpPr/>
          <p:nvPr/>
        </p:nvGrpSpPr>
        <p:grpSpPr bwMode="auto">
          <a:xfrm>
            <a:off x="4889818" y="3955415"/>
            <a:ext cx="5856287" cy="719138"/>
            <a:chOff x="4866118" y="2922382"/>
            <a:chExt cx="5856646" cy="1034308"/>
          </a:xfrm>
        </p:grpSpPr>
        <p:sp>
          <p:nvSpPr>
            <p:cNvPr id="24" name="圆角矩形 23"/>
            <p:cNvSpPr/>
            <p:nvPr/>
          </p:nvSpPr>
          <p:spPr>
            <a:xfrm rot="16200000">
              <a:off x="7277287" y="511213"/>
              <a:ext cx="1034308" cy="585664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43371" name="矩形 13"/>
            <p:cNvSpPr>
              <a:spLocks noChangeArrowheads="1"/>
            </p:cNvSpPr>
            <p:nvPr/>
          </p:nvSpPr>
          <p:spPr bwMode="auto">
            <a:xfrm>
              <a:off x="5240136" y="3117914"/>
              <a:ext cx="5482628" cy="751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dirty="0" smtClean="0">
                  <a:solidFill>
                    <a:srgbClr val="18478F"/>
                  </a:solidFill>
                  <a:latin typeface="方正黑体简体" pitchFamily="2" charset="-122"/>
                  <a:ea typeface="方正黑体简体" pitchFamily="2" charset="-122"/>
                  <a:sym typeface="FZZhengHeiS-R-GB"/>
                </a:rPr>
                <a:t>核查方式</a:t>
              </a:r>
              <a:endParaRPr lang="zh-CN" altLang="en-US" sz="2800" dirty="0">
                <a:solidFill>
                  <a:srgbClr val="18478F"/>
                </a:solidFill>
                <a:latin typeface="方正黑体简体" pitchFamily="2" charset="-122"/>
                <a:ea typeface="方正黑体简体" pitchFamily="2" charset="-122"/>
                <a:sym typeface="FZZhengHeiS-R-GB"/>
              </a:endParaRPr>
            </a:p>
          </p:txBody>
        </p:sp>
      </p:grpSp>
      <p:grpSp>
        <p:nvGrpSpPr>
          <p:cNvPr id="143373" name="组合 7"/>
          <p:cNvGrpSpPr/>
          <p:nvPr/>
        </p:nvGrpSpPr>
        <p:grpSpPr bwMode="auto">
          <a:xfrm>
            <a:off x="4923155" y="2453005"/>
            <a:ext cx="5855970" cy="711200"/>
            <a:chOff x="4890939" y="1554513"/>
            <a:chExt cx="5856646" cy="1034308"/>
          </a:xfrm>
        </p:grpSpPr>
        <p:sp>
          <p:nvSpPr>
            <p:cNvPr id="17" name="圆角矩形 23"/>
            <p:cNvSpPr/>
            <p:nvPr/>
          </p:nvSpPr>
          <p:spPr>
            <a:xfrm rot="16200000">
              <a:off x="7302108" y="-856656"/>
              <a:ext cx="1034308" cy="585664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43375" name="矩形 17"/>
            <p:cNvSpPr>
              <a:spLocks noChangeArrowheads="1"/>
            </p:cNvSpPr>
            <p:nvPr/>
          </p:nvSpPr>
          <p:spPr bwMode="auto">
            <a:xfrm>
              <a:off x="5231418" y="1773280"/>
              <a:ext cx="5108575" cy="759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dirty="0" smtClean="0">
                  <a:solidFill>
                    <a:srgbClr val="18478F"/>
                  </a:solidFill>
                  <a:latin typeface="方正黑体简体" pitchFamily="2" charset="-122"/>
                  <a:ea typeface="方正黑体简体" pitchFamily="2" charset="-122"/>
                  <a:sym typeface="FZZhengHeiS-R-GB"/>
                </a:rPr>
                <a:t>核查内容</a:t>
              </a:r>
              <a:endParaRPr lang="zh-CN" altLang="en-US" sz="2800" dirty="0">
                <a:solidFill>
                  <a:srgbClr val="18478F"/>
                </a:solidFill>
                <a:latin typeface="方正黑体简体" pitchFamily="2" charset="-122"/>
                <a:ea typeface="方正黑体简体" pitchFamily="2" charset="-122"/>
                <a:sym typeface="FZZhengHeiS-R-GB"/>
              </a:endParaRPr>
            </a:p>
          </p:txBody>
        </p:sp>
      </p:grpSp>
      <p:sp>
        <p:nvSpPr>
          <p:cNvPr id="143376" name="灯片编号占位符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6D258F01-5BDB-4ED1-B8CB-F34DC785A45C}" type="slidenum">
              <a:rPr altLang="en-US" smtClean="0">
                <a:solidFill>
                  <a:srgbClr val="898989"/>
                </a:solidFill>
                <a:cs typeface="FZHei-B01S"/>
              </a:rPr>
            </a:fld>
            <a:endParaRPr lang="zh-CN" altLang="en-US" smtClean="0">
              <a:solidFill>
                <a:srgbClr val="898989"/>
              </a:solidFill>
              <a:cs typeface="FZHei-B01S"/>
            </a:endParaRPr>
          </a:p>
        </p:txBody>
      </p:sp>
      <p:grpSp>
        <p:nvGrpSpPr>
          <p:cNvPr id="5" name="组合 4"/>
          <p:cNvGrpSpPr/>
          <p:nvPr/>
        </p:nvGrpSpPr>
        <p:grpSpPr>
          <a:xfrm>
            <a:off x="3994785" y="5304154"/>
            <a:ext cx="673735" cy="692150"/>
            <a:chOff x="3954171" y="3005936"/>
            <a:chExt cx="742005" cy="720725"/>
          </a:xfrm>
          <a:solidFill>
            <a:schemeClr val="accent1">
              <a:lumMod val="50000"/>
            </a:schemeClr>
          </a:solidFill>
        </p:grpSpPr>
        <p:sp>
          <p:nvSpPr>
            <p:cNvPr id="6" name="矩形 5"/>
            <p:cNvSpPr/>
            <p:nvPr/>
          </p:nvSpPr>
          <p:spPr>
            <a:xfrm rot="13500000">
              <a:off x="3964811" y="2995296"/>
              <a:ext cx="720725" cy="7420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7" name="矩形 6"/>
            <p:cNvSpPr/>
            <p:nvPr/>
          </p:nvSpPr>
          <p:spPr>
            <a:xfrm>
              <a:off x="4026270" y="3163635"/>
              <a:ext cx="620713" cy="479381"/>
            </a:xfrm>
            <a:prstGeom prst="rect">
              <a:avLst/>
            </a:prstGeom>
            <a:noFill/>
            <a:extLst>
              <a:ext uri="{909E8E84-426E-40DD-AFC4-6F175D3DCCD1}">
                <a14:hiddenFill xmlns:a14="http://schemas.microsoft.com/office/drawing/2010/main">
                  <a:grpFill/>
                </a14:hiddenFill>
              </a:ext>
            </a:extLst>
          </p:spPr>
          <p:txBody>
            <a:bodyPr>
              <a:spAutoFit/>
            </a:bodyPr>
            <a:p>
              <a:pPr fontAlgn="auto">
                <a:spcBef>
                  <a:spcPts val="0"/>
                </a:spcBef>
                <a:spcAft>
                  <a:spcPts val="0"/>
                </a:spcAft>
                <a:defRPr/>
              </a:pPr>
              <a:r>
                <a:rPr lang="en-US" altLang="zh-CN" sz="2400" noProof="1">
                  <a:solidFill>
                    <a:prstClr val="white"/>
                  </a:solidFill>
                  <a:latin typeface="方正黑体简体" pitchFamily="2" charset="-122"/>
                  <a:ea typeface="方正黑体简体" pitchFamily="2" charset="-122"/>
                  <a:cs typeface="+mn-ea"/>
                  <a:sym typeface="+mn-lt"/>
                </a:rPr>
                <a:t>04</a:t>
              </a:r>
              <a:endParaRPr lang="zh-CN" altLang="en-US" sz="2400" noProof="1">
                <a:solidFill>
                  <a:prstClr val="white"/>
                </a:solidFill>
                <a:latin typeface="方正黑体简体" pitchFamily="2" charset="-122"/>
                <a:ea typeface="方正黑体简体" pitchFamily="2" charset="-122"/>
                <a:cs typeface="+mn-ea"/>
                <a:sym typeface="+mn-lt"/>
              </a:endParaRPr>
            </a:p>
          </p:txBody>
        </p:sp>
      </p:grpSp>
      <p:grpSp>
        <p:nvGrpSpPr>
          <p:cNvPr id="8" name="组合 7"/>
          <p:cNvGrpSpPr/>
          <p:nvPr/>
        </p:nvGrpSpPr>
        <p:grpSpPr>
          <a:xfrm>
            <a:off x="3972560" y="2505075"/>
            <a:ext cx="680085" cy="668562"/>
            <a:chOff x="3988744" y="512691"/>
            <a:chExt cx="719137" cy="720725"/>
          </a:xfrm>
          <a:solidFill>
            <a:schemeClr val="accent1">
              <a:lumMod val="50000"/>
            </a:schemeClr>
          </a:solidFill>
        </p:grpSpPr>
        <p:sp>
          <p:nvSpPr>
            <p:cNvPr id="9" name="矩形 8"/>
            <p:cNvSpPr/>
            <p:nvPr/>
          </p:nvSpPr>
          <p:spPr>
            <a:xfrm rot="13500000">
              <a:off x="3987950" y="513485"/>
              <a:ext cx="720725" cy="7191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0" name="矩形 9"/>
            <p:cNvSpPr/>
            <p:nvPr/>
          </p:nvSpPr>
          <p:spPr>
            <a:xfrm>
              <a:off x="4056887" y="644247"/>
              <a:ext cx="623214" cy="496295"/>
            </a:xfrm>
            <a:prstGeom prst="rect">
              <a:avLst/>
            </a:prstGeom>
            <a:noFill/>
            <a:extLst>
              <a:ext uri="{909E8E84-426E-40DD-AFC4-6F175D3DCCD1}">
                <a14:hiddenFill xmlns:a14="http://schemas.microsoft.com/office/drawing/2010/main">
                  <a:grpFill/>
                </a14:hiddenFill>
              </a:ext>
            </a:extLst>
          </p:spPr>
          <p:txBody>
            <a:bodyPr>
              <a:spAutoFit/>
            </a:bodyPr>
            <a:p>
              <a:pPr fontAlgn="auto">
                <a:spcBef>
                  <a:spcPts val="0"/>
                </a:spcBef>
                <a:spcAft>
                  <a:spcPts val="0"/>
                </a:spcAft>
                <a:defRPr/>
              </a:pPr>
              <a:r>
                <a:rPr lang="en-US" altLang="zh-CN" sz="2400" noProof="1">
                  <a:solidFill>
                    <a:prstClr val="white"/>
                  </a:solidFill>
                  <a:latin typeface="方正黑体简体" pitchFamily="2" charset="-122"/>
                  <a:ea typeface="方正黑体简体" pitchFamily="2" charset="-122"/>
                  <a:cs typeface="+mn-ea"/>
                  <a:sym typeface="+mn-lt"/>
                </a:rPr>
                <a:t>02</a:t>
              </a:r>
              <a:endParaRPr lang="zh-CN" altLang="en-US" sz="2400" noProof="1">
                <a:solidFill>
                  <a:prstClr val="white"/>
                </a:solidFill>
                <a:latin typeface="方正黑体简体" pitchFamily="2" charset="-122"/>
                <a:ea typeface="方正黑体简体" pitchFamily="2" charset="-122"/>
                <a:cs typeface="+mn-ea"/>
                <a:sym typeface="+mn-lt"/>
              </a:endParaRPr>
            </a:p>
          </p:txBody>
        </p:sp>
      </p:grpSp>
      <p:grpSp>
        <p:nvGrpSpPr>
          <p:cNvPr id="11" name="组合 8"/>
          <p:cNvGrpSpPr/>
          <p:nvPr/>
        </p:nvGrpSpPr>
        <p:grpSpPr bwMode="auto">
          <a:xfrm>
            <a:off x="4924743" y="5272405"/>
            <a:ext cx="5856287" cy="719138"/>
            <a:chOff x="4866118" y="2922382"/>
            <a:chExt cx="5856646" cy="1034308"/>
          </a:xfrm>
        </p:grpSpPr>
        <p:sp>
          <p:nvSpPr>
            <p:cNvPr id="12" name="圆角矩形 11"/>
            <p:cNvSpPr/>
            <p:nvPr/>
          </p:nvSpPr>
          <p:spPr>
            <a:xfrm rot="16200000">
              <a:off x="7277287" y="511213"/>
              <a:ext cx="1034308" cy="585664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3" name="矩形 13"/>
            <p:cNvSpPr>
              <a:spLocks noChangeArrowheads="1"/>
            </p:cNvSpPr>
            <p:nvPr/>
          </p:nvSpPr>
          <p:spPr bwMode="auto">
            <a:xfrm>
              <a:off x="5240136" y="3117914"/>
              <a:ext cx="5482628" cy="750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r>
                <a:rPr lang="zh-CN" altLang="en-US" sz="2800" dirty="0" smtClean="0">
                  <a:solidFill>
                    <a:srgbClr val="18478F"/>
                  </a:solidFill>
                  <a:latin typeface="方正黑体简体" pitchFamily="2" charset="-122"/>
                  <a:ea typeface="方正黑体简体" pitchFamily="2" charset="-122"/>
                  <a:sym typeface="FZZhengHeiS-R-GB"/>
                </a:rPr>
                <a:t>本年核查情况</a:t>
              </a:r>
              <a:endParaRPr lang="zh-CN" altLang="en-US" sz="2800" dirty="0">
                <a:solidFill>
                  <a:srgbClr val="18478F"/>
                </a:solidFill>
                <a:latin typeface="方正黑体简体" pitchFamily="2" charset="-122"/>
                <a:ea typeface="方正黑体简体" pitchFamily="2" charset="-122"/>
                <a:sym typeface="FZZhengHeiS-R-GB"/>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53" presetClass="entr" presetSubtype="16" fill="hold" grpId="0" nodeType="withEffect">
                                  <p:stCondLst>
                                    <p:cond delay="75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1"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111"/>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2" name="矩形 21"/>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4" name="矩形 23"/>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6" name="矩形 25"/>
          <p:cNvSpPr/>
          <p:nvPr/>
        </p:nvSpPr>
        <p:spPr bwMode="auto">
          <a:xfrm>
            <a:off x="1844675" y="405764"/>
            <a:ext cx="8233410" cy="521970"/>
          </a:xfrm>
          <a:prstGeom prst="rect">
            <a:avLst/>
          </a:prstGeom>
        </p:spPr>
        <p:txBody>
          <a:bodyPr>
            <a:spAutoFit/>
          </a:bodyPr>
          <a:lstStyle/>
          <a:p>
            <a:pPr fontAlgn="auto">
              <a:spcBef>
                <a:spcPts val="0"/>
              </a:spcBef>
              <a:spcAft>
                <a:spcPts val="0"/>
              </a:spcAft>
              <a:defRPr/>
            </a:pPr>
            <a:r>
              <a:rPr lang="zh-CN" altLang="en-US" sz="2800" noProof="1">
                <a:solidFill>
                  <a:srgbClr val="044875"/>
                </a:solidFill>
                <a:latin typeface="微软雅黑" panose="020B0503020204020204" charset="-122"/>
                <a:ea typeface="微软雅黑" panose="020B0503020204020204" charset="-122"/>
                <a:cs typeface="+mn-cs"/>
                <a:sym typeface="+mn-lt"/>
              </a:rPr>
              <a:t>强调</a:t>
            </a:r>
            <a:r>
              <a:rPr lang="en-US" altLang="zh-CN" sz="2800" noProof="1">
                <a:solidFill>
                  <a:srgbClr val="044875"/>
                </a:solidFill>
                <a:latin typeface="微软雅黑" panose="020B0503020204020204" charset="-122"/>
                <a:ea typeface="微软雅黑" panose="020B0503020204020204" charset="-122"/>
                <a:cs typeface="+mn-cs"/>
                <a:sym typeface="+mn-lt"/>
              </a:rPr>
              <a:t>——</a:t>
            </a:r>
            <a:r>
              <a:rPr lang="en-US" altLang="zh-CN" sz="2800" noProof="1">
                <a:ln w="22225">
                  <a:solidFill>
                    <a:schemeClr val="accent2"/>
                  </a:solidFill>
                  <a:prstDash val="solid"/>
                </a:ln>
                <a:solidFill>
                  <a:schemeClr val="accent2">
                    <a:lumMod val="40000"/>
                    <a:lumOff val="60000"/>
                  </a:schemeClr>
                </a:solidFill>
                <a:latin typeface="微软雅黑" panose="020B0503020204020204" charset="-122"/>
                <a:ea typeface="微软雅黑" panose="020B0503020204020204" charset="-122"/>
                <a:cs typeface="+mn-cs"/>
                <a:sym typeface="+mn-lt"/>
              </a:rPr>
              <a:t>一套表调查单位数据质量核查</a:t>
            </a:r>
            <a:endParaRPr lang="en-US" altLang="zh-CN" sz="2800" noProof="1">
              <a:ln w="22225">
                <a:solidFill>
                  <a:schemeClr val="accent2"/>
                </a:solidFill>
                <a:prstDash val="solid"/>
              </a:ln>
              <a:solidFill>
                <a:schemeClr val="accent2">
                  <a:lumMod val="40000"/>
                  <a:lumOff val="60000"/>
                </a:schemeClr>
              </a:solidFill>
              <a:latin typeface="微软雅黑" panose="020B0503020204020204" charset="-122"/>
              <a:ea typeface="微软雅黑" panose="020B0503020204020204" charset="-122"/>
              <a:cs typeface="+mn-cs"/>
              <a:sym typeface="+mn-lt"/>
            </a:endParaRPr>
          </a:p>
        </p:txBody>
      </p:sp>
      <p:sp>
        <p:nvSpPr>
          <p:cNvPr id="9" name="矩形 8"/>
          <p:cNvSpPr/>
          <p:nvPr/>
        </p:nvSpPr>
        <p:spPr>
          <a:xfrm>
            <a:off x="1617663" y="1225550"/>
            <a:ext cx="8956675" cy="5026025"/>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3" name="矩形 2"/>
          <p:cNvSpPr/>
          <p:nvPr/>
        </p:nvSpPr>
        <p:spPr>
          <a:xfrm>
            <a:off x="1331913" y="1030288"/>
            <a:ext cx="611187" cy="5429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7" name="矩形 26"/>
          <p:cNvSpPr/>
          <p:nvPr/>
        </p:nvSpPr>
        <p:spPr>
          <a:xfrm>
            <a:off x="10282238" y="6010275"/>
            <a:ext cx="611187" cy="5429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45416" name="文本框 18"/>
          <p:cNvSpPr txBox="1">
            <a:spLocks noChangeArrowheads="1"/>
          </p:cNvSpPr>
          <p:nvPr/>
        </p:nvSpPr>
        <p:spPr bwMode="auto">
          <a:xfrm>
            <a:off x="1759903" y="1427798"/>
            <a:ext cx="8672512" cy="56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zh-CN" altLang="en-US" sz="2400" dirty="0">
                <a:solidFill>
                  <a:srgbClr val="044875"/>
                </a:solidFill>
                <a:latin typeface="黑体" panose="02010609060101010101" charset="-122"/>
                <a:ea typeface="黑体" panose="02010609060101010101" charset="-122"/>
              </a:rPr>
              <a:t>    各级</a:t>
            </a:r>
            <a:r>
              <a:rPr lang="zh-CN" altLang="en-US" sz="2400" dirty="0" smtClean="0">
                <a:solidFill>
                  <a:srgbClr val="044875"/>
                </a:solidFill>
                <a:latin typeface="黑体" panose="02010609060101010101" charset="-122"/>
                <a:ea typeface="黑体" panose="02010609060101010101" charset="-122"/>
              </a:rPr>
              <a:t>要充分重视</a:t>
            </a:r>
            <a:r>
              <a:rPr lang="zh-CN" altLang="en-US" sz="2400" dirty="0">
                <a:solidFill>
                  <a:srgbClr val="044875"/>
                </a:solidFill>
                <a:latin typeface="黑体" panose="02010609060101010101" charset="-122"/>
                <a:ea typeface="黑体" panose="02010609060101010101" charset="-122"/>
              </a:rPr>
              <a:t>一套表调查单位数据质量核查工作。</a:t>
            </a:r>
            <a:endParaRPr lang="zh-CN" altLang="en-US" sz="2400" dirty="0">
              <a:solidFill>
                <a:srgbClr val="044875"/>
              </a:solidFill>
              <a:latin typeface="黑体" panose="02010609060101010101" charset="-122"/>
              <a:ea typeface="黑体" panose="02010609060101010101" charset="-122"/>
            </a:endParaRPr>
          </a:p>
          <a:p>
            <a:pPr algn="just">
              <a:lnSpc>
                <a:spcPct val="150000"/>
              </a:lnSpc>
            </a:pPr>
            <a:r>
              <a:rPr lang="zh-CN" altLang="en-US" sz="2400" dirty="0">
                <a:solidFill>
                  <a:srgbClr val="044875"/>
                </a:solidFill>
                <a:latin typeface="黑体" panose="02010609060101010101" charset="-122"/>
                <a:ea typeface="黑体" panose="02010609060101010101" charset="-122"/>
              </a:rPr>
              <a:t> </a:t>
            </a:r>
            <a:r>
              <a:rPr lang="en-US" altLang="zh-CN" sz="2400" dirty="0">
                <a:solidFill>
                  <a:srgbClr val="044875"/>
                </a:solidFill>
                <a:latin typeface="黑体" panose="02010609060101010101" charset="-122"/>
                <a:ea typeface="黑体" panose="02010609060101010101" charset="-122"/>
              </a:rPr>
              <a:t>   </a:t>
            </a:r>
            <a:r>
              <a:rPr lang="zh-CN" altLang="en-US" sz="2400" dirty="0">
                <a:solidFill>
                  <a:srgbClr val="044875"/>
                </a:solidFill>
                <a:latin typeface="微软雅黑" panose="020B0503020204020204" charset="-122"/>
                <a:ea typeface="微软雅黑" panose="020B0503020204020204" charset="-122"/>
              </a:rPr>
              <a:t>核查目的：</a:t>
            </a:r>
            <a:r>
              <a:rPr lang="zh-CN" altLang="en-US" sz="2400" dirty="0">
                <a:latin typeface="微软雅黑" panose="020B0503020204020204" charset="-122"/>
                <a:ea typeface="微软雅黑" panose="020B0503020204020204" charset="-122"/>
              </a:rPr>
              <a:t>一套表调查单位是现行统计报表的填报主体，其真实性和基础信息的准确性直接关系到统计数据质量。定期组织开展一套表调查单位数据质量核查，充分利用部门共享信息核实一套表调查单位信息,建立真实、完整、准确的调查单位库，对夯实统计基础、开展统计调查、提高统计数据质量具有十分重要的意义。</a:t>
            </a:r>
            <a:endParaRPr lang="zh-CN" altLang="en-US" sz="2400" dirty="0">
              <a:latin typeface="微软雅黑" panose="020B0503020204020204" charset="-122"/>
              <a:ea typeface="微软雅黑" panose="020B0503020204020204" charset="-122"/>
            </a:endParaRPr>
          </a:p>
          <a:p>
            <a:pPr algn="just">
              <a:lnSpc>
                <a:spcPct val="150000"/>
              </a:lnSpc>
            </a:pPr>
            <a:r>
              <a:rPr lang="zh-CN" altLang="en-US" sz="2400" dirty="0">
                <a:latin typeface="微软雅黑" panose="020B0503020204020204" charset="-122"/>
                <a:ea typeface="微软雅黑" panose="020B0503020204020204" charset="-122"/>
              </a:rPr>
              <a:t> </a:t>
            </a:r>
            <a:r>
              <a:rPr lang="en-US" altLang="zh-CN" sz="2400" dirty="0">
                <a:latin typeface="微软雅黑" panose="020B0503020204020204" charset="-122"/>
                <a:ea typeface="微软雅黑" panose="020B0503020204020204" charset="-122"/>
              </a:rPr>
              <a:t>  </a:t>
            </a:r>
            <a:r>
              <a:rPr lang="en-US" altLang="zh-CN" sz="2400" dirty="0" smtClean="0">
                <a:latin typeface="微软雅黑" panose="020B0503020204020204" charset="-122"/>
                <a:ea typeface="微软雅黑" panose="020B0503020204020204" charset="-122"/>
              </a:rPr>
              <a:t> </a:t>
            </a:r>
            <a:r>
              <a:rPr lang="zh-CN" altLang="en-US" sz="2400" dirty="0" smtClean="0">
                <a:solidFill>
                  <a:schemeClr val="accent1">
                    <a:lumMod val="50000"/>
                  </a:schemeClr>
                </a:solidFill>
                <a:latin typeface="微软雅黑" panose="020B0503020204020204" charset="-122"/>
                <a:ea typeface="微软雅黑" panose="020B0503020204020204" charset="-122"/>
              </a:rPr>
              <a:t>核查</a:t>
            </a:r>
            <a:r>
              <a:rPr lang="zh-CN" altLang="en-US" sz="2400" dirty="0">
                <a:solidFill>
                  <a:schemeClr val="accent1">
                    <a:lumMod val="50000"/>
                  </a:schemeClr>
                </a:solidFill>
                <a:latin typeface="微软雅黑" panose="020B0503020204020204" charset="-122"/>
                <a:ea typeface="微软雅黑" panose="020B0503020204020204" charset="-122"/>
              </a:rPr>
              <a:t>内容：</a:t>
            </a:r>
            <a:r>
              <a:rPr lang="zh-CN" altLang="en-US" sz="2400" dirty="0">
                <a:latin typeface="微软雅黑" panose="020B0503020204020204" charset="-122"/>
                <a:ea typeface="微软雅黑" panose="020B0503020204020204" charset="-122"/>
              </a:rPr>
              <a:t>在库单位的真实性和主要信息的准确性。</a:t>
            </a:r>
            <a:endParaRPr lang="zh-CN" altLang="en-US" sz="2400" dirty="0">
              <a:latin typeface="微软雅黑" panose="020B0503020204020204" charset="-122"/>
              <a:ea typeface="微软雅黑" panose="020B0503020204020204" charset="-122"/>
            </a:endParaRPr>
          </a:p>
          <a:p>
            <a:pPr algn="just">
              <a:lnSpc>
                <a:spcPct val="150000"/>
              </a:lnSpc>
            </a:pPr>
            <a:endParaRPr lang="zh-CN" altLang="en-US" sz="2400" dirty="0">
              <a:solidFill>
                <a:srgbClr val="18478F"/>
              </a:solidFill>
              <a:latin typeface="黑体" panose="02010609060101010101" charset="-122"/>
              <a:ea typeface="黑体" panose="02010609060101010101" charset="-122"/>
              <a:sym typeface="FZZhengHeiS-R-GB"/>
            </a:endParaRPr>
          </a:p>
          <a:p>
            <a:pPr algn="just">
              <a:lnSpc>
                <a:spcPct val="150000"/>
              </a:lnSpc>
            </a:pPr>
            <a:r>
              <a:rPr lang="en-US" altLang="zh-CN" sz="2400" dirty="0">
                <a:solidFill>
                  <a:srgbClr val="044875"/>
                </a:solidFill>
                <a:latin typeface="黑体" panose="02010609060101010101" charset="-122"/>
                <a:ea typeface="黑体" panose="02010609060101010101" charset="-122"/>
              </a:rPr>
              <a:t>    </a:t>
            </a:r>
            <a:endParaRPr lang="en-US" altLang="zh-CN" sz="2400" dirty="0">
              <a:solidFill>
                <a:srgbClr val="044875"/>
              </a:solidFill>
              <a:latin typeface="黑体" panose="02010609060101010101" charset="-122"/>
              <a:ea typeface="黑体" panose="02010609060101010101" charset="-122"/>
            </a:endParaRPr>
          </a:p>
        </p:txBody>
      </p:sp>
      <p:sp>
        <p:nvSpPr>
          <p:cNvPr id="145417"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0174A2C6-6ADE-4AE6-88FB-F9BF41B8E959}" type="slidenum">
              <a:rPr altLang="en-US" smtClean="0">
                <a:solidFill>
                  <a:srgbClr val="898989"/>
                </a:solidFill>
                <a:cs typeface="FZHei-B01S"/>
              </a:rPr>
            </a:fld>
            <a:endParaRPr lang="zh-CN" altLang="en-US" smtClean="0">
              <a:solidFill>
                <a:srgbClr val="898989"/>
              </a:solidFill>
              <a:cs typeface="FZHei-B01S"/>
            </a:endParaRPr>
          </a:p>
        </p:txBody>
      </p:sp>
    </p:spTree>
  </p:cSld>
  <p:clrMapOvr>
    <a:masterClrMapping/>
  </p:clrMapOvr>
  <p:transition spd="slow" advTm="0">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111"/>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2" name="矩形 21"/>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4" name="矩形 23"/>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6" name="矩形 25"/>
          <p:cNvSpPr/>
          <p:nvPr/>
        </p:nvSpPr>
        <p:spPr bwMode="auto">
          <a:xfrm>
            <a:off x="1844675" y="405764"/>
            <a:ext cx="8233410" cy="521970"/>
          </a:xfrm>
          <a:prstGeom prst="rect">
            <a:avLst/>
          </a:prstGeom>
        </p:spPr>
        <p:txBody>
          <a:bodyPr>
            <a:spAutoFit/>
          </a:bodyPr>
          <a:lstStyle/>
          <a:p>
            <a:pPr fontAlgn="auto">
              <a:spcBef>
                <a:spcPts val="0"/>
              </a:spcBef>
              <a:spcAft>
                <a:spcPts val="0"/>
              </a:spcAft>
              <a:defRPr/>
            </a:pPr>
            <a:r>
              <a:rPr lang="zh-CN" altLang="en-US" sz="2800" noProof="1">
                <a:solidFill>
                  <a:srgbClr val="044875"/>
                </a:solidFill>
                <a:latin typeface="微软雅黑" panose="020B0503020204020204" charset="-122"/>
                <a:ea typeface="微软雅黑" panose="020B0503020204020204" charset="-122"/>
                <a:cs typeface="+mn-cs"/>
                <a:sym typeface="+mn-lt"/>
              </a:rPr>
              <a:t>强调</a:t>
            </a:r>
            <a:r>
              <a:rPr lang="en-US" altLang="zh-CN" sz="2800" noProof="1">
                <a:solidFill>
                  <a:srgbClr val="044875"/>
                </a:solidFill>
                <a:latin typeface="微软雅黑" panose="020B0503020204020204" charset="-122"/>
                <a:ea typeface="微软雅黑" panose="020B0503020204020204" charset="-122"/>
                <a:cs typeface="+mn-cs"/>
                <a:sym typeface="+mn-lt"/>
              </a:rPr>
              <a:t>——</a:t>
            </a:r>
            <a:r>
              <a:rPr lang="en-US" altLang="zh-CN" sz="2800" noProof="1">
                <a:ln w="22225">
                  <a:solidFill>
                    <a:schemeClr val="accent2"/>
                  </a:solidFill>
                  <a:prstDash val="solid"/>
                </a:ln>
                <a:solidFill>
                  <a:schemeClr val="accent2">
                    <a:lumMod val="40000"/>
                    <a:lumOff val="60000"/>
                  </a:schemeClr>
                </a:solidFill>
                <a:latin typeface="微软雅黑" panose="020B0503020204020204" charset="-122"/>
                <a:ea typeface="微软雅黑" panose="020B0503020204020204" charset="-122"/>
                <a:cs typeface="+mn-cs"/>
                <a:sym typeface="+mn-lt"/>
              </a:rPr>
              <a:t>一套表调查单位数据质量核查</a:t>
            </a:r>
            <a:endParaRPr lang="en-US" altLang="zh-CN" sz="2800" noProof="1">
              <a:ln w="22225">
                <a:solidFill>
                  <a:schemeClr val="accent2"/>
                </a:solidFill>
                <a:prstDash val="solid"/>
              </a:ln>
              <a:solidFill>
                <a:schemeClr val="accent2">
                  <a:lumMod val="40000"/>
                  <a:lumOff val="60000"/>
                </a:schemeClr>
              </a:solidFill>
              <a:latin typeface="微软雅黑" panose="020B0503020204020204" charset="-122"/>
              <a:ea typeface="微软雅黑" panose="020B0503020204020204" charset="-122"/>
              <a:cs typeface="+mn-cs"/>
              <a:sym typeface="+mn-lt"/>
            </a:endParaRPr>
          </a:p>
        </p:txBody>
      </p:sp>
      <p:sp>
        <p:nvSpPr>
          <p:cNvPr id="7" name="圆角矩形 6"/>
          <p:cNvSpPr/>
          <p:nvPr/>
        </p:nvSpPr>
        <p:spPr>
          <a:xfrm>
            <a:off x="6097270" y="1033780"/>
            <a:ext cx="2054225" cy="471805"/>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b="1" noProof="1">
                <a:solidFill>
                  <a:schemeClr val="bg1"/>
                </a:solidFill>
                <a:latin typeface="方正黑体简体" pitchFamily="2" charset="-122"/>
                <a:ea typeface="方正黑体简体" pitchFamily="2" charset="-122"/>
                <a:cs typeface="+mn-ea"/>
                <a:sym typeface="+mn-lt"/>
              </a:rPr>
              <a:t>具体工作要求</a:t>
            </a:r>
            <a:endParaRPr lang="zh-CN" altLang="en-US" b="1" noProof="1">
              <a:solidFill>
                <a:schemeClr val="bg1"/>
              </a:solidFill>
              <a:latin typeface="方正黑体简体" pitchFamily="2" charset="-122"/>
              <a:ea typeface="方正黑体简体" pitchFamily="2" charset="-122"/>
              <a:cs typeface="+mn-ea"/>
              <a:sym typeface="+mn-lt"/>
            </a:endParaRPr>
          </a:p>
        </p:txBody>
      </p:sp>
      <p:sp>
        <p:nvSpPr>
          <p:cNvPr id="2" name="圆角矩形 1"/>
          <p:cNvSpPr/>
          <p:nvPr/>
        </p:nvSpPr>
        <p:spPr>
          <a:xfrm>
            <a:off x="1545543" y="2317964"/>
            <a:ext cx="1191387" cy="425155"/>
          </a:xfrm>
          <a:prstGeom prst="roundRect">
            <a:avLst/>
          </a:prstGeom>
          <a:solidFill>
            <a:schemeClr val="accent4">
              <a:lumMod val="40000"/>
              <a:lumOff val="6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b="1" noProof="1">
                <a:solidFill>
                  <a:srgbClr val="002060"/>
                </a:solidFill>
                <a:latin typeface="方正黑体简体" pitchFamily="2" charset="-122"/>
                <a:ea typeface="方正黑体简体" pitchFamily="2" charset="-122"/>
                <a:cs typeface="+mn-ea"/>
                <a:sym typeface="+mn-lt"/>
              </a:rPr>
              <a:t>实地核查</a:t>
            </a:r>
            <a:endParaRPr lang="zh-CN" b="1" noProof="1">
              <a:solidFill>
                <a:srgbClr val="002060"/>
              </a:solidFill>
              <a:latin typeface="方正黑体简体" pitchFamily="2" charset="-122"/>
              <a:ea typeface="方正黑体简体" pitchFamily="2" charset="-122"/>
              <a:cs typeface="+mn-ea"/>
              <a:sym typeface="+mn-lt"/>
            </a:endParaRPr>
          </a:p>
        </p:txBody>
      </p:sp>
      <p:sp>
        <p:nvSpPr>
          <p:cNvPr id="147465"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1E7217E3-F1D0-4626-B097-B5C8B8D72080}" type="slidenum">
              <a:rPr altLang="en-US" smtClean="0">
                <a:solidFill>
                  <a:srgbClr val="898989"/>
                </a:solidFill>
                <a:cs typeface="FZHei-B01S"/>
              </a:rPr>
            </a:fld>
            <a:endParaRPr lang="zh-CN" altLang="en-US" smtClean="0">
              <a:solidFill>
                <a:srgbClr val="898989"/>
              </a:solidFill>
              <a:cs typeface="FZHei-B01S"/>
            </a:endParaRPr>
          </a:p>
        </p:txBody>
      </p:sp>
      <p:sp>
        <p:nvSpPr>
          <p:cNvPr id="3" name="圆角矩形 2"/>
          <p:cNvSpPr/>
          <p:nvPr/>
        </p:nvSpPr>
        <p:spPr>
          <a:xfrm>
            <a:off x="1544273" y="3754969"/>
            <a:ext cx="1191387" cy="425155"/>
          </a:xfrm>
          <a:prstGeom prst="roundRect">
            <a:avLst/>
          </a:prstGeom>
          <a:solidFill>
            <a:schemeClr val="accent4">
              <a:lumMod val="40000"/>
              <a:lumOff val="6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b="1" noProof="1">
                <a:solidFill>
                  <a:srgbClr val="002060"/>
                </a:solidFill>
                <a:latin typeface="方正黑体简体" pitchFamily="2" charset="-122"/>
                <a:ea typeface="方正黑体简体" pitchFamily="2" charset="-122"/>
                <a:cs typeface="+mn-ea"/>
                <a:sym typeface="+mn-lt"/>
              </a:rPr>
              <a:t>比对信息</a:t>
            </a:r>
            <a:endParaRPr lang="zh-CN" b="1" noProof="1">
              <a:solidFill>
                <a:srgbClr val="002060"/>
              </a:solidFill>
              <a:latin typeface="方正黑体简体" pitchFamily="2" charset="-122"/>
              <a:ea typeface="方正黑体简体" pitchFamily="2" charset="-122"/>
              <a:cs typeface="+mn-ea"/>
              <a:sym typeface="+mn-lt"/>
            </a:endParaRPr>
          </a:p>
        </p:txBody>
      </p:sp>
      <p:sp>
        <p:nvSpPr>
          <p:cNvPr id="4" name="圆角矩形 3"/>
          <p:cNvSpPr/>
          <p:nvPr/>
        </p:nvSpPr>
        <p:spPr>
          <a:xfrm>
            <a:off x="1387475" y="5328285"/>
            <a:ext cx="1504315" cy="774700"/>
          </a:xfrm>
          <a:prstGeom prst="roundRect">
            <a:avLst/>
          </a:prstGeom>
          <a:solidFill>
            <a:schemeClr val="accent4">
              <a:lumMod val="40000"/>
              <a:lumOff val="6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sz="1600" b="1" noProof="1">
                <a:solidFill>
                  <a:srgbClr val="002060"/>
                </a:solidFill>
                <a:latin typeface="方正黑体简体" pitchFamily="2" charset="-122"/>
                <a:ea typeface="方正黑体简体" pitchFamily="2" charset="-122"/>
                <a:cs typeface="+mn-ea"/>
                <a:sym typeface="+mn-lt"/>
              </a:rPr>
              <a:t>根据国家</a:t>
            </a:r>
            <a:endParaRPr lang="zh-CN" sz="1600" b="1" noProof="1">
              <a:solidFill>
                <a:srgbClr val="002060"/>
              </a:solidFill>
              <a:latin typeface="方正黑体简体" pitchFamily="2" charset="-122"/>
              <a:ea typeface="方正黑体简体" pitchFamily="2" charset="-122"/>
              <a:cs typeface="+mn-ea"/>
              <a:sym typeface="+mn-lt"/>
            </a:endParaRPr>
          </a:p>
          <a:p>
            <a:pPr algn="ctr" eaLnBrk="0" hangingPunct="0">
              <a:defRPr/>
            </a:pPr>
            <a:r>
              <a:rPr lang="zh-CN" sz="1600" b="1" noProof="1">
                <a:solidFill>
                  <a:srgbClr val="002060"/>
                </a:solidFill>
                <a:latin typeface="方正黑体简体" pitchFamily="2" charset="-122"/>
                <a:ea typeface="方正黑体简体" pitchFamily="2" charset="-122"/>
                <a:cs typeface="+mn-ea"/>
                <a:sym typeface="+mn-lt"/>
              </a:rPr>
              <a:t>下发清单核查</a:t>
            </a:r>
            <a:endParaRPr lang="zh-CN" sz="1600" b="1" noProof="1">
              <a:solidFill>
                <a:srgbClr val="002060"/>
              </a:solidFill>
              <a:latin typeface="方正黑体简体" pitchFamily="2" charset="-122"/>
              <a:ea typeface="方正黑体简体" pitchFamily="2" charset="-122"/>
              <a:cs typeface="+mn-ea"/>
              <a:sym typeface="+mn-lt"/>
            </a:endParaRPr>
          </a:p>
        </p:txBody>
      </p:sp>
      <p:sp>
        <p:nvSpPr>
          <p:cNvPr id="5" name="圆角矩形 4"/>
          <p:cNvSpPr/>
          <p:nvPr/>
        </p:nvSpPr>
        <p:spPr>
          <a:xfrm>
            <a:off x="1545590" y="1033780"/>
            <a:ext cx="1191895" cy="471805"/>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b="1" noProof="1">
                <a:solidFill>
                  <a:schemeClr val="bg1"/>
                </a:solidFill>
                <a:latin typeface="方正黑体简体" pitchFamily="2" charset="-122"/>
                <a:ea typeface="方正黑体简体" pitchFamily="2" charset="-122"/>
                <a:cs typeface="+mn-ea"/>
                <a:sym typeface="+mn-lt"/>
              </a:rPr>
              <a:t>核查方式</a:t>
            </a:r>
            <a:endParaRPr lang="zh-CN" altLang="en-US" b="1" noProof="1">
              <a:solidFill>
                <a:schemeClr val="bg1"/>
              </a:solidFill>
              <a:latin typeface="方正黑体简体" pitchFamily="2" charset="-122"/>
              <a:ea typeface="方正黑体简体" pitchFamily="2" charset="-122"/>
              <a:cs typeface="+mn-ea"/>
              <a:sym typeface="+mn-lt"/>
            </a:endParaRPr>
          </a:p>
        </p:txBody>
      </p:sp>
      <p:sp>
        <p:nvSpPr>
          <p:cNvPr id="6" name="下箭头 5"/>
          <p:cNvSpPr/>
          <p:nvPr/>
        </p:nvSpPr>
        <p:spPr>
          <a:xfrm>
            <a:off x="1949450" y="1690370"/>
            <a:ext cx="384175" cy="485140"/>
          </a:xfrm>
          <a:prstGeom prst="downArrow">
            <a:avLst/>
          </a:prstGeom>
          <a:gradFill>
            <a:gsLst>
              <a:gs pos="0">
                <a:srgbClr val="FFFFFF"/>
              </a:gs>
              <a:gs pos="100000">
                <a:schemeClr val="bg1">
                  <a:lumMod val="95000"/>
                </a:schemeClr>
              </a:gs>
            </a:gsLst>
            <a:lin ang="15000000" scaled="0"/>
          </a:gradFill>
          <a:ln w="25400">
            <a:solidFill>
              <a:schemeClr val="accent1"/>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方正黑体简体" pitchFamily="2" charset="-122"/>
              <a:ea typeface="方正黑体简体" pitchFamily="2" charset="-122"/>
              <a:cs typeface="+mn-ea"/>
              <a:sym typeface="+mn-lt"/>
            </a:endParaRPr>
          </a:p>
        </p:txBody>
      </p:sp>
      <p:sp>
        <p:nvSpPr>
          <p:cNvPr id="9" name="圆角矩形 8"/>
          <p:cNvSpPr/>
          <p:nvPr/>
        </p:nvSpPr>
        <p:spPr>
          <a:xfrm>
            <a:off x="4194175" y="1611630"/>
            <a:ext cx="7412990" cy="1428115"/>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buFont typeface="Arial" panose="020B0604020202020204" pitchFamily="34" charset="0"/>
              <a:buChar char="•"/>
            </a:pPr>
            <a:r>
              <a:rPr lang="zh-CN" altLang="en-US" dirty="0">
                <a:solidFill>
                  <a:schemeClr val="accent1">
                    <a:lumMod val="50000"/>
                  </a:schemeClr>
                </a:solidFill>
                <a:latin typeface="微软雅黑" panose="020B0503020204020204" charset="-122"/>
                <a:ea typeface="微软雅黑" panose="020B0503020204020204" charset="-122"/>
                <a:cs typeface="+mn-ea"/>
                <a:sym typeface="+mn-lt"/>
              </a:rPr>
              <a:t>对通知</a:t>
            </a:r>
            <a:r>
              <a:rPr lang="zh-CN" altLang="en-US" dirty="0">
                <a:solidFill>
                  <a:schemeClr val="accent2">
                    <a:lumMod val="75000"/>
                  </a:schemeClr>
                </a:solidFill>
                <a:latin typeface="微软雅黑" panose="020B0503020204020204" charset="-122"/>
                <a:ea typeface="微软雅黑" panose="020B0503020204020204" charset="-122"/>
                <a:cs typeface="+mn-ea"/>
                <a:sym typeface="+mn-lt"/>
              </a:rPr>
              <a:t>指定期别</a:t>
            </a:r>
            <a:r>
              <a:rPr lang="zh-CN" altLang="en-US" dirty="0">
                <a:solidFill>
                  <a:schemeClr val="accent1">
                    <a:lumMod val="50000"/>
                  </a:schemeClr>
                </a:solidFill>
                <a:latin typeface="微软雅黑" panose="020B0503020204020204" charset="-122"/>
                <a:ea typeface="微软雅黑" panose="020B0503020204020204" charset="-122"/>
                <a:cs typeface="+mn-ea"/>
                <a:sym typeface="+mn-lt"/>
              </a:rPr>
              <a:t>一套表正常在库法人单位，抽取一定比例，在指定时间段内开展</a:t>
            </a:r>
            <a:r>
              <a:rPr lang="zh-CN" altLang="en-US" dirty="0">
                <a:solidFill>
                  <a:schemeClr val="accent2">
                    <a:lumMod val="75000"/>
                  </a:schemeClr>
                </a:solidFill>
                <a:latin typeface="微软雅黑" panose="020B0503020204020204" charset="-122"/>
                <a:ea typeface="微软雅黑" panose="020B0503020204020204" charset="-122"/>
                <a:cs typeface="+mn-ea"/>
                <a:sym typeface="+mn-lt"/>
              </a:rPr>
              <a:t>实地核查</a:t>
            </a:r>
            <a:r>
              <a:rPr lang="zh-CN" altLang="en-US" dirty="0">
                <a:solidFill>
                  <a:schemeClr val="accent1">
                    <a:lumMod val="50000"/>
                  </a:schemeClr>
                </a:solidFill>
                <a:latin typeface="微软雅黑" panose="020B0503020204020204" charset="-122"/>
                <a:ea typeface="微软雅黑" panose="020B0503020204020204" charset="-122"/>
                <a:cs typeface="+mn-ea"/>
                <a:sym typeface="+mn-lt"/>
              </a:rPr>
              <a:t>。</a:t>
            </a:r>
            <a:endParaRPr lang="zh-CN" altLang="en-US" dirty="0">
              <a:solidFill>
                <a:schemeClr val="accent1">
                  <a:lumMod val="50000"/>
                </a:schemeClr>
              </a:solidFill>
              <a:latin typeface="微软雅黑" panose="020B0503020204020204" charset="-122"/>
              <a:ea typeface="微软雅黑" panose="020B0503020204020204" charset="-122"/>
              <a:cs typeface="+mn-ea"/>
              <a:sym typeface="+mn-lt"/>
            </a:endParaRPr>
          </a:p>
          <a:p>
            <a:pPr marL="285750" indent="-285750" algn="l">
              <a:buFont typeface="Arial" panose="020B0604020202020204" pitchFamily="34" charset="0"/>
              <a:buChar char="•"/>
            </a:pPr>
            <a:r>
              <a:rPr lang="zh-CN" altLang="en-US" dirty="0" smtClean="0">
                <a:solidFill>
                  <a:schemeClr val="accent1">
                    <a:lumMod val="50000"/>
                  </a:schemeClr>
                </a:solidFill>
                <a:latin typeface="微软雅黑" panose="020B0503020204020204" charset="-122"/>
                <a:ea typeface="微软雅黑" panose="020B0503020204020204" charset="-122"/>
                <a:cs typeface="+mn-ea"/>
                <a:sym typeface="+mn-lt"/>
              </a:rPr>
              <a:t>一般在每年</a:t>
            </a:r>
            <a:r>
              <a:rPr lang="en-US" altLang="zh-CN" dirty="0" smtClean="0">
                <a:solidFill>
                  <a:schemeClr val="accent1">
                    <a:lumMod val="50000"/>
                  </a:schemeClr>
                </a:solidFill>
                <a:latin typeface="微软雅黑" panose="020B0503020204020204" charset="-122"/>
                <a:ea typeface="微软雅黑" panose="020B0503020204020204" charset="-122"/>
                <a:cs typeface="+mn-ea"/>
                <a:sym typeface="+mn-lt"/>
              </a:rPr>
              <a:t>9</a:t>
            </a:r>
            <a:r>
              <a:rPr lang="zh-CN" altLang="en-US" dirty="0" smtClean="0">
                <a:solidFill>
                  <a:schemeClr val="accent1">
                    <a:lumMod val="50000"/>
                  </a:schemeClr>
                </a:solidFill>
                <a:latin typeface="微软雅黑" panose="020B0503020204020204" charset="-122"/>
                <a:ea typeface="微软雅黑" panose="020B0503020204020204" charset="-122"/>
                <a:cs typeface="+mn-ea"/>
                <a:sym typeface="+mn-lt"/>
              </a:rPr>
              <a:t>月底报送</a:t>
            </a:r>
            <a:r>
              <a:rPr lang="zh-CN" altLang="en-US" dirty="0">
                <a:solidFill>
                  <a:schemeClr val="accent6">
                    <a:lumMod val="50000"/>
                  </a:schemeClr>
                </a:solidFill>
                <a:latin typeface="微软雅黑" panose="020B0503020204020204" charset="-122"/>
                <a:ea typeface="微软雅黑" panose="020B0503020204020204" charset="-122"/>
                <a:cs typeface="+mn-ea"/>
                <a:sym typeface="+mn-lt"/>
              </a:rPr>
              <a:t>核查报告及汇总表</a:t>
            </a:r>
            <a:endParaRPr lang="zh-CN" altLang="en-US" dirty="0">
              <a:solidFill>
                <a:schemeClr val="accent1">
                  <a:lumMod val="50000"/>
                </a:schemeClr>
              </a:solidFill>
              <a:latin typeface="微软雅黑" panose="020B0503020204020204" charset="-122"/>
              <a:ea typeface="微软雅黑" panose="020B0503020204020204" charset="-122"/>
              <a:cs typeface="+mn-ea"/>
              <a:sym typeface="+mn-lt"/>
            </a:endParaRPr>
          </a:p>
          <a:p>
            <a:pPr marL="285750" indent="-285750" algn="l">
              <a:buFont typeface="Arial" panose="020B0604020202020204" pitchFamily="34" charset="0"/>
              <a:buChar char="•"/>
            </a:pPr>
            <a:r>
              <a:rPr lang="zh-CN" altLang="en-US" b="1" dirty="0">
                <a:solidFill>
                  <a:srgbClr val="FF9B9B"/>
                </a:solidFill>
                <a:latin typeface="微软雅黑" panose="020B0503020204020204" charset="-122"/>
                <a:ea typeface="微软雅黑" panose="020B0503020204020204" charset="-122"/>
                <a:cs typeface="+mn-ea"/>
                <a:sym typeface="+mn-lt"/>
              </a:rPr>
              <a:t>自查及抽查</a:t>
            </a:r>
            <a:endParaRPr lang="zh-CN" altLang="en-US" b="1" dirty="0">
              <a:solidFill>
                <a:srgbClr val="FF9B9B"/>
              </a:solidFill>
              <a:latin typeface="微软雅黑" panose="020B0503020204020204" charset="-122"/>
              <a:ea typeface="微软雅黑" panose="020B0503020204020204" charset="-122"/>
              <a:cs typeface="+mn-ea"/>
              <a:sym typeface="+mn-lt"/>
            </a:endParaRPr>
          </a:p>
        </p:txBody>
      </p:sp>
      <p:sp>
        <p:nvSpPr>
          <p:cNvPr id="10" name="波形 9"/>
          <p:cNvSpPr/>
          <p:nvPr/>
        </p:nvSpPr>
        <p:spPr>
          <a:xfrm>
            <a:off x="8762365" y="405765"/>
            <a:ext cx="3185795" cy="1206500"/>
          </a:xfrm>
          <a:prstGeom prst="wave">
            <a:avLst/>
          </a:prstGeom>
          <a:gradFill>
            <a:gsLst>
              <a:gs pos="0">
                <a:srgbClr val="FFFFFF"/>
              </a:gs>
              <a:gs pos="100000">
                <a:schemeClr val="bg1">
                  <a:lumMod val="95000"/>
                </a:schemeClr>
              </a:gs>
            </a:gsLst>
            <a:lin ang="15000000" scaled="0"/>
          </a:gradFill>
          <a:ln w="25400">
            <a:solidFill>
              <a:schemeClr val="accent2">
                <a:lumMod val="75000"/>
              </a:schemeClr>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dirty="0">
                <a:solidFill>
                  <a:schemeClr val="tx1"/>
                </a:solidFill>
                <a:latin typeface="微软雅黑" panose="020B0503020204020204" charset="-122"/>
                <a:ea typeface="微软雅黑" panose="020B0503020204020204" charset="-122"/>
                <a:sym typeface="FZZhengHeiS-R-GB"/>
              </a:rPr>
              <a:t>正常在库（不含国家摘抄数据的注吊销、停歇业单位）单位</a:t>
            </a:r>
            <a:endParaRPr lang="zh-CN" altLang="zh-CN" dirty="0">
              <a:solidFill>
                <a:schemeClr val="tx1"/>
              </a:solidFill>
              <a:latin typeface="微软雅黑" panose="020B0503020204020204" charset="-122"/>
              <a:ea typeface="微软雅黑" panose="020B0503020204020204" charset="-122"/>
              <a:cs typeface="+mn-ea"/>
              <a:sym typeface="FZZhengHeiS-R-GB"/>
            </a:endParaRPr>
          </a:p>
        </p:txBody>
      </p:sp>
      <p:sp>
        <p:nvSpPr>
          <p:cNvPr id="11" name="圆角矩形 10"/>
          <p:cNvSpPr/>
          <p:nvPr/>
        </p:nvSpPr>
        <p:spPr>
          <a:xfrm>
            <a:off x="4295775" y="3243580"/>
            <a:ext cx="7311390" cy="1863725"/>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buFont typeface="Arial" panose="020B0604020202020204" pitchFamily="34" charset="0"/>
              <a:buChar char="•"/>
            </a:pPr>
            <a:r>
              <a:rPr lang="zh-CN" altLang="en-US" dirty="0">
                <a:solidFill>
                  <a:schemeClr val="accent1">
                    <a:lumMod val="50000"/>
                  </a:schemeClr>
                </a:solidFill>
                <a:latin typeface="微软雅黑" panose="020B0503020204020204" charset="-122"/>
                <a:ea typeface="微软雅黑" panose="020B0503020204020204" charset="-122"/>
                <a:cs typeface="+mn-ea"/>
                <a:sym typeface="+mn-lt"/>
              </a:rPr>
              <a:t>对一套表正常在库法人单位，</a:t>
            </a:r>
            <a:r>
              <a:rPr lang="zh-CN" altLang="en-US" dirty="0">
                <a:solidFill>
                  <a:schemeClr val="accent2">
                    <a:lumMod val="75000"/>
                  </a:schemeClr>
                </a:solidFill>
                <a:latin typeface="微软雅黑" panose="020B0503020204020204" charset="-122"/>
                <a:ea typeface="微软雅黑" panose="020B0503020204020204" charset="-122"/>
                <a:cs typeface="+mn-ea"/>
                <a:sym typeface="+mn-lt"/>
              </a:rPr>
              <a:t>每月</a:t>
            </a:r>
            <a:r>
              <a:rPr lang="zh-CN" altLang="en-US" dirty="0">
                <a:solidFill>
                  <a:schemeClr val="accent1">
                    <a:lumMod val="50000"/>
                  </a:schemeClr>
                </a:solidFill>
                <a:latin typeface="微软雅黑" panose="020B0503020204020204" charset="-122"/>
                <a:ea typeface="微软雅黑" panose="020B0503020204020204" charset="-122"/>
                <a:cs typeface="+mn-ea"/>
                <a:sym typeface="+mn-lt"/>
              </a:rPr>
              <a:t>利用市场监管部门和已获取的其他部门共享信息，开展</a:t>
            </a:r>
            <a:r>
              <a:rPr lang="zh-CN" altLang="en-US" dirty="0">
                <a:solidFill>
                  <a:schemeClr val="accent2">
                    <a:lumMod val="75000"/>
                  </a:schemeClr>
                </a:solidFill>
                <a:latin typeface="微软雅黑" panose="020B0503020204020204" charset="-122"/>
                <a:ea typeface="微软雅黑" panose="020B0503020204020204" charset="-122"/>
                <a:cs typeface="+mn-ea"/>
                <a:sym typeface="+mn-lt"/>
              </a:rPr>
              <a:t>比对核查</a:t>
            </a:r>
            <a:r>
              <a:rPr lang="zh-CN" altLang="en-US" dirty="0">
                <a:solidFill>
                  <a:schemeClr val="accent1">
                    <a:lumMod val="50000"/>
                  </a:schemeClr>
                </a:solidFill>
                <a:latin typeface="微软雅黑" panose="020B0503020204020204" charset="-122"/>
                <a:ea typeface="微软雅黑" panose="020B0503020204020204" charset="-122"/>
                <a:cs typeface="+mn-ea"/>
                <a:sym typeface="+mn-lt"/>
              </a:rPr>
              <a:t>。</a:t>
            </a:r>
            <a:endParaRPr lang="zh-CN" altLang="en-US" dirty="0">
              <a:solidFill>
                <a:schemeClr val="accent1">
                  <a:lumMod val="50000"/>
                </a:schemeClr>
              </a:solidFill>
              <a:latin typeface="微软雅黑" panose="020B0503020204020204" charset="-122"/>
              <a:ea typeface="微软雅黑" panose="020B0503020204020204" charset="-122"/>
              <a:cs typeface="+mn-ea"/>
              <a:sym typeface="+mn-lt"/>
            </a:endParaRPr>
          </a:p>
          <a:p>
            <a:pPr marL="285750" indent="-285750" algn="l">
              <a:buFont typeface="Arial" panose="020B0604020202020204" pitchFamily="34" charset="0"/>
              <a:buChar char="•"/>
            </a:pPr>
            <a:r>
              <a:rPr lang="zh-CN" altLang="en-US" dirty="0">
                <a:solidFill>
                  <a:schemeClr val="accent1">
                    <a:lumMod val="50000"/>
                  </a:schemeClr>
                </a:solidFill>
                <a:latin typeface="微软雅黑" panose="020B0503020204020204" charset="-122"/>
                <a:ea typeface="微软雅黑" panose="020B0503020204020204" charset="-122"/>
                <a:cs typeface="+mn-ea"/>
                <a:sym typeface="+mn-lt"/>
              </a:rPr>
              <a:t>每年</a:t>
            </a:r>
            <a:r>
              <a:rPr lang="zh-CN" altLang="en-US" dirty="0">
                <a:solidFill>
                  <a:srgbClr val="FF0000"/>
                </a:solidFill>
                <a:latin typeface="微软雅黑" panose="020B0503020204020204" charset="-122"/>
                <a:ea typeface="微软雅黑" panose="020B0503020204020204" charset="-122"/>
                <a:cs typeface="+mn-ea"/>
                <a:sym typeface="+mn-lt"/>
              </a:rPr>
              <a:t>4</a:t>
            </a:r>
            <a:r>
              <a:rPr lang="zh-CN" altLang="en-US" dirty="0">
                <a:solidFill>
                  <a:schemeClr val="accent1">
                    <a:lumMod val="50000"/>
                  </a:schemeClr>
                </a:solidFill>
                <a:latin typeface="微软雅黑" panose="020B0503020204020204" charset="-122"/>
                <a:ea typeface="微软雅黑" panose="020B0503020204020204" charset="-122"/>
                <a:cs typeface="+mn-ea"/>
                <a:sym typeface="+mn-lt"/>
              </a:rPr>
              <a:t>月(本年1月-3月比对结果)、</a:t>
            </a:r>
            <a:r>
              <a:rPr lang="zh-CN" altLang="en-US" dirty="0">
                <a:solidFill>
                  <a:srgbClr val="FF0000"/>
                </a:solidFill>
                <a:latin typeface="微软雅黑" panose="020B0503020204020204" charset="-122"/>
                <a:ea typeface="微软雅黑" panose="020B0503020204020204" charset="-122"/>
                <a:cs typeface="+mn-ea"/>
                <a:sym typeface="+mn-lt"/>
              </a:rPr>
              <a:t>7</a:t>
            </a:r>
            <a:r>
              <a:rPr lang="zh-CN" altLang="en-US" dirty="0">
                <a:solidFill>
                  <a:schemeClr val="accent1">
                    <a:lumMod val="50000"/>
                  </a:schemeClr>
                </a:solidFill>
                <a:latin typeface="微软雅黑" panose="020B0503020204020204" charset="-122"/>
                <a:ea typeface="微软雅黑" panose="020B0503020204020204" charset="-122"/>
                <a:cs typeface="+mn-ea"/>
                <a:sym typeface="+mn-lt"/>
              </a:rPr>
              <a:t>月(本年1月-6月比对结果)、</a:t>
            </a:r>
            <a:r>
              <a:rPr lang="zh-CN" altLang="en-US" dirty="0">
                <a:solidFill>
                  <a:srgbClr val="FF0000"/>
                </a:solidFill>
                <a:latin typeface="微软雅黑" panose="020B0503020204020204" charset="-122"/>
                <a:ea typeface="微软雅黑" panose="020B0503020204020204" charset="-122"/>
                <a:cs typeface="+mn-ea"/>
                <a:sym typeface="+mn-lt"/>
              </a:rPr>
              <a:t>11</a:t>
            </a:r>
            <a:r>
              <a:rPr lang="zh-CN" altLang="en-US" dirty="0">
                <a:solidFill>
                  <a:schemeClr val="accent1">
                    <a:lumMod val="50000"/>
                  </a:schemeClr>
                </a:solidFill>
                <a:latin typeface="微软雅黑" panose="020B0503020204020204" charset="-122"/>
                <a:ea typeface="微软雅黑" panose="020B0503020204020204" charset="-122"/>
                <a:cs typeface="+mn-ea"/>
                <a:sym typeface="+mn-lt"/>
              </a:rPr>
              <a:t>月(本年1月-10月比对结果)，省级会下发利用市场监管部门和已获取的其他部门共享信息的比对结果，需要各市组织力量及时进行核实，并将正常经营的企业在信用公示系统截图打包上报省级。</a:t>
            </a:r>
            <a:endParaRPr lang="zh-CN" altLang="en-US" dirty="0">
              <a:solidFill>
                <a:schemeClr val="accent1">
                  <a:lumMod val="50000"/>
                </a:schemeClr>
              </a:solidFill>
              <a:latin typeface="微软雅黑" panose="020B0503020204020204" charset="-122"/>
              <a:ea typeface="微软雅黑" panose="020B0503020204020204" charset="-122"/>
              <a:cs typeface="+mn-ea"/>
              <a:sym typeface="+mn-lt"/>
            </a:endParaRPr>
          </a:p>
        </p:txBody>
      </p:sp>
      <p:sp>
        <p:nvSpPr>
          <p:cNvPr id="12" name="圆角矩形 11"/>
          <p:cNvSpPr/>
          <p:nvPr/>
        </p:nvSpPr>
        <p:spPr>
          <a:xfrm>
            <a:off x="4296410" y="5243830"/>
            <a:ext cx="7310120" cy="1160145"/>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buFont typeface="Arial" panose="020B0604020202020204" pitchFamily="34" charset="0"/>
              <a:buChar char="•"/>
            </a:pPr>
            <a:r>
              <a:rPr lang="zh-CN" altLang="en-US" dirty="0">
                <a:solidFill>
                  <a:schemeClr val="accent1">
                    <a:lumMod val="50000"/>
                  </a:schemeClr>
                </a:solidFill>
                <a:latin typeface="微软雅黑" panose="020B0503020204020204" charset="-122"/>
                <a:ea typeface="微软雅黑" panose="020B0503020204020204" charset="-122"/>
                <a:cs typeface="+mn-ea"/>
                <a:sym typeface="+mn-lt"/>
              </a:rPr>
              <a:t>对国家</a:t>
            </a:r>
            <a:r>
              <a:rPr lang="zh-CN" altLang="en-US" dirty="0">
                <a:solidFill>
                  <a:schemeClr val="accent2">
                    <a:lumMod val="75000"/>
                  </a:schemeClr>
                </a:solidFill>
                <a:latin typeface="微软雅黑" panose="020B0503020204020204" charset="-122"/>
                <a:ea typeface="微软雅黑" panose="020B0503020204020204" charset="-122"/>
                <a:cs typeface="+mn-ea"/>
                <a:sym typeface="+mn-lt"/>
              </a:rPr>
              <a:t>每季度</a:t>
            </a:r>
            <a:r>
              <a:rPr lang="zh-CN" altLang="en-US" dirty="0">
                <a:solidFill>
                  <a:schemeClr val="accent1">
                    <a:lumMod val="50000"/>
                  </a:schemeClr>
                </a:solidFill>
                <a:latin typeface="微软雅黑" panose="020B0503020204020204" charset="-122"/>
                <a:ea typeface="微软雅黑" panose="020B0503020204020204" charset="-122"/>
                <a:cs typeface="+mn-ea"/>
                <a:sym typeface="+mn-lt"/>
              </a:rPr>
              <a:t>下发的需核查单位</a:t>
            </a:r>
            <a:r>
              <a:rPr lang="zh-CN" altLang="en-US" dirty="0">
                <a:solidFill>
                  <a:schemeClr val="accent2">
                    <a:lumMod val="75000"/>
                  </a:schemeClr>
                </a:solidFill>
                <a:latin typeface="微软雅黑" panose="020B0503020204020204" charset="-122"/>
                <a:ea typeface="微软雅黑" panose="020B0503020204020204" charset="-122"/>
                <a:cs typeface="+mn-ea"/>
                <a:sym typeface="+mn-lt"/>
              </a:rPr>
              <a:t>清单</a:t>
            </a:r>
            <a:r>
              <a:rPr lang="zh-CN" altLang="en-US" dirty="0">
                <a:solidFill>
                  <a:schemeClr val="accent1">
                    <a:lumMod val="50000"/>
                  </a:schemeClr>
                </a:solidFill>
                <a:latin typeface="微软雅黑" panose="020B0503020204020204" charset="-122"/>
                <a:ea typeface="微软雅黑" panose="020B0503020204020204" charset="-122"/>
                <a:cs typeface="+mn-ea"/>
                <a:sym typeface="+mn-lt"/>
              </a:rPr>
              <a:t>，开展核查，</a:t>
            </a:r>
            <a:endParaRPr lang="zh-CN" altLang="en-US" dirty="0">
              <a:solidFill>
                <a:schemeClr val="accent1">
                  <a:lumMod val="50000"/>
                </a:schemeClr>
              </a:solidFill>
              <a:latin typeface="微软雅黑" panose="020B0503020204020204" charset="-122"/>
              <a:ea typeface="微软雅黑" panose="020B0503020204020204" charset="-122"/>
              <a:cs typeface="+mn-ea"/>
              <a:sym typeface="+mn-lt"/>
            </a:endParaRPr>
          </a:p>
          <a:p>
            <a:pPr marL="0" indent="0" algn="l">
              <a:buFont typeface="Arial" panose="020B0604020202020204" pitchFamily="34" charset="0"/>
              <a:buNone/>
            </a:pPr>
            <a:r>
              <a:rPr lang="zh-CN" altLang="en-US" dirty="0">
                <a:solidFill>
                  <a:schemeClr val="accent1">
                    <a:lumMod val="50000"/>
                  </a:schemeClr>
                </a:solidFill>
                <a:latin typeface="微软雅黑" panose="020B0503020204020204" charset="-122"/>
                <a:ea typeface="微软雅黑" panose="020B0503020204020204" charset="-122"/>
                <a:cs typeface="+mn-ea"/>
                <a:sym typeface="+mn-lt"/>
              </a:rPr>
              <a:t>并按时反馈核查结果。</a:t>
            </a:r>
            <a:endParaRPr lang="zh-CN" altLang="en-US" dirty="0">
              <a:solidFill>
                <a:schemeClr val="accent1">
                  <a:lumMod val="50000"/>
                </a:schemeClr>
              </a:solidFill>
              <a:latin typeface="微软雅黑" panose="020B0503020204020204" charset="-122"/>
              <a:ea typeface="微软雅黑" panose="020B0503020204020204" charset="-122"/>
              <a:cs typeface="+mn-ea"/>
              <a:sym typeface="+mn-lt"/>
            </a:endParaRPr>
          </a:p>
        </p:txBody>
      </p:sp>
      <p:sp>
        <p:nvSpPr>
          <p:cNvPr id="16" name="燕尾形箭头 15"/>
          <p:cNvSpPr/>
          <p:nvPr/>
        </p:nvSpPr>
        <p:spPr>
          <a:xfrm>
            <a:off x="3030855" y="2294255"/>
            <a:ext cx="1074420" cy="448945"/>
          </a:xfrm>
          <a:prstGeom prst="notched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solidFill>
                <a:prstClr val="white"/>
              </a:solidFill>
              <a:latin typeface="方正黑体简体" pitchFamily="2" charset="-122"/>
              <a:ea typeface="方正黑体简体" pitchFamily="2" charset="-122"/>
              <a:cs typeface="+mn-ea"/>
              <a:sym typeface="+mn-lt"/>
            </a:endParaRPr>
          </a:p>
        </p:txBody>
      </p:sp>
      <p:sp>
        <p:nvSpPr>
          <p:cNvPr id="17" name="燕尾形箭头 16"/>
          <p:cNvSpPr/>
          <p:nvPr/>
        </p:nvSpPr>
        <p:spPr>
          <a:xfrm>
            <a:off x="3030855" y="3771265"/>
            <a:ext cx="1074420" cy="448945"/>
          </a:xfrm>
          <a:prstGeom prst="notched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solidFill>
                <a:prstClr val="white"/>
              </a:solidFill>
              <a:latin typeface="方正黑体简体" pitchFamily="2" charset="-122"/>
              <a:ea typeface="方正黑体简体" pitchFamily="2" charset="-122"/>
              <a:cs typeface="+mn-ea"/>
              <a:sym typeface="+mn-lt"/>
            </a:endParaRPr>
          </a:p>
        </p:txBody>
      </p:sp>
      <p:sp>
        <p:nvSpPr>
          <p:cNvPr id="18" name="燕尾形箭头 17"/>
          <p:cNvSpPr/>
          <p:nvPr/>
        </p:nvSpPr>
        <p:spPr>
          <a:xfrm>
            <a:off x="3030855" y="5491480"/>
            <a:ext cx="1074420" cy="448945"/>
          </a:xfrm>
          <a:prstGeom prst="notched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solidFill>
                <a:prstClr val="white"/>
              </a:solidFill>
              <a:latin typeface="方正黑体简体" pitchFamily="2" charset="-122"/>
              <a:ea typeface="方正黑体简体" pitchFamily="2" charset="-122"/>
              <a:cs typeface="+mn-ea"/>
              <a:sym typeface="+mn-lt"/>
            </a:endParaRPr>
          </a:p>
        </p:txBody>
      </p:sp>
      <p:sp>
        <p:nvSpPr>
          <p:cNvPr id="19" name="左大括号 18"/>
          <p:cNvSpPr/>
          <p:nvPr/>
        </p:nvSpPr>
        <p:spPr>
          <a:xfrm>
            <a:off x="1005205" y="1735455"/>
            <a:ext cx="107315" cy="4620895"/>
          </a:xfrm>
          <a:prstGeom prst="leftBrac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transition spd="slow" advTm="0">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111"/>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2" name="矩形 21"/>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4" name="矩形 23"/>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6" name="矩形 25"/>
          <p:cNvSpPr/>
          <p:nvPr/>
        </p:nvSpPr>
        <p:spPr bwMode="auto">
          <a:xfrm>
            <a:off x="1844675" y="405764"/>
            <a:ext cx="8233410" cy="521970"/>
          </a:xfrm>
          <a:prstGeom prst="rect">
            <a:avLst/>
          </a:prstGeom>
        </p:spPr>
        <p:txBody>
          <a:bodyPr>
            <a:spAutoFit/>
          </a:bodyPr>
          <a:lstStyle/>
          <a:p>
            <a:pPr fontAlgn="auto">
              <a:spcBef>
                <a:spcPts val="0"/>
              </a:spcBef>
              <a:spcAft>
                <a:spcPts val="0"/>
              </a:spcAft>
              <a:defRPr/>
            </a:pPr>
            <a:r>
              <a:rPr lang="zh-CN" altLang="en-US" sz="2800" noProof="1">
                <a:solidFill>
                  <a:srgbClr val="044875"/>
                </a:solidFill>
                <a:latin typeface="微软雅黑" panose="020B0503020204020204" charset="-122"/>
                <a:ea typeface="微软雅黑" panose="020B0503020204020204" charset="-122"/>
                <a:cs typeface="+mn-cs"/>
                <a:sym typeface="+mn-lt"/>
              </a:rPr>
              <a:t>强调</a:t>
            </a:r>
            <a:r>
              <a:rPr lang="en-US" altLang="zh-CN" sz="2800" noProof="1">
                <a:solidFill>
                  <a:srgbClr val="044875"/>
                </a:solidFill>
                <a:latin typeface="微软雅黑" panose="020B0503020204020204" charset="-122"/>
                <a:ea typeface="微软雅黑" panose="020B0503020204020204" charset="-122"/>
                <a:cs typeface="+mn-cs"/>
                <a:sym typeface="+mn-lt"/>
              </a:rPr>
              <a:t>——</a:t>
            </a:r>
            <a:r>
              <a:rPr lang="en-US" altLang="zh-CN" sz="2800" noProof="1">
                <a:ln w="22225">
                  <a:solidFill>
                    <a:schemeClr val="accent2"/>
                  </a:solidFill>
                  <a:prstDash val="solid"/>
                </a:ln>
                <a:solidFill>
                  <a:schemeClr val="accent2">
                    <a:lumMod val="40000"/>
                    <a:lumOff val="60000"/>
                  </a:schemeClr>
                </a:solidFill>
                <a:latin typeface="微软雅黑" panose="020B0503020204020204" charset="-122"/>
                <a:ea typeface="微软雅黑" panose="020B0503020204020204" charset="-122"/>
                <a:cs typeface="+mn-cs"/>
                <a:sym typeface="+mn-lt"/>
              </a:rPr>
              <a:t>一套表调查单位数据质量核查</a:t>
            </a:r>
            <a:endParaRPr lang="en-US" altLang="zh-CN" sz="2800" noProof="1">
              <a:ln w="22225">
                <a:solidFill>
                  <a:schemeClr val="accent2"/>
                </a:solidFill>
                <a:prstDash val="solid"/>
              </a:ln>
              <a:solidFill>
                <a:schemeClr val="accent2">
                  <a:lumMod val="40000"/>
                  <a:lumOff val="60000"/>
                </a:schemeClr>
              </a:solidFill>
              <a:latin typeface="微软雅黑" panose="020B0503020204020204" charset="-122"/>
              <a:ea typeface="微软雅黑" panose="020B0503020204020204" charset="-122"/>
              <a:cs typeface="+mn-cs"/>
              <a:sym typeface="+mn-lt"/>
            </a:endParaRPr>
          </a:p>
        </p:txBody>
      </p:sp>
      <p:sp>
        <p:nvSpPr>
          <p:cNvPr id="7" name="圆角矩形 6"/>
          <p:cNvSpPr/>
          <p:nvPr/>
        </p:nvSpPr>
        <p:spPr>
          <a:xfrm>
            <a:off x="826135" y="1793875"/>
            <a:ext cx="2221865" cy="471805"/>
          </a:xfrm>
          <a:prstGeom prst="roundRect">
            <a:avLst/>
          </a:prstGeom>
          <a:solidFill>
            <a:schemeClr val="accent2">
              <a:lumMod val="60000"/>
              <a:lumOff val="4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219200" fontAlgn="auto">
              <a:lnSpc>
                <a:spcPct val="130000"/>
              </a:lnSpc>
              <a:spcBef>
                <a:spcPts val="0"/>
              </a:spcBef>
              <a:spcAft>
                <a:spcPts val="0"/>
              </a:spcAft>
              <a:defRPr/>
            </a:pPr>
            <a:r>
              <a:rPr lang="zh-CN" altLang="zh-CN" sz="2400" b="1" kern="0" noProof="1">
                <a:solidFill>
                  <a:schemeClr val="tx1"/>
                </a:solidFill>
                <a:latin typeface="微软雅黑" panose="020B0503020204020204" charset="-122"/>
                <a:ea typeface="微软雅黑" panose="020B0503020204020204" charset="-122"/>
                <a:cs typeface="+mn-ea"/>
                <a:sym typeface="+mn-lt"/>
              </a:rPr>
              <a:t>核查结果</a:t>
            </a:r>
            <a:r>
              <a:rPr lang="zh-CN" altLang="zh-CN" sz="2400" b="1" kern="0" noProof="1" smtClean="0">
                <a:solidFill>
                  <a:schemeClr val="tx1"/>
                </a:solidFill>
                <a:latin typeface="微软雅黑" panose="020B0503020204020204" charset="-122"/>
                <a:ea typeface="微软雅黑" panose="020B0503020204020204" charset="-122"/>
                <a:cs typeface="+mn-ea"/>
                <a:sym typeface="+mn-lt"/>
              </a:rPr>
              <a:t>运用</a:t>
            </a:r>
            <a:endParaRPr lang="zh-CN" altLang="zh-CN" sz="2400" b="1" kern="0" noProof="1">
              <a:solidFill>
                <a:schemeClr val="tx1"/>
              </a:solidFill>
              <a:latin typeface="微软雅黑" panose="020B0503020204020204" charset="-122"/>
              <a:ea typeface="微软雅黑" panose="020B0503020204020204" charset="-122"/>
              <a:cs typeface="+mn-ea"/>
              <a:sym typeface="+mn-lt"/>
            </a:endParaRPr>
          </a:p>
        </p:txBody>
      </p:sp>
      <p:sp>
        <p:nvSpPr>
          <p:cNvPr id="4" name="文本框 3"/>
          <p:cNvSpPr txBox="1"/>
          <p:nvPr/>
        </p:nvSpPr>
        <p:spPr>
          <a:xfrm>
            <a:off x="511266" y="2681395"/>
            <a:ext cx="10900228" cy="2973122"/>
          </a:xfrm>
          <a:prstGeom prst="rect">
            <a:avLst/>
          </a:prstGeom>
          <a:solidFill>
            <a:schemeClr val="bg1">
              <a:lumMod val="85000"/>
            </a:schemeClr>
          </a:solidFill>
        </p:spPr>
        <p:txBody>
          <a:bodyPr wrap="square">
            <a:spAutoFit/>
          </a:bodyPr>
          <a:lstStyle/>
          <a:p>
            <a:pPr defTabSz="1219200" fontAlgn="auto">
              <a:lnSpc>
                <a:spcPct val="130000"/>
              </a:lnSpc>
              <a:spcBef>
                <a:spcPts val="0"/>
              </a:spcBef>
              <a:spcAft>
                <a:spcPts val="0"/>
              </a:spcAft>
              <a:defRPr/>
            </a:pPr>
            <a:r>
              <a:rPr lang="zh-CN" sz="2400" kern="0" noProof="1" smtClean="0">
                <a:latin typeface="微软雅黑" panose="020B0503020204020204" charset="-122"/>
                <a:ea typeface="微软雅黑" panose="020B0503020204020204" charset="-122"/>
                <a:cs typeface="+mn-ea"/>
                <a:sym typeface="+mn-lt"/>
              </a:rPr>
              <a:t>及时</a:t>
            </a:r>
            <a:r>
              <a:rPr lang="zh-CN" sz="2400" b="1" kern="0" noProof="1" smtClean="0">
                <a:latin typeface="微软雅黑" panose="020B0503020204020204" charset="-122"/>
                <a:ea typeface="微软雅黑" panose="020B0503020204020204" charset="-122"/>
                <a:cs typeface="+mn-ea"/>
                <a:sym typeface="+mn-lt"/>
              </a:rPr>
              <a:t>发现</a:t>
            </a:r>
            <a:r>
              <a:rPr lang="zh-CN" sz="2400" kern="0" noProof="1" smtClean="0">
                <a:latin typeface="微软雅黑" panose="020B0503020204020204" charset="-122"/>
                <a:ea typeface="微软雅黑" panose="020B0503020204020204" charset="-122"/>
                <a:cs typeface="+mn-ea"/>
                <a:sym typeface="+mn-lt"/>
              </a:rPr>
              <a:t>一</a:t>
            </a:r>
            <a:r>
              <a:rPr lang="zh-CN" sz="2400" kern="0" noProof="1">
                <a:latin typeface="微软雅黑" panose="020B0503020204020204" charset="-122"/>
                <a:ea typeface="微软雅黑" panose="020B0503020204020204" charset="-122"/>
                <a:cs typeface="+mn-ea"/>
                <a:sym typeface="+mn-lt"/>
              </a:rPr>
              <a:t>套表在库正常报数状态的</a:t>
            </a:r>
            <a:r>
              <a:rPr lang="zh-CN" sz="2400" u="sng" kern="0" noProof="1">
                <a:latin typeface="微软雅黑" panose="020B0503020204020204" charset="-122"/>
                <a:ea typeface="微软雅黑" panose="020B0503020204020204" charset="-122"/>
                <a:cs typeface="+mn-ea"/>
                <a:sym typeface="+mn-lt"/>
              </a:rPr>
              <a:t>注销、吊销</a:t>
            </a:r>
            <a:r>
              <a:rPr lang="zh-CN" sz="2400" u="sng" kern="0" noProof="1" smtClean="0">
                <a:latin typeface="微软雅黑" panose="020B0503020204020204" charset="-122"/>
                <a:ea typeface="微软雅黑" panose="020B0503020204020204" charset="-122"/>
                <a:cs typeface="+mn-ea"/>
                <a:sym typeface="+mn-lt"/>
              </a:rPr>
              <a:t>单位</a:t>
            </a:r>
            <a:r>
              <a:rPr lang="zh-CN" altLang="en-US" sz="2400" kern="0" noProof="1" smtClean="0">
                <a:latin typeface="微软雅黑" panose="020B0503020204020204" charset="-122"/>
                <a:ea typeface="微软雅黑" panose="020B0503020204020204" charset="-122"/>
                <a:cs typeface="+mn-ea"/>
                <a:sym typeface="+mn-lt"/>
              </a:rPr>
              <a:t>和</a:t>
            </a:r>
            <a:r>
              <a:rPr lang="zh-CN" altLang="en-US" sz="2400" u="sng" kern="0" noProof="1" smtClean="0">
                <a:latin typeface="微软雅黑" panose="020B0503020204020204" charset="-122"/>
                <a:ea typeface="微软雅黑" panose="020B0503020204020204" charset="-122"/>
                <a:cs typeface="+mn-ea"/>
                <a:sym typeface="+mn-lt"/>
              </a:rPr>
              <a:t>信息需要变更的单位</a:t>
            </a:r>
            <a:r>
              <a:rPr lang="zh-CN" altLang="en-US" sz="2400" kern="0" noProof="1" smtClean="0">
                <a:latin typeface="微软雅黑" panose="020B0503020204020204" charset="-122"/>
                <a:ea typeface="微软雅黑" panose="020B0503020204020204" charset="-122"/>
                <a:cs typeface="+mn-ea"/>
                <a:sym typeface="+mn-lt"/>
              </a:rPr>
              <a:t>，</a:t>
            </a:r>
            <a:r>
              <a:rPr lang="zh-CN" sz="2400" kern="0" noProof="1" smtClean="0">
                <a:latin typeface="微软雅黑" panose="020B0503020204020204" charset="-122"/>
                <a:ea typeface="微软雅黑" panose="020B0503020204020204" charset="-122"/>
                <a:cs typeface="+mn-ea"/>
                <a:sym typeface="+mn-lt"/>
              </a:rPr>
              <a:t>经过</a:t>
            </a:r>
            <a:r>
              <a:rPr lang="zh-CN" sz="2400" kern="0" noProof="1">
                <a:latin typeface="微软雅黑" panose="020B0503020204020204" charset="-122"/>
                <a:ea typeface="微软雅黑" panose="020B0503020204020204" charset="-122"/>
                <a:cs typeface="+mn-ea"/>
                <a:sym typeface="+mn-lt"/>
              </a:rPr>
              <a:t>核实并与</a:t>
            </a:r>
            <a:r>
              <a:rPr lang="zh-CN" sz="2400" kern="0" noProof="1">
                <a:solidFill>
                  <a:schemeClr val="accent2">
                    <a:lumMod val="75000"/>
                  </a:schemeClr>
                </a:solidFill>
                <a:latin typeface="微软雅黑" panose="020B0503020204020204" charset="-122"/>
                <a:ea typeface="微软雅黑" panose="020B0503020204020204" charset="-122"/>
                <a:cs typeface="+mn-ea"/>
                <a:sym typeface="+mn-lt"/>
              </a:rPr>
              <a:t>相关专业</a:t>
            </a:r>
            <a:r>
              <a:rPr lang="zh-CN" sz="2400" kern="0" noProof="1">
                <a:latin typeface="微软雅黑" panose="020B0503020204020204" charset="-122"/>
                <a:ea typeface="微软雅黑" panose="020B0503020204020204" charset="-122"/>
                <a:cs typeface="+mn-ea"/>
                <a:sym typeface="+mn-lt"/>
              </a:rPr>
              <a:t>共同确认</a:t>
            </a:r>
            <a:r>
              <a:rPr lang="zh-CN" sz="2400" kern="0" noProof="1" smtClean="0">
                <a:latin typeface="微软雅黑" panose="020B0503020204020204" charset="-122"/>
                <a:ea typeface="微软雅黑" panose="020B0503020204020204" charset="-122"/>
                <a:cs typeface="+mn-ea"/>
                <a:sym typeface="+mn-lt"/>
              </a:rPr>
              <a:t>后</a:t>
            </a:r>
            <a:r>
              <a:rPr lang="zh-CN" altLang="en-US" sz="2400" kern="0" noProof="1" smtClean="0">
                <a:latin typeface="微软雅黑" panose="020B0503020204020204" charset="-122"/>
                <a:ea typeface="微软雅黑" panose="020B0503020204020204" charset="-122"/>
                <a:cs typeface="+mn-ea"/>
                <a:sym typeface="+mn-lt"/>
              </a:rPr>
              <a:t>。</a:t>
            </a:r>
            <a:endParaRPr lang="en-US" altLang="zh-CN" sz="2400" kern="0" noProof="1" smtClean="0">
              <a:latin typeface="微软雅黑" panose="020B0503020204020204" charset="-122"/>
              <a:ea typeface="微软雅黑" panose="020B0503020204020204" charset="-122"/>
              <a:cs typeface="+mn-ea"/>
              <a:sym typeface="+mn-lt"/>
            </a:endParaRPr>
          </a:p>
          <a:p>
            <a:pPr marL="342900" indent="-342900" defTabSz="1219200" fontAlgn="auto">
              <a:lnSpc>
                <a:spcPct val="130000"/>
              </a:lnSpc>
              <a:spcBef>
                <a:spcPts val="0"/>
              </a:spcBef>
              <a:spcAft>
                <a:spcPts val="0"/>
              </a:spcAft>
              <a:buFont typeface="Arial" panose="020B0604020202020204" pitchFamily="34" charset="0"/>
              <a:buChar char="•"/>
              <a:defRPr/>
            </a:pPr>
            <a:r>
              <a:rPr lang="zh-CN" sz="2400" kern="0" noProof="1" smtClean="0">
                <a:solidFill>
                  <a:schemeClr val="accent5">
                    <a:lumMod val="75000"/>
                  </a:schemeClr>
                </a:solidFill>
                <a:latin typeface="微软雅黑" panose="020B0503020204020204" charset="-122"/>
                <a:ea typeface="微软雅黑" panose="020B0503020204020204" charset="-122"/>
                <a:cs typeface="+mn-ea"/>
                <a:sym typeface="+mn-lt"/>
              </a:rPr>
              <a:t>已</a:t>
            </a:r>
            <a:r>
              <a:rPr lang="zh-CN" sz="2400" kern="0" noProof="1">
                <a:solidFill>
                  <a:schemeClr val="accent5">
                    <a:lumMod val="75000"/>
                  </a:schemeClr>
                </a:solidFill>
                <a:latin typeface="微软雅黑" panose="020B0503020204020204" charset="-122"/>
                <a:ea typeface="微软雅黑" panose="020B0503020204020204" charset="-122"/>
                <a:cs typeface="+mn-ea"/>
                <a:sym typeface="+mn-lt"/>
              </a:rPr>
              <a:t>注销、吊销单位</a:t>
            </a:r>
            <a:r>
              <a:rPr lang="zh-CN" sz="2400" kern="0" noProof="1">
                <a:latin typeface="微软雅黑" panose="020B0503020204020204" charset="-122"/>
                <a:ea typeface="微软雅黑" panose="020B0503020204020204" charset="-122"/>
                <a:cs typeface="+mn-ea"/>
                <a:sym typeface="+mn-lt"/>
              </a:rPr>
              <a:t>，要在最近一期的月度或年度审核中申报退库</a:t>
            </a:r>
            <a:r>
              <a:rPr lang="zh-CN" sz="2400" kern="0" noProof="1" smtClean="0">
                <a:latin typeface="微软雅黑" panose="020B0503020204020204" charset="-122"/>
                <a:ea typeface="微软雅黑" panose="020B0503020204020204" charset="-122"/>
                <a:cs typeface="+mn-ea"/>
                <a:sym typeface="+mn-lt"/>
              </a:rPr>
              <a:t>；</a:t>
            </a:r>
            <a:endParaRPr lang="en-US" altLang="zh-CN" sz="2400" kern="0" noProof="1" smtClean="0">
              <a:latin typeface="微软雅黑" panose="020B0503020204020204" charset="-122"/>
              <a:ea typeface="微软雅黑" panose="020B0503020204020204" charset="-122"/>
              <a:cs typeface="+mn-ea"/>
              <a:sym typeface="+mn-lt"/>
            </a:endParaRPr>
          </a:p>
          <a:p>
            <a:pPr marL="342900" indent="-342900" defTabSz="1219200" fontAlgn="auto">
              <a:lnSpc>
                <a:spcPct val="130000"/>
              </a:lnSpc>
              <a:spcBef>
                <a:spcPts val="0"/>
              </a:spcBef>
              <a:spcAft>
                <a:spcPts val="0"/>
              </a:spcAft>
              <a:buFont typeface="Arial" panose="020B0604020202020204" pitchFamily="34" charset="0"/>
              <a:buChar char="•"/>
              <a:defRPr/>
            </a:pPr>
            <a:r>
              <a:rPr lang="zh-CN" sz="2400" kern="0" noProof="1" smtClean="0">
                <a:solidFill>
                  <a:schemeClr val="accent5">
                    <a:lumMod val="75000"/>
                  </a:schemeClr>
                </a:solidFill>
                <a:latin typeface="微软雅黑" panose="020B0503020204020204" charset="-122"/>
                <a:ea typeface="微软雅黑" panose="020B0503020204020204" charset="-122"/>
                <a:cs typeface="+mn-ea"/>
                <a:sym typeface="+mn-lt"/>
              </a:rPr>
              <a:t>破产</a:t>
            </a:r>
            <a:r>
              <a:rPr lang="zh-CN" sz="2400" kern="0" noProof="1">
                <a:solidFill>
                  <a:schemeClr val="accent5">
                    <a:lumMod val="75000"/>
                  </a:schemeClr>
                </a:solidFill>
                <a:latin typeface="微软雅黑" panose="020B0503020204020204" charset="-122"/>
                <a:ea typeface="微软雅黑" panose="020B0503020204020204" charset="-122"/>
                <a:cs typeface="+mn-ea"/>
                <a:sym typeface="+mn-lt"/>
              </a:rPr>
              <a:t>程序尚未完结的单位</a:t>
            </a:r>
            <a:r>
              <a:rPr lang="zh-CN" sz="2400" kern="0" noProof="1">
                <a:latin typeface="微软雅黑" panose="020B0503020204020204" charset="-122"/>
                <a:ea typeface="微软雅黑" panose="020B0503020204020204" charset="-122"/>
                <a:cs typeface="+mn-ea"/>
                <a:sym typeface="+mn-lt"/>
              </a:rPr>
              <a:t>可暂不退库，但要持续监测企业运营状态变化情况</a:t>
            </a:r>
            <a:r>
              <a:rPr lang="zh-CN" sz="2400" kern="0" noProof="1" smtClean="0">
                <a:latin typeface="微软雅黑" panose="020B0503020204020204" charset="-122"/>
                <a:ea typeface="微软雅黑" panose="020B0503020204020204" charset="-122"/>
                <a:cs typeface="+mn-ea"/>
                <a:sym typeface="+mn-lt"/>
              </a:rPr>
              <a:t>；</a:t>
            </a:r>
            <a:endParaRPr lang="en-US" altLang="zh-CN" sz="2400" kern="0" noProof="1" smtClean="0">
              <a:latin typeface="微软雅黑" panose="020B0503020204020204" charset="-122"/>
              <a:ea typeface="微软雅黑" panose="020B0503020204020204" charset="-122"/>
              <a:cs typeface="+mn-ea"/>
              <a:sym typeface="+mn-lt"/>
            </a:endParaRPr>
          </a:p>
          <a:p>
            <a:pPr marL="342900" indent="-342900" defTabSz="1219200" fontAlgn="auto">
              <a:lnSpc>
                <a:spcPct val="130000"/>
              </a:lnSpc>
              <a:spcBef>
                <a:spcPts val="0"/>
              </a:spcBef>
              <a:spcAft>
                <a:spcPts val="0"/>
              </a:spcAft>
              <a:buFont typeface="Arial" panose="020B0604020202020204" pitchFamily="34" charset="0"/>
              <a:buChar char="•"/>
              <a:defRPr/>
            </a:pPr>
            <a:r>
              <a:rPr lang="zh-CN" sz="2400" kern="0" noProof="1" smtClean="0">
                <a:solidFill>
                  <a:schemeClr val="accent5">
                    <a:lumMod val="75000"/>
                  </a:schemeClr>
                </a:solidFill>
                <a:latin typeface="微软雅黑" panose="020B0503020204020204" charset="-122"/>
                <a:ea typeface="微软雅黑" panose="020B0503020204020204" charset="-122"/>
                <a:cs typeface="+mn-ea"/>
                <a:sym typeface="+mn-lt"/>
              </a:rPr>
              <a:t>需要</a:t>
            </a:r>
            <a:r>
              <a:rPr lang="zh-CN" altLang="en-US" sz="2400" kern="0" noProof="1" smtClean="0">
                <a:solidFill>
                  <a:schemeClr val="accent5">
                    <a:lumMod val="75000"/>
                  </a:schemeClr>
                </a:solidFill>
                <a:latin typeface="微软雅黑" panose="020B0503020204020204" charset="-122"/>
                <a:ea typeface="微软雅黑" panose="020B0503020204020204" charset="-122"/>
                <a:cs typeface="+mn-ea"/>
                <a:sym typeface="+mn-lt"/>
              </a:rPr>
              <a:t>变更</a:t>
            </a:r>
            <a:r>
              <a:rPr lang="zh-CN" sz="2400" kern="0" noProof="1" smtClean="0">
                <a:solidFill>
                  <a:schemeClr val="accent5">
                    <a:lumMod val="75000"/>
                  </a:schemeClr>
                </a:solidFill>
                <a:latin typeface="微软雅黑" panose="020B0503020204020204" charset="-122"/>
                <a:ea typeface="微软雅黑" panose="020B0503020204020204" charset="-122"/>
                <a:cs typeface="+mn-ea"/>
                <a:sym typeface="+mn-lt"/>
              </a:rPr>
              <a:t>的</a:t>
            </a:r>
            <a:r>
              <a:rPr lang="zh-CN" sz="2400" kern="0" noProof="1">
                <a:solidFill>
                  <a:schemeClr val="accent5">
                    <a:lumMod val="75000"/>
                  </a:schemeClr>
                </a:solidFill>
                <a:latin typeface="微软雅黑" panose="020B0503020204020204" charset="-122"/>
                <a:ea typeface="微软雅黑" panose="020B0503020204020204" charset="-122"/>
                <a:cs typeface="+mn-ea"/>
                <a:sym typeface="+mn-lt"/>
              </a:rPr>
              <a:t>信息单位</a:t>
            </a:r>
            <a:r>
              <a:rPr lang="zh-CN" sz="2400" kern="0" noProof="1">
                <a:latin typeface="微软雅黑" panose="020B0503020204020204" charset="-122"/>
                <a:ea typeface="微软雅黑" panose="020B0503020204020204" charset="-122"/>
                <a:cs typeface="+mn-ea"/>
                <a:sym typeface="+mn-lt"/>
              </a:rPr>
              <a:t>，</a:t>
            </a:r>
            <a:r>
              <a:rPr lang="zh-CN" sz="2400" u="sng" kern="0" noProof="1">
                <a:latin typeface="微软雅黑" panose="020B0503020204020204" charset="-122"/>
                <a:ea typeface="微软雅黑" panose="020B0503020204020204" charset="-122"/>
                <a:cs typeface="+mn-ea"/>
                <a:sym typeface="+mn-lt"/>
              </a:rPr>
              <a:t>需经申报审核的</a:t>
            </a:r>
            <a:r>
              <a:rPr lang="zh-CN" sz="2400" kern="0" noProof="1">
                <a:latin typeface="微软雅黑" panose="020B0503020204020204" charset="-122"/>
                <a:ea typeface="微软雅黑" panose="020B0503020204020204" charset="-122"/>
                <a:cs typeface="+mn-ea"/>
                <a:sym typeface="+mn-lt"/>
              </a:rPr>
              <a:t>要在最近一期的审核中申报变更，</a:t>
            </a:r>
            <a:r>
              <a:rPr lang="zh-CN" sz="2400" u="sng" kern="0" noProof="1">
                <a:latin typeface="微软雅黑" panose="020B0503020204020204" charset="-122"/>
                <a:ea typeface="微软雅黑" panose="020B0503020204020204" charset="-122"/>
                <a:cs typeface="+mn-ea"/>
                <a:sym typeface="+mn-lt"/>
              </a:rPr>
              <a:t>不需申报审核的</a:t>
            </a:r>
            <a:r>
              <a:rPr lang="zh-CN" sz="2400" kern="0" noProof="1">
                <a:latin typeface="微软雅黑" panose="020B0503020204020204" charset="-122"/>
                <a:ea typeface="微软雅黑" panose="020B0503020204020204" charset="-122"/>
                <a:cs typeface="+mn-ea"/>
                <a:sym typeface="+mn-lt"/>
              </a:rPr>
              <a:t>要及时在名录库动态库中修改。</a:t>
            </a:r>
            <a:endParaRPr lang="zh-CN" sz="2400" kern="0" noProof="1">
              <a:latin typeface="微软雅黑" panose="020B0503020204020204" charset="-122"/>
              <a:ea typeface="微软雅黑" panose="020B0503020204020204" charset="-122"/>
              <a:cs typeface="+mn-ea"/>
              <a:sym typeface="+mn-lt"/>
            </a:endParaRPr>
          </a:p>
        </p:txBody>
      </p:sp>
      <p:sp>
        <p:nvSpPr>
          <p:cNvPr id="151561"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449E0CE3-601B-424C-867A-E88AEEF72042}" type="slidenum">
              <a:rPr altLang="en-US" smtClean="0">
                <a:solidFill>
                  <a:srgbClr val="898989"/>
                </a:solidFill>
                <a:cs typeface="FZHei-B01S"/>
              </a:rPr>
            </a:fld>
            <a:endParaRPr lang="zh-CN" altLang="en-US" smtClean="0">
              <a:solidFill>
                <a:srgbClr val="898989"/>
              </a:solidFill>
              <a:cs typeface="FZHei-B01S"/>
            </a:endParaRPr>
          </a:p>
        </p:txBody>
      </p:sp>
    </p:spTree>
  </p:cSld>
  <p:clrMapOvr>
    <a:masterClrMapping/>
  </p:clrMapOvr>
  <p:transition spd="slow" advTm="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8"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D82522D9-5233-43B8-9943-68C5BF28C5AA}" type="slidenum">
              <a:rPr altLang="en-US" smtClean="0">
                <a:solidFill>
                  <a:srgbClr val="898989"/>
                </a:solidFill>
                <a:cs typeface="FZHei-B01S"/>
              </a:rPr>
            </a:fld>
            <a:endParaRPr lang="zh-CN" altLang="en-US" smtClean="0">
              <a:solidFill>
                <a:srgbClr val="898989"/>
              </a:solidFill>
              <a:cs typeface="FZHei-B01S"/>
            </a:endParaRPr>
          </a:p>
        </p:txBody>
      </p:sp>
      <p:sp>
        <p:nvSpPr>
          <p:cNvPr id="14" name="圆角矩形 13"/>
          <p:cNvSpPr/>
          <p:nvPr/>
        </p:nvSpPr>
        <p:spPr>
          <a:xfrm rot="2700000">
            <a:off x="5381788" y="1932017"/>
            <a:ext cx="3208757" cy="3190864"/>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5" name="椭圆 14"/>
          <p:cNvSpPr/>
          <p:nvPr/>
        </p:nvSpPr>
        <p:spPr>
          <a:xfrm>
            <a:off x="4841875" y="1387358"/>
            <a:ext cx="4254500" cy="4256206"/>
          </a:xfrm>
          <a:prstGeom prst="ellipse">
            <a:avLst/>
          </a:prstGeom>
          <a:noFill/>
          <a:ln w="28575">
            <a:solidFill>
              <a:srgbClr val="18478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grpSp>
        <p:nvGrpSpPr>
          <p:cNvPr id="16" name="组合 15"/>
          <p:cNvGrpSpPr/>
          <p:nvPr/>
        </p:nvGrpSpPr>
        <p:grpSpPr bwMode="auto">
          <a:xfrm>
            <a:off x="5262559" y="2055821"/>
            <a:ext cx="3344859" cy="3001962"/>
            <a:chOff x="4950564" y="2059732"/>
            <a:chExt cx="3130483" cy="2855502"/>
          </a:xfrm>
        </p:grpSpPr>
        <p:sp>
          <p:nvSpPr>
            <p:cNvPr id="17" name="椭圆 16"/>
            <p:cNvSpPr/>
            <p:nvPr/>
          </p:nvSpPr>
          <p:spPr>
            <a:xfrm>
              <a:off x="4950564" y="2059732"/>
              <a:ext cx="152361" cy="152433"/>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8" name="椭圆 17"/>
            <p:cNvSpPr/>
            <p:nvPr/>
          </p:nvSpPr>
          <p:spPr>
            <a:xfrm>
              <a:off x="7928686" y="4762801"/>
              <a:ext cx="152361" cy="152433"/>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grpSp>
      <p:grpSp>
        <p:nvGrpSpPr>
          <p:cNvPr id="19" name="组合 18"/>
          <p:cNvGrpSpPr/>
          <p:nvPr/>
        </p:nvGrpSpPr>
        <p:grpSpPr bwMode="auto">
          <a:xfrm>
            <a:off x="5300663" y="2038350"/>
            <a:ext cx="3376612" cy="3019423"/>
            <a:chOff x="4987641" y="2141272"/>
            <a:chExt cx="3049808" cy="2798278"/>
          </a:xfrm>
        </p:grpSpPr>
        <p:sp>
          <p:nvSpPr>
            <p:cNvPr id="21" name="椭圆 20"/>
            <p:cNvSpPr/>
            <p:nvPr/>
          </p:nvSpPr>
          <p:spPr>
            <a:xfrm>
              <a:off x="4987641" y="4787176"/>
              <a:ext cx="152386" cy="152374"/>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4" name="椭圆 23"/>
            <p:cNvSpPr/>
            <p:nvPr/>
          </p:nvSpPr>
          <p:spPr>
            <a:xfrm>
              <a:off x="7885063" y="2141272"/>
              <a:ext cx="152386" cy="152374"/>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grpSp>
      <p:sp>
        <p:nvSpPr>
          <p:cNvPr id="25" name="矩形 24"/>
          <p:cNvSpPr>
            <a:spLocks noChangeArrowheads="1"/>
          </p:cNvSpPr>
          <p:nvPr/>
        </p:nvSpPr>
        <p:spPr bwMode="auto">
          <a:xfrm>
            <a:off x="5357813" y="3014663"/>
            <a:ext cx="321151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3200" b="1" dirty="0" smtClean="0">
                <a:solidFill>
                  <a:srgbClr val="18478F"/>
                </a:solidFill>
                <a:latin typeface="方正黑体简体" pitchFamily="2" charset="-122"/>
                <a:ea typeface="方正黑体简体" pitchFamily="2" charset="-122"/>
                <a:sym typeface="FZZhengHeiS-R-GB"/>
              </a:rPr>
              <a:t>调查单位审核</a:t>
            </a:r>
            <a:endParaRPr lang="en-US" altLang="zh-CN" sz="3200" b="1" dirty="0" smtClean="0">
              <a:solidFill>
                <a:srgbClr val="18478F"/>
              </a:solidFill>
              <a:latin typeface="方正黑体简体" pitchFamily="2" charset="-122"/>
              <a:ea typeface="方正黑体简体" pitchFamily="2" charset="-122"/>
              <a:sym typeface="FZZhengHeiS-R-GB"/>
            </a:endParaRPr>
          </a:p>
          <a:p>
            <a:pPr algn="ctr"/>
            <a:r>
              <a:rPr lang="zh-CN" altLang="en-US" sz="3200" b="1" dirty="0" smtClean="0">
                <a:solidFill>
                  <a:srgbClr val="18478F"/>
                </a:solidFill>
                <a:latin typeface="方正黑体简体" pitchFamily="2" charset="-122"/>
                <a:ea typeface="方正黑体简体" pitchFamily="2" charset="-122"/>
                <a:sym typeface="FZZhengHeiS-R-GB"/>
              </a:rPr>
              <a:t>工作要求</a:t>
            </a:r>
            <a:endParaRPr lang="zh-CN" altLang="en-US" sz="3200" b="1" dirty="0">
              <a:solidFill>
                <a:srgbClr val="18478F"/>
              </a:solidFill>
              <a:latin typeface="方正黑体简体" pitchFamily="2" charset="-122"/>
              <a:ea typeface="方正黑体简体" pitchFamily="2" charset="-122"/>
              <a:sym typeface="FZZhengHeiS-R-GB"/>
            </a:endParaRPr>
          </a:p>
        </p:txBody>
      </p:sp>
      <p:sp>
        <p:nvSpPr>
          <p:cNvPr id="26" name="矩形 25"/>
          <p:cNvSpPr/>
          <p:nvPr/>
        </p:nvSpPr>
        <p:spPr>
          <a:xfrm rot="13500000">
            <a:off x="2761462" y="2728878"/>
            <a:ext cx="1711306" cy="1703448"/>
          </a:xfrm>
          <a:prstGeom prst="rect">
            <a:avLst/>
          </a:prstGeom>
        </p:spPr>
        <p:style>
          <a:lnRef idx="3">
            <a:schemeClr val="lt1"/>
          </a:lnRef>
          <a:fillRef idx="1">
            <a:schemeClr val="accent4"/>
          </a:fillRef>
          <a:effectRef idx="1">
            <a:schemeClr val="accent4"/>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7" name="矩形 26"/>
          <p:cNvSpPr>
            <a:spLocks noChangeArrowheads="1"/>
          </p:cNvSpPr>
          <p:nvPr/>
        </p:nvSpPr>
        <p:spPr bwMode="auto">
          <a:xfrm>
            <a:off x="3226840" y="3083540"/>
            <a:ext cx="8771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5400" dirty="0" smtClean="0">
                <a:solidFill>
                  <a:srgbClr val="FFFFFF"/>
                </a:solidFill>
                <a:latin typeface="方正黑体简体" pitchFamily="2" charset="-122"/>
                <a:ea typeface="方正黑体简体" pitchFamily="2" charset="-122"/>
                <a:sym typeface="FZZhengHeiS-R-GB"/>
              </a:rPr>
              <a:t>02</a:t>
            </a:r>
            <a:endParaRPr lang="zh-CN" altLang="en-US" sz="5400" dirty="0">
              <a:solidFill>
                <a:srgbClr val="FFFFFF"/>
              </a:solidFill>
              <a:latin typeface="方正黑体简体" pitchFamily="2" charset="-122"/>
              <a:ea typeface="方正黑体简体" pitchFamily="2" charset="-122"/>
              <a:sym typeface="FZZhengHeiS-R-GB"/>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400" fill="hold"/>
                                        <p:tgtEl>
                                          <p:spTgt spid="14"/>
                                        </p:tgtEl>
                                        <p:attrNameLst>
                                          <p:attrName>ppt_w</p:attrName>
                                        </p:attrNameLst>
                                      </p:cBhvr>
                                      <p:tavLst>
                                        <p:tav tm="0">
                                          <p:val>
                                            <p:fltVal val="0"/>
                                          </p:val>
                                        </p:tav>
                                        <p:tav tm="100000">
                                          <p:val>
                                            <p:strVal val="#ppt_w"/>
                                          </p:val>
                                        </p:tav>
                                      </p:tavLst>
                                    </p:anim>
                                    <p:anim calcmode="lin" valueType="num">
                                      <p:cBhvr>
                                        <p:cTn id="8" dur="400" fill="hold"/>
                                        <p:tgtEl>
                                          <p:spTgt spid="14"/>
                                        </p:tgtEl>
                                        <p:attrNameLst>
                                          <p:attrName>ppt_h</p:attrName>
                                        </p:attrNameLst>
                                      </p:cBhvr>
                                      <p:tavLst>
                                        <p:tav tm="0">
                                          <p:val>
                                            <p:fltVal val="0"/>
                                          </p:val>
                                        </p:tav>
                                        <p:tav tm="100000">
                                          <p:val>
                                            <p:strVal val="#ppt_h"/>
                                          </p:val>
                                        </p:tav>
                                      </p:tavLst>
                                    </p:anim>
                                    <p:animEffect transition="in" filter="fade">
                                      <p:cBhvr>
                                        <p:cTn id="9" dur="400"/>
                                        <p:tgtEl>
                                          <p:spTgt spid="14"/>
                                        </p:tgtEl>
                                      </p:cBhvr>
                                    </p:animEffect>
                                  </p:childTnLst>
                                </p:cTn>
                              </p:par>
                              <p:par>
                                <p:cTn id="10" presetID="21" presetClass="entr" presetSubtype="1" fill="hold" grpId="0" nodeType="withEffect">
                                  <p:stCondLst>
                                    <p:cond delay="20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400"/>
                                        <p:tgtEl>
                                          <p:spTgt spid="15"/>
                                        </p:tgtEl>
                                      </p:cBhvr>
                                    </p:animEffect>
                                  </p:childTnLst>
                                </p:cTn>
                              </p:par>
                              <p:par>
                                <p:cTn id="13" presetID="10" presetClass="entr" presetSubtype="0" fill="hold" nodeType="withEffect">
                                  <p:stCondLst>
                                    <p:cond delay="60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700"/>
                                        <p:tgtEl>
                                          <p:spTgt spid="19"/>
                                        </p:tgtEl>
                                      </p:cBhvr>
                                    </p:animEffect>
                                  </p:childTnLst>
                                </p:cTn>
                              </p:par>
                              <p:par>
                                <p:cTn id="16" presetID="10" presetClass="entr" presetSubtype="0" fill="hold" nodeType="withEffect">
                                  <p:stCondLst>
                                    <p:cond delay="60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8" presetClass="emph" presetSubtype="0" repeatCount="indefinite" fill="hold" nodeType="withEffect">
                                  <p:stCondLst>
                                    <p:cond delay="600"/>
                                  </p:stCondLst>
                                  <p:childTnLst>
                                    <p:animRot by="-21600000">
                                      <p:cBhvr>
                                        <p:cTn id="20" dur="2000" fill="hold"/>
                                        <p:tgtEl>
                                          <p:spTgt spid="19"/>
                                        </p:tgtEl>
                                        <p:attrNameLst>
                                          <p:attrName>r</p:attrName>
                                        </p:attrNameLst>
                                      </p:cBhvr>
                                    </p:animRot>
                                  </p:childTnLst>
                                </p:cTn>
                              </p:par>
                              <p:par>
                                <p:cTn id="21" presetID="10" presetClass="entr" presetSubtype="0" fill="hold" nodeType="withEffect">
                                  <p:stCondLst>
                                    <p:cond delay="60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8" presetClass="emph" presetSubtype="0" repeatCount="indefinite" fill="hold" nodeType="withEffect">
                                  <p:stCondLst>
                                    <p:cond delay="600"/>
                                  </p:stCondLst>
                                  <p:childTnLst>
                                    <p:animRot by="-21600000">
                                      <p:cBhvr>
                                        <p:cTn id="25" dur="2000" fill="hold"/>
                                        <p:tgtEl>
                                          <p:spTgt spid="16"/>
                                        </p:tgtEl>
                                        <p:attrNameLst>
                                          <p:attrName>r</p:attrName>
                                        </p:attrNameLst>
                                      </p:cBhvr>
                                    </p:animRot>
                                  </p:childTnLst>
                                </p:cTn>
                              </p:par>
                              <p:par>
                                <p:cTn id="26" presetID="10" presetClass="entr" presetSubtype="0" fill="hold" grpId="0" nodeType="withEffect">
                                  <p:stCondLst>
                                    <p:cond delay="60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35" presetClass="path" presetSubtype="0" accel="50000" decel="50000" fill="hold" grpId="1" nodeType="withEffect">
                                  <p:stCondLst>
                                    <p:cond delay="600"/>
                                  </p:stCondLst>
                                  <p:childTnLst>
                                    <p:animMotion origin="layout" path="M 0.1711 7.40741E-7 L -4.58333E-6 7.40741E-7 " pathEditMode="relative" rAng="0" ptsTypes="AA">
                                      <p:cBhvr>
                                        <p:cTn id="30" dur="1000" fill="hold"/>
                                        <p:tgtEl>
                                          <p:spTgt spid="26"/>
                                        </p:tgtEl>
                                        <p:attrNameLst>
                                          <p:attrName>ppt_x</p:attrName>
                                          <p:attrName>ppt_y</p:attrName>
                                        </p:attrNameLst>
                                      </p:cBhvr>
                                      <p:rCtr x="-8500" y="0"/>
                                    </p:animMotion>
                                  </p:childTnLst>
                                </p:cTn>
                              </p:par>
                              <p:par>
                                <p:cTn id="31" presetID="53" presetClass="entr" presetSubtype="16" fill="hold" grpId="0" nodeType="withEffect">
                                  <p:stCondLst>
                                    <p:cond delay="60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ppt_w</p:attrName>
                                        </p:attrNameLst>
                                      </p:cBhvr>
                                      <p:tavLst>
                                        <p:tav tm="0">
                                          <p:val>
                                            <p:fltVal val="0"/>
                                          </p:val>
                                        </p:tav>
                                        <p:tav tm="100000">
                                          <p:val>
                                            <p:strVal val="#ppt_w"/>
                                          </p:val>
                                        </p:tav>
                                      </p:tavLst>
                                    </p:anim>
                                    <p:anim calcmode="lin" valueType="num">
                                      <p:cBhvr>
                                        <p:cTn id="34" dur="500" fill="hold"/>
                                        <p:tgtEl>
                                          <p:spTgt spid="25"/>
                                        </p:tgtEl>
                                        <p:attrNameLst>
                                          <p:attrName>ppt_h</p:attrName>
                                        </p:attrNameLst>
                                      </p:cBhvr>
                                      <p:tavLst>
                                        <p:tav tm="0">
                                          <p:val>
                                            <p:fltVal val="0"/>
                                          </p:val>
                                        </p:tav>
                                        <p:tav tm="100000">
                                          <p:val>
                                            <p:strVal val="#ppt_h"/>
                                          </p:val>
                                        </p:tav>
                                      </p:tavLst>
                                    </p:anim>
                                    <p:animEffect transition="in" filter="fade">
                                      <p:cBhvr>
                                        <p:cTn id="35" dur="500"/>
                                        <p:tgtEl>
                                          <p:spTgt spid="25"/>
                                        </p:tgtEl>
                                      </p:cBhvr>
                                    </p:animEffect>
                                  </p:childTnLst>
                                </p:cTn>
                              </p:par>
                              <p:par>
                                <p:cTn id="36" presetID="53" presetClass="entr" presetSubtype="16" fill="hold" grpId="0" nodeType="withEffect">
                                  <p:stCondLst>
                                    <p:cond delay="60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Effect transition="in" filter="fade">
                                      <p:cBhvr>
                                        <p:cTn id="4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p:bldP spid="26" grpId="0" animBg="1"/>
      <p:bldP spid="26" grpId="1" animBg="1"/>
      <p:bldP spid="2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111"/>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2" name="矩形 21"/>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4" name="矩形 23"/>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6" name="矩形 25"/>
          <p:cNvSpPr/>
          <p:nvPr/>
        </p:nvSpPr>
        <p:spPr bwMode="auto">
          <a:xfrm>
            <a:off x="1844675" y="405764"/>
            <a:ext cx="8233410" cy="521970"/>
          </a:xfrm>
          <a:prstGeom prst="rect">
            <a:avLst/>
          </a:prstGeom>
        </p:spPr>
        <p:txBody>
          <a:bodyPr>
            <a:spAutoFit/>
          </a:bodyPr>
          <a:lstStyle/>
          <a:p>
            <a:pPr fontAlgn="auto">
              <a:spcBef>
                <a:spcPts val="0"/>
              </a:spcBef>
              <a:spcAft>
                <a:spcPts val="0"/>
              </a:spcAft>
              <a:defRPr/>
            </a:pPr>
            <a:r>
              <a:rPr lang="zh-CN" altLang="en-US" sz="2800" noProof="1">
                <a:solidFill>
                  <a:srgbClr val="044875"/>
                </a:solidFill>
                <a:latin typeface="微软雅黑" panose="020B0503020204020204" charset="-122"/>
                <a:ea typeface="微软雅黑" panose="020B0503020204020204" charset="-122"/>
                <a:cs typeface="+mn-cs"/>
                <a:sym typeface="+mn-lt"/>
              </a:rPr>
              <a:t>强调</a:t>
            </a:r>
            <a:r>
              <a:rPr lang="en-US" altLang="zh-CN" sz="2800" noProof="1">
                <a:solidFill>
                  <a:srgbClr val="044875"/>
                </a:solidFill>
                <a:latin typeface="微软雅黑" panose="020B0503020204020204" charset="-122"/>
                <a:ea typeface="微软雅黑" panose="020B0503020204020204" charset="-122"/>
                <a:cs typeface="+mn-cs"/>
                <a:sym typeface="+mn-lt"/>
              </a:rPr>
              <a:t>——</a:t>
            </a:r>
            <a:r>
              <a:rPr lang="en-US" altLang="zh-CN" sz="2800" noProof="1">
                <a:ln w="22225">
                  <a:solidFill>
                    <a:schemeClr val="accent2"/>
                  </a:solidFill>
                  <a:prstDash val="solid"/>
                </a:ln>
                <a:solidFill>
                  <a:schemeClr val="accent2">
                    <a:lumMod val="40000"/>
                    <a:lumOff val="60000"/>
                  </a:schemeClr>
                </a:solidFill>
                <a:latin typeface="微软雅黑" panose="020B0503020204020204" charset="-122"/>
                <a:ea typeface="微软雅黑" panose="020B0503020204020204" charset="-122"/>
                <a:cs typeface="+mn-cs"/>
                <a:sym typeface="+mn-lt"/>
              </a:rPr>
              <a:t>一套表调查单位数据质量核查</a:t>
            </a:r>
            <a:endParaRPr lang="en-US" altLang="zh-CN" sz="2800" noProof="1">
              <a:ln w="22225">
                <a:solidFill>
                  <a:schemeClr val="accent2"/>
                </a:solidFill>
                <a:prstDash val="solid"/>
              </a:ln>
              <a:solidFill>
                <a:schemeClr val="accent2">
                  <a:lumMod val="40000"/>
                  <a:lumOff val="60000"/>
                </a:schemeClr>
              </a:solidFill>
              <a:latin typeface="微软雅黑" panose="020B0503020204020204" charset="-122"/>
              <a:ea typeface="微软雅黑" panose="020B0503020204020204" charset="-122"/>
              <a:cs typeface="+mn-cs"/>
              <a:sym typeface="+mn-lt"/>
            </a:endParaRPr>
          </a:p>
        </p:txBody>
      </p:sp>
      <p:sp>
        <p:nvSpPr>
          <p:cNvPr id="9" name="矩形 8"/>
          <p:cNvSpPr/>
          <p:nvPr/>
        </p:nvSpPr>
        <p:spPr>
          <a:xfrm>
            <a:off x="1617663" y="1225550"/>
            <a:ext cx="8956675" cy="5026025"/>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3" name="矩形 2"/>
          <p:cNvSpPr/>
          <p:nvPr/>
        </p:nvSpPr>
        <p:spPr>
          <a:xfrm>
            <a:off x="1331913" y="1030288"/>
            <a:ext cx="611187" cy="5429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7" name="矩形 26"/>
          <p:cNvSpPr/>
          <p:nvPr/>
        </p:nvSpPr>
        <p:spPr>
          <a:xfrm>
            <a:off x="10282238" y="6010275"/>
            <a:ext cx="611187" cy="5429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45416" name="文本框 18"/>
          <p:cNvSpPr txBox="1">
            <a:spLocks noChangeArrowheads="1"/>
          </p:cNvSpPr>
          <p:nvPr/>
        </p:nvSpPr>
        <p:spPr bwMode="auto">
          <a:xfrm>
            <a:off x="1759903" y="1427798"/>
            <a:ext cx="8672512" cy="56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2400" dirty="0">
                <a:solidFill>
                  <a:srgbClr val="044875"/>
                </a:solidFill>
                <a:latin typeface="黑体" panose="02010609060101010101" charset="-122"/>
                <a:ea typeface="黑体" panose="02010609060101010101" charset="-122"/>
              </a:rPr>
              <a:t>    我省</a:t>
            </a:r>
            <a:r>
              <a:rPr lang="zh-CN" altLang="en-US" sz="2400" dirty="0">
                <a:solidFill>
                  <a:srgbClr val="044875"/>
                </a:solidFill>
                <a:latin typeface="微软雅黑" panose="020B0503020204020204" charset="-122"/>
                <a:ea typeface="微软雅黑" panose="020B0503020204020204" charset="-122"/>
              </a:rPr>
              <a:t>核查情况：</a:t>
            </a:r>
            <a:endParaRPr lang="zh-CN" altLang="en-US" sz="2400" dirty="0">
              <a:solidFill>
                <a:srgbClr val="044875"/>
              </a:solidFill>
              <a:latin typeface="微软雅黑" panose="020B0503020204020204" charset="-122"/>
              <a:ea typeface="微软雅黑" panose="020B0503020204020204" charset="-122"/>
            </a:endParaRPr>
          </a:p>
          <a:p>
            <a:pPr algn="just">
              <a:lnSpc>
                <a:spcPct val="150000"/>
              </a:lnSpc>
            </a:pPr>
            <a:r>
              <a:rPr lang="en-US" altLang="zh-CN" sz="2400" dirty="0">
                <a:solidFill>
                  <a:srgbClr val="044875"/>
                </a:solidFill>
                <a:latin typeface="微软雅黑" panose="020B0503020204020204" charset="-122"/>
                <a:ea typeface="微软雅黑" panose="020B0503020204020204" charset="-122"/>
              </a:rPr>
              <a:t>    </a:t>
            </a:r>
            <a:r>
              <a:rPr lang="zh-CN" altLang="en-US" sz="2400" dirty="0">
                <a:solidFill>
                  <a:srgbClr val="044875"/>
                </a:solidFill>
                <a:latin typeface="微软雅黑" panose="020B0503020204020204" charset="-122"/>
                <a:ea typeface="微软雅黑" panose="020B0503020204020204" charset="-122"/>
              </a:rPr>
              <a:t>2022年6月至2022年9月，我省开展本年度一套表调查单位数据质量核查工作，方案要求在4月一套表调查单位库中补充抽取，形成不少于本地区调查单位数量10%的核查单位名单，进行实地核查。各市全部按要求比例进行了抽取核查，部分地区抽取超过</a:t>
            </a:r>
            <a:r>
              <a:rPr lang="en-US" altLang="zh-CN" sz="2400" dirty="0">
                <a:solidFill>
                  <a:srgbClr val="044875"/>
                </a:solidFill>
                <a:latin typeface="微软雅黑" panose="020B0503020204020204" charset="-122"/>
                <a:ea typeface="微软雅黑" panose="020B0503020204020204" charset="-122"/>
              </a:rPr>
              <a:t>20%</a:t>
            </a:r>
            <a:r>
              <a:rPr lang="zh-CN" altLang="en-US" sz="2400" dirty="0">
                <a:solidFill>
                  <a:srgbClr val="044875"/>
                </a:solidFill>
                <a:latin typeface="微软雅黑" panose="020B0503020204020204" charset="-122"/>
                <a:ea typeface="微软雅黑" panose="020B0503020204020204" charset="-122"/>
              </a:rPr>
              <a:t>，最高抽取了</a:t>
            </a:r>
            <a:r>
              <a:rPr lang="en-US" altLang="zh-CN" sz="2400" dirty="0">
                <a:solidFill>
                  <a:srgbClr val="044875"/>
                </a:solidFill>
                <a:latin typeface="微软雅黑" panose="020B0503020204020204" charset="-122"/>
                <a:ea typeface="微软雅黑" panose="020B0503020204020204" charset="-122"/>
              </a:rPr>
              <a:t>35.7%</a:t>
            </a:r>
            <a:r>
              <a:rPr lang="zh-CN" altLang="en-US" sz="2400" dirty="0">
                <a:solidFill>
                  <a:srgbClr val="044875"/>
                </a:solidFill>
                <a:latin typeface="微软雅黑" panose="020B0503020204020204" charset="-122"/>
                <a:ea typeface="微软雅黑" panose="020B0503020204020204" charset="-122"/>
              </a:rPr>
              <a:t>的调查单位进行质量核查。</a:t>
            </a:r>
            <a:endParaRPr lang="zh-CN" altLang="en-US" sz="2400" dirty="0">
              <a:solidFill>
                <a:srgbClr val="044875"/>
              </a:solidFill>
              <a:latin typeface="微软雅黑" panose="020B0503020204020204" charset="-122"/>
              <a:ea typeface="微软雅黑" panose="020B0503020204020204" charset="-122"/>
            </a:endParaRPr>
          </a:p>
          <a:p>
            <a:pPr algn="just">
              <a:lnSpc>
                <a:spcPct val="150000"/>
              </a:lnSpc>
            </a:pPr>
            <a:r>
              <a:rPr lang="zh-CN" altLang="en-US" sz="2400" dirty="0">
                <a:solidFill>
                  <a:srgbClr val="044875"/>
                </a:solidFill>
                <a:latin typeface="微软雅黑" panose="020B0503020204020204" charset="-122"/>
                <a:ea typeface="微软雅黑" panose="020B0503020204020204" charset="-122"/>
              </a:rPr>
              <a:t> </a:t>
            </a:r>
            <a:r>
              <a:rPr lang="en-US" altLang="zh-CN" sz="2400" dirty="0">
                <a:solidFill>
                  <a:srgbClr val="044875"/>
                </a:solidFill>
                <a:latin typeface="微软雅黑" panose="020B0503020204020204" charset="-122"/>
                <a:ea typeface="微软雅黑" panose="020B0503020204020204" charset="-122"/>
              </a:rPr>
              <a:t>  9</a:t>
            </a:r>
            <a:r>
              <a:rPr lang="zh-CN" altLang="en-US" sz="2400" dirty="0">
                <a:solidFill>
                  <a:srgbClr val="044875"/>
                </a:solidFill>
                <a:latin typeface="微软雅黑" panose="020B0503020204020204" charset="-122"/>
                <a:ea typeface="微软雅黑" panose="020B0503020204020204" charset="-122"/>
              </a:rPr>
              <a:t>月底，全省各市基本完成实地核查、核查情况汇总表、核查差错一览表及总结的上报。</a:t>
            </a:r>
            <a:endParaRPr lang="zh-CN" altLang="en-US" sz="2400" dirty="0">
              <a:solidFill>
                <a:srgbClr val="044875"/>
              </a:solidFill>
              <a:latin typeface="微软雅黑" panose="020B0503020204020204" charset="-122"/>
              <a:ea typeface="微软雅黑" panose="020B0503020204020204" charset="-122"/>
            </a:endParaRPr>
          </a:p>
          <a:p>
            <a:pPr algn="just">
              <a:lnSpc>
                <a:spcPct val="150000"/>
              </a:lnSpc>
            </a:pPr>
            <a:endParaRPr lang="zh-CN" altLang="en-US" sz="2400" dirty="0">
              <a:solidFill>
                <a:srgbClr val="044875"/>
              </a:solidFill>
              <a:latin typeface="微软雅黑" panose="020B0503020204020204" charset="-122"/>
              <a:ea typeface="微软雅黑" panose="020B0503020204020204" charset="-122"/>
            </a:endParaRPr>
          </a:p>
          <a:p>
            <a:pPr algn="just">
              <a:lnSpc>
                <a:spcPct val="150000"/>
              </a:lnSpc>
            </a:pPr>
            <a:r>
              <a:rPr lang="en-US" altLang="zh-CN" sz="2400" dirty="0">
                <a:solidFill>
                  <a:srgbClr val="044875"/>
                </a:solidFill>
                <a:latin typeface="黑体" panose="02010609060101010101" charset="-122"/>
                <a:ea typeface="黑体" panose="02010609060101010101" charset="-122"/>
              </a:rPr>
              <a:t>    </a:t>
            </a:r>
            <a:endParaRPr lang="en-US" altLang="zh-CN" sz="2400" dirty="0">
              <a:solidFill>
                <a:srgbClr val="044875"/>
              </a:solidFill>
              <a:latin typeface="黑体" panose="02010609060101010101" charset="-122"/>
              <a:ea typeface="黑体" panose="02010609060101010101" charset="-122"/>
            </a:endParaRPr>
          </a:p>
        </p:txBody>
      </p:sp>
      <p:sp>
        <p:nvSpPr>
          <p:cNvPr id="145417"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0174A2C6-6ADE-4AE6-88FB-F9BF41B8E959}" type="slidenum">
              <a:rPr altLang="en-US" smtClean="0">
                <a:solidFill>
                  <a:srgbClr val="898989"/>
                </a:solidFill>
                <a:cs typeface="FZHei-B01S"/>
              </a:rPr>
            </a:fld>
            <a:endParaRPr lang="zh-CN" altLang="en-US" smtClean="0">
              <a:solidFill>
                <a:srgbClr val="898989"/>
              </a:solidFill>
              <a:cs typeface="FZHei-B01S"/>
            </a:endParaRPr>
          </a:p>
        </p:txBody>
      </p:sp>
    </p:spTree>
  </p:cSld>
  <p:clrMapOvr>
    <a:masterClrMapping/>
  </p:clrMapOvr>
  <p:transition spd="slow" advTm="0">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111"/>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2" name="矩形 21"/>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4" name="矩形 23"/>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6" name="矩形 25"/>
          <p:cNvSpPr/>
          <p:nvPr/>
        </p:nvSpPr>
        <p:spPr bwMode="auto">
          <a:xfrm>
            <a:off x="1844675" y="405764"/>
            <a:ext cx="8233410" cy="521970"/>
          </a:xfrm>
          <a:prstGeom prst="rect">
            <a:avLst/>
          </a:prstGeom>
        </p:spPr>
        <p:txBody>
          <a:bodyPr>
            <a:spAutoFit/>
          </a:bodyPr>
          <a:lstStyle/>
          <a:p>
            <a:pPr fontAlgn="auto">
              <a:spcBef>
                <a:spcPts val="0"/>
              </a:spcBef>
              <a:spcAft>
                <a:spcPts val="0"/>
              </a:spcAft>
              <a:defRPr/>
            </a:pPr>
            <a:r>
              <a:rPr lang="zh-CN" altLang="en-US" sz="2800" noProof="1">
                <a:solidFill>
                  <a:srgbClr val="044875"/>
                </a:solidFill>
                <a:latin typeface="微软雅黑" panose="020B0503020204020204" charset="-122"/>
                <a:ea typeface="微软雅黑" panose="020B0503020204020204" charset="-122"/>
                <a:cs typeface="+mn-cs"/>
                <a:sym typeface="+mn-lt"/>
              </a:rPr>
              <a:t>强调</a:t>
            </a:r>
            <a:r>
              <a:rPr lang="en-US" altLang="zh-CN" sz="2800" noProof="1">
                <a:solidFill>
                  <a:srgbClr val="044875"/>
                </a:solidFill>
                <a:latin typeface="微软雅黑" panose="020B0503020204020204" charset="-122"/>
                <a:ea typeface="微软雅黑" panose="020B0503020204020204" charset="-122"/>
                <a:cs typeface="+mn-cs"/>
                <a:sym typeface="+mn-lt"/>
              </a:rPr>
              <a:t>——</a:t>
            </a:r>
            <a:r>
              <a:rPr lang="en-US" altLang="zh-CN" sz="2800" noProof="1">
                <a:ln w="22225">
                  <a:solidFill>
                    <a:schemeClr val="accent2"/>
                  </a:solidFill>
                  <a:prstDash val="solid"/>
                </a:ln>
                <a:solidFill>
                  <a:schemeClr val="accent2">
                    <a:lumMod val="40000"/>
                    <a:lumOff val="60000"/>
                  </a:schemeClr>
                </a:solidFill>
                <a:latin typeface="微软雅黑" panose="020B0503020204020204" charset="-122"/>
                <a:ea typeface="微软雅黑" panose="020B0503020204020204" charset="-122"/>
                <a:cs typeface="+mn-cs"/>
                <a:sym typeface="+mn-lt"/>
              </a:rPr>
              <a:t>一套表调查单位数据质量核查</a:t>
            </a:r>
            <a:endParaRPr lang="en-US" altLang="zh-CN" sz="2800" noProof="1">
              <a:ln w="22225">
                <a:solidFill>
                  <a:schemeClr val="accent2"/>
                </a:solidFill>
                <a:prstDash val="solid"/>
              </a:ln>
              <a:solidFill>
                <a:schemeClr val="accent2">
                  <a:lumMod val="40000"/>
                  <a:lumOff val="60000"/>
                </a:schemeClr>
              </a:solidFill>
              <a:latin typeface="微软雅黑" panose="020B0503020204020204" charset="-122"/>
              <a:ea typeface="微软雅黑" panose="020B0503020204020204" charset="-122"/>
              <a:cs typeface="+mn-cs"/>
              <a:sym typeface="+mn-lt"/>
            </a:endParaRPr>
          </a:p>
        </p:txBody>
      </p:sp>
      <p:sp>
        <p:nvSpPr>
          <p:cNvPr id="9" name="矩形 8"/>
          <p:cNvSpPr/>
          <p:nvPr/>
        </p:nvSpPr>
        <p:spPr>
          <a:xfrm>
            <a:off x="1617663" y="1225550"/>
            <a:ext cx="8956675" cy="5026025"/>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3" name="矩形 2"/>
          <p:cNvSpPr/>
          <p:nvPr/>
        </p:nvSpPr>
        <p:spPr>
          <a:xfrm>
            <a:off x="1331913" y="1030288"/>
            <a:ext cx="611187" cy="5429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7" name="矩形 26"/>
          <p:cNvSpPr/>
          <p:nvPr/>
        </p:nvSpPr>
        <p:spPr>
          <a:xfrm>
            <a:off x="10282238" y="6010275"/>
            <a:ext cx="611187" cy="5429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45416" name="文本框 18"/>
          <p:cNvSpPr txBox="1">
            <a:spLocks noChangeArrowheads="1"/>
          </p:cNvSpPr>
          <p:nvPr/>
        </p:nvSpPr>
        <p:spPr bwMode="auto">
          <a:xfrm>
            <a:off x="1759903" y="1427798"/>
            <a:ext cx="8672512" cy="507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2400" dirty="0">
                <a:solidFill>
                  <a:srgbClr val="044875"/>
                </a:solidFill>
                <a:latin typeface="黑体" panose="02010609060101010101" charset="-122"/>
                <a:ea typeface="黑体" panose="02010609060101010101" charset="-122"/>
              </a:rPr>
              <a:t>   我省</a:t>
            </a:r>
            <a:r>
              <a:rPr lang="zh-CN" altLang="en-US" sz="2400" dirty="0">
                <a:solidFill>
                  <a:srgbClr val="044875"/>
                </a:solidFill>
                <a:latin typeface="微软雅黑" panose="020B0503020204020204" charset="-122"/>
                <a:ea typeface="微软雅黑" panose="020B0503020204020204" charset="-122"/>
              </a:rPr>
              <a:t>核查差错情况：</a:t>
            </a:r>
            <a:endParaRPr lang="zh-CN" altLang="en-US" sz="2400" dirty="0">
              <a:solidFill>
                <a:srgbClr val="044875"/>
              </a:solidFill>
              <a:latin typeface="微软雅黑" panose="020B0503020204020204" charset="-122"/>
              <a:ea typeface="微软雅黑" panose="020B0503020204020204" charset="-122"/>
            </a:endParaRPr>
          </a:p>
          <a:p>
            <a:pPr algn="just">
              <a:lnSpc>
                <a:spcPct val="150000"/>
              </a:lnSpc>
            </a:pPr>
            <a:r>
              <a:rPr lang="en-US" altLang="zh-CN" sz="2400" dirty="0">
                <a:solidFill>
                  <a:srgbClr val="044875"/>
                </a:solidFill>
                <a:latin typeface="微软雅黑" panose="020B0503020204020204" charset="-122"/>
                <a:ea typeface="微软雅黑" panose="020B0503020204020204" charset="-122"/>
              </a:rPr>
              <a:t>   </a:t>
            </a:r>
            <a:r>
              <a:rPr lang="zh-CN" altLang="en-US" sz="2400" dirty="0">
                <a:solidFill>
                  <a:srgbClr val="044875"/>
                </a:solidFill>
                <a:latin typeface="微软雅黑" panose="020B0503020204020204" charset="-122"/>
                <a:ea typeface="微软雅黑" panose="020B0503020204020204" charset="-122"/>
              </a:rPr>
              <a:t>经核查发现，全省存在</a:t>
            </a:r>
            <a:r>
              <a:rPr lang="en-US" altLang="zh-CN" sz="2400" dirty="0">
                <a:solidFill>
                  <a:srgbClr val="044875"/>
                </a:solidFill>
                <a:latin typeface="微软雅黑" panose="020B0503020204020204" charset="-122"/>
                <a:ea typeface="微软雅黑" panose="020B0503020204020204" charset="-122"/>
              </a:rPr>
              <a:t>17</a:t>
            </a:r>
            <a:r>
              <a:rPr lang="zh-CN" altLang="en-US" sz="2400" dirty="0">
                <a:solidFill>
                  <a:srgbClr val="044875"/>
                </a:solidFill>
                <a:latin typeface="微软雅黑" panose="020B0503020204020204" charset="-122"/>
                <a:ea typeface="微软雅黑" panose="020B0503020204020204" charset="-122"/>
              </a:rPr>
              <a:t>家</a:t>
            </a:r>
            <a:r>
              <a:rPr lang="en-US" altLang="zh-CN" sz="2400" dirty="0">
                <a:solidFill>
                  <a:srgbClr val="044875"/>
                </a:solidFill>
                <a:latin typeface="微软雅黑" panose="020B0503020204020204" charset="-122"/>
                <a:ea typeface="微软雅黑" panose="020B0503020204020204" charset="-122"/>
              </a:rPr>
              <a:t>3</a:t>
            </a:r>
            <a:r>
              <a:rPr lang="zh-CN" altLang="en-US" sz="2400" dirty="0">
                <a:solidFill>
                  <a:srgbClr val="044875"/>
                </a:solidFill>
                <a:latin typeface="微软雅黑" panose="020B0503020204020204" charset="-122"/>
                <a:ea typeface="微软雅黑" panose="020B0503020204020204" charset="-122"/>
              </a:rPr>
              <a:t>月前已注吊销，未及时退库企业；</a:t>
            </a:r>
            <a:r>
              <a:rPr lang="en-US" altLang="zh-CN" sz="2400" dirty="0">
                <a:solidFill>
                  <a:srgbClr val="044875"/>
                </a:solidFill>
                <a:latin typeface="微软雅黑" panose="020B0503020204020204" charset="-122"/>
                <a:ea typeface="微软雅黑" panose="020B0503020204020204" charset="-122"/>
              </a:rPr>
              <a:t>2</a:t>
            </a:r>
            <a:r>
              <a:rPr lang="zh-CN" altLang="en-US" sz="2400" dirty="0">
                <a:solidFill>
                  <a:srgbClr val="044875"/>
                </a:solidFill>
                <a:latin typeface="微软雅黑" panose="020B0503020204020204" charset="-122"/>
                <a:ea typeface="微软雅黑" panose="020B0503020204020204" charset="-122"/>
              </a:rPr>
              <a:t>家单位类型界定错误单位；指标不准确</a:t>
            </a:r>
            <a:r>
              <a:rPr lang="en-US" altLang="zh-CN" sz="2400" dirty="0">
                <a:solidFill>
                  <a:srgbClr val="044875"/>
                </a:solidFill>
                <a:latin typeface="微软雅黑" panose="020B0503020204020204" charset="-122"/>
                <a:ea typeface="微软雅黑" panose="020B0503020204020204" charset="-122"/>
              </a:rPr>
              <a:t>602</a:t>
            </a:r>
            <a:r>
              <a:rPr lang="zh-CN" altLang="en-US" sz="2400" dirty="0">
                <a:solidFill>
                  <a:srgbClr val="044875"/>
                </a:solidFill>
                <a:latin typeface="微软雅黑" panose="020B0503020204020204" charset="-122"/>
                <a:ea typeface="微软雅黑" panose="020B0503020204020204" charset="-122"/>
              </a:rPr>
              <a:t>笔，多为联系电话、详细地址和登记注册类型不准确。</a:t>
            </a:r>
            <a:endParaRPr lang="zh-CN" altLang="en-US" sz="2400" dirty="0">
              <a:solidFill>
                <a:srgbClr val="044875"/>
              </a:solidFill>
              <a:latin typeface="微软雅黑" panose="020B0503020204020204" charset="-122"/>
              <a:ea typeface="微软雅黑" panose="020B0503020204020204" charset="-122"/>
            </a:endParaRPr>
          </a:p>
          <a:p>
            <a:pPr algn="just">
              <a:lnSpc>
                <a:spcPct val="150000"/>
              </a:lnSpc>
            </a:pPr>
            <a:r>
              <a:rPr lang="en-US" altLang="zh-CN" sz="2400" dirty="0">
                <a:solidFill>
                  <a:srgbClr val="044875"/>
                </a:solidFill>
                <a:latin typeface="微软雅黑" panose="020B0503020204020204" charset="-122"/>
                <a:ea typeface="微软雅黑" panose="020B0503020204020204" charset="-122"/>
              </a:rPr>
              <a:t>    </a:t>
            </a:r>
            <a:r>
              <a:rPr lang="zh-CN" altLang="en-US" sz="2400" dirty="0">
                <a:solidFill>
                  <a:srgbClr val="044875"/>
                </a:solidFill>
                <a:latin typeface="微软雅黑" panose="020B0503020204020204" charset="-122"/>
                <a:ea typeface="微软雅黑" panose="020B0503020204020204" charset="-122"/>
              </a:rPr>
              <a:t>要求：</a:t>
            </a:r>
            <a:r>
              <a:rPr lang="zh-CN" altLang="en-US" sz="2400" dirty="0">
                <a:solidFill>
                  <a:srgbClr val="044875"/>
                </a:solidFill>
                <a:latin typeface="东文宋体" charset="0"/>
                <a:ea typeface="东文宋体" charset="0"/>
              </a:rPr>
              <a:t>①</a:t>
            </a:r>
            <a:r>
              <a:rPr lang="zh-CN" altLang="en-US" sz="2400" dirty="0">
                <a:solidFill>
                  <a:srgbClr val="044875"/>
                </a:solidFill>
                <a:latin typeface="微软雅黑" panose="020B0503020204020204" charset="-122"/>
                <a:ea typeface="微软雅黑" panose="020B0503020204020204" charset="-122"/>
              </a:rPr>
              <a:t>及时进行退出处理；</a:t>
            </a:r>
            <a:endParaRPr lang="zh-CN" altLang="en-US" sz="2400" dirty="0">
              <a:solidFill>
                <a:srgbClr val="044875"/>
              </a:solidFill>
              <a:latin typeface="微软雅黑" panose="020B0503020204020204" charset="-122"/>
              <a:ea typeface="微软雅黑" panose="020B0503020204020204" charset="-122"/>
            </a:endParaRPr>
          </a:p>
          <a:p>
            <a:pPr algn="just">
              <a:lnSpc>
                <a:spcPct val="150000"/>
              </a:lnSpc>
            </a:pPr>
            <a:r>
              <a:rPr lang="zh-CN" altLang="en-US" sz="2400" dirty="0">
                <a:solidFill>
                  <a:srgbClr val="044875"/>
                </a:solidFill>
                <a:latin typeface="微软雅黑" panose="020B0503020204020204" charset="-122"/>
                <a:ea typeface="微软雅黑" panose="020B0503020204020204" charset="-122"/>
              </a:rPr>
              <a:t> </a:t>
            </a:r>
            <a:r>
              <a:rPr lang="en-US" altLang="zh-CN" sz="2400" dirty="0">
                <a:solidFill>
                  <a:srgbClr val="044875"/>
                </a:solidFill>
                <a:latin typeface="微软雅黑" panose="020B0503020204020204" charset="-122"/>
                <a:ea typeface="微软雅黑" panose="020B0503020204020204" charset="-122"/>
              </a:rPr>
              <a:t>         </a:t>
            </a:r>
            <a:r>
              <a:rPr lang="zh-CN" altLang="en-US" sz="2400" dirty="0">
                <a:solidFill>
                  <a:srgbClr val="044875"/>
                </a:solidFill>
                <a:latin typeface="东文宋体" charset="0"/>
                <a:ea typeface="东文宋体" charset="0"/>
              </a:rPr>
              <a:t>②</a:t>
            </a:r>
            <a:r>
              <a:rPr lang="zh-CN" altLang="en-US" sz="2400" dirty="0">
                <a:solidFill>
                  <a:srgbClr val="044875"/>
                </a:solidFill>
                <a:latin typeface="微软雅黑" panose="020B0503020204020204" charset="-122"/>
                <a:ea typeface="微软雅黑" panose="020B0503020204020204" charset="-122"/>
              </a:rPr>
              <a:t>及时进行信息维护；</a:t>
            </a:r>
            <a:endParaRPr lang="zh-CN" altLang="en-US" sz="2400" dirty="0">
              <a:solidFill>
                <a:srgbClr val="044875"/>
              </a:solidFill>
              <a:latin typeface="微软雅黑" panose="020B0503020204020204" charset="-122"/>
              <a:ea typeface="微软雅黑" panose="020B0503020204020204" charset="-122"/>
            </a:endParaRPr>
          </a:p>
          <a:p>
            <a:pPr algn="just">
              <a:lnSpc>
                <a:spcPct val="150000"/>
              </a:lnSpc>
            </a:pPr>
            <a:r>
              <a:rPr lang="en-US" altLang="zh-CN" sz="2400" dirty="0">
                <a:solidFill>
                  <a:srgbClr val="044875"/>
                </a:solidFill>
                <a:latin typeface="东文宋体" charset="0"/>
                <a:ea typeface="东文宋体" charset="0"/>
              </a:rPr>
              <a:t>                    </a:t>
            </a:r>
            <a:r>
              <a:rPr lang="zh-CN" altLang="en-US" sz="2400" dirty="0">
                <a:solidFill>
                  <a:srgbClr val="044875"/>
                </a:solidFill>
                <a:latin typeface="东文宋体" charset="0"/>
                <a:ea typeface="东文宋体" charset="0"/>
              </a:rPr>
              <a:t>③</a:t>
            </a:r>
            <a:r>
              <a:rPr lang="zh-CN" altLang="en-US" sz="2400" dirty="0">
                <a:solidFill>
                  <a:srgbClr val="044875"/>
                </a:solidFill>
                <a:latin typeface="微软雅黑" panose="020B0503020204020204" charset="-122"/>
                <a:ea typeface="微软雅黑" panose="020B0503020204020204" charset="-122"/>
              </a:rPr>
              <a:t>提高业务水平，保持认真态度；</a:t>
            </a:r>
            <a:endParaRPr lang="zh-CN" altLang="en-US" sz="2400" dirty="0">
              <a:solidFill>
                <a:srgbClr val="044875"/>
              </a:solidFill>
              <a:latin typeface="微软雅黑" panose="020B0503020204020204" charset="-122"/>
              <a:ea typeface="微软雅黑" panose="020B0503020204020204" charset="-122"/>
            </a:endParaRPr>
          </a:p>
          <a:p>
            <a:pPr algn="just">
              <a:lnSpc>
                <a:spcPct val="150000"/>
              </a:lnSpc>
            </a:pPr>
            <a:r>
              <a:rPr lang="en-US" altLang="zh-CN" sz="2400" dirty="0">
                <a:solidFill>
                  <a:srgbClr val="044875"/>
                </a:solidFill>
                <a:latin typeface="汉仪书宋二S" charset="0"/>
                <a:ea typeface="汉仪书宋二S" charset="0"/>
              </a:rPr>
              <a:t>                    </a:t>
            </a:r>
            <a:r>
              <a:rPr lang="zh-CN" altLang="en-US" sz="2400" dirty="0">
                <a:solidFill>
                  <a:srgbClr val="044875"/>
                </a:solidFill>
                <a:latin typeface="汉仪书宋二S" charset="0"/>
                <a:ea typeface="汉仪书宋二S" charset="0"/>
              </a:rPr>
              <a:t>④</a:t>
            </a:r>
            <a:r>
              <a:rPr lang="zh-CN" altLang="en-US" sz="2400" dirty="0">
                <a:solidFill>
                  <a:srgbClr val="044875"/>
                </a:solidFill>
                <a:latin typeface="微软雅黑" panose="020B0503020204020204" charset="-122"/>
                <a:ea typeface="微软雅黑" panose="020B0503020204020204" charset="-122"/>
              </a:rPr>
              <a:t>定期检查核查。</a:t>
            </a:r>
            <a:endParaRPr lang="zh-CN" altLang="en-US" sz="2400" dirty="0">
              <a:solidFill>
                <a:srgbClr val="044875"/>
              </a:solidFill>
              <a:latin typeface="微软雅黑" panose="020B0503020204020204" charset="-122"/>
              <a:ea typeface="微软雅黑" panose="020B0503020204020204" charset="-122"/>
            </a:endParaRPr>
          </a:p>
          <a:p>
            <a:pPr algn="just">
              <a:lnSpc>
                <a:spcPct val="150000"/>
              </a:lnSpc>
            </a:pPr>
            <a:r>
              <a:rPr lang="en-US" altLang="zh-CN" sz="2400" dirty="0">
                <a:solidFill>
                  <a:srgbClr val="044875"/>
                </a:solidFill>
                <a:latin typeface="黑体" panose="02010609060101010101" charset="-122"/>
                <a:ea typeface="黑体" panose="02010609060101010101" charset="-122"/>
              </a:rPr>
              <a:t>    </a:t>
            </a:r>
            <a:endParaRPr lang="en-US" altLang="zh-CN" sz="2400" dirty="0">
              <a:solidFill>
                <a:srgbClr val="044875"/>
              </a:solidFill>
              <a:latin typeface="黑体" panose="02010609060101010101" charset="-122"/>
              <a:ea typeface="黑体" panose="02010609060101010101" charset="-122"/>
            </a:endParaRPr>
          </a:p>
        </p:txBody>
      </p:sp>
      <p:sp>
        <p:nvSpPr>
          <p:cNvPr id="145417"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0174A2C6-6ADE-4AE6-88FB-F9BF41B8E959}" type="slidenum">
              <a:rPr altLang="en-US" smtClean="0">
                <a:solidFill>
                  <a:srgbClr val="898989"/>
                </a:solidFill>
                <a:cs typeface="FZHei-B01S"/>
              </a:rPr>
            </a:fld>
            <a:endParaRPr lang="zh-CN" altLang="en-US" smtClean="0">
              <a:solidFill>
                <a:srgbClr val="898989"/>
              </a:solidFill>
              <a:cs typeface="FZHei-B01S"/>
            </a:endParaRPr>
          </a:p>
        </p:txBody>
      </p:sp>
    </p:spTree>
  </p:cSld>
  <p:clrMapOvr>
    <a:masterClrMapping/>
  </p:clrMapOvr>
  <p:transition spd="slow" advTm="0">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8"/>
          <p:cNvSpPr/>
          <p:nvPr/>
        </p:nvSpPr>
        <p:spPr>
          <a:xfrm rot="2700000">
            <a:off x="1111549" y="2387187"/>
            <a:ext cx="2151521" cy="2114849"/>
          </a:xfrm>
          <a:prstGeom prst="roundRect">
            <a:avLst/>
          </a:prstGeom>
          <a:solidFill>
            <a:srgbClr val="FFC000"/>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0" name="圆角矩形 19"/>
          <p:cNvSpPr/>
          <p:nvPr/>
        </p:nvSpPr>
        <p:spPr>
          <a:xfrm rot="2700000">
            <a:off x="1214591" y="2484326"/>
            <a:ext cx="1935881" cy="1912638"/>
          </a:xfrm>
          <a:prstGeom prst="roundRect">
            <a:avLst/>
          </a:prstGeom>
          <a:noFill/>
          <a:ln w="3175">
            <a:solidFill>
              <a:srgbClr val="18478F"/>
            </a:solidFill>
            <a:prstDash val="solid"/>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1" name="矩形 20"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a:spLocks noChangeArrowheads="1"/>
          </p:cNvSpPr>
          <p:nvPr/>
        </p:nvSpPr>
        <p:spPr bwMode="auto">
          <a:xfrm>
            <a:off x="1016000" y="2886070"/>
            <a:ext cx="2298700"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800" b="1" dirty="0">
                <a:solidFill>
                  <a:srgbClr val="18478F"/>
                </a:solidFill>
                <a:latin typeface="方正黑体简体" pitchFamily="2" charset="-122"/>
                <a:ea typeface="方正黑体简体" pitchFamily="2" charset="-122"/>
                <a:sym typeface="FZZhengHeiS-R-GB"/>
              </a:rPr>
              <a:t>调查单位</a:t>
            </a:r>
            <a:endParaRPr lang="zh-CN" altLang="en-US" sz="2800" b="1" dirty="0">
              <a:solidFill>
                <a:srgbClr val="18478F"/>
              </a:solidFill>
              <a:latin typeface="方正黑体简体" pitchFamily="2" charset="-122"/>
              <a:ea typeface="方正黑体简体" pitchFamily="2" charset="-122"/>
              <a:sym typeface="FZZhengHeiS-R-GB"/>
            </a:endParaRPr>
          </a:p>
          <a:p>
            <a:pPr algn="ctr"/>
            <a:r>
              <a:rPr lang="zh-CN" altLang="en-US" sz="2800" b="1" dirty="0">
                <a:solidFill>
                  <a:srgbClr val="18478F"/>
                </a:solidFill>
                <a:latin typeface="方正黑体简体" pitchFamily="2" charset="-122"/>
                <a:ea typeface="方正黑体简体" pitchFamily="2" charset="-122"/>
                <a:sym typeface="FZZhengHeiS-R-GB"/>
              </a:rPr>
              <a:t>基本情况</a:t>
            </a:r>
            <a:endParaRPr lang="zh-CN" altLang="en-US" sz="2800" b="1" dirty="0">
              <a:solidFill>
                <a:srgbClr val="18478F"/>
              </a:solidFill>
              <a:latin typeface="方正黑体简体" pitchFamily="2" charset="-122"/>
              <a:ea typeface="方正黑体简体" pitchFamily="2" charset="-122"/>
              <a:sym typeface="FZZhengHeiS-R-GB"/>
            </a:endParaRPr>
          </a:p>
          <a:p>
            <a:pPr algn="ctr"/>
            <a:r>
              <a:rPr lang="zh-CN" altLang="en-US" sz="2800" b="1" dirty="0">
                <a:solidFill>
                  <a:srgbClr val="18478F"/>
                </a:solidFill>
                <a:latin typeface="方正黑体简体" pitchFamily="2" charset="-122"/>
                <a:ea typeface="方正黑体简体" pitchFamily="2" charset="-122"/>
                <a:sym typeface="FZZhengHeiS-R-GB"/>
              </a:rPr>
              <a:t>年报</a:t>
            </a:r>
            <a:endParaRPr lang="zh-CN" altLang="en-US" sz="2800" b="1" dirty="0">
              <a:solidFill>
                <a:srgbClr val="18478F"/>
              </a:solidFill>
              <a:latin typeface="方正黑体简体" pitchFamily="2" charset="-122"/>
              <a:ea typeface="方正黑体简体" pitchFamily="2" charset="-122"/>
              <a:sym typeface="FZZhengHeiS-R-GB"/>
            </a:endParaRPr>
          </a:p>
        </p:txBody>
      </p:sp>
      <p:grpSp>
        <p:nvGrpSpPr>
          <p:cNvPr id="16388" name="组合 6"/>
          <p:cNvGrpSpPr/>
          <p:nvPr/>
        </p:nvGrpSpPr>
        <p:grpSpPr bwMode="auto">
          <a:xfrm>
            <a:off x="4899025" y="1212850"/>
            <a:ext cx="6050280" cy="846455"/>
            <a:chOff x="4866118" y="198295"/>
            <a:chExt cx="6788274" cy="1034696"/>
          </a:xfrm>
        </p:grpSpPr>
        <p:sp>
          <p:nvSpPr>
            <p:cNvPr id="22" name="圆角矩形 21">
              <a:hlinkClick r:id=""/>
            </p:cNvPr>
            <p:cNvSpPr/>
            <p:nvPr/>
          </p:nvSpPr>
          <p:spPr>
            <a:xfrm>
              <a:off x="4866118" y="198295"/>
              <a:ext cx="6453420" cy="103469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6390" name="矩形 34"/>
            <p:cNvSpPr>
              <a:spLocks noChangeArrowheads="1"/>
            </p:cNvSpPr>
            <p:nvPr/>
          </p:nvSpPr>
          <p:spPr bwMode="auto">
            <a:xfrm>
              <a:off x="5240157" y="351210"/>
              <a:ext cx="6414235" cy="63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dirty="0">
                  <a:solidFill>
                    <a:srgbClr val="18478F"/>
                  </a:solidFill>
                  <a:latin typeface="方正黑体简体" pitchFamily="2" charset="-122"/>
                  <a:ea typeface="方正黑体简体" pitchFamily="2" charset="-122"/>
                  <a:sym typeface="FZZhengHeiS-R-GB"/>
                </a:rPr>
                <a:t>调查单位基本情况统计报表制度</a:t>
              </a:r>
              <a:endParaRPr lang="zh-CN" altLang="en-US" sz="2800" dirty="0">
                <a:solidFill>
                  <a:srgbClr val="18478F"/>
                </a:solidFill>
                <a:latin typeface="方正黑体简体" pitchFamily="2" charset="-122"/>
                <a:ea typeface="方正黑体简体" pitchFamily="2" charset="-122"/>
                <a:sym typeface="FZZhengHeiS-R-GB"/>
              </a:endParaRPr>
            </a:p>
          </p:txBody>
        </p:sp>
      </p:grpSp>
      <p:grpSp>
        <p:nvGrpSpPr>
          <p:cNvPr id="2" name="组合 1"/>
          <p:cNvGrpSpPr/>
          <p:nvPr/>
        </p:nvGrpSpPr>
        <p:grpSpPr>
          <a:xfrm>
            <a:off x="3959224" y="1247140"/>
            <a:ext cx="684663" cy="668562"/>
            <a:chOff x="3988744" y="512691"/>
            <a:chExt cx="723978" cy="720725"/>
          </a:xfrm>
          <a:solidFill>
            <a:schemeClr val="accent1">
              <a:lumMod val="50000"/>
            </a:schemeClr>
          </a:solidFill>
        </p:grpSpPr>
        <p:sp>
          <p:nvSpPr>
            <p:cNvPr id="23" name="矩形 22"/>
            <p:cNvSpPr/>
            <p:nvPr/>
          </p:nvSpPr>
          <p:spPr>
            <a:xfrm rot="13500000">
              <a:off x="3987950" y="513485"/>
              <a:ext cx="720725" cy="7191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49" name="矩形 48"/>
            <p:cNvSpPr/>
            <p:nvPr/>
          </p:nvSpPr>
          <p:spPr>
            <a:xfrm>
              <a:off x="4089508" y="610633"/>
              <a:ext cx="623214" cy="497685"/>
            </a:xfrm>
            <a:prstGeom prst="rect">
              <a:avLst/>
            </a:prstGeom>
            <a:noFill/>
            <a:extLst>
              <a:ext uri="{909E8E84-426E-40DD-AFC4-6F175D3DCCD1}">
                <a14:hiddenFill xmlns:a14="http://schemas.microsoft.com/office/drawing/2010/main">
                  <a:grpFill/>
                </a14:hiddenFill>
              </a:ext>
            </a:extLst>
          </p:spPr>
          <p:txBody>
            <a:bodyPr>
              <a:spAutoFit/>
            </a:bodyPr>
            <a:lstStyle/>
            <a:p>
              <a:pPr fontAlgn="auto">
                <a:spcBef>
                  <a:spcPts val="0"/>
                </a:spcBef>
                <a:spcAft>
                  <a:spcPts val="0"/>
                </a:spcAft>
                <a:defRPr/>
              </a:pPr>
              <a:r>
                <a:rPr lang="en-US" altLang="zh-CN" sz="2400" noProof="1">
                  <a:solidFill>
                    <a:prstClr val="white"/>
                  </a:solidFill>
                  <a:latin typeface="方正黑体简体" pitchFamily="2" charset="-122"/>
                  <a:ea typeface="方正黑体简体" pitchFamily="2" charset="-122"/>
                  <a:cs typeface="+mn-ea"/>
                  <a:sym typeface="+mn-lt"/>
                </a:rPr>
                <a:t>01</a:t>
              </a:r>
              <a:endParaRPr lang="zh-CN" altLang="en-US" sz="2400" noProof="1">
                <a:solidFill>
                  <a:prstClr val="white"/>
                </a:solidFill>
                <a:latin typeface="方正黑体简体" pitchFamily="2" charset="-122"/>
                <a:ea typeface="方正黑体简体" pitchFamily="2" charset="-122"/>
                <a:cs typeface="+mn-ea"/>
                <a:sym typeface="+mn-lt"/>
              </a:endParaRPr>
            </a:p>
          </p:txBody>
        </p:sp>
      </p:grpSp>
      <p:grpSp>
        <p:nvGrpSpPr>
          <p:cNvPr id="4" name="组合 3"/>
          <p:cNvGrpSpPr/>
          <p:nvPr/>
        </p:nvGrpSpPr>
        <p:grpSpPr>
          <a:xfrm>
            <a:off x="3952240" y="3820794"/>
            <a:ext cx="673735" cy="692150"/>
            <a:chOff x="3954171" y="3005936"/>
            <a:chExt cx="742005" cy="720725"/>
          </a:xfrm>
          <a:solidFill>
            <a:schemeClr val="accent1">
              <a:lumMod val="50000"/>
            </a:schemeClr>
          </a:solidFill>
        </p:grpSpPr>
        <p:sp>
          <p:nvSpPr>
            <p:cNvPr id="25" name="矩形 24"/>
            <p:cNvSpPr/>
            <p:nvPr/>
          </p:nvSpPr>
          <p:spPr>
            <a:xfrm rot="13500000">
              <a:off x="3964811" y="2995296"/>
              <a:ext cx="720725" cy="7420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50" name="矩形 49"/>
            <p:cNvSpPr/>
            <p:nvPr/>
          </p:nvSpPr>
          <p:spPr>
            <a:xfrm>
              <a:off x="4045461" y="3103730"/>
              <a:ext cx="620713" cy="479381"/>
            </a:xfrm>
            <a:prstGeom prst="rect">
              <a:avLst/>
            </a:prstGeom>
            <a:noFill/>
            <a:extLst>
              <a:ext uri="{909E8E84-426E-40DD-AFC4-6F175D3DCCD1}">
                <a14:hiddenFill xmlns:a14="http://schemas.microsoft.com/office/drawing/2010/main">
                  <a:grpFill/>
                </a14:hiddenFill>
              </a:ext>
            </a:extLst>
          </p:spPr>
          <p:txBody>
            <a:bodyPr>
              <a:spAutoFit/>
            </a:bodyPr>
            <a:lstStyle/>
            <a:p>
              <a:pPr fontAlgn="auto">
                <a:spcBef>
                  <a:spcPts val="0"/>
                </a:spcBef>
                <a:spcAft>
                  <a:spcPts val="0"/>
                </a:spcAft>
                <a:defRPr/>
              </a:pPr>
              <a:r>
                <a:rPr lang="en-US" altLang="zh-CN" sz="2400" noProof="1">
                  <a:solidFill>
                    <a:prstClr val="white"/>
                  </a:solidFill>
                  <a:latin typeface="方正黑体简体" pitchFamily="2" charset="-122"/>
                  <a:ea typeface="方正黑体简体" pitchFamily="2" charset="-122"/>
                  <a:cs typeface="+mn-ea"/>
                  <a:sym typeface="+mn-lt"/>
                </a:rPr>
                <a:t>03</a:t>
              </a:r>
              <a:endParaRPr lang="zh-CN" altLang="en-US" sz="2400" noProof="1">
                <a:solidFill>
                  <a:prstClr val="white"/>
                </a:solidFill>
                <a:latin typeface="方正黑体简体" pitchFamily="2" charset="-122"/>
                <a:ea typeface="方正黑体简体" pitchFamily="2" charset="-122"/>
                <a:cs typeface="+mn-ea"/>
                <a:sym typeface="+mn-lt"/>
              </a:endParaRPr>
            </a:p>
          </p:txBody>
        </p:sp>
      </p:grpSp>
      <p:grpSp>
        <p:nvGrpSpPr>
          <p:cNvPr id="16393" name="组合 8"/>
          <p:cNvGrpSpPr/>
          <p:nvPr/>
        </p:nvGrpSpPr>
        <p:grpSpPr bwMode="auto">
          <a:xfrm>
            <a:off x="4922838" y="3813175"/>
            <a:ext cx="5856287" cy="719138"/>
            <a:chOff x="4866118" y="2922382"/>
            <a:chExt cx="5856646" cy="1034308"/>
          </a:xfrm>
        </p:grpSpPr>
        <p:sp>
          <p:nvSpPr>
            <p:cNvPr id="24" name="圆角矩形 23"/>
            <p:cNvSpPr/>
            <p:nvPr/>
          </p:nvSpPr>
          <p:spPr>
            <a:xfrm rot="16200000">
              <a:off x="7277287" y="511213"/>
              <a:ext cx="1034308" cy="585664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6395" name="矩形 13"/>
            <p:cNvSpPr>
              <a:spLocks noChangeArrowheads="1"/>
            </p:cNvSpPr>
            <p:nvPr/>
          </p:nvSpPr>
          <p:spPr bwMode="auto">
            <a:xfrm>
              <a:off x="5215593" y="3068417"/>
              <a:ext cx="5482628" cy="750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dirty="0">
                  <a:solidFill>
                    <a:srgbClr val="18478F"/>
                  </a:solidFill>
                  <a:latin typeface="方正黑体简体" pitchFamily="2" charset="-122"/>
                  <a:ea typeface="方正黑体简体" pitchFamily="2" charset="-122"/>
                  <a:sym typeface="FZZhengHeiS-R-GB"/>
                </a:rPr>
                <a:t>年度报表</a:t>
              </a:r>
              <a:endParaRPr lang="zh-CN" altLang="en-US" sz="2800" dirty="0">
                <a:solidFill>
                  <a:srgbClr val="18478F"/>
                </a:solidFill>
                <a:latin typeface="方正黑体简体" pitchFamily="2" charset="-122"/>
                <a:ea typeface="方正黑体简体" pitchFamily="2" charset="-122"/>
                <a:sym typeface="FZZhengHeiS-R-GB"/>
              </a:endParaRPr>
            </a:p>
          </p:txBody>
        </p:sp>
      </p:grpSp>
      <p:grpSp>
        <p:nvGrpSpPr>
          <p:cNvPr id="3" name="组合 2"/>
          <p:cNvGrpSpPr/>
          <p:nvPr/>
        </p:nvGrpSpPr>
        <p:grpSpPr>
          <a:xfrm>
            <a:off x="3948429" y="2533014"/>
            <a:ext cx="661670" cy="720725"/>
            <a:chOff x="4006216" y="1758692"/>
            <a:chExt cx="719137" cy="720725"/>
          </a:xfrm>
          <a:solidFill>
            <a:schemeClr val="accent1">
              <a:lumMod val="50000"/>
            </a:schemeClr>
          </a:solidFill>
        </p:grpSpPr>
        <p:sp>
          <p:nvSpPr>
            <p:cNvPr id="15" name="矩形 14"/>
            <p:cNvSpPr/>
            <p:nvPr/>
          </p:nvSpPr>
          <p:spPr>
            <a:xfrm rot="13500000">
              <a:off x="4005422" y="1759486"/>
              <a:ext cx="720725" cy="7191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6" name="矩形 15"/>
            <p:cNvSpPr/>
            <p:nvPr/>
          </p:nvSpPr>
          <p:spPr>
            <a:xfrm>
              <a:off x="4073349" y="1869075"/>
              <a:ext cx="620713" cy="460375"/>
            </a:xfrm>
            <a:prstGeom prst="rect">
              <a:avLst/>
            </a:prstGeom>
            <a:noFill/>
            <a:extLst>
              <a:ext uri="{909E8E84-426E-40DD-AFC4-6F175D3DCCD1}">
                <a14:hiddenFill xmlns:a14="http://schemas.microsoft.com/office/drawing/2010/main">
                  <a:grpFill/>
                </a14:hiddenFill>
              </a:ext>
            </a:extLst>
          </p:spPr>
          <p:txBody>
            <a:bodyPr>
              <a:spAutoFit/>
            </a:bodyPr>
            <a:lstStyle/>
            <a:p>
              <a:pPr fontAlgn="auto">
                <a:spcBef>
                  <a:spcPts val="0"/>
                </a:spcBef>
                <a:spcAft>
                  <a:spcPts val="0"/>
                </a:spcAft>
                <a:defRPr/>
              </a:pPr>
              <a:r>
                <a:rPr lang="en-US" altLang="zh-CN" sz="2400" noProof="1">
                  <a:solidFill>
                    <a:prstClr val="white"/>
                  </a:solidFill>
                  <a:latin typeface="方正黑体简体" pitchFamily="2" charset="-122"/>
                  <a:ea typeface="方正黑体简体" pitchFamily="2" charset="-122"/>
                  <a:cs typeface="+mn-ea"/>
                  <a:sym typeface="+mn-lt"/>
                </a:rPr>
                <a:t>02</a:t>
              </a:r>
              <a:endParaRPr lang="zh-CN" altLang="en-US" sz="2400" noProof="1">
                <a:solidFill>
                  <a:prstClr val="white"/>
                </a:solidFill>
                <a:latin typeface="方正黑体简体" pitchFamily="2" charset="-122"/>
                <a:ea typeface="方正黑体简体" pitchFamily="2" charset="-122"/>
                <a:cs typeface="+mn-ea"/>
                <a:sym typeface="+mn-lt"/>
              </a:endParaRPr>
            </a:p>
          </p:txBody>
        </p:sp>
      </p:grpSp>
      <p:grpSp>
        <p:nvGrpSpPr>
          <p:cNvPr id="16397" name="组合 7"/>
          <p:cNvGrpSpPr/>
          <p:nvPr/>
        </p:nvGrpSpPr>
        <p:grpSpPr bwMode="auto">
          <a:xfrm>
            <a:off x="4862829" y="2462160"/>
            <a:ext cx="5856287" cy="844550"/>
            <a:chOff x="4862678" y="1525286"/>
            <a:chExt cx="5856646" cy="1034308"/>
          </a:xfrm>
        </p:grpSpPr>
        <p:sp>
          <p:nvSpPr>
            <p:cNvPr id="17" name="圆角矩形 23"/>
            <p:cNvSpPr/>
            <p:nvPr/>
          </p:nvSpPr>
          <p:spPr>
            <a:xfrm rot="16200000">
              <a:off x="7273847" y="-885883"/>
              <a:ext cx="1034308" cy="585664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6399" name="矩形 17"/>
            <p:cNvSpPr>
              <a:spLocks noChangeArrowheads="1"/>
            </p:cNvSpPr>
            <p:nvPr/>
          </p:nvSpPr>
          <p:spPr bwMode="auto">
            <a:xfrm>
              <a:off x="5230891" y="1762036"/>
              <a:ext cx="5108575" cy="63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dirty="0">
                  <a:solidFill>
                    <a:srgbClr val="18478F"/>
                  </a:solidFill>
                  <a:latin typeface="方正黑体简体" pitchFamily="2" charset="-122"/>
                  <a:ea typeface="方正黑体简体" pitchFamily="2" charset="-122"/>
                  <a:sym typeface="FZZhengHeiS-R-GB"/>
                </a:rPr>
                <a:t>制度修订的主要内容</a:t>
              </a:r>
              <a:endParaRPr lang="zh-CN" altLang="en-US" sz="2800" dirty="0">
                <a:solidFill>
                  <a:srgbClr val="18478F"/>
                </a:solidFill>
                <a:latin typeface="方正黑体简体" pitchFamily="2" charset="-122"/>
                <a:ea typeface="方正黑体简体" pitchFamily="2" charset="-122"/>
                <a:sym typeface="FZZhengHeiS-R-GB"/>
              </a:endParaRPr>
            </a:p>
          </p:txBody>
        </p:sp>
      </p:grpSp>
      <p:grpSp>
        <p:nvGrpSpPr>
          <p:cNvPr id="16401" name="组合 9"/>
          <p:cNvGrpSpPr/>
          <p:nvPr/>
        </p:nvGrpSpPr>
        <p:grpSpPr bwMode="auto">
          <a:xfrm>
            <a:off x="4922838" y="5021263"/>
            <a:ext cx="5856287" cy="779462"/>
            <a:chOff x="4896449" y="4029843"/>
            <a:chExt cx="5856646" cy="1034308"/>
          </a:xfrm>
        </p:grpSpPr>
        <p:sp>
          <p:nvSpPr>
            <p:cNvPr id="26" name="圆角矩形 23"/>
            <p:cNvSpPr/>
            <p:nvPr/>
          </p:nvSpPr>
          <p:spPr>
            <a:xfrm rot="16200000">
              <a:off x="7307618" y="1618674"/>
              <a:ext cx="1034308" cy="585664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6403" name="矩形 29"/>
            <p:cNvSpPr>
              <a:spLocks noChangeArrowheads="1"/>
            </p:cNvSpPr>
            <p:nvPr/>
          </p:nvSpPr>
          <p:spPr bwMode="auto">
            <a:xfrm>
              <a:off x="5245924" y="4177717"/>
              <a:ext cx="5108575" cy="69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dirty="0">
                  <a:solidFill>
                    <a:srgbClr val="18478F"/>
                  </a:solidFill>
                  <a:latin typeface="方正黑体简体" pitchFamily="2" charset="-122"/>
                  <a:ea typeface="方正黑体简体" pitchFamily="2" charset="-122"/>
                  <a:sym typeface="FZZhengHeiS-R-GB"/>
                </a:rPr>
                <a:t>定期报表</a:t>
              </a:r>
              <a:endParaRPr lang="zh-CN" altLang="en-US" sz="2800" dirty="0">
                <a:solidFill>
                  <a:srgbClr val="18478F"/>
                </a:solidFill>
                <a:latin typeface="方正黑体简体" pitchFamily="2" charset="-122"/>
                <a:ea typeface="方正黑体简体" pitchFamily="2" charset="-122"/>
                <a:sym typeface="FZZhengHeiS-R-GB"/>
              </a:endParaRPr>
            </a:p>
          </p:txBody>
        </p:sp>
      </p:grpSp>
      <p:sp>
        <p:nvSpPr>
          <p:cNvPr id="16408" name="灯片编号占位符 6"/>
          <p:cNvSpPr>
            <a:spLocks noGrp="1" noChangeArrowheads="1"/>
          </p:cNvSpPr>
          <p:nvPr>
            <p:ph type="sldNum" sz="quarter" idx="12"/>
          </p:nvPr>
        </p:nvSpPr>
        <p:spPr bwMode="auto">
          <a:xfrm>
            <a:off x="8610600" y="72040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6FBAF2CE-A5AB-4591-B8DA-0D3934747892}" type="slidenum">
              <a:rPr altLang="en-US" smtClean="0">
                <a:solidFill>
                  <a:srgbClr val="898989"/>
                </a:solidFill>
                <a:cs typeface="FZHei-B01S"/>
              </a:rPr>
            </a:fld>
            <a:endParaRPr lang="zh-CN" altLang="en-US" smtClean="0">
              <a:solidFill>
                <a:srgbClr val="898989"/>
              </a:solidFill>
              <a:cs typeface="FZHei-B01S"/>
            </a:endParaRPr>
          </a:p>
        </p:txBody>
      </p:sp>
      <p:grpSp>
        <p:nvGrpSpPr>
          <p:cNvPr id="39" name="组合 38"/>
          <p:cNvGrpSpPr/>
          <p:nvPr/>
        </p:nvGrpSpPr>
        <p:grpSpPr>
          <a:xfrm>
            <a:off x="3958884" y="4999172"/>
            <a:ext cx="673735" cy="692150"/>
            <a:chOff x="3954171" y="3005936"/>
            <a:chExt cx="742005" cy="720725"/>
          </a:xfrm>
          <a:solidFill>
            <a:schemeClr val="accent1">
              <a:lumMod val="50000"/>
            </a:schemeClr>
          </a:solidFill>
        </p:grpSpPr>
        <p:sp>
          <p:nvSpPr>
            <p:cNvPr id="40" name="矩形 39"/>
            <p:cNvSpPr/>
            <p:nvPr/>
          </p:nvSpPr>
          <p:spPr>
            <a:xfrm rot="13500000">
              <a:off x="3964811" y="2995296"/>
              <a:ext cx="720725" cy="7420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41" name="矩形 40"/>
            <p:cNvSpPr/>
            <p:nvPr/>
          </p:nvSpPr>
          <p:spPr>
            <a:xfrm>
              <a:off x="4045461" y="3103730"/>
              <a:ext cx="620713" cy="479381"/>
            </a:xfrm>
            <a:prstGeom prst="rect">
              <a:avLst/>
            </a:prstGeom>
            <a:noFill/>
            <a:extLst>
              <a:ext uri="{909E8E84-426E-40DD-AFC4-6F175D3DCCD1}">
                <a14:hiddenFill xmlns:a14="http://schemas.microsoft.com/office/drawing/2010/main">
                  <a:grpFill/>
                </a14:hiddenFill>
              </a:ext>
            </a:extLst>
          </p:spPr>
          <p:txBody>
            <a:bodyPr>
              <a:spAutoFit/>
            </a:bodyPr>
            <a:lstStyle/>
            <a:p>
              <a:pPr fontAlgn="auto">
                <a:spcBef>
                  <a:spcPts val="0"/>
                </a:spcBef>
                <a:spcAft>
                  <a:spcPts val="0"/>
                </a:spcAft>
                <a:defRPr/>
              </a:pPr>
              <a:r>
                <a:rPr lang="en-US" altLang="zh-CN" sz="2400" noProof="1" smtClean="0">
                  <a:solidFill>
                    <a:prstClr val="white"/>
                  </a:solidFill>
                  <a:latin typeface="方正黑体简体" pitchFamily="2" charset="-122"/>
                  <a:ea typeface="方正黑体简体" pitchFamily="2" charset="-122"/>
                  <a:cs typeface="+mn-ea"/>
                  <a:sym typeface="+mn-lt"/>
                </a:rPr>
                <a:t>04</a:t>
              </a:r>
              <a:endParaRPr lang="zh-CN" altLang="en-US" sz="2400" noProof="1">
                <a:solidFill>
                  <a:prstClr val="white"/>
                </a:solidFill>
                <a:latin typeface="方正黑体简体" pitchFamily="2" charset="-122"/>
                <a:ea typeface="方正黑体简体" pitchFamily="2" charset="-122"/>
                <a:cs typeface="+mn-ea"/>
                <a:sym typeface="+mn-lt"/>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53" presetClass="entr" presetSubtype="16" fill="hold" grpId="0" nodeType="withEffect">
                                  <p:stCondLst>
                                    <p:cond delay="75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1"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pPr>
              <a:defRPr/>
            </a:pPr>
            <a:fld id="{FB4EB9C1-3606-406B-AECF-73BD36007983}" type="slidenum">
              <a:rPr lang="zh-CN" altLang="en-US"/>
            </a:fld>
            <a:endParaRPr lang="zh-CN" altLang="en-US"/>
          </a:p>
        </p:txBody>
      </p:sp>
      <p:sp>
        <p:nvSpPr>
          <p:cNvPr id="4" name="圆角矩形 3"/>
          <p:cNvSpPr/>
          <p:nvPr/>
        </p:nvSpPr>
        <p:spPr>
          <a:xfrm rot="2700000">
            <a:off x="5329246" y="2058858"/>
            <a:ext cx="2924529" cy="2924529"/>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5" name="椭圆 4"/>
          <p:cNvSpPr/>
          <p:nvPr/>
        </p:nvSpPr>
        <p:spPr>
          <a:xfrm>
            <a:off x="4813300" y="1541463"/>
            <a:ext cx="3957638" cy="3959225"/>
          </a:xfrm>
          <a:prstGeom prst="ellipse">
            <a:avLst/>
          </a:prstGeom>
          <a:noFill/>
          <a:ln w="28575">
            <a:solidFill>
              <a:srgbClr val="18478F"/>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strike="noStrike" noProof="1">
              <a:solidFill>
                <a:prstClr val="white"/>
              </a:solidFill>
              <a:latin typeface="方正黑体简体" pitchFamily="2" charset="-122"/>
              <a:ea typeface="方正黑体简体" pitchFamily="2" charset="-122"/>
              <a:cs typeface="+mn-ea"/>
              <a:sym typeface="+mn-lt"/>
            </a:endParaRPr>
          </a:p>
        </p:txBody>
      </p:sp>
      <p:grpSp>
        <p:nvGrpSpPr>
          <p:cNvPr id="7" name="组合 6"/>
          <p:cNvGrpSpPr/>
          <p:nvPr/>
        </p:nvGrpSpPr>
        <p:grpSpPr>
          <a:xfrm>
            <a:off x="5262563" y="2141538"/>
            <a:ext cx="3095625" cy="2773362"/>
            <a:chOff x="4950565" y="2141272"/>
            <a:chExt cx="3094826" cy="2773962"/>
          </a:xfrm>
        </p:grpSpPr>
        <p:sp>
          <p:nvSpPr>
            <p:cNvPr id="44" name="椭圆 43"/>
            <p:cNvSpPr/>
            <p:nvPr/>
          </p:nvSpPr>
          <p:spPr>
            <a:xfrm>
              <a:off x="4950565" y="2141272"/>
              <a:ext cx="152361" cy="152433"/>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45" name="椭圆 44"/>
            <p:cNvSpPr/>
            <p:nvPr/>
          </p:nvSpPr>
          <p:spPr>
            <a:xfrm>
              <a:off x="7893030" y="4762801"/>
              <a:ext cx="152361" cy="152433"/>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strike="noStrike" noProof="1">
                <a:solidFill>
                  <a:prstClr val="white"/>
                </a:solidFill>
                <a:latin typeface="方正黑体简体" pitchFamily="2" charset="-122"/>
                <a:ea typeface="方正黑体简体" pitchFamily="2" charset="-122"/>
                <a:cs typeface="+mn-ea"/>
                <a:sym typeface="+mn-lt"/>
              </a:endParaRPr>
            </a:p>
          </p:txBody>
        </p:sp>
      </p:grpSp>
      <p:grpSp>
        <p:nvGrpSpPr>
          <p:cNvPr id="6" name="组合 5"/>
          <p:cNvGrpSpPr/>
          <p:nvPr/>
        </p:nvGrpSpPr>
        <p:grpSpPr>
          <a:xfrm>
            <a:off x="5265738" y="2141538"/>
            <a:ext cx="3084512" cy="2798762"/>
            <a:chOff x="4953229" y="2141272"/>
            <a:chExt cx="3084220" cy="2798278"/>
          </a:xfrm>
        </p:grpSpPr>
        <p:sp>
          <p:nvSpPr>
            <p:cNvPr id="46" name="椭圆 45"/>
            <p:cNvSpPr/>
            <p:nvPr/>
          </p:nvSpPr>
          <p:spPr>
            <a:xfrm>
              <a:off x="4953229" y="4787176"/>
              <a:ext cx="152386" cy="152374"/>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47" name="椭圆 46"/>
            <p:cNvSpPr/>
            <p:nvPr/>
          </p:nvSpPr>
          <p:spPr>
            <a:xfrm>
              <a:off x="7885063" y="2141272"/>
              <a:ext cx="152386" cy="152374"/>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strike="noStrike" noProof="1">
                <a:solidFill>
                  <a:prstClr val="white"/>
                </a:solidFill>
                <a:latin typeface="方正黑体简体" pitchFamily="2" charset="-122"/>
                <a:ea typeface="方正黑体简体" pitchFamily="2" charset="-122"/>
                <a:cs typeface="+mn-ea"/>
                <a:sym typeface="+mn-lt"/>
              </a:endParaRPr>
            </a:p>
          </p:txBody>
        </p:sp>
      </p:grpSp>
      <p:sp>
        <p:nvSpPr>
          <p:cNvPr id="20" name="矩形 19"/>
          <p:cNvSpPr/>
          <p:nvPr/>
        </p:nvSpPr>
        <p:spPr>
          <a:xfrm>
            <a:off x="5028883" y="3033713"/>
            <a:ext cx="3673475" cy="1076325"/>
          </a:xfrm>
          <a:prstGeom prst="rect">
            <a:avLst/>
          </a:prstGeom>
          <a:noFill/>
          <a:ln w="9525">
            <a:noFill/>
          </a:ln>
        </p:spPr>
        <p:txBody>
          <a:bodyPr wrap="square" anchor="t" anchorCtr="0">
            <a:spAutoFit/>
          </a:bodyPr>
          <a:p>
            <a:pPr algn="ctr" eaLnBrk="0" hangingPunct="0"/>
            <a:r>
              <a:rPr lang="zh-CN" altLang="en-US" sz="3200" b="1" dirty="0">
                <a:solidFill>
                  <a:srgbClr val="18478F"/>
                </a:solidFill>
                <a:latin typeface="+mj-ea"/>
                <a:ea typeface="+mj-ea"/>
                <a:sym typeface="FZZhengHeiS-R-GB"/>
              </a:rPr>
              <a:t>调查单位基本情况</a:t>
            </a:r>
            <a:endParaRPr lang="en-US" altLang="zh-CN" sz="3200" b="1" dirty="0">
              <a:solidFill>
                <a:srgbClr val="18478F"/>
              </a:solidFill>
              <a:latin typeface="+mj-ea"/>
              <a:ea typeface="+mj-ea"/>
              <a:sym typeface="FZZhengHeiS-R-GB"/>
            </a:endParaRPr>
          </a:p>
          <a:p>
            <a:pPr algn="ctr" eaLnBrk="0" hangingPunct="0"/>
            <a:r>
              <a:rPr lang="zh-CN" altLang="en-US" sz="3200" b="1" dirty="0">
                <a:solidFill>
                  <a:srgbClr val="18478F"/>
                </a:solidFill>
                <a:latin typeface="+mj-ea"/>
                <a:ea typeface="+mj-ea"/>
                <a:sym typeface="FZZhengHeiS-R-GB"/>
              </a:rPr>
              <a:t>统计报表制度</a:t>
            </a:r>
            <a:endParaRPr lang="zh-CN" altLang="en-US" sz="3200" b="1" dirty="0">
              <a:solidFill>
                <a:srgbClr val="18478F"/>
              </a:solidFill>
              <a:latin typeface="+mj-ea"/>
              <a:ea typeface="+mj-ea"/>
              <a:sym typeface="FZZhengHeiS-R-GB"/>
            </a:endParaRPr>
          </a:p>
        </p:txBody>
      </p:sp>
      <p:sp>
        <p:nvSpPr>
          <p:cNvPr id="22" name="矩形 21"/>
          <p:cNvSpPr/>
          <p:nvPr/>
        </p:nvSpPr>
        <p:spPr>
          <a:xfrm rot="13500000">
            <a:off x="3409950" y="2778125"/>
            <a:ext cx="1341438" cy="1341438"/>
          </a:xfrm>
          <a:prstGeom prst="rect">
            <a:avLst/>
          </a:prstGeom>
        </p:spPr>
        <p:style>
          <a:lnRef idx="3">
            <a:schemeClr val="lt1"/>
          </a:lnRef>
          <a:fillRef idx="1">
            <a:schemeClr val="accent4"/>
          </a:fillRef>
          <a:effectRef idx="1">
            <a:schemeClr val="accent4"/>
          </a:effectRef>
          <a:fontRef idx="minor">
            <a:schemeClr val="lt1"/>
          </a:fontRef>
        </p:style>
        <p:txBody>
          <a:bodyPr anchor="ctr"/>
          <a:p>
            <a:pPr algn="ctr" eaLnBrk="1" fontAlgn="auto" hangingPunct="1">
              <a:spcBef>
                <a:spcPts val="0"/>
              </a:spcBef>
              <a:spcAft>
                <a:spcPts val="0"/>
              </a:spcAft>
              <a:defRPr/>
            </a:pPr>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23" name="矩形 22"/>
          <p:cNvSpPr/>
          <p:nvPr/>
        </p:nvSpPr>
        <p:spPr>
          <a:xfrm>
            <a:off x="3679825" y="3033713"/>
            <a:ext cx="792480" cy="829945"/>
          </a:xfrm>
          <a:prstGeom prst="rect">
            <a:avLst/>
          </a:prstGeom>
          <a:noFill/>
          <a:ln w="9525">
            <a:noFill/>
          </a:ln>
        </p:spPr>
        <p:txBody>
          <a:bodyPr wrap="none" anchor="t" anchorCtr="0">
            <a:spAutoFit/>
          </a:bodyPr>
          <a:p>
            <a:pPr eaLnBrk="0" hangingPunct="0"/>
            <a:r>
              <a:rPr lang="en-US" altLang="zh-CN" sz="4800" dirty="0">
                <a:solidFill>
                  <a:srgbClr val="FFFFFF"/>
                </a:solidFill>
                <a:latin typeface="+mn-ea"/>
                <a:ea typeface="+mn-ea"/>
                <a:sym typeface="FZZhengHeiS-R-GB"/>
              </a:rPr>
              <a:t>01</a:t>
            </a:r>
            <a:endParaRPr lang="zh-CN" altLang="en-US" sz="4800" dirty="0">
              <a:solidFill>
                <a:srgbClr val="FFFFFF"/>
              </a:solidFill>
              <a:latin typeface="+mn-ea"/>
              <a:ea typeface="+mn-ea"/>
              <a:sym typeface="FZZhengHeiS-R-GB"/>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400" fill="hold"/>
                                        <p:tgtEl>
                                          <p:spTgt spid="4"/>
                                        </p:tgtEl>
                                        <p:attrNameLst>
                                          <p:attrName>ppt_w</p:attrName>
                                        </p:attrNameLst>
                                      </p:cBhvr>
                                      <p:tavLst>
                                        <p:tav tm="0">
                                          <p:val>
                                            <p:fltVal val="0"/>
                                          </p:val>
                                        </p:tav>
                                        <p:tav tm="100000">
                                          <p:val>
                                            <p:strVal val="#ppt_w"/>
                                          </p:val>
                                        </p:tav>
                                      </p:tavLst>
                                    </p:anim>
                                    <p:anim calcmode="lin" valueType="num">
                                      <p:cBhvr>
                                        <p:cTn id="8" dur="400" fill="hold"/>
                                        <p:tgtEl>
                                          <p:spTgt spid="4"/>
                                        </p:tgtEl>
                                        <p:attrNameLst>
                                          <p:attrName>ppt_h</p:attrName>
                                        </p:attrNameLst>
                                      </p:cBhvr>
                                      <p:tavLst>
                                        <p:tav tm="0">
                                          <p:val>
                                            <p:fltVal val="0"/>
                                          </p:val>
                                        </p:tav>
                                        <p:tav tm="100000">
                                          <p:val>
                                            <p:strVal val="#ppt_h"/>
                                          </p:val>
                                        </p:tav>
                                      </p:tavLst>
                                    </p:anim>
                                    <p:animEffect transition="in" filter="fade">
                                      <p:cBhvr>
                                        <p:cTn id="9" dur="400"/>
                                        <p:tgtEl>
                                          <p:spTgt spid="4"/>
                                        </p:tgtEl>
                                      </p:cBhvr>
                                    </p:animEffect>
                                  </p:childTnLst>
                                </p:cTn>
                              </p:par>
                              <p:par>
                                <p:cTn id="10" presetID="21" presetClass="entr" presetSubtype="1" fill="hold" grpId="0" nodeType="withEffect">
                                  <p:stCondLst>
                                    <p:cond delay="20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400"/>
                                        <p:tgtEl>
                                          <p:spTgt spid="5"/>
                                        </p:tgtEl>
                                      </p:cBhvr>
                                    </p:animEffect>
                                  </p:childTnLst>
                                </p:cTn>
                              </p:par>
                              <p:par>
                                <p:cTn id="13" presetID="10" presetClass="entr" presetSubtype="0" fill="hold" nodeType="withEffect">
                                  <p:stCondLst>
                                    <p:cond delay="6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700"/>
                                        <p:tgtEl>
                                          <p:spTgt spid="6"/>
                                        </p:tgtEl>
                                      </p:cBhvr>
                                    </p:animEffect>
                                  </p:childTnLst>
                                </p:cTn>
                              </p:par>
                              <p:par>
                                <p:cTn id="16" presetID="10" presetClass="entr" presetSubtype="0" fill="hold" nodeType="withEffect">
                                  <p:stCondLst>
                                    <p:cond delay="6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8" presetClass="emph" presetSubtype="0" repeatCount="indefinite" fill="hold" nodeType="withEffect">
                                  <p:stCondLst>
                                    <p:cond delay="600"/>
                                  </p:stCondLst>
                                  <p:childTnLst>
                                    <p:animRot by="-21600000">
                                      <p:cBhvr>
                                        <p:cTn id="20" dur="2000" fill="hold"/>
                                        <p:tgtEl>
                                          <p:spTgt spid="6"/>
                                        </p:tgtEl>
                                        <p:attrNameLst>
                                          <p:attrName>r</p:attrName>
                                        </p:attrNameLst>
                                      </p:cBhvr>
                                    </p:animRot>
                                  </p:childTnLst>
                                </p:cTn>
                              </p:par>
                              <p:par>
                                <p:cTn id="21" presetID="10" presetClass="entr" presetSubtype="0" fill="hold" nodeType="withEffect">
                                  <p:stCondLst>
                                    <p:cond delay="6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8" presetClass="emph" presetSubtype="0" repeatCount="indefinite" fill="hold" nodeType="withEffect">
                                  <p:stCondLst>
                                    <p:cond delay="600"/>
                                  </p:stCondLst>
                                  <p:childTnLst>
                                    <p:animRot by="-21600000">
                                      <p:cBhvr>
                                        <p:cTn id="25" dur="2000" fill="hold"/>
                                        <p:tgtEl>
                                          <p:spTgt spid="7"/>
                                        </p:tgtEl>
                                        <p:attrNameLst>
                                          <p:attrName>r</p:attrName>
                                        </p:attrNameLst>
                                      </p:cBhvr>
                                    </p:animRot>
                                  </p:childTnLst>
                                </p:cTn>
                              </p:par>
                              <p:par>
                                <p:cTn id="26" presetID="10" presetClass="entr" presetSubtype="0" fill="hold" grpId="0" nodeType="withEffect">
                                  <p:stCondLst>
                                    <p:cond delay="60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35" presetClass="path" presetSubtype="0" accel="50000" decel="50000" fill="hold" grpId="1" nodeType="withEffect">
                                  <p:stCondLst>
                                    <p:cond delay="600"/>
                                  </p:stCondLst>
                                  <p:childTnLst>
                                    <p:animMotion origin="layout" path="M 0.1711 7.40741E-7 L -4.58333E-6 7.40741E-7 " pathEditMode="relative" rAng="0" ptsTypes="AA">
                                      <p:cBhvr>
                                        <p:cTn id="30" dur="1000" fill="hold"/>
                                        <p:tgtEl>
                                          <p:spTgt spid="22"/>
                                        </p:tgtEl>
                                        <p:attrNameLst>
                                          <p:attrName>ppt_x</p:attrName>
                                          <p:attrName>ppt_y</p:attrName>
                                        </p:attrNameLst>
                                      </p:cBhvr>
                                      <p:rCtr x="-8500" y="0"/>
                                    </p:animMotion>
                                  </p:childTnLst>
                                </p:cTn>
                              </p:par>
                              <p:par>
                                <p:cTn id="31" presetID="53" presetClass="entr" presetSubtype="16" fill="hold" grpId="0" nodeType="withEffect">
                                  <p:stCondLst>
                                    <p:cond delay="60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600"/>
                                  </p:stCondLst>
                                  <p:childTnLst>
                                    <p:set>
                                      <p:cBhvr>
                                        <p:cTn id="37" dur="1" fill="hold">
                                          <p:stCondLst>
                                            <p:cond delay="0"/>
                                          </p:stCondLst>
                                        </p:cTn>
                                        <p:tgtEl>
                                          <p:spTgt spid="23"/>
                                        </p:tgtEl>
                                        <p:attrNameLst>
                                          <p:attrName>style.visibility</p:attrName>
                                        </p:attrNameLst>
                                      </p:cBhvr>
                                      <p:to>
                                        <p:strVal val="visible"/>
                                      </p:to>
                                    </p:set>
                                    <p:anim calcmode="lin" valueType="num">
                                      <p:cBhvr>
                                        <p:cTn id="38" dur="500" fill="hold"/>
                                        <p:tgtEl>
                                          <p:spTgt spid="23"/>
                                        </p:tgtEl>
                                        <p:attrNameLst>
                                          <p:attrName>ppt_w</p:attrName>
                                        </p:attrNameLst>
                                      </p:cBhvr>
                                      <p:tavLst>
                                        <p:tav tm="0">
                                          <p:val>
                                            <p:fltVal val="0"/>
                                          </p:val>
                                        </p:tav>
                                        <p:tav tm="100000">
                                          <p:val>
                                            <p:strVal val="#ppt_w"/>
                                          </p:val>
                                        </p:tav>
                                      </p:tavLst>
                                    </p:anim>
                                    <p:anim calcmode="lin" valueType="num">
                                      <p:cBhvr>
                                        <p:cTn id="39" dur="500" fill="hold"/>
                                        <p:tgtEl>
                                          <p:spTgt spid="23"/>
                                        </p:tgtEl>
                                        <p:attrNameLst>
                                          <p:attrName>ppt_h</p:attrName>
                                        </p:attrNameLst>
                                      </p:cBhvr>
                                      <p:tavLst>
                                        <p:tav tm="0">
                                          <p:val>
                                            <p:fltVal val="0"/>
                                          </p:val>
                                        </p:tav>
                                        <p:tav tm="100000">
                                          <p:val>
                                            <p:strVal val="#ppt_h"/>
                                          </p:val>
                                        </p:tav>
                                      </p:tavLst>
                                    </p:anim>
                                    <p:animEffect transition="in" filter="fade">
                                      <p:cBhvr>
                                        <p:cTn id="4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20" grpId="0"/>
      <p:bldP spid="22" grpId="0" bldLvl="0" animBg="1"/>
      <p:bldP spid="22" grpId="1" bldLvl="0" animBg="1"/>
      <p:bldP spid="2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1"/>
          <p:cNvSpPr>
            <a:spLocks noGrp="1"/>
          </p:cNvSpPr>
          <p:nvPr>
            <p:ph type="title"/>
          </p:nvPr>
        </p:nvSpPr>
        <p:spPr>
          <a:xfrm>
            <a:off x="1844675" y="301308"/>
            <a:ext cx="9669463" cy="795337"/>
          </a:xfrm>
        </p:spPr>
        <p:txBody>
          <a:bodyPr anchor="ctr" anchorCtr="0"/>
          <a:lstStyle/>
          <a:p>
            <a:r>
              <a:rPr lang="en-US" altLang="zh-CN"/>
              <a:t> </a:t>
            </a:r>
            <a:r>
              <a:rPr lang="zh-CN" altLang="en-US" sz="2400"/>
              <a:t>调查单位基本情况统计报表</a:t>
            </a:r>
            <a:endParaRPr lang="zh-CN" altLang="en-US" sz="2400"/>
          </a:p>
        </p:txBody>
      </p:sp>
      <p:sp>
        <p:nvSpPr>
          <p:cNvPr id="3" name="流程图: 可选过程 2"/>
          <p:cNvSpPr/>
          <p:nvPr/>
        </p:nvSpPr>
        <p:spPr>
          <a:xfrm>
            <a:off x="227330" y="1475105"/>
            <a:ext cx="11692890" cy="4634230"/>
          </a:xfrm>
          <a:prstGeom prst="flowChartAlternateProcess">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16387" name="文本框 4"/>
          <p:cNvSpPr txBox="1"/>
          <p:nvPr/>
        </p:nvSpPr>
        <p:spPr>
          <a:xfrm>
            <a:off x="658495" y="1475105"/>
            <a:ext cx="10855960" cy="4892675"/>
          </a:xfrm>
          <a:prstGeom prst="rect">
            <a:avLst/>
          </a:prstGeom>
          <a:noFill/>
          <a:ln w="9525">
            <a:noFill/>
          </a:ln>
        </p:spPr>
        <p:txBody>
          <a:bodyPr wrap="square" anchor="t" anchorCtr="0">
            <a:spAutoFit/>
          </a:bodyPr>
          <a:lstStyle/>
          <a:p>
            <a:pPr eaLnBrk="0" hangingPunct="0">
              <a:lnSpc>
                <a:spcPct val="150000"/>
              </a:lnSpc>
              <a:buClrTx/>
              <a:buFontTx/>
            </a:pPr>
            <a:r>
              <a:rPr lang="en-US" altLang="zh-CN" sz="3200" dirty="0">
                <a:solidFill>
                  <a:schemeClr val="accent2"/>
                </a:solidFill>
                <a:latin typeface="汉仪叶叶相思体简" panose="02010509060101010101" charset="-122"/>
                <a:ea typeface="汉仪叶叶相思体简" panose="02010509060101010101" charset="-122"/>
                <a:sym typeface="FZHei-B01S"/>
              </a:rPr>
              <a:t>★</a:t>
            </a:r>
            <a:r>
              <a:rPr lang="zh-CN" altLang="en-US" sz="3200">
                <a:latin typeface="楷体" panose="02010609060101010101" charset="-122"/>
                <a:ea typeface="楷体" panose="02010609060101010101" charset="-122"/>
                <a:sym typeface="微软雅黑" panose="020B0503020204020204" charset="-122"/>
              </a:rPr>
              <a:t>一套表统计调查制度的调查内容是国家常规统计调查</a:t>
            </a:r>
            <a:endParaRPr lang="zh-CN" altLang="en-US" sz="3200">
              <a:latin typeface="楷体" panose="02010609060101010101" charset="-122"/>
              <a:ea typeface="楷体" panose="02010609060101010101" charset="-122"/>
              <a:sym typeface="微软雅黑" panose="020B0503020204020204" charset="-122"/>
            </a:endParaRPr>
          </a:p>
          <a:p>
            <a:pPr eaLnBrk="0" hangingPunct="0">
              <a:lnSpc>
                <a:spcPct val="150000"/>
              </a:lnSpc>
              <a:buClrTx/>
              <a:buFontTx/>
            </a:pPr>
            <a:r>
              <a:rPr lang="zh-CN" altLang="en-US" sz="3200">
                <a:latin typeface="楷体" panose="02010609060101010101" charset="-122"/>
                <a:ea typeface="楷体" panose="02010609060101010101" charset="-122"/>
                <a:sym typeface="微软雅黑" panose="020B0503020204020204" charset="-122"/>
              </a:rPr>
              <a:t>最主要的内容</a:t>
            </a:r>
            <a:endParaRPr lang="zh-CN" altLang="en-US" sz="3200">
              <a:latin typeface="楷体" panose="02010609060101010101" charset="-122"/>
              <a:ea typeface="楷体" panose="02010609060101010101" charset="-122"/>
              <a:sym typeface="微软雅黑" panose="020B0503020204020204" charset="-122"/>
            </a:endParaRPr>
          </a:p>
          <a:p>
            <a:pPr eaLnBrk="0" hangingPunct="0">
              <a:lnSpc>
                <a:spcPct val="150000"/>
              </a:lnSpc>
              <a:buClrTx/>
              <a:buFontTx/>
            </a:pPr>
            <a:r>
              <a:rPr lang="en-US" altLang="zh-CN" sz="3200" dirty="0">
                <a:solidFill>
                  <a:schemeClr val="accent2"/>
                </a:solidFill>
                <a:latin typeface="汉仪叶叶相思体简" panose="02010509060101010101" charset="-122"/>
                <a:ea typeface="汉仪叶叶相思体简" panose="02010509060101010101" charset="-122"/>
                <a:sym typeface="FZHei-B01S"/>
              </a:rPr>
              <a:t>★</a:t>
            </a:r>
            <a:r>
              <a:rPr lang="zh-CN" altLang="en-US" sz="3200">
                <a:latin typeface="楷体" panose="02010609060101010101" charset="-122"/>
                <a:ea typeface="楷体" panose="02010609060101010101" charset="-122"/>
                <a:sym typeface="微软雅黑" panose="020B0503020204020204" charset="-122"/>
              </a:rPr>
              <a:t>调查单位基本情况表是一套表统计调查制度中各专业</a:t>
            </a:r>
            <a:endParaRPr lang="zh-CN" altLang="en-US" sz="3200">
              <a:latin typeface="楷体" panose="02010609060101010101" charset="-122"/>
              <a:ea typeface="楷体" panose="02010609060101010101" charset="-122"/>
              <a:sym typeface="微软雅黑" panose="020B0503020204020204" charset="-122"/>
            </a:endParaRPr>
          </a:p>
          <a:p>
            <a:pPr eaLnBrk="0" hangingPunct="0">
              <a:lnSpc>
                <a:spcPct val="150000"/>
              </a:lnSpc>
              <a:buClrTx/>
              <a:buFontTx/>
            </a:pPr>
            <a:r>
              <a:rPr lang="zh-CN" altLang="en-US" sz="3200">
                <a:latin typeface="楷体" panose="02010609060101010101" charset="-122"/>
                <a:ea typeface="楷体" panose="02010609060101010101" charset="-122"/>
                <a:sym typeface="微软雅黑" panose="020B0503020204020204" charset="-122"/>
              </a:rPr>
              <a:t>报表的基础信息表</a:t>
            </a:r>
            <a:endParaRPr lang="zh-CN" altLang="en-US" sz="3200">
              <a:latin typeface="楷体" panose="02010609060101010101" charset="-122"/>
              <a:ea typeface="楷体" panose="02010609060101010101" charset="-122"/>
              <a:sym typeface="微软雅黑" panose="020B0503020204020204" charset="-122"/>
            </a:endParaRPr>
          </a:p>
          <a:p>
            <a:pPr eaLnBrk="0" hangingPunct="0">
              <a:lnSpc>
                <a:spcPct val="150000"/>
              </a:lnSpc>
              <a:buClrTx/>
              <a:buFontTx/>
            </a:pPr>
            <a:r>
              <a:rPr lang="en-US" altLang="zh-CN" sz="3200" dirty="0">
                <a:solidFill>
                  <a:schemeClr val="accent2"/>
                </a:solidFill>
                <a:latin typeface="汉仪叶叶相思体简" panose="02010509060101010101" charset="-122"/>
                <a:ea typeface="汉仪叶叶相思体简" panose="02010509060101010101" charset="-122"/>
                <a:sym typeface="FZHei-B01S"/>
              </a:rPr>
              <a:t>★</a:t>
            </a:r>
            <a:r>
              <a:rPr lang="zh-CN" altLang="en-US" sz="3200">
                <a:latin typeface="楷体" panose="02010609060101010101" charset="-122"/>
                <a:ea typeface="楷体" panose="02010609060101010101" charset="-122"/>
                <a:sym typeface="微软雅黑" panose="020B0503020204020204" charset="-122"/>
              </a:rPr>
              <a:t>调查单位基本情况表中的指标涉及各类单位的主要属性</a:t>
            </a:r>
            <a:endParaRPr lang="zh-CN" altLang="en-US" sz="3200">
              <a:latin typeface="楷体" panose="02010609060101010101" charset="-122"/>
              <a:ea typeface="楷体" panose="02010609060101010101" charset="-122"/>
              <a:sym typeface="微软雅黑" panose="020B0503020204020204" charset="-122"/>
            </a:endParaRPr>
          </a:p>
          <a:p>
            <a:pPr eaLnBrk="0" hangingPunct="0">
              <a:lnSpc>
                <a:spcPct val="150000"/>
              </a:lnSpc>
              <a:buClrTx/>
              <a:buFontTx/>
            </a:pPr>
            <a:r>
              <a:rPr lang="zh-CN" altLang="en-US" sz="3200">
                <a:latin typeface="楷体" panose="02010609060101010101" charset="-122"/>
                <a:ea typeface="楷体" panose="02010609060101010101" charset="-122"/>
                <a:sym typeface="微软雅黑" panose="020B0503020204020204" charset="-122"/>
              </a:rPr>
              <a:t>分组信息，信息填报质量关系到各行业数据的分组准确性</a:t>
            </a:r>
            <a:endParaRPr lang="zh-CN" altLang="en-US" sz="2400">
              <a:latin typeface="楷体" panose="02010609060101010101" charset="-122"/>
              <a:ea typeface="楷体" panose="02010609060101010101" charset="-122"/>
              <a:sym typeface="微软雅黑" panose="020B0503020204020204" charset="-122"/>
            </a:endParaRPr>
          </a:p>
          <a:p>
            <a:pPr eaLnBrk="0" hangingPunct="0">
              <a:buClrTx/>
              <a:buFontTx/>
            </a:pPr>
            <a:endParaRPr lang="zh-CN" altLang="en-US" sz="2400">
              <a:latin typeface="楷体" panose="02010609060101010101" charset="-122"/>
              <a:ea typeface="楷体" panose="02010609060101010101" charset="-122"/>
              <a:sym typeface="微软雅黑" panose="020B0503020204020204" charset="-122"/>
            </a:endParaRPr>
          </a:p>
        </p:txBody>
      </p:sp>
      <p:sp>
        <p:nvSpPr>
          <p:cNvPr id="21" name="圆角矩形 111"/>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2" name="矩形 21"/>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26983" name="矩形 22"/>
          <p:cNvSpPr>
            <a:spLocks noChangeArrowheads="1"/>
          </p:cNvSpPr>
          <p:nvPr/>
        </p:nvSpPr>
        <p:spPr bwMode="auto">
          <a:xfrm>
            <a:off x="474663" y="406400"/>
            <a:ext cx="6908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r>
              <a:rPr lang="en-US" altLang="zh-CN" sz="3200">
                <a:solidFill>
                  <a:srgbClr val="18478F"/>
                </a:solidFill>
                <a:latin typeface="方正黑体简体" pitchFamily="2" charset="-122"/>
                <a:ea typeface="方正黑体简体" pitchFamily="2" charset="-122"/>
                <a:sym typeface="FZZhengHeiS-R-GB"/>
              </a:rPr>
              <a:t>1.1</a:t>
            </a:r>
            <a:endParaRPr lang="zh-CN" altLang="en-US" sz="3200">
              <a:solidFill>
                <a:srgbClr val="18478F"/>
              </a:solidFill>
              <a:latin typeface="方正黑体简体" pitchFamily="2" charset="-122"/>
              <a:ea typeface="方正黑体简体" pitchFamily="2" charset="-122"/>
              <a:sym typeface="FZZhengHeiS-R-GB"/>
            </a:endParaRPr>
          </a:p>
        </p:txBody>
      </p:sp>
      <p:sp>
        <p:nvSpPr>
          <p:cNvPr id="24" name="矩形 23"/>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Tree>
  </p:cSld>
  <p:clrMapOvr>
    <a:masterClrMapping/>
  </p:clrMapOvr>
  <p:transition spd="slow" advTm="10000">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1"/>
          <p:cNvSpPr>
            <a:spLocks noGrp="1"/>
          </p:cNvSpPr>
          <p:nvPr>
            <p:ph type="title"/>
          </p:nvPr>
        </p:nvSpPr>
        <p:spPr>
          <a:xfrm>
            <a:off x="1920240" y="339725"/>
            <a:ext cx="2576830" cy="795020"/>
          </a:xfrm>
        </p:spPr>
        <p:txBody>
          <a:bodyPr anchor="ctr" anchorCtr="0"/>
          <a:lstStyle/>
          <a:p>
            <a:r>
              <a:rPr lang="zh-CN" altLang="en-US" sz="2400"/>
              <a:t>统计范围</a:t>
            </a:r>
            <a:endParaRPr lang="zh-CN" altLang="en-US" sz="2400"/>
          </a:p>
        </p:txBody>
      </p:sp>
      <p:sp>
        <p:nvSpPr>
          <p:cNvPr id="3" name="流程图: 可选过程 2"/>
          <p:cNvSpPr/>
          <p:nvPr/>
        </p:nvSpPr>
        <p:spPr>
          <a:xfrm>
            <a:off x="395605" y="1132840"/>
            <a:ext cx="11237595" cy="5314950"/>
          </a:xfrm>
          <a:prstGeom prst="flowChartAlternateProcess">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20483" name="文本框 4"/>
          <p:cNvSpPr txBox="1"/>
          <p:nvPr/>
        </p:nvSpPr>
        <p:spPr>
          <a:xfrm>
            <a:off x="684530" y="1094740"/>
            <a:ext cx="10838815" cy="5262245"/>
          </a:xfrm>
          <a:prstGeom prst="rect">
            <a:avLst/>
          </a:prstGeom>
          <a:noFill/>
          <a:ln w="9525">
            <a:noFill/>
          </a:ln>
        </p:spPr>
        <p:txBody>
          <a:bodyPr wrap="square" anchor="t" anchorCtr="0">
            <a:spAutoFit/>
          </a:bodyPr>
          <a:lstStyle/>
          <a:p>
            <a:pPr eaLnBrk="0" hangingPunct="0">
              <a:lnSpc>
                <a:spcPct val="150000"/>
              </a:lnSpc>
              <a:buClrTx/>
              <a:buFontTx/>
            </a:pPr>
            <a:r>
              <a:rPr lang="en-US" altLang="zh-CN" sz="2800" dirty="0">
                <a:solidFill>
                  <a:schemeClr val="accent2"/>
                </a:solidFill>
                <a:latin typeface="汉仪叶叶相思体简" panose="02010509060101010101" charset="-122"/>
                <a:ea typeface="汉仪叶叶相思体简" panose="02010509060101010101" charset="-122"/>
                <a:sym typeface="FZHei-B01S"/>
              </a:rPr>
              <a:t>★</a:t>
            </a:r>
            <a:r>
              <a:rPr lang="zh-CN" altLang="en-US" sz="2800">
                <a:latin typeface="楷体" panose="02010609060101010101" charset="-122"/>
                <a:ea typeface="楷体" panose="02010609060101010101" charset="-122"/>
                <a:sym typeface="微软雅黑" panose="020B0503020204020204" charset="-122"/>
              </a:rPr>
              <a:t>规模以上工业：年营业收入</a:t>
            </a:r>
            <a:r>
              <a:rPr lang="en-US" altLang="zh-CN" sz="2800">
                <a:latin typeface="楷体" panose="02010609060101010101" charset="-122"/>
                <a:ea typeface="楷体" panose="02010609060101010101" charset="-122"/>
                <a:sym typeface="微软雅黑" panose="020B0503020204020204" charset="-122"/>
              </a:rPr>
              <a:t>2000</a:t>
            </a:r>
            <a:r>
              <a:rPr lang="zh-CN" altLang="en-US" sz="2800">
                <a:latin typeface="楷体" panose="02010609060101010101" charset="-122"/>
                <a:ea typeface="楷体" panose="02010609060101010101" charset="-122"/>
                <a:sym typeface="微软雅黑" panose="020B0503020204020204" charset="-122"/>
              </a:rPr>
              <a:t>万元及以上的工业法人单位。</a:t>
            </a:r>
            <a:endParaRPr lang="zh-CN" altLang="en-US" sz="2800">
              <a:latin typeface="楷体" panose="02010609060101010101" charset="-122"/>
              <a:ea typeface="楷体" panose="02010609060101010101" charset="-122"/>
              <a:sym typeface="微软雅黑" panose="020B0503020204020204" charset="-122"/>
            </a:endParaRPr>
          </a:p>
          <a:p>
            <a:pPr eaLnBrk="0" hangingPunct="0">
              <a:lnSpc>
                <a:spcPct val="150000"/>
              </a:lnSpc>
              <a:buClrTx/>
              <a:buFontTx/>
            </a:pPr>
            <a:r>
              <a:rPr lang="en-US" altLang="zh-CN" sz="2800" dirty="0">
                <a:solidFill>
                  <a:schemeClr val="accent2"/>
                </a:solidFill>
                <a:latin typeface="汉仪叶叶相思体简" panose="02010509060101010101" charset="-122"/>
                <a:ea typeface="汉仪叶叶相思体简" panose="02010509060101010101" charset="-122"/>
                <a:sym typeface="FZHei-B01S"/>
              </a:rPr>
              <a:t>★</a:t>
            </a:r>
            <a:r>
              <a:rPr lang="zh-CN" altLang="en-US" sz="2800">
                <a:latin typeface="楷体" panose="02010609060101010101" charset="-122"/>
                <a:ea typeface="楷体" panose="02010609060101010101" charset="-122"/>
                <a:sym typeface="微软雅黑" panose="020B0503020204020204" charset="-122"/>
              </a:rPr>
              <a:t>有资质的建筑业：有总承包和专业承包资质的建筑业法人单位。</a:t>
            </a:r>
            <a:endParaRPr lang="zh-CN" altLang="en-US" sz="2800">
              <a:latin typeface="楷体" panose="02010609060101010101" charset="-122"/>
              <a:ea typeface="楷体" panose="02010609060101010101" charset="-122"/>
              <a:sym typeface="微软雅黑" panose="020B0503020204020204" charset="-122"/>
            </a:endParaRPr>
          </a:p>
          <a:p>
            <a:pPr eaLnBrk="0" hangingPunct="0">
              <a:lnSpc>
                <a:spcPct val="150000"/>
              </a:lnSpc>
              <a:buClrTx/>
              <a:buFontTx/>
            </a:pPr>
            <a:r>
              <a:rPr lang="en-US" altLang="zh-CN" sz="2800" dirty="0">
                <a:solidFill>
                  <a:schemeClr val="accent2"/>
                </a:solidFill>
                <a:latin typeface="汉仪叶叶相思体简" panose="02010509060101010101" charset="-122"/>
                <a:ea typeface="汉仪叶叶相思体简" panose="02010509060101010101" charset="-122"/>
                <a:sym typeface="FZHei-B01S"/>
              </a:rPr>
              <a:t>★</a:t>
            </a:r>
            <a:r>
              <a:rPr lang="zh-CN" altLang="en-US" sz="2800">
                <a:latin typeface="楷体" panose="02010609060101010101" charset="-122"/>
                <a:ea typeface="楷体" panose="02010609060101010101" charset="-122"/>
                <a:sym typeface="微软雅黑" panose="020B0503020204020204" charset="-122"/>
              </a:rPr>
              <a:t>限额以上批发和零售业：年主营业务收入2000万元及以上的批发业、年主营业务收入500万元及以上的零售业法人单位。</a:t>
            </a:r>
            <a:endParaRPr lang="zh-CN" altLang="en-US" sz="2800">
              <a:latin typeface="楷体" panose="02010609060101010101" charset="-122"/>
              <a:ea typeface="楷体" panose="02010609060101010101" charset="-122"/>
              <a:sym typeface="微软雅黑" panose="020B0503020204020204" charset="-122"/>
            </a:endParaRPr>
          </a:p>
          <a:p>
            <a:pPr eaLnBrk="0" hangingPunct="0">
              <a:lnSpc>
                <a:spcPct val="150000"/>
              </a:lnSpc>
              <a:buClrTx/>
              <a:buFontTx/>
            </a:pPr>
            <a:r>
              <a:rPr lang="en-US" altLang="zh-CN" sz="2800" dirty="0">
                <a:solidFill>
                  <a:schemeClr val="accent2"/>
                </a:solidFill>
                <a:latin typeface="汉仪叶叶相思体简" panose="02010509060101010101" charset="-122"/>
                <a:ea typeface="汉仪叶叶相思体简" panose="02010509060101010101" charset="-122"/>
                <a:sym typeface="FZHei-B01S"/>
              </a:rPr>
              <a:t>★</a:t>
            </a:r>
            <a:r>
              <a:rPr lang="zh-CN" altLang="en-US" sz="2800">
                <a:latin typeface="楷体" panose="02010609060101010101" charset="-122"/>
                <a:ea typeface="楷体" panose="02010609060101010101" charset="-122"/>
                <a:sym typeface="微软雅黑" panose="020B0503020204020204" charset="-122"/>
              </a:rPr>
              <a:t>限额以上住宿和餐饮业：年主营业务收入200万元及以上的住宿和餐饮业法人单位。</a:t>
            </a:r>
            <a:endParaRPr lang="zh-CN" altLang="en-US" sz="2800">
              <a:latin typeface="楷体" panose="02010609060101010101" charset="-122"/>
              <a:ea typeface="楷体" panose="02010609060101010101" charset="-122"/>
              <a:sym typeface="微软雅黑" panose="020B0503020204020204" charset="-122"/>
            </a:endParaRPr>
          </a:p>
          <a:p>
            <a:pPr eaLnBrk="0" hangingPunct="0">
              <a:lnSpc>
                <a:spcPct val="150000"/>
              </a:lnSpc>
              <a:buClrTx/>
              <a:buFontTx/>
            </a:pPr>
            <a:r>
              <a:rPr lang="en-US" altLang="zh-CN" sz="2800" dirty="0">
                <a:solidFill>
                  <a:schemeClr val="accent2"/>
                </a:solidFill>
                <a:latin typeface="汉仪叶叶相思体简" panose="02010509060101010101" charset="-122"/>
                <a:ea typeface="汉仪叶叶相思体简" panose="02010509060101010101" charset="-122"/>
                <a:sym typeface="FZHei-B01S"/>
              </a:rPr>
              <a:t>★</a:t>
            </a:r>
            <a:r>
              <a:rPr lang="zh-CN" altLang="en-US" sz="2800">
                <a:latin typeface="楷体" panose="02010609060101010101" charset="-122"/>
                <a:ea typeface="楷体" panose="02010609060101010101" charset="-122"/>
                <a:sym typeface="微软雅黑" panose="020B0503020204020204" charset="-122"/>
              </a:rPr>
              <a:t>房地产开发经营业：有开发经营活动的全部房地产开发经营业法人单位。</a:t>
            </a:r>
            <a:endParaRPr lang="zh-CN" altLang="en-US" sz="2400">
              <a:latin typeface="楷体" panose="02010609060101010101" charset="-122"/>
              <a:ea typeface="楷体" panose="02010609060101010101" charset="-122"/>
              <a:sym typeface="微软雅黑" panose="020B0503020204020204" charset="-122"/>
            </a:endParaRPr>
          </a:p>
        </p:txBody>
      </p:sp>
      <p:sp>
        <p:nvSpPr>
          <p:cNvPr id="22" name="矩形 21"/>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26983" name="矩形 22"/>
          <p:cNvSpPr>
            <a:spLocks noChangeArrowheads="1"/>
          </p:cNvSpPr>
          <p:nvPr/>
        </p:nvSpPr>
        <p:spPr bwMode="auto">
          <a:xfrm>
            <a:off x="474663" y="406400"/>
            <a:ext cx="6908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r>
              <a:rPr lang="en-US" altLang="zh-CN" sz="3200">
                <a:solidFill>
                  <a:srgbClr val="18478F"/>
                </a:solidFill>
                <a:latin typeface="方正黑体简体" pitchFamily="2" charset="-122"/>
                <a:ea typeface="方正黑体简体" pitchFamily="2" charset="-122"/>
                <a:sym typeface="FZZhengHeiS-R-GB"/>
              </a:rPr>
              <a:t>1.2</a:t>
            </a:r>
            <a:endParaRPr lang="zh-CN" altLang="en-US" sz="3200">
              <a:solidFill>
                <a:srgbClr val="18478F"/>
              </a:solidFill>
              <a:latin typeface="方正黑体简体" pitchFamily="2" charset="-122"/>
              <a:ea typeface="方正黑体简体" pitchFamily="2" charset="-122"/>
              <a:sym typeface="FZZhengHeiS-R-GB"/>
            </a:endParaRPr>
          </a:p>
        </p:txBody>
      </p:sp>
      <p:sp>
        <p:nvSpPr>
          <p:cNvPr id="24" name="矩形 23"/>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Tree>
  </p:cSld>
  <p:clrMapOvr>
    <a:masterClrMapping/>
  </p:clrMapOvr>
  <p:transition advTm="1000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可选过程 2"/>
          <p:cNvSpPr/>
          <p:nvPr/>
        </p:nvSpPr>
        <p:spPr>
          <a:xfrm>
            <a:off x="395605" y="1190625"/>
            <a:ext cx="11237595" cy="4906010"/>
          </a:xfrm>
          <a:prstGeom prst="flowChartAlternateProcess">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22531" name="文本框 4"/>
          <p:cNvSpPr txBox="1"/>
          <p:nvPr/>
        </p:nvSpPr>
        <p:spPr>
          <a:xfrm>
            <a:off x="622300" y="1587500"/>
            <a:ext cx="10947400" cy="3969385"/>
          </a:xfrm>
          <a:prstGeom prst="rect">
            <a:avLst/>
          </a:prstGeom>
          <a:noFill/>
          <a:ln w="9525">
            <a:noFill/>
          </a:ln>
        </p:spPr>
        <p:txBody>
          <a:bodyPr wrap="square" anchor="t" anchorCtr="0">
            <a:spAutoFit/>
          </a:bodyPr>
          <a:lstStyle/>
          <a:p>
            <a:pPr eaLnBrk="0" hangingPunct="0">
              <a:buClrTx/>
              <a:buFontTx/>
            </a:pPr>
            <a:r>
              <a:rPr lang="en-US" altLang="zh-CN" sz="2800" dirty="0">
                <a:solidFill>
                  <a:schemeClr val="accent2"/>
                </a:solidFill>
                <a:latin typeface="汉仪叶叶相思体简" panose="02010509060101010101" charset="-122"/>
                <a:ea typeface="汉仪叶叶相思体简" panose="02010509060101010101" charset="-122"/>
                <a:sym typeface="FZHei-B01S"/>
              </a:rPr>
              <a:t>★</a:t>
            </a:r>
            <a:r>
              <a:rPr lang="zh-CN" altLang="en-US" sz="2800">
                <a:latin typeface="楷体" panose="02010609060101010101" charset="-122"/>
                <a:ea typeface="楷体" panose="02010609060101010101" charset="-122"/>
                <a:sym typeface="微软雅黑" panose="020B0503020204020204" charset="-122"/>
              </a:rPr>
              <a:t>规模以上服务业：</a:t>
            </a:r>
            <a:endParaRPr lang="zh-CN" altLang="en-US" sz="2800">
              <a:latin typeface="楷体" panose="02010609060101010101" charset="-122"/>
              <a:ea typeface="楷体" panose="02010609060101010101" charset="-122"/>
              <a:sym typeface="微软雅黑" panose="020B0503020204020204" charset="-122"/>
            </a:endParaRPr>
          </a:p>
          <a:p>
            <a:pPr eaLnBrk="0" hangingPunct="0">
              <a:buClrTx/>
              <a:buFontTx/>
            </a:pPr>
            <a:r>
              <a:rPr lang="en-US" altLang="zh-CN" sz="2800">
                <a:latin typeface="楷体" panose="02010609060101010101" charset="-122"/>
                <a:ea typeface="楷体" panose="02010609060101010101" charset="-122"/>
                <a:sym typeface="微软雅黑" panose="020B0503020204020204" charset="-122"/>
              </a:rPr>
              <a:t>  </a:t>
            </a:r>
            <a:r>
              <a:rPr lang="zh-CN" altLang="en-US" sz="2800">
                <a:latin typeface="楷体" panose="02010609060101010101" charset="-122"/>
                <a:ea typeface="楷体" panose="02010609060101010101" charset="-122"/>
                <a:sym typeface="微软雅黑" panose="020B0503020204020204" charset="-122"/>
              </a:rPr>
              <a:t>年营业收入2000万元及以上服务业法人单位，包括：交通运输、仓储和邮政业，信息传输、软件和信息技术服务业，水利、环境和公共设施管理业，卫生；</a:t>
            </a:r>
            <a:endParaRPr lang="zh-CN" altLang="en-US" sz="2800">
              <a:latin typeface="楷体" panose="02010609060101010101" charset="-122"/>
              <a:ea typeface="楷体" panose="02010609060101010101" charset="-122"/>
              <a:sym typeface="微软雅黑" panose="020B0503020204020204" charset="-122"/>
            </a:endParaRPr>
          </a:p>
          <a:p>
            <a:pPr eaLnBrk="0" hangingPunct="0">
              <a:buClrTx/>
              <a:buFontTx/>
            </a:pPr>
            <a:r>
              <a:rPr lang="en-US" altLang="zh-CN" sz="2800">
                <a:latin typeface="楷体" panose="02010609060101010101" charset="-122"/>
                <a:ea typeface="楷体" panose="02010609060101010101" charset="-122"/>
                <a:sym typeface="微软雅黑" panose="020B0503020204020204" charset="-122"/>
              </a:rPr>
              <a:t>  </a:t>
            </a:r>
            <a:r>
              <a:rPr lang="zh-CN" altLang="en-US" sz="2800">
                <a:latin typeface="楷体" panose="02010609060101010101" charset="-122"/>
                <a:ea typeface="楷体" panose="02010609060101010101" charset="-122"/>
                <a:sym typeface="微软雅黑" panose="020B0503020204020204" charset="-122"/>
              </a:rPr>
              <a:t>年营业收入1000万元及以上服务业法人单位，包括：租赁和商务服务业，科学研究和技术服务业，教育，以及物业管理、房地产中介服务、房地产租赁经营和其他房地产业；</a:t>
            </a:r>
            <a:endParaRPr lang="zh-CN" altLang="en-US" sz="2800">
              <a:latin typeface="楷体" panose="02010609060101010101" charset="-122"/>
              <a:ea typeface="楷体" panose="02010609060101010101" charset="-122"/>
              <a:sym typeface="微软雅黑" panose="020B0503020204020204" charset="-122"/>
            </a:endParaRPr>
          </a:p>
          <a:p>
            <a:pPr eaLnBrk="0" hangingPunct="0">
              <a:buClrTx/>
              <a:buFontTx/>
            </a:pPr>
            <a:r>
              <a:rPr lang="en-US" altLang="zh-CN" sz="2800">
                <a:latin typeface="楷体" panose="02010609060101010101" charset="-122"/>
                <a:ea typeface="楷体" panose="02010609060101010101" charset="-122"/>
                <a:sym typeface="微软雅黑" panose="020B0503020204020204" charset="-122"/>
              </a:rPr>
              <a:t>  </a:t>
            </a:r>
            <a:r>
              <a:rPr lang="zh-CN" altLang="en-US" sz="2800">
                <a:latin typeface="楷体" panose="02010609060101010101" charset="-122"/>
                <a:ea typeface="楷体" panose="02010609060101010101" charset="-122"/>
                <a:sym typeface="微软雅黑" panose="020B0503020204020204" charset="-122"/>
              </a:rPr>
              <a:t>年营业收入500万元及以上服务业法人单位，包括：居民服务、修理和其他服务业，文化、体育和娱乐业，社会工作。</a:t>
            </a:r>
            <a:endParaRPr lang="zh-CN" altLang="en-US" sz="2400">
              <a:latin typeface="楷体" panose="02010609060101010101" charset="-122"/>
              <a:ea typeface="楷体" panose="02010609060101010101" charset="-122"/>
              <a:sym typeface="微软雅黑" panose="020B0503020204020204" charset="-122"/>
            </a:endParaRPr>
          </a:p>
        </p:txBody>
      </p:sp>
      <p:sp>
        <p:nvSpPr>
          <p:cNvPr id="20481" name="标题 1"/>
          <p:cNvSpPr>
            <a:spLocks noGrp="1"/>
          </p:cNvSpPr>
          <p:nvPr/>
        </p:nvSpPr>
        <p:spPr>
          <a:xfrm>
            <a:off x="1920240" y="339725"/>
            <a:ext cx="2576830" cy="795020"/>
          </a:xfrm>
          <a:prstGeom prst="rect">
            <a:avLst/>
          </a:prstGeom>
          <a:noFill/>
          <a:ln>
            <a:noFill/>
          </a:ln>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方正黑体简体" pitchFamily="2" charset="-122"/>
                <a:ea typeface="方正黑体简体" pitchFamily="2" charset="-122"/>
                <a:cs typeface="方正黑体简体"/>
              </a:defRPr>
            </a:lvl1pPr>
            <a:lvl2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2pPr>
            <a:lvl3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3pPr>
            <a:lvl4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4pPr>
            <a:lvl5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5pPr>
            <a:lvl6pPr marL="457200" algn="l" rtl="0" fontAlgn="base">
              <a:lnSpc>
                <a:spcPct val="90000"/>
              </a:lnSpc>
              <a:spcBef>
                <a:spcPct val="0"/>
              </a:spcBef>
              <a:spcAft>
                <a:spcPct val="0"/>
              </a:spcAft>
              <a:defRPr sz="4400">
                <a:solidFill>
                  <a:schemeClr val="tx1"/>
                </a:solidFill>
                <a:latin typeface="方正黑体简体"/>
                <a:ea typeface="方正黑体简体"/>
                <a:cs typeface="方正黑体简体"/>
              </a:defRPr>
            </a:lvl6pPr>
            <a:lvl7pPr marL="914400" algn="l" rtl="0" fontAlgn="base">
              <a:lnSpc>
                <a:spcPct val="90000"/>
              </a:lnSpc>
              <a:spcBef>
                <a:spcPct val="0"/>
              </a:spcBef>
              <a:spcAft>
                <a:spcPct val="0"/>
              </a:spcAft>
              <a:defRPr sz="4400">
                <a:solidFill>
                  <a:schemeClr val="tx1"/>
                </a:solidFill>
                <a:latin typeface="方正黑体简体"/>
                <a:ea typeface="方正黑体简体"/>
                <a:cs typeface="方正黑体简体"/>
              </a:defRPr>
            </a:lvl7pPr>
            <a:lvl8pPr marL="1371600" algn="l" rtl="0" fontAlgn="base">
              <a:lnSpc>
                <a:spcPct val="90000"/>
              </a:lnSpc>
              <a:spcBef>
                <a:spcPct val="0"/>
              </a:spcBef>
              <a:spcAft>
                <a:spcPct val="0"/>
              </a:spcAft>
              <a:defRPr sz="4400">
                <a:solidFill>
                  <a:schemeClr val="tx1"/>
                </a:solidFill>
                <a:latin typeface="方正黑体简体"/>
                <a:ea typeface="方正黑体简体"/>
                <a:cs typeface="方正黑体简体"/>
              </a:defRPr>
            </a:lvl8pPr>
            <a:lvl9pPr marL="1828800" algn="l" rtl="0" fontAlgn="base">
              <a:lnSpc>
                <a:spcPct val="90000"/>
              </a:lnSpc>
              <a:spcBef>
                <a:spcPct val="0"/>
              </a:spcBef>
              <a:spcAft>
                <a:spcPct val="0"/>
              </a:spcAft>
              <a:defRPr sz="4400">
                <a:solidFill>
                  <a:schemeClr val="tx1"/>
                </a:solidFill>
                <a:latin typeface="方正黑体简体"/>
                <a:ea typeface="方正黑体简体"/>
                <a:cs typeface="方正黑体简体"/>
              </a:defRPr>
            </a:lvl9pPr>
          </a:lstStyle>
          <a:p>
            <a:r>
              <a:rPr lang="zh-CN" altLang="en-US" sz="2400"/>
              <a:t>统计范围</a:t>
            </a:r>
            <a:endParaRPr lang="zh-CN" altLang="en-US" sz="2400"/>
          </a:p>
        </p:txBody>
      </p:sp>
      <p:sp>
        <p:nvSpPr>
          <p:cNvPr id="22" name="矩形 21"/>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26983" name="矩形 22"/>
          <p:cNvSpPr>
            <a:spLocks noChangeArrowheads="1"/>
          </p:cNvSpPr>
          <p:nvPr/>
        </p:nvSpPr>
        <p:spPr bwMode="auto">
          <a:xfrm>
            <a:off x="474663" y="406400"/>
            <a:ext cx="6908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r>
              <a:rPr lang="en-US" altLang="zh-CN" sz="3200">
                <a:solidFill>
                  <a:srgbClr val="18478F"/>
                </a:solidFill>
                <a:latin typeface="方正黑体简体" pitchFamily="2" charset="-122"/>
                <a:ea typeface="方正黑体简体" pitchFamily="2" charset="-122"/>
                <a:sym typeface="FZZhengHeiS-R-GB"/>
              </a:rPr>
              <a:t>1.2</a:t>
            </a:r>
            <a:endParaRPr lang="zh-CN" altLang="en-US" sz="3200">
              <a:solidFill>
                <a:srgbClr val="18478F"/>
              </a:solidFill>
              <a:latin typeface="方正黑体简体" pitchFamily="2" charset="-122"/>
              <a:ea typeface="方正黑体简体" pitchFamily="2" charset="-122"/>
              <a:sym typeface="FZZhengHeiS-R-GB"/>
            </a:endParaRPr>
          </a:p>
        </p:txBody>
      </p:sp>
      <p:sp>
        <p:nvSpPr>
          <p:cNvPr id="24" name="矩形 23"/>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Tree>
  </p:cSld>
  <p:clrMapOvr>
    <a:masterClrMapping/>
  </p:clrMapOvr>
  <p:transition spd="slow" advTm="10000">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可选过程 2"/>
          <p:cNvSpPr/>
          <p:nvPr/>
        </p:nvSpPr>
        <p:spPr>
          <a:xfrm>
            <a:off x="395605" y="1542415"/>
            <a:ext cx="11237595" cy="3293110"/>
          </a:xfrm>
          <a:prstGeom prst="flowChartAlternateProcess">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24579" name="文本框 4"/>
          <p:cNvSpPr txBox="1"/>
          <p:nvPr/>
        </p:nvSpPr>
        <p:spPr>
          <a:xfrm>
            <a:off x="684213" y="1849438"/>
            <a:ext cx="10660062" cy="2676525"/>
          </a:xfrm>
          <a:prstGeom prst="rect">
            <a:avLst/>
          </a:prstGeom>
          <a:noFill/>
          <a:ln w="9525">
            <a:noFill/>
          </a:ln>
        </p:spPr>
        <p:txBody>
          <a:bodyPr wrap="square" anchor="t" anchorCtr="0">
            <a:spAutoFit/>
          </a:bodyPr>
          <a:lstStyle/>
          <a:p>
            <a:pPr eaLnBrk="0" hangingPunct="0">
              <a:lnSpc>
                <a:spcPct val="150000"/>
              </a:lnSpc>
              <a:buClrTx/>
              <a:buFontTx/>
            </a:pPr>
            <a:r>
              <a:rPr lang="en-US" altLang="zh-CN" sz="2800" dirty="0">
                <a:solidFill>
                  <a:schemeClr val="accent2"/>
                </a:solidFill>
                <a:latin typeface="汉仪叶叶相思体简" panose="02010509060101010101" charset="-122"/>
                <a:ea typeface="汉仪叶叶相思体简" panose="02010509060101010101" charset="-122"/>
                <a:sym typeface="FZHei-B01S"/>
              </a:rPr>
              <a:t>★</a:t>
            </a:r>
            <a:r>
              <a:rPr lang="zh-CN" altLang="en-US" sz="2800">
                <a:latin typeface="楷体" panose="02010609060101010101" charset="-122"/>
                <a:ea typeface="楷体" panose="02010609060101010101" charset="-122"/>
                <a:sym typeface="微软雅黑" panose="020B0503020204020204" charset="-122"/>
              </a:rPr>
              <a:t>其他有5000万元及以上在建项目的法人单位：未纳入规模以上工业、有资质的建筑业、限额以上批发和零售业、限额以上住宿和餐饮业、房地产开发经营业、规模以上服务业，且在报告期内有计划总投资5000万元及以上在建投资项目的法人单位。</a:t>
            </a:r>
            <a:endParaRPr lang="zh-CN" altLang="en-US" sz="2400">
              <a:latin typeface="楷体" panose="02010609060101010101" charset="-122"/>
              <a:ea typeface="楷体" panose="02010609060101010101" charset="-122"/>
              <a:sym typeface="微软雅黑" panose="020B0503020204020204" charset="-122"/>
            </a:endParaRPr>
          </a:p>
        </p:txBody>
      </p:sp>
      <p:sp>
        <p:nvSpPr>
          <p:cNvPr id="20481" name="标题 1"/>
          <p:cNvSpPr>
            <a:spLocks noGrp="1"/>
          </p:cNvSpPr>
          <p:nvPr>
            <p:ph type="title"/>
          </p:nvPr>
        </p:nvSpPr>
        <p:spPr>
          <a:xfrm>
            <a:off x="1920240" y="339725"/>
            <a:ext cx="2576830" cy="795020"/>
          </a:xfrm>
        </p:spPr>
        <p:txBody>
          <a:bodyPr anchor="ctr" anchorCtr="0"/>
          <a:lstStyle/>
          <a:p>
            <a:r>
              <a:rPr lang="zh-CN" altLang="en-US" sz="2400"/>
              <a:t>统计范围</a:t>
            </a:r>
            <a:endParaRPr lang="zh-CN" altLang="en-US" sz="2400"/>
          </a:p>
        </p:txBody>
      </p:sp>
      <p:sp>
        <p:nvSpPr>
          <p:cNvPr id="22" name="矩形 21"/>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26983" name="矩形 22"/>
          <p:cNvSpPr>
            <a:spLocks noChangeArrowheads="1"/>
          </p:cNvSpPr>
          <p:nvPr/>
        </p:nvSpPr>
        <p:spPr bwMode="auto">
          <a:xfrm>
            <a:off x="474663" y="406400"/>
            <a:ext cx="6908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r>
              <a:rPr lang="en-US" altLang="zh-CN" sz="3200">
                <a:solidFill>
                  <a:srgbClr val="18478F"/>
                </a:solidFill>
                <a:latin typeface="方正黑体简体" pitchFamily="2" charset="-122"/>
                <a:ea typeface="方正黑体简体" pitchFamily="2" charset="-122"/>
                <a:sym typeface="FZZhengHeiS-R-GB"/>
              </a:rPr>
              <a:t>1.2</a:t>
            </a:r>
            <a:endParaRPr lang="zh-CN" altLang="en-US" sz="3200">
              <a:solidFill>
                <a:srgbClr val="18478F"/>
              </a:solidFill>
              <a:latin typeface="方正黑体简体" pitchFamily="2" charset="-122"/>
              <a:ea typeface="方正黑体简体" pitchFamily="2" charset="-122"/>
              <a:sym typeface="FZZhengHeiS-R-GB"/>
            </a:endParaRPr>
          </a:p>
        </p:txBody>
      </p:sp>
      <p:sp>
        <p:nvSpPr>
          <p:cNvPr id="24" name="矩形 23"/>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Tree>
  </p:cSld>
  <p:clrMapOvr>
    <a:masterClrMapping/>
  </p:clrMapOvr>
  <p:transition spd="slow" advTm="10000">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748205" y="946295"/>
            <a:ext cx="2336800" cy="647700"/>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0" fontAlgn="base" latinLnBrk="0" hangingPunct="0">
              <a:lnSpc>
                <a:spcPct val="100000"/>
              </a:lnSpc>
              <a:spcBef>
                <a:spcPct val="0"/>
              </a:spcBef>
              <a:spcAft>
                <a:spcPct val="0"/>
              </a:spcAft>
              <a:buClrTx/>
              <a:buSzTx/>
              <a:buFontTx/>
              <a:buNone/>
            </a:pPr>
            <a:r>
              <a:rPr kumimoji="0" lang="zh-CN" altLang="en-US" sz="1800" b="0" i="0" u="none" strike="noStrike" kern="1200" cap="none" spc="0" normalizeH="0" baseline="0" noProof="1">
                <a:ln w="0"/>
                <a:solidFill>
                  <a:schemeClr val="accent1"/>
                </a:solidFill>
                <a:effectLst>
                  <a:outerShdw blurRad="38100" dist="25400" dir="5400000" algn="ctr" rotWithShape="0">
                    <a:srgbClr val="6E747A">
                      <a:alpha val="43000"/>
                    </a:srgbClr>
                  </a:outerShdw>
                </a:effectLst>
                <a:latin typeface="方正黑体简体" pitchFamily="2" charset="-122"/>
                <a:ea typeface="方正黑体简体" pitchFamily="2" charset="-122"/>
                <a:cs typeface="+mn-ea"/>
                <a:sym typeface="+mn-lt"/>
              </a:rPr>
              <a:t>总原则</a:t>
            </a:r>
            <a:endParaRPr kumimoji="0" lang="zh-CN" altLang="en-US" sz="1800" b="0" i="0" u="none" strike="noStrike" kern="1200" cap="none" spc="0" normalizeH="0" baseline="0" noProof="1">
              <a:ln w="0"/>
              <a:solidFill>
                <a:schemeClr val="accent1"/>
              </a:solidFill>
              <a:effectLst>
                <a:outerShdw blurRad="38100" dist="25400" dir="5400000" algn="ctr" rotWithShape="0">
                  <a:srgbClr val="6E747A">
                    <a:alpha val="43000"/>
                  </a:srgbClr>
                </a:outerShdw>
              </a:effectLst>
              <a:latin typeface="方正黑体简体" pitchFamily="2" charset="-122"/>
              <a:ea typeface="方正黑体简体" pitchFamily="2" charset="-122"/>
              <a:cs typeface="+mn-ea"/>
              <a:sym typeface="+mn-lt"/>
            </a:endParaRPr>
          </a:p>
        </p:txBody>
      </p:sp>
      <p:sp>
        <p:nvSpPr>
          <p:cNvPr id="4" name="下箭头 3"/>
          <p:cNvSpPr/>
          <p:nvPr/>
        </p:nvSpPr>
        <p:spPr>
          <a:xfrm>
            <a:off x="5795963" y="1630363"/>
            <a:ext cx="261938" cy="427038"/>
          </a:xfrm>
          <a:prstGeom prst="downArrow">
            <a:avLst/>
          </a:prstGeom>
        </p:spPr>
        <p:style>
          <a:lnRef idx="2">
            <a:schemeClr val="accent4"/>
          </a:lnRef>
          <a:fillRef idx="1">
            <a:schemeClr val="lt1"/>
          </a:fillRef>
          <a:effectRef idx="0">
            <a:schemeClr val="accent4"/>
          </a:effectRef>
          <a:fontRef idx="minor">
            <a:schemeClr val="dk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5" name="圆角矩形 4"/>
          <p:cNvSpPr/>
          <p:nvPr/>
        </p:nvSpPr>
        <p:spPr>
          <a:xfrm>
            <a:off x="4559300" y="2081357"/>
            <a:ext cx="2792412" cy="64914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indent="0" algn="ctr" defTabSz="914400" rtl="0" eaLnBrk="0" fontAlgn="base" latinLnBrk="0" hangingPunct="0">
              <a:lnSpc>
                <a:spcPct val="100000"/>
              </a:lnSpc>
              <a:spcBef>
                <a:spcPct val="0"/>
              </a:spcBef>
              <a:spcAft>
                <a:spcPct val="0"/>
              </a:spcAft>
              <a:buClrTx/>
              <a:buSzTx/>
              <a:buFontTx/>
              <a:buNone/>
            </a:pPr>
            <a:r>
              <a:rPr kumimoji="0" lang="zh-CN" altLang="en-US" sz="2000" b="1" i="0" u="none" strike="noStrike" kern="1200" cap="none" spc="0" normalizeH="0" baseline="0" noProof="1">
                <a:ln w="6600">
                  <a:solidFill>
                    <a:schemeClr val="accent2"/>
                  </a:solidFill>
                  <a:prstDash val="solid"/>
                </a:ln>
                <a:solidFill>
                  <a:srgbClr val="FFFFFF"/>
                </a:solidFill>
                <a:effectLst>
                  <a:outerShdw dist="38100" dir="2700000" algn="tl" rotWithShape="0">
                    <a:schemeClr val="accent2"/>
                  </a:outerShdw>
                </a:effectLst>
                <a:latin typeface="方正黑体简体" pitchFamily="2" charset="-122"/>
                <a:ea typeface="方正黑体简体" pitchFamily="2" charset="-122"/>
                <a:cs typeface="+mn-ea"/>
                <a:sym typeface="+mn-lt"/>
              </a:rPr>
              <a:t>先入库，后报数</a:t>
            </a:r>
            <a:endParaRPr kumimoji="0" lang="zh-CN" altLang="en-US" sz="2000" b="1" i="0" u="none" strike="noStrike" kern="1200" cap="none" spc="0" normalizeH="0" baseline="0" noProof="1">
              <a:ln w="6600">
                <a:solidFill>
                  <a:schemeClr val="accent2"/>
                </a:solidFill>
                <a:prstDash val="solid"/>
              </a:ln>
              <a:solidFill>
                <a:srgbClr val="FFFFFF"/>
              </a:solidFill>
              <a:effectLst>
                <a:outerShdw dist="38100" dir="2700000" algn="tl" rotWithShape="0">
                  <a:schemeClr val="accent2"/>
                </a:outerShdw>
              </a:effectLst>
              <a:latin typeface="方正黑体简体" pitchFamily="2" charset="-122"/>
              <a:ea typeface="方正黑体简体" pitchFamily="2" charset="-122"/>
              <a:cs typeface="+mn-ea"/>
              <a:sym typeface="+mn-lt"/>
            </a:endParaRPr>
          </a:p>
        </p:txBody>
      </p:sp>
      <p:sp>
        <p:nvSpPr>
          <p:cNvPr id="8" name="圆角矩形 7"/>
          <p:cNvSpPr/>
          <p:nvPr/>
        </p:nvSpPr>
        <p:spPr>
          <a:xfrm>
            <a:off x="862013" y="3041650"/>
            <a:ext cx="4078288" cy="2311400"/>
          </a:xfrm>
          <a:prstGeom prst="roundRect">
            <a:avLst/>
          </a:prstGeom>
          <a:noFill/>
          <a:ln w="25400">
            <a:solidFill>
              <a:srgbClr val="FFCDCD"/>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26630" name="矩形 9"/>
          <p:cNvSpPr/>
          <p:nvPr/>
        </p:nvSpPr>
        <p:spPr>
          <a:xfrm>
            <a:off x="933450" y="3413125"/>
            <a:ext cx="3935413" cy="1568450"/>
          </a:xfrm>
          <a:prstGeom prst="rect">
            <a:avLst/>
          </a:prstGeom>
          <a:noFill/>
          <a:ln w="9525">
            <a:noFill/>
          </a:ln>
        </p:spPr>
        <p:txBody>
          <a:bodyPr wrap="square" anchor="t" anchorCtr="0">
            <a:spAutoFit/>
          </a:bodyPr>
          <a:lstStyle/>
          <a:p>
            <a:pPr eaLnBrk="0" hangingPunct="0"/>
            <a:r>
              <a:rPr lang="zh-CN" altLang="en-US" sz="2400" dirty="0">
                <a:latin typeface="楷体" panose="02010609060101010101" charset="-122"/>
                <a:ea typeface="楷体" panose="02010609060101010101" charset="-122"/>
              </a:rPr>
              <a:t>一套表调查单位的增减变动，需经</a:t>
            </a:r>
            <a:r>
              <a:rPr lang="zh-CN" altLang="en-US" sz="2400" b="1" dirty="0">
                <a:latin typeface="楷体" panose="02010609060101010101" charset="-122"/>
                <a:ea typeface="楷体" panose="02010609060101010101" charset="-122"/>
                <a:sym typeface="FZHei-B01S"/>
              </a:rPr>
              <a:t>各级统计机构</a:t>
            </a:r>
            <a:r>
              <a:rPr lang="zh-CN" altLang="en-US" sz="2400" dirty="0">
                <a:latin typeface="楷体" panose="02010609060101010101" charset="-122"/>
                <a:ea typeface="楷体" panose="02010609060101010101" charset="-122"/>
              </a:rPr>
              <a:t>依据单位提交的资料审核确定后作出相应处理。</a:t>
            </a:r>
            <a:endParaRPr lang="zh-CN" altLang="en-US" sz="2400" dirty="0">
              <a:latin typeface="楷体" panose="02010609060101010101" charset="-122"/>
              <a:ea typeface="楷体" panose="02010609060101010101" charset="-122"/>
            </a:endParaRPr>
          </a:p>
        </p:txBody>
      </p:sp>
      <p:sp>
        <p:nvSpPr>
          <p:cNvPr id="11" name="圆角矩形 10"/>
          <p:cNvSpPr/>
          <p:nvPr/>
        </p:nvSpPr>
        <p:spPr>
          <a:xfrm>
            <a:off x="5276850" y="3082925"/>
            <a:ext cx="6724650" cy="2984500"/>
          </a:xfrm>
          <a:prstGeom prst="roundRect">
            <a:avLst/>
          </a:prstGeom>
          <a:gradFill>
            <a:gsLst>
              <a:gs pos="0">
                <a:srgbClr val="FFFFFF"/>
              </a:gs>
              <a:gs pos="100000">
                <a:schemeClr val="bg1">
                  <a:lumMod val="95000"/>
                </a:schemeClr>
              </a:gs>
            </a:gsLst>
            <a:lin ang="15000000" scaled="0"/>
          </a:gradFill>
          <a:ln w="25400">
            <a:solidFill>
              <a:srgbClr val="FFCDCD"/>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l" defTabSz="914400" rtl="0" eaLnBrk="0" fontAlgn="base" latinLnBrk="0" hangingPunct="0">
              <a:lnSpc>
                <a:spcPct val="100000"/>
              </a:lnSpc>
              <a:spcBef>
                <a:spcPct val="0"/>
              </a:spcBef>
              <a:spcAft>
                <a:spcPct val="0"/>
              </a:spcAft>
              <a:buClrTx/>
              <a:buSzTx/>
              <a:buFontTx/>
              <a:buNone/>
            </a:pPr>
            <a:r>
              <a:rPr kumimoji="0" lang="zh-CN" altLang="en-US" sz="2400" b="1" i="0" u="none" strike="noStrike" kern="1200" cap="none" spc="0" normalizeH="0" baseline="0" noProof="1">
                <a:solidFill>
                  <a:schemeClr val="tx1"/>
                </a:solidFill>
                <a:latin typeface="楷体" panose="02010609060101010101" charset="-122"/>
                <a:ea typeface="楷体" panose="02010609060101010101" charset="-122"/>
                <a:cs typeface="FZHei-B01S"/>
                <a:sym typeface="+mn-lt"/>
              </a:rPr>
              <a:t>达到</a:t>
            </a:r>
            <a:r>
              <a:rPr kumimoji="0" lang="zh-CN" altLang="en-US" sz="2400" b="0" i="0" u="none" strike="noStrike" kern="1200" cap="none" spc="0" normalizeH="0" baseline="0" noProof="1">
                <a:solidFill>
                  <a:srgbClr val="FF0000"/>
                </a:solidFill>
                <a:latin typeface="楷体" panose="02010609060101010101" charset="-122"/>
                <a:ea typeface="楷体" panose="02010609060101010101" charset="-122"/>
                <a:cs typeface="FZHei-B01S"/>
                <a:sym typeface="+mn-lt"/>
              </a:rPr>
              <a:t>规模标准且</a:t>
            </a:r>
            <a:r>
              <a:rPr kumimoji="0" lang="zh-CN" altLang="en-US" sz="2400" b="1" i="0" u="none" strike="noStrike" kern="1200" cap="none" spc="0" normalizeH="0" baseline="0" noProof="1">
                <a:solidFill>
                  <a:srgbClr val="0070C0"/>
                </a:solidFill>
                <a:latin typeface="楷体" panose="02010609060101010101" charset="-122"/>
                <a:ea typeface="楷体" panose="02010609060101010101" charset="-122"/>
                <a:cs typeface="FZHei-B01S"/>
                <a:sym typeface="+mn-lt"/>
              </a:rPr>
              <a:t>具备报数条件</a:t>
            </a:r>
            <a:r>
              <a:rPr kumimoji="0" lang="zh-CN" altLang="en-US" sz="2400" b="1" i="0" u="none" strike="noStrike" kern="1200" cap="none" spc="0" normalizeH="0" baseline="0" noProof="1">
                <a:solidFill>
                  <a:schemeClr val="accent2">
                    <a:lumMod val="75000"/>
                  </a:schemeClr>
                </a:solidFill>
                <a:latin typeface="楷体" panose="02010609060101010101" charset="-122"/>
                <a:ea typeface="楷体" panose="02010609060101010101" charset="-122"/>
                <a:cs typeface="FZHei-B01S"/>
                <a:sym typeface="+mn-lt"/>
              </a:rPr>
              <a:t>尚未纳入</a:t>
            </a:r>
            <a:r>
              <a:rPr kumimoji="0" lang="zh-CN" altLang="en-US" sz="2400" b="1" i="0" u="none" strike="noStrike" kern="1200" cap="none" spc="0" normalizeH="0" baseline="0" noProof="1">
                <a:solidFill>
                  <a:schemeClr val="tx1"/>
                </a:solidFill>
                <a:latin typeface="楷体" panose="02010609060101010101" charset="-122"/>
                <a:ea typeface="楷体" panose="02010609060101010101" charset="-122"/>
                <a:cs typeface="FZHei-B01S"/>
                <a:sym typeface="+mn-lt"/>
              </a:rPr>
              <a:t>一套表统计调查库的单位</a:t>
            </a:r>
            <a:endParaRPr kumimoji="0" lang="en-US" altLang="zh-CN" sz="2400" b="1" i="0" u="none" strike="noStrike" kern="1200" cap="none" spc="0" normalizeH="0" baseline="0" noProof="1">
              <a:solidFill>
                <a:schemeClr val="tx1"/>
              </a:solidFill>
              <a:latin typeface="楷体" panose="02010609060101010101" charset="-122"/>
              <a:ea typeface="楷体" panose="02010609060101010101" charset="-122"/>
              <a:cs typeface="FZHei-B01S"/>
              <a:sym typeface="+mn-lt"/>
            </a:endParaRPr>
          </a:p>
          <a:p>
            <a:pPr marL="0" marR="0" indent="0" algn="l" defTabSz="914400" rtl="0" eaLnBrk="0" fontAlgn="base" latinLnBrk="0" hangingPunct="0">
              <a:lnSpc>
                <a:spcPct val="100000"/>
              </a:lnSpc>
              <a:spcBef>
                <a:spcPct val="0"/>
              </a:spcBef>
              <a:spcAft>
                <a:spcPct val="0"/>
              </a:spcAft>
              <a:buClrTx/>
              <a:buSzTx/>
              <a:buFontTx/>
              <a:buNone/>
            </a:pPr>
            <a:r>
              <a:rPr kumimoji="0" lang="zh-CN" altLang="en-US" sz="2400" b="0" i="0" u="none" strike="noStrike" kern="1200" cap="none" spc="0" normalizeH="0" baseline="0" noProof="1">
                <a:solidFill>
                  <a:schemeClr val="tx1"/>
                </a:solidFill>
                <a:latin typeface="楷体" panose="02010609060101010101" charset="-122"/>
                <a:ea typeface="楷体" panose="02010609060101010101" charset="-122"/>
                <a:cs typeface="FZHei-B01S"/>
                <a:sym typeface="+mn-lt"/>
              </a:rPr>
              <a:t>有</a:t>
            </a:r>
            <a:r>
              <a:rPr kumimoji="0" lang="zh-CN" altLang="en-US" sz="2400" b="1" i="0" u="none" strike="noStrike" kern="1200" cap="none" spc="0" normalizeH="0" baseline="0" noProof="1">
                <a:solidFill>
                  <a:srgbClr val="00B050"/>
                </a:solidFill>
                <a:latin typeface="楷体" panose="02010609060101010101" charset="-122"/>
                <a:ea typeface="楷体" panose="02010609060101010101" charset="-122"/>
                <a:cs typeface="FZHei-B01S"/>
                <a:sym typeface="+mn-lt"/>
              </a:rPr>
              <a:t>义务按要求及时</a:t>
            </a:r>
            <a:r>
              <a:rPr kumimoji="0" lang="zh-CN" altLang="en-US" sz="2400" b="0" i="0" u="none" strike="noStrike" kern="1200" cap="none" spc="0" normalizeH="0" baseline="0" noProof="1">
                <a:solidFill>
                  <a:schemeClr val="tx1"/>
                </a:solidFill>
                <a:latin typeface="楷体" panose="02010609060101010101" charset="-122"/>
                <a:ea typeface="楷体" panose="02010609060101010101" charset="-122"/>
                <a:cs typeface="FZHei-B01S"/>
                <a:sym typeface="+mn-lt"/>
              </a:rPr>
              <a:t>向所在地统计机构提供营业执照（证书）复印件、利润表和纳税申报表等证明单位达到入库规模标准的资料。</a:t>
            </a:r>
            <a:endParaRPr kumimoji="0" lang="zh-CN" altLang="en-US" sz="2400" b="0" i="0" u="none" strike="noStrike" kern="1200" cap="none" spc="0" normalizeH="0" baseline="0" noProof="1">
              <a:solidFill>
                <a:schemeClr val="tx1"/>
              </a:solidFill>
              <a:latin typeface="楷体" panose="02010609060101010101" charset="-122"/>
              <a:ea typeface="楷体" panose="02010609060101010101" charset="-122"/>
              <a:cs typeface="FZHei-B01S"/>
              <a:sym typeface="+mn-lt"/>
            </a:endParaRPr>
          </a:p>
        </p:txBody>
      </p:sp>
      <p:cxnSp>
        <p:nvCxnSpPr>
          <p:cNvPr id="13" name="直接箭头连接符 12"/>
          <p:cNvCxnSpPr/>
          <p:nvPr/>
        </p:nvCxnSpPr>
        <p:spPr>
          <a:xfrm flipH="1">
            <a:off x="4733925" y="2743200"/>
            <a:ext cx="1095375"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5" idx="2"/>
          </p:cNvCxnSpPr>
          <p:nvPr/>
        </p:nvCxnSpPr>
        <p:spPr>
          <a:xfrm>
            <a:off x="5956300" y="2730500"/>
            <a:ext cx="1217613" cy="3254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481" name="标题 1"/>
          <p:cNvSpPr>
            <a:spLocks noGrp="1"/>
          </p:cNvSpPr>
          <p:nvPr/>
        </p:nvSpPr>
        <p:spPr>
          <a:xfrm>
            <a:off x="1920240" y="263525"/>
            <a:ext cx="2576830" cy="795020"/>
          </a:xfrm>
          <a:prstGeom prst="rect">
            <a:avLst/>
          </a:prstGeom>
          <a:noFill/>
          <a:ln>
            <a:noFill/>
          </a:ln>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方正黑体简体" pitchFamily="2" charset="-122"/>
                <a:ea typeface="方正黑体简体" pitchFamily="2" charset="-122"/>
                <a:cs typeface="方正黑体简体"/>
              </a:defRPr>
            </a:lvl1pPr>
            <a:lvl2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2pPr>
            <a:lvl3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3pPr>
            <a:lvl4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4pPr>
            <a:lvl5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5pPr>
            <a:lvl6pPr marL="457200" algn="l" rtl="0" fontAlgn="base">
              <a:lnSpc>
                <a:spcPct val="90000"/>
              </a:lnSpc>
              <a:spcBef>
                <a:spcPct val="0"/>
              </a:spcBef>
              <a:spcAft>
                <a:spcPct val="0"/>
              </a:spcAft>
              <a:defRPr sz="4400">
                <a:solidFill>
                  <a:schemeClr val="tx1"/>
                </a:solidFill>
                <a:latin typeface="方正黑体简体"/>
                <a:ea typeface="方正黑体简体"/>
                <a:cs typeface="方正黑体简体"/>
              </a:defRPr>
            </a:lvl6pPr>
            <a:lvl7pPr marL="914400" algn="l" rtl="0" fontAlgn="base">
              <a:lnSpc>
                <a:spcPct val="90000"/>
              </a:lnSpc>
              <a:spcBef>
                <a:spcPct val="0"/>
              </a:spcBef>
              <a:spcAft>
                <a:spcPct val="0"/>
              </a:spcAft>
              <a:defRPr sz="4400">
                <a:solidFill>
                  <a:schemeClr val="tx1"/>
                </a:solidFill>
                <a:latin typeface="方正黑体简体"/>
                <a:ea typeface="方正黑体简体"/>
                <a:cs typeface="方正黑体简体"/>
              </a:defRPr>
            </a:lvl7pPr>
            <a:lvl8pPr marL="1371600" algn="l" rtl="0" fontAlgn="base">
              <a:lnSpc>
                <a:spcPct val="90000"/>
              </a:lnSpc>
              <a:spcBef>
                <a:spcPct val="0"/>
              </a:spcBef>
              <a:spcAft>
                <a:spcPct val="0"/>
              </a:spcAft>
              <a:defRPr sz="4400">
                <a:solidFill>
                  <a:schemeClr val="tx1"/>
                </a:solidFill>
                <a:latin typeface="方正黑体简体"/>
                <a:ea typeface="方正黑体简体"/>
                <a:cs typeface="方正黑体简体"/>
              </a:defRPr>
            </a:lvl8pPr>
            <a:lvl9pPr marL="1828800" algn="l" rtl="0" fontAlgn="base">
              <a:lnSpc>
                <a:spcPct val="90000"/>
              </a:lnSpc>
              <a:spcBef>
                <a:spcPct val="0"/>
              </a:spcBef>
              <a:spcAft>
                <a:spcPct val="0"/>
              </a:spcAft>
              <a:defRPr sz="4400">
                <a:solidFill>
                  <a:schemeClr val="tx1"/>
                </a:solidFill>
                <a:latin typeface="方正黑体简体"/>
                <a:ea typeface="方正黑体简体"/>
                <a:cs typeface="方正黑体简体"/>
              </a:defRPr>
            </a:lvl9pPr>
          </a:lstStyle>
          <a:p>
            <a:r>
              <a:rPr lang="zh-CN" altLang="en-US" sz="2400"/>
              <a:t>调查单位确定</a:t>
            </a:r>
            <a:endParaRPr lang="zh-CN" altLang="en-US" sz="2400"/>
          </a:p>
        </p:txBody>
      </p:sp>
      <p:sp>
        <p:nvSpPr>
          <p:cNvPr id="22" name="矩形 21"/>
          <p:cNvSpPr/>
          <p:nvPr/>
        </p:nvSpPr>
        <p:spPr>
          <a:xfrm rot="13500000">
            <a:off x="1589882" y="5135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26983" name="矩形 22"/>
          <p:cNvSpPr>
            <a:spLocks noChangeArrowheads="1"/>
          </p:cNvSpPr>
          <p:nvPr/>
        </p:nvSpPr>
        <p:spPr bwMode="auto">
          <a:xfrm>
            <a:off x="474663" y="330200"/>
            <a:ext cx="6908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r>
              <a:rPr lang="en-US" altLang="zh-CN" sz="3200">
                <a:solidFill>
                  <a:srgbClr val="18478F"/>
                </a:solidFill>
                <a:latin typeface="方正黑体简体" pitchFamily="2" charset="-122"/>
                <a:ea typeface="方正黑体简体" pitchFamily="2" charset="-122"/>
                <a:sym typeface="FZZhengHeiS-R-GB"/>
              </a:rPr>
              <a:t>1.3</a:t>
            </a:r>
            <a:endParaRPr lang="zh-CN" altLang="en-US" sz="3200">
              <a:solidFill>
                <a:srgbClr val="18478F"/>
              </a:solidFill>
              <a:latin typeface="方正黑体简体" pitchFamily="2" charset="-122"/>
              <a:ea typeface="方正黑体简体" pitchFamily="2" charset="-122"/>
              <a:sym typeface="FZZhengHeiS-R-GB"/>
            </a:endParaRPr>
          </a:p>
        </p:txBody>
      </p:sp>
      <p:sp>
        <p:nvSpPr>
          <p:cNvPr id="24" name="矩形 23"/>
          <p:cNvSpPr/>
          <p:nvPr/>
        </p:nvSpPr>
        <p:spPr>
          <a:xfrm rot="13500000">
            <a:off x="1337469" y="4770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Tree>
  </p:cSld>
  <p:clrMapOvr>
    <a:masterClrMapping/>
  </p:clrMapOvr>
  <p:transition spd="slow" advTm="10000">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可选过程 2"/>
          <p:cNvSpPr/>
          <p:nvPr/>
        </p:nvSpPr>
        <p:spPr>
          <a:xfrm>
            <a:off x="474980" y="904875"/>
            <a:ext cx="11421110" cy="5728970"/>
          </a:xfrm>
          <a:prstGeom prst="flowChartAlternateProcess">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28675" name="文本框 4"/>
          <p:cNvSpPr txBox="1"/>
          <p:nvPr/>
        </p:nvSpPr>
        <p:spPr>
          <a:xfrm>
            <a:off x="906463" y="1158875"/>
            <a:ext cx="10733087" cy="5503545"/>
          </a:xfrm>
          <a:prstGeom prst="rect">
            <a:avLst/>
          </a:prstGeom>
          <a:noFill/>
          <a:ln w="9525">
            <a:noFill/>
          </a:ln>
        </p:spPr>
        <p:txBody>
          <a:bodyPr wrap="square" anchor="t" anchorCtr="0">
            <a:spAutoFit/>
          </a:bodyPr>
          <a:lstStyle/>
          <a:p>
            <a:pPr eaLnBrk="0" hangingPunct="0">
              <a:lnSpc>
                <a:spcPct val="110000"/>
              </a:lnSpc>
            </a:pPr>
            <a:r>
              <a:rPr lang="en-US" altLang="zh-CN" sz="2400" dirty="0">
                <a:solidFill>
                  <a:srgbClr val="92D050"/>
                </a:solidFill>
                <a:latin typeface="楷体" panose="02010609060101010101" charset="-122"/>
                <a:ea typeface="楷体" panose="02010609060101010101" charset="-122"/>
                <a:sym typeface="FZHei-B01S"/>
              </a:rPr>
              <a:t>★1.</a:t>
            </a:r>
            <a:r>
              <a:rPr lang="zh-CN" altLang="en-US" sz="2400" dirty="0">
                <a:solidFill>
                  <a:srgbClr val="92D050"/>
                </a:solidFill>
                <a:latin typeface="楷体" panose="02010609060101010101" charset="-122"/>
                <a:ea typeface="楷体" panose="02010609060101010101" charset="-122"/>
                <a:sym typeface="FZHei-B01S"/>
              </a:rPr>
              <a:t>在地统计和注册地统计</a:t>
            </a:r>
            <a:endParaRPr lang="en-US" altLang="zh-CN" sz="2400" dirty="0">
              <a:latin typeface="楷体" panose="02010609060101010101" charset="-122"/>
              <a:ea typeface="楷体" panose="02010609060101010101" charset="-122"/>
              <a:sym typeface="FZHei-B01S"/>
            </a:endParaRPr>
          </a:p>
          <a:p>
            <a:pPr eaLnBrk="0" hangingPunct="0">
              <a:lnSpc>
                <a:spcPct val="110000"/>
              </a:lnSpc>
            </a:pPr>
            <a:r>
              <a:rPr lang="en-US" altLang="zh-CN" sz="2400" dirty="0">
                <a:latin typeface="楷体" panose="02010609060101010101" charset="-122"/>
                <a:ea typeface="楷体" panose="02010609060101010101" charset="-122"/>
                <a:sym typeface="FZHei-B01S"/>
              </a:rPr>
              <a:t>    </a:t>
            </a:r>
            <a:r>
              <a:rPr lang="zh-CN" altLang="en-US" sz="2400" dirty="0">
                <a:latin typeface="楷体" panose="02010609060101010101" charset="-122"/>
                <a:ea typeface="楷体" panose="02010609060101010101" charset="-122"/>
                <a:sym typeface="FZHei-B01S"/>
              </a:rPr>
              <a:t>辖区内规模以上工业、限额以上批发和零售业、限额以上住宿和餐饮业、有开发经营活动的全部房地产开发经营业、规模以上服务业、其他有5000万元及以上在建项目的法人单位按照</a:t>
            </a:r>
            <a:r>
              <a:rPr lang="zh-CN" altLang="en-US" sz="2400" b="1" dirty="0">
                <a:latin typeface="楷体" panose="02010609060101010101" charset="-122"/>
                <a:ea typeface="楷体" panose="02010609060101010101" charset="-122"/>
                <a:sym typeface="FZHei-B01S"/>
              </a:rPr>
              <a:t>在地原则</a:t>
            </a:r>
            <a:r>
              <a:rPr lang="zh-CN" altLang="en-US" sz="2400" dirty="0">
                <a:latin typeface="楷体" panose="02010609060101010101" charset="-122"/>
                <a:ea typeface="楷体" panose="02010609060101010101" charset="-122"/>
                <a:sym typeface="FZHei-B01S"/>
              </a:rPr>
              <a:t>进行统计；</a:t>
            </a:r>
            <a:endParaRPr lang="zh-CN" altLang="en-US" sz="2400" dirty="0">
              <a:latin typeface="楷体" panose="02010609060101010101" charset="-122"/>
              <a:ea typeface="楷体" panose="02010609060101010101" charset="-122"/>
              <a:sym typeface="FZHei-B01S"/>
            </a:endParaRPr>
          </a:p>
          <a:p>
            <a:pPr eaLnBrk="0" hangingPunct="0">
              <a:lnSpc>
                <a:spcPct val="110000"/>
              </a:lnSpc>
            </a:pPr>
            <a:r>
              <a:rPr lang="zh-CN" altLang="en-US" sz="2400" dirty="0">
                <a:latin typeface="楷体" panose="02010609060101010101" charset="-122"/>
                <a:ea typeface="楷体" panose="02010609060101010101" charset="-122"/>
                <a:sym typeface="FZHei-B01S"/>
              </a:rPr>
              <a:t> </a:t>
            </a:r>
            <a:r>
              <a:rPr lang="en-US" altLang="zh-CN" sz="2400" dirty="0">
                <a:latin typeface="楷体" panose="02010609060101010101" charset="-122"/>
                <a:ea typeface="楷体" panose="02010609060101010101" charset="-122"/>
                <a:sym typeface="FZHei-B01S"/>
              </a:rPr>
              <a:t>   </a:t>
            </a:r>
            <a:r>
              <a:rPr lang="zh-CN" altLang="en-US" sz="2400" dirty="0">
                <a:latin typeface="楷体" panose="02010609060101010101" charset="-122"/>
                <a:ea typeface="楷体" panose="02010609060101010101" charset="-122"/>
                <a:sym typeface="FZHei-B01S"/>
              </a:rPr>
              <a:t>有资质的建筑业法人单位按照</a:t>
            </a:r>
            <a:r>
              <a:rPr lang="zh-CN" altLang="en-US" sz="2400" b="1" dirty="0">
                <a:latin typeface="楷体" panose="02010609060101010101" charset="-122"/>
                <a:ea typeface="楷体" panose="02010609060101010101" charset="-122"/>
                <a:sym typeface="FZHei-B01S"/>
              </a:rPr>
              <a:t>注册地原则</a:t>
            </a:r>
            <a:r>
              <a:rPr lang="zh-CN" altLang="en-US" sz="2400" dirty="0">
                <a:latin typeface="楷体" panose="02010609060101010101" charset="-122"/>
                <a:ea typeface="楷体" panose="02010609060101010101" charset="-122"/>
                <a:sym typeface="FZHei-B01S"/>
              </a:rPr>
              <a:t>进行统计。</a:t>
            </a:r>
            <a:endParaRPr lang="zh-CN" altLang="en-US" sz="2400" dirty="0">
              <a:latin typeface="楷体" panose="02010609060101010101" charset="-122"/>
              <a:ea typeface="楷体" panose="02010609060101010101" charset="-122"/>
              <a:sym typeface="FZHei-B01S"/>
            </a:endParaRPr>
          </a:p>
          <a:p>
            <a:pPr eaLnBrk="0" hangingPunct="0">
              <a:lnSpc>
                <a:spcPct val="110000"/>
              </a:lnSpc>
            </a:pPr>
            <a:r>
              <a:rPr lang="en-US" altLang="zh-CN" sz="2400" dirty="0">
                <a:solidFill>
                  <a:srgbClr val="92D050"/>
                </a:solidFill>
                <a:latin typeface="楷体" panose="02010609060101010101" charset="-122"/>
                <a:ea typeface="楷体" panose="02010609060101010101" charset="-122"/>
                <a:sym typeface="FZHei-B01S"/>
              </a:rPr>
              <a:t>★2.</a:t>
            </a:r>
            <a:r>
              <a:rPr lang="zh-CN" altLang="en-US" sz="2400" dirty="0">
                <a:solidFill>
                  <a:srgbClr val="92D050"/>
                </a:solidFill>
                <a:latin typeface="楷体" panose="02010609060101010101" charset="-122"/>
                <a:ea typeface="楷体" panose="02010609060101010101" charset="-122"/>
                <a:sym typeface="FZHei-B01S"/>
              </a:rPr>
              <a:t>视同法人单位</a:t>
            </a:r>
            <a:endParaRPr lang="en-US" altLang="zh-CN" sz="2400" dirty="0">
              <a:latin typeface="楷体" panose="02010609060101010101" charset="-122"/>
              <a:ea typeface="楷体" panose="02010609060101010101" charset="-122"/>
              <a:sym typeface="FZHei-B01S"/>
            </a:endParaRPr>
          </a:p>
          <a:p>
            <a:pPr eaLnBrk="0" hangingPunct="0">
              <a:lnSpc>
                <a:spcPct val="110000"/>
              </a:lnSpc>
            </a:pPr>
            <a:r>
              <a:rPr lang="en-US" altLang="zh-CN" sz="2400" dirty="0">
                <a:latin typeface="楷体" panose="02010609060101010101" charset="-122"/>
                <a:ea typeface="楷体" panose="02010609060101010101" charset="-122"/>
                <a:sym typeface="FZHei-B01S"/>
              </a:rPr>
              <a:t>    </a:t>
            </a:r>
            <a:r>
              <a:rPr lang="zh-CN" altLang="en-US" sz="2400" dirty="0">
                <a:latin typeface="楷体" panose="02010609060101010101" charset="-122"/>
                <a:ea typeface="楷体" panose="02010609060101010101" charset="-122"/>
                <a:sym typeface="FZHei-B01S"/>
              </a:rPr>
              <a:t>视同法人单位与法人单位履行相同的统计义务，填报法人单位调查表。</a:t>
            </a:r>
            <a:endParaRPr lang="zh-CN" altLang="en-US" sz="2400" dirty="0">
              <a:latin typeface="楷体" panose="02010609060101010101" charset="-122"/>
              <a:ea typeface="楷体" panose="02010609060101010101" charset="-122"/>
              <a:sym typeface="FZHei-B01S"/>
            </a:endParaRPr>
          </a:p>
          <a:p>
            <a:pPr eaLnBrk="0" hangingPunct="0">
              <a:lnSpc>
                <a:spcPct val="110000"/>
              </a:lnSpc>
            </a:pPr>
            <a:r>
              <a:rPr lang="zh-CN" altLang="en-US" sz="2400" dirty="0">
                <a:latin typeface="楷体" panose="02010609060101010101" charset="-122"/>
                <a:ea typeface="楷体" panose="02010609060101010101" charset="-122"/>
                <a:sym typeface="FZHei-B01S"/>
              </a:rPr>
              <a:t>    视同法人单位按照《统计单位划分及具体处理办法》执行。</a:t>
            </a:r>
            <a:endParaRPr lang="zh-CN" altLang="en-US" sz="2400" dirty="0">
              <a:latin typeface="楷体" panose="02010609060101010101" charset="-122"/>
              <a:ea typeface="楷体" panose="02010609060101010101" charset="-122"/>
              <a:sym typeface="FZHei-B01S"/>
            </a:endParaRPr>
          </a:p>
          <a:p>
            <a:pPr eaLnBrk="0" hangingPunct="0">
              <a:lnSpc>
                <a:spcPct val="110000"/>
              </a:lnSpc>
            </a:pPr>
            <a:r>
              <a:rPr lang="zh-CN" altLang="en-US" sz="2400" dirty="0">
                <a:latin typeface="楷体" panose="02010609060101010101" charset="-122"/>
                <a:ea typeface="楷体" panose="02010609060101010101" charset="-122"/>
                <a:sym typeface="FZHei-B01S"/>
              </a:rPr>
              <a:t>    凡视同法人单位独立报送统计数据的分支机构，其上级法人单位（总部）的统计数据不得包括该分支机构的统计数据。</a:t>
            </a:r>
            <a:endParaRPr lang="zh-CN" altLang="en-US" sz="2400" dirty="0">
              <a:latin typeface="楷体" panose="02010609060101010101" charset="-122"/>
              <a:ea typeface="楷体" panose="02010609060101010101" charset="-122"/>
              <a:sym typeface="FZHei-B01S"/>
            </a:endParaRPr>
          </a:p>
          <a:p>
            <a:pPr eaLnBrk="0" hangingPunct="0">
              <a:lnSpc>
                <a:spcPct val="110000"/>
              </a:lnSpc>
            </a:pPr>
            <a:r>
              <a:rPr lang="en-US" altLang="zh-CN" sz="2400" dirty="0">
                <a:solidFill>
                  <a:srgbClr val="92D050"/>
                </a:solidFill>
                <a:latin typeface="楷体" panose="02010609060101010101" charset="-122"/>
                <a:ea typeface="楷体" panose="02010609060101010101" charset="-122"/>
                <a:sym typeface="FZHei-B01S"/>
              </a:rPr>
              <a:t>★3.</a:t>
            </a:r>
            <a:r>
              <a:rPr lang="zh-CN" altLang="en-US" sz="2400" dirty="0">
                <a:solidFill>
                  <a:srgbClr val="92D050"/>
                </a:solidFill>
                <a:latin typeface="楷体" panose="02010609060101010101" charset="-122"/>
                <a:ea typeface="楷体" panose="02010609060101010101" charset="-122"/>
                <a:sym typeface="FZHei-B01S"/>
              </a:rPr>
              <a:t>不得“打捆”和重复报送数据</a:t>
            </a:r>
            <a:endParaRPr lang="en-US" altLang="zh-CN" sz="2400" dirty="0">
              <a:latin typeface="楷体" panose="02010609060101010101" charset="-122"/>
              <a:ea typeface="楷体" panose="02010609060101010101" charset="-122"/>
              <a:sym typeface="FZHei-B01S"/>
            </a:endParaRPr>
          </a:p>
          <a:p>
            <a:pPr eaLnBrk="0" hangingPunct="0">
              <a:lnSpc>
                <a:spcPct val="110000"/>
              </a:lnSpc>
            </a:pPr>
            <a:r>
              <a:rPr lang="en-US" altLang="zh-CN" sz="2800" dirty="0">
                <a:latin typeface="楷体" panose="02010609060101010101" charset="-122"/>
                <a:ea typeface="楷体" panose="02010609060101010101" charset="-122"/>
                <a:sym typeface="FZHei-B01S"/>
              </a:rPr>
              <a:t>    </a:t>
            </a:r>
            <a:r>
              <a:rPr lang="zh-CN" altLang="en-US" sz="2400" dirty="0">
                <a:latin typeface="楷体" panose="02010609060101010101" charset="-122"/>
                <a:ea typeface="楷体" panose="02010609060101010101" charset="-122"/>
                <a:sym typeface="FZHei-B01S"/>
              </a:rPr>
              <a:t>调查单位不得“打捆”上报数据</a:t>
            </a:r>
            <a:endParaRPr lang="en-US" altLang="zh-CN" sz="2400" dirty="0">
              <a:latin typeface="楷体" panose="02010609060101010101" charset="-122"/>
              <a:ea typeface="楷体" panose="02010609060101010101" charset="-122"/>
              <a:sym typeface="FZHei-B01S"/>
            </a:endParaRPr>
          </a:p>
          <a:p>
            <a:pPr eaLnBrk="0" hangingPunct="0">
              <a:lnSpc>
                <a:spcPct val="110000"/>
              </a:lnSpc>
            </a:pPr>
            <a:r>
              <a:rPr lang="zh-CN" altLang="en-US" sz="2400" dirty="0">
                <a:latin typeface="楷体" panose="02010609060101010101" charset="-122"/>
                <a:ea typeface="楷体" panose="02010609060101010101" charset="-122"/>
                <a:sym typeface="FZHei-B01S"/>
              </a:rPr>
              <a:t>    </a:t>
            </a:r>
            <a:r>
              <a:rPr lang="en-US" altLang="zh-CN" sz="2400" dirty="0">
                <a:latin typeface="楷体" panose="02010609060101010101" charset="-122"/>
                <a:ea typeface="楷体" panose="02010609060101010101" charset="-122"/>
                <a:sym typeface="FZHei-B01S"/>
              </a:rPr>
              <a:t> </a:t>
            </a:r>
            <a:r>
              <a:rPr lang="zh-CN" altLang="en-US" sz="2400" dirty="0">
                <a:latin typeface="楷体" panose="02010609060101010101" charset="-122"/>
                <a:ea typeface="楷体" panose="02010609060101010101" charset="-122"/>
                <a:sym typeface="FZHei-B01S"/>
              </a:rPr>
              <a:t>调查单位不得重复报送数据</a:t>
            </a:r>
            <a:r>
              <a:rPr lang="zh-CN" altLang="en-US" sz="2800" dirty="0">
                <a:latin typeface="楷体" panose="02010609060101010101" charset="-122"/>
                <a:ea typeface="楷体" panose="02010609060101010101" charset="-122"/>
                <a:sym typeface="FZHei-B01S"/>
              </a:rPr>
              <a:t>        </a:t>
            </a:r>
            <a:r>
              <a:rPr lang="en-US" altLang="zh-CN" dirty="0">
                <a:latin typeface="方正楷体_GBK" panose="02000000000000000000" charset="-122"/>
                <a:ea typeface="方正楷体_GBK" panose="02000000000000000000" charset="-122"/>
                <a:sym typeface="FZHei-B01S"/>
              </a:rPr>
              <a:t>    </a:t>
            </a:r>
            <a:endParaRPr lang="en-US" altLang="zh-CN" dirty="0">
              <a:latin typeface="方正楷体_GBK" panose="02000000000000000000" charset="-122"/>
              <a:ea typeface="方正楷体_GBK" panose="02000000000000000000" charset="-122"/>
              <a:sym typeface="FZHei-B01S"/>
            </a:endParaRPr>
          </a:p>
        </p:txBody>
      </p:sp>
      <p:sp>
        <p:nvSpPr>
          <p:cNvPr id="20481" name="标题 1"/>
          <p:cNvSpPr>
            <a:spLocks noGrp="1"/>
          </p:cNvSpPr>
          <p:nvPr/>
        </p:nvSpPr>
        <p:spPr>
          <a:xfrm>
            <a:off x="1920240" y="263525"/>
            <a:ext cx="2576830" cy="795020"/>
          </a:xfrm>
          <a:prstGeom prst="rect">
            <a:avLst/>
          </a:prstGeom>
          <a:noFill/>
          <a:ln>
            <a:noFill/>
          </a:ln>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方正黑体简体" pitchFamily="2" charset="-122"/>
                <a:ea typeface="方正黑体简体" pitchFamily="2" charset="-122"/>
                <a:cs typeface="方正黑体简体"/>
              </a:defRPr>
            </a:lvl1pPr>
            <a:lvl2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2pPr>
            <a:lvl3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3pPr>
            <a:lvl4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4pPr>
            <a:lvl5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5pPr>
            <a:lvl6pPr marL="457200" algn="l" rtl="0" fontAlgn="base">
              <a:lnSpc>
                <a:spcPct val="90000"/>
              </a:lnSpc>
              <a:spcBef>
                <a:spcPct val="0"/>
              </a:spcBef>
              <a:spcAft>
                <a:spcPct val="0"/>
              </a:spcAft>
              <a:defRPr sz="4400">
                <a:solidFill>
                  <a:schemeClr val="tx1"/>
                </a:solidFill>
                <a:latin typeface="方正黑体简体"/>
                <a:ea typeface="方正黑体简体"/>
                <a:cs typeface="方正黑体简体"/>
              </a:defRPr>
            </a:lvl6pPr>
            <a:lvl7pPr marL="914400" algn="l" rtl="0" fontAlgn="base">
              <a:lnSpc>
                <a:spcPct val="90000"/>
              </a:lnSpc>
              <a:spcBef>
                <a:spcPct val="0"/>
              </a:spcBef>
              <a:spcAft>
                <a:spcPct val="0"/>
              </a:spcAft>
              <a:defRPr sz="4400">
                <a:solidFill>
                  <a:schemeClr val="tx1"/>
                </a:solidFill>
                <a:latin typeface="方正黑体简体"/>
                <a:ea typeface="方正黑体简体"/>
                <a:cs typeface="方正黑体简体"/>
              </a:defRPr>
            </a:lvl7pPr>
            <a:lvl8pPr marL="1371600" algn="l" rtl="0" fontAlgn="base">
              <a:lnSpc>
                <a:spcPct val="90000"/>
              </a:lnSpc>
              <a:spcBef>
                <a:spcPct val="0"/>
              </a:spcBef>
              <a:spcAft>
                <a:spcPct val="0"/>
              </a:spcAft>
              <a:defRPr sz="4400">
                <a:solidFill>
                  <a:schemeClr val="tx1"/>
                </a:solidFill>
                <a:latin typeface="方正黑体简体"/>
                <a:ea typeface="方正黑体简体"/>
                <a:cs typeface="方正黑体简体"/>
              </a:defRPr>
            </a:lvl8pPr>
            <a:lvl9pPr marL="1828800" algn="l" rtl="0" fontAlgn="base">
              <a:lnSpc>
                <a:spcPct val="90000"/>
              </a:lnSpc>
              <a:spcBef>
                <a:spcPct val="0"/>
              </a:spcBef>
              <a:spcAft>
                <a:spcPct val="0"/>
              </a:spcAft>
              <a:defRPr sz="4400">
                <a:solidFill>
                  <a:schemeClr val="tx1"/>
                </a:solidFill>
                <a:latin typeface="方正黑体简体"/>
                <a:ea typeface="方正黑体简体"/>
                <a:cs typeface="方正黑体简体"/>
              </a:defRPr>
            </a:lvl9pPr>
          </a:lstStyle>
          <a:p>
            <a:r>
              <a:rPr lang="zh-CN" altLang="en-US" sz="2400"/>
              <a:t>统计原则</a:t>
            </a:r>
            <a:endParaRPr lang="zh-CN" altLang="en-US" sz="2400"/>
          </a:p>
        </p:txBody>
      </p:sp>
      <p:sp>
        <p:nvSpPr>
          <p:cNvPr id="22" name="矩形 21"/>
          <p:cNvSpPr/>
          <p:nvPr/>
        </p:nvSpPr>
        <p:spPr>
          <a:xfrm rot="13500000">
            <a:off x="1589882" y="5135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26983" name="矩形 22"/>
          <p:cNvSpPr>
            <a:spLocks noChangeArrowheads="1"/>
          </p:cNvSpPr>
          <p:nvPr/>
        </p:nvSpPr>
        <p:spPr bwMode="auto">
          <a:xfrm>
            <a:off x="474663" y="330200"/>
            <a:ext cx="6908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r>
              <a:rPr lang="en-US" altLang="zh-CN" sz="3200">
                <a:solidFill>
                  <a:srgbClr val="18478F"/>
                </a:solidFill>
                <a:latin typeface="方正黑体简体" pitchFamily="2" charset="-122"/>
                <a:ea typeface="方正黑体简体" pitchFamily="2" charset="-122"/>
                <a:sym typeface="FZZhengHeiS-R-GB"/>
              </a:rPr>
              <a:t>1.4</a:t>
            </a:r>
            <a:endParaRPr lang="zh-CN" altLang="en-US" sz="3200">
              <a:solidFill>
                <a:srgbClr val="18478F"/>
              </a:solidFill>
              <a:latin typeface="方正黑体简体" pitchFamily="2" charset="-122"/>
              <a:ea typeface="方正黑体简体" pitchFamily="2" charset="-122"/>
              <a:sym typeface="FZZhengHeiS-R-GB"/>
            </a:endParaRPr>
          </a:p>
        </p:txBody>
      </p:sp>
      <p:sp>
        <p:nvSpPr>
          <p:cNvPr id="24" name="矩形 23"/>
          <p:cNvSpPr/>
          <p:nvPr/>
        </p:nvSpPr>
        <p:spPr>
          <a:xfrm rot="13500000">
            <a:off x="1337469" y="4770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Tree>
  </p:cSld>
  <p:clrMapOvr>
    <a:masterClrMapping/>
  </p:clrMapOvr>
  <p:transition spd="slow" advTm="1000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图片 2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7813" y="712684"/>
            <a:ext cx="11685587" cy="625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组合 11"/>
          <p:cNvGrpSpPr/>
          <p:nvPr/>
        </p:nvGrpSpPr>
        <p:grpSpPr bwMode="auto">
          <a:xfrm>
            <a:off x="841375" y="1990725"/>
            <a:ext cx="3263900" cy="3270250"/>
            <a:chOff x="2239" y="2666"/>
            <a:chExt cx="3553" cy="3713"/>
          </a:xfrm>
        </p:grpSpPr>
        <p:sp>
          <p:nvSpPr>
            <p:cNvPr id="14" name="弧形 13"/>
            <p:cNvSpPr/>
            <p:nvPr/>
          </p:nvSpPr>
          <p:spPr>
            <a:xfrm>
              <a:off x="2239" y="2735"/>
              <a:ext cx="3553" cy="3554"/>
            </a:xfrm>
            <a:prstGeom prst="arc">
              <a:avLst>
                <a:gd name="adj1" fmla="val 16777688"/>
                <a:gd name="adj2" fmla="val 4907263"/>
              </a:avLst>
            </a:prstGeom>
            <a:ln w="28575">
              <a:solidFill>
                <a:srgbClr val="7F7F7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noProof="1">
                <a:latin typeface="思源黑体 Medium" pitchFamily="34" charset="-122"/>
                <a:ea typeface="思源黑体 Medium" pitchFamily="34" charset="-122"/>
              </a:endParaRPr>
            </a:p>
          </p:txBody>
        </p:sp>
        <p:sp>
          <p:nvSpPr>
            <p:cNvPr id="15" name="椭圆 14"/>
            <p:cNvSpPr/>
            <p:nvPr/>
          </p:nvSpPr>
          <p:spPr>
            <a:xfrm>
              <a:off x="4155" y="6201"/>
              <a:ext cx="178" cy="178"/>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思源黑体 Medium" pitchFamily="34" charset="-122"/>
                <a:ea typeface="思源黑体 Medium" pitchFamily="34" charset="-122"/>
              </a:endParaRPr>
            </a:p>
          </p:txBody>
        </p:sp>
        <p:sp>
          <p:nvSpPr>
            <p:cNvPr id="16" name="椭圆 15"/>
            <p:cNvSpPr/>
            <p:nvPr/>
          </p:nvSpPr>
          <p:spPr>
            <a:xfrm>
              <a:off x="4155" y="2666"/>
              <a:ext cx="178" cy="178"/>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思源黑体 Medium" pitchFamily="34" charset="-122"/>
                <a:ea typeface="思源黑体 Medium" pitchFamily="34" charset="-122"/>
              </a:endParaRPr>
            </a:p>
          </p:txBody>
        </p:sp>
      </p:grpSp>
      <p:grpSp>
        <p:nvGrpSpPr>
          <p:cNvPr id="26630" name="组合 32"/>
          <p:cNvGrpSpPr/>
          <p:nvPr/>
        </p:nvGrpSpPr>
        <p:grpSpPr bwMode="auto">
          <a:xfrm>
            <a:off x="5110163" y="1747838"/>
            <a:ext cx="614362" cy="576262"/>
            <a:chOff x="7897" y="3098"/>
            <a:chExt cx="823" cy="823"/>
          </a:xfrm>
        </p:grpSpPr>
        <p:sp>
          <p:nvSpPr>
            <p:cNvPr id="3" name="椭圆 2"/>
            <p:cNvSpPr/>
            <p:nvPr/>
          </p:nvSpPr>
          <p:spPr>
            <a:xfrm>
              <a:off x="7897" y="3098"/>
              <a:ext cx="823" cy="8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思源黑体 Medium" pitchFamily="34" charset="-122"/>
                <a:ea typeface="思源黑体 Medium" pitchFamily="34" charset="-122"/>
              </a:endParaRPr>
            </a:p>
          </p:txBody>
        </p:sp>
        <p:sp>
          <p:nvSpPr>
            <p:cNvPr id="26632" name="文本框 64"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SpPr txBox="1">
              <a:spLocks noChangeArrowheads="1"/>
            </p:cNvSpPr>
            <p:nvPr/>
          </p:nvSpPr>
          <p:spPr bwMode="auto">
            <a:xfrm>
              <a:off x="8045" y="3174"/>
              <a:ext cx="612" cy="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eaLnBrk="0" hangingPunct="0">
                <a:defRPr>
                  <a:solidFill>
                    <a:schemeClr val="tx1"/>
                  </a:solidFill>
                  <a:latin typeface="FZZhengHeiS-R-GB"/>
                  <a:ea typeface="FZHei-B01S"/>
                  <a:cs typeface="FZHei-B01S"/>
                </a:defRPr>
              </a:lvl1pPr>
              <a:lvl2pPr defTabSz="514350" eaLnBrk="0" hangingPunct="0">
                <a:defRPr>
                  <a:solidFill>
                    <a:schemeClr val="tx1"/>
                  </a:solidFill>
                  <a:latin typeface="FZZhengHeiS-R-GB"/>
                  <a:ea typeface="FZHei-B01S"/>
                  <a:cs typeface="FZHei-B01S"/>
                </a:defRPr>
              </a:lvl2pPr>
              <a:lvl3pPr defTabSz="514350" eaLnBrk="0" hangingPunct="0">
                <a:defRPr>
                  <a:solidFill>
                    <a:schemeClr val="tx1"/>
                  </a:solidFill>
                  <a:latin typeface="FZZhengHeiS-R-GB"/>
                  <a:ea typeface="FZHei-B01S"/>
                  <a:cs typeface="FZHei-B01S"/>
                </a:defRPr>
              </a:lvl3pPr>
              <a:lvl4pPr defTabSz="514350" eaLnBrk="0" hangingPunct="0">
                <a:defRPr>
                  <a:solidFill>
                    <a:schemeClr val="tx1"/>
                  </a:solidFill>
                  <a:latin typeface="FZZhengHeiS-R-GB"/>
                  <a:ea typeface="FZHei-B01S"/>
                  <a:cs typeface="FZHei-B01S"/>
                </a:defRPr>
              </a:lvl4pPr>
              <a:lvl5pPr defTabSz="514350" eaLnBrk="0" hangingPunct="0">
                <a:defRPr>
                  <a:solidFill>
                    <a:schemeClr val="tx1"/>
                  </a:solidFill>
                  <a:latin typeface="FZZhengHeiS-R-GB"/>
                  <a:ea typeface="FZHei-B01S"/>
                  <a:cs typeface="FZHei-B01S"/>
                </a:defRPr>
              </a:lvl5pPr>
              <a:lvl6pPr defTabSz="514350" eaLnBrk="0" fontAlgn="base" hangingPunct="0">
                <a:spcBef>
                  <a:spcPct val="0"/>
                </a:spcBef>
                <a:spcAft>
                  <a:spcPct val="0"/>
                </a:spcAft>
                <a:defRPr>
                  <a:solidFill>
                    <a:schemeClr val="tx1"/>
                  </a:solidFill>
                  <a:latin typeface="FZZhengHeiS-R-GB"/>
                  <a:ea typeface="FZHei-B01S"/>
                  <a:cs typeface="FZHei-B01S"/>
                </a:defRPr>
              </a:lvl6pPr>
              <a:lvl7pPr defTabSz="514350" eaLnBrk="0" fontAlgn="base" hangingPunct="0">
                <a:spcBef>
                  <a:spcPct val="0"/>
                </a:spcBef>
                <a:spcAft>
                  <a:spcPct val="0"/>
                </a:spcAft>
                <a:defRPr>
                  <a:solidFill>
                    <a:schemeClr val="tx1"/>
                  </a:solidFill>
                  <a:latin typeface="FZZhengHeiS-R-GB"/>
                  <a:ea typeface="FZHei-B01S"/>
                  <a:cs typeface="FZHei-B01S"/>
                </a:defRPr>
              </a:lvl7pPr>
              <a:lvl8pPr defTabSz="514350" eaLnBrk="0" fontAlgn="base" hangingPunct="0">
                <a:spcBef>
                  <a:spcPct val="0"/>
                </a:spcBef>
                <a:spcAft>
                  <a:spcPct val="0"/>
                </a:spcAft>
                <a:defRPr>
                  <a:solidFill>
                    <a:schemeClr val="tx1"/>
                  </a:solidFill>
                  <a:latin typeface="FZZhengHeiS-R-GB"/>
                  <a:ea typeface="FZHei-B01S"/>
                  <a:cs typeface="FZHei-B01S"/>
                </a:defRPr>
              </a:lvl8pPr>
              <a:lvl9pPr defTabSz="514350" eaLnBrk="0" fontAlgn="base" hangingPunct="0">
                <a:spcBef>
                  <a:spcPct val="0"/>
                </a:spcBef>
                <a:spcAft>
                  <a:spcPct val="0"/>
                </a:spcAft>
                <a:defRPr>
                  <a:solidFill>
                    <a:schemeClr val="tx1"/>
                  </a:solidFill>
                  <a:latin typeface="FZZhengHeiS-R-GB"/>
                  <a:ea typeface="FZHei-B01S"/>
                  <a:cs typeface="FZHei-B01S"/>
                </a:defRPr>
              </a:lvl9pPr>
            </a:lstStyle>
            <a:p>
              <a:r>
                <a:rPr lang="en-US" altLang="zh-CN" sz="2400" dirty="0" smtClean="0">
                  <a:solidFill>
                    <a:schemeClr val="bg1"/>
                  </a:solidFill>
                  <a:latin typeface="思源黑体 Medium" pitchFamily="34" charset="-122"/>
                  <a:ea typeface="思源黑体 Medium" pitchFamily="34" charset="-122"/>
                </a:rPr>
                <a:t>A</a:t>
              </a:r>
              <a:r>
                <a:rPr lang="en-US" altLang="zh-CN" sz="2000" dirty="0" smtClean="0">
                  <a:solidFill>
                    <a:schemeClr val="bg1"/>
                  </a:solidFill>
                  <a:latin typeface="思源黑体 Medium" pitchFamily="34" charset="-122"/>
                  <a:ea typeface="思源黑体 Medium" pitchFamily="34" charset="-122"/>
                </a:rPr>
                <a:t> </a:t>
              </a:r>
              <a:endParaRPr lang="en-US" altLang="zh-CN" sz="2000" dirty="0">
                <a:solidFill>
                  <a:schemeClr val="bg1"/>
                </a:solidFill>
                <a:latin typeface="思源黑体 Medium" pitchFamily="34" charset="-122"/>
                <a:ea typeface="思源黑体 Medium" pitchFamily="34" charset="-122"/>
              </a:endParaRPr>
            </a:p>
          </p:txBody>
        </p:sp>
      </p:grpSp>
      <p:grpSp>
        <p:nvGrpSpPr>
          <p:cNvPr id="26633" name="组合 19"/>
          <p:cNvGrpSpPr/>
          <p:nvPr/>
        </p:nvGrpSpPr>
        <p:grpSpPr bwMode="auto">
          <a:xfrm>
            <a:off x="5110163" y="3357661"/>
            <a:ext cx="612676" cy="612677"/>
            <a:chOff x="7897" y="5472"/>
            <a:chExt cx="823" cy="823"/>
          </a:xfrm>
        </p:grpSpPr>
        <p:sp>
          <p:nvSpPr>
            <p:cNvPr id="10" name="椭圆 9"/>
            <p:cNvSpPr/>
            <p:nvPr/>
          </p:nvSpPr>
          <p:spPr>
            <a:xfrm>
              <a:off x="7897" y="5472"/>
              <a:ext cx="823" cy="823"/>
            </a:xfrm>
            <a:prstGeom prst="ellipse">
              <a:avLst/>
            </a:prstGeom>
            <a:solidFill>
              <a:srgbClr val="022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思源黑体 Medium" pitchFamily="34" charset="-122"/>
                <a:ea typeface="思源黑体 Medium" pitchFamily="34" charset="-122"/>
              </a:endParaRPr>
            </a:p>
          </p:txBody>
        </p:sp>
        <p:sp>
          <p:nvSpPr>
            <p:cNvPr id="26635" name="文本框 65"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SpPr txBox="1">
              <a:spLocks noChangeArrowheads="1"/>
            </p:cNvSpPr>
            <p:nvPr/>
          </p:nvSpPr>
          <p:spPr bwMode="auto">
            <a:xfrm>
              <a:off x="8051" y="5567"/>
              <a:ext cx="511" cy="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eaLnBrk="0" hangingPunct="0">
                <a:defRPr>
                  <a:solidFill>
                    <a:schemeClr val="tx1"/>
                  </a:solidFill>
                  <a:latin typeface="FZZhengHeiS-R-GB"/>
                  <a:ea typeface="FZHei-B01S"/>
                  <a:cs typeface="FZHei-B01S"/>
                </a:defRPr>
              </a:lvl1pPr>
              <a:lvl2pPr defTabSz="514350" eaLnBrk="0" hangingPunct="0">
                <a:defRPr>
                  <a:solidFill>
                    <a:schemeClr val="tx1"/>
                  </a:solidFill>
                  <a:latin typeface="FZZhengHeiS-R-GB"/>
                  <a:ea typeface="FZHei-B01S"/>
                  <a:cs typeface="FZHei-B01S"/>
                </a:defRPr>
              </a:lvl2pPr>
              <a:lvl3pPr defTabSz="514350" eaLnBrk="0" hangingPunct="0">
                <a:defRPr>
                  <a:solidFill>
                    <a:schemeClr val="tx1"/>
                  </a:solidFill>
                  <a:latin typeface="FZZhengHeiS-R-GB"/>
                  <a:ea typeface="FZHei-B01S"/>
                  <a:cs typeface="FZHei-B01S"/>
                </a:defRPr>
              </a:lvl3pPr>
              <a:lvl4pPr defTabSz="514350" eaLnBrk="0" hangingPunct="0">
                <a:defRPr>
                  <a:solidFill>
                    <a:schemeClr val="tx1"/>
                  </a:solidFill>
                  <a:latin typeface="FZZhengHeiS-R-GB"/>
                  <a:ea typeface="FZHei-B01S"/>
                  <a:cs typeface="FZHei-B01S"/>
                </a:defRPr>
              </a:lvl4pPr>
              <a:lvl5pPr defTabSz="514350" eaLnBrk="0" hangingPunct="0">
                <a:defRPr>
                  <a:solidFill>
                    <a:schemeClr val="tx1"/>
                  </a:solidFill>
                  <a:latin typeface="FZZhengHeiS-R-GB"/>
                  <a:ea typeface="FZHei-B01S"/>
                  <a:cs typeface="FZHei-B01S"/>
                </a:defRPr>
              </a:lvl5pPr>
              <a:lvl6pPr defTabSz="514350" eaLnBrk="0" fontAlgn="base" hangingPunct="0">
                <a:spcBef>
                  <a:spcPct val="0"/>
                </a:spcBef>
                <a:spcAft>
                  <a:spcPct val="0"/>
                </a:spcAft>
                <a:defRPr>
                  <a:solidFill>
                    <a:schemeClr val="tx1"/>
                  </a:solidFill>
                  <a:latin typeface="FZZhengHeiS-R-GB"/>
                  <a:ea typeface="FZHei-B01S"/>
                  <a:cs typeface="FZHei-B01S"/>
                </a:defRPr>
              </a:lvl6pPr>
              <a:lvl7pPr defTabSz="514350" eaLnBrk="0" fontAlgn="base" hangingPunct="0">
                <a:spcBef>
                  <a:spcPct val="0"/>
                </a:spcBef>
                <a:spcAft>
                  <a:spcPct val="0"/>
                </a:spcAft>
                <a:defRPr>
                  <a:solidFill>
                    <a:schemeClr val="tx1"/>
                  </a:solidFill>
                  <a:latin typeface="FZZhengHeiS-R-GB"/>
                  <a:ea typeface="FZHei-B01S"/>
                  <a:cs typeface="FZHei-B01S"/>
                </a:defRPr>
              </a:lvl7pPr>
              <a:lvl8pPr defTabSz="514350" eaLnBrk="0" fontAlgn="base" hangingPunct="0">
                <a:spcBef>
                  <a:spcPct val="0"/>
                </a:spcBef>
                <a:spcAft>
                  <a:spcPct val="0"/>
                </a:spcAft>
                <a:defRPr>
                  <a:solidFill>
                    <a:schemeClr val="tx1"/>
                  </a:solidFill>
                  <a:latin typeface="FZZhengHeiS-R-GB"/>
                  <a:ea typeface="FZHei-B01S"/>
                  <a:cs typeface="FZHei-B01S"/>
                </a:defRPr>
              </a:lvl8pPr>
              <a:lvl9pPr defTabSz="514350" eaLnBrk="0" fontAlgn="base" hangingPunct="0">
                <a:spcBef>
                  <a:spcPct val="0"/>
                </a:spcBef>
                <a:spcAft>
                  <a:spcPct val="0"/>
                </a:spcAft>
                <a:defRPr>
                  <a:solidFill>
                    <a:schemeClr val="tx1"/>
                  </a:solidFill>
                  <a:latin typeface="FZZhengHeiS-R-GB"/>
                  <a:ea typeface="FZHei-B01S"/>
                  <a:cs typeface="FZHei-B01S"/>
                </a:defRPr>
              </a:lvl9pPr>
            </a:lstStyle>
            <a:p>
              <a:r>
                <a:rPr lang="en-US" altLang="zh-CN" sz="2400" dirty="0">
                  <a:solidFill>
                    <a:schemeClr val="bg1"/>
                  </a:solidFill>
                  <a:latin typeface="思源黑体 Medium" pitchFamily="34" charset="-122"/>
                  <a:ea typeface="思源黑体 Medium" pitchFamily="34" charset="-122"/>
                </a:rPr>
                <a:t>C</a:t>
              </a:r>
              <a:endParaRPr lang="en-US" altLang="zh-CN" sz="2400" dirty="0">
                <a:solidFill>
                  <a:schemeClr val="bg1"/>
                </a:solidFill>
                <a:latin typeface="思源黑体 Medium" pitchFamily="34" charset="-122"/>
                <a:ea typeface="思源黑体 Medium" pitchFamily="34" charset="-122"/>
              </a:endParaRPr>
            </a:p>
          </p:txBody>
        </p:sp>
      </p:grpSp>
      <p:sp>
        <p:nvSpPr>
          <p:cNvPr id="26636" name="333333"/>
          <p:cNvSpPr txBox="1">
            <a:spLocks noChangeArrowheads="1"/>
          </p:cNvSpPr>
          <p:nvPr/>
        </p:nvSpPr>
        <p:spPr bwMode="auto">
          <a:xfrm>
            <a:off x="6024563" y="1808163"/>
            <a:ext cx="26304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400" dirty="0">
                <a:solidFill>
                  <a:srgbClr val="0070C0"/>
                </a:solidFill>
                <a:latin typeface="思源黑体 Medium" pitchFamily="34" charset="-122"/>
                <a:ea typeface="思源黑体 Medium" pitchFamily="34" charset="-122"/>
              </a:rPr>
              <a:t>2.1  </a:t>
            </a:r>
            <a:r>
              <a:rPr lang="zh-CN" altLang="zh-CN" sz="2400" dirty="0">
                <a:solidFill>
                  <a:srgbClr val="0070C0"/>
                </a:solidFill>
                <a:latin typeface="思源黑体 Medium" pitchFamily="34" charset="-122"/>
                <a:ea typeface="思源黑体 Medium" pitchFamily="34" charset="-122"/>
              </a:rPr>
              <a:t>审核要求调整</a:t>
            </a:r>
            <a:endParaRPr lang="zh-CN" altLang="zh-CN" sz="2400" dirty="0">
              <a:solidFill>
                <a:srgbClr val="0070C0"/>
              </a:solidFill>
              <a:latin typeface="思源黑体 Medium" pitchFamily="34" charset="-122"/>
              <a:ea typeface="思源黑体 Medium" pitchFamily="34" charset="-122"/>
            </a:endParaRPr>
          </a:p>
        </p:txBody>
      </p:sp>
      <p:sp>
        <p:nvSpPr>
          <p:cNvPr id="26637" name="333333"/>
          <p:cNvSpPr txBox="1">
            <a:spLocks noChangeArrowheads="1"/>
          </p:cNvSpPr>
          <p:nvPr/>
        </p:nvSpPr>
        <p:spPr bwMode="auto">
          <a:xfrm>
            <a:off x="6008688" y="3476625"/>
            <a:ext cx="2522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400" dirty="0">
                <a:solidFill>
                  <a:srgbClr val="404040"/>
                </a:solidFill>
                <a:latin typeface="思源黑体 Medium" pitchFamily="34" charset="-122"/>
                <a:ea typeface="思源黑体 Medium" pitchFamily="34" charset="-122"/>
              </a:rPr>
              <a:t>2.3  </a:t>
            </a:r>
            <a:r>
              <a:rPr lang="zh-CN" altLang="en-US" sz="2400" dirty="0">
                <a:solidFill>
                  <a:srgbClr val="404040"/>
                </a:solidFill>
                <a:latin typeface="思源黑体 Medium" pitchFamily="34" charset="-122"/>
                <a:ea typeface="思源黑体 Medium" pitchFamily="34" charset="-122"/>
              </a:rPr>
              <a:t>审核范围</a:t>
            </a:r>
            <a:endParaRPr lang="zh-CN" altLang="en-US" sz="2400" dirty="0">
              <a:solidFill>
                <a:srgbClr val="404040"/>
              </a:solidFill>
              <a:latin typeface="思源黑体 Medium" pitchFamily="34" charset="-122"/>
              <a:ea typeface="思源黑体 Medium" pitchFamily="34" charset="-122"/>
            </a:endParaRPr>
          </a:p>
        </p:txBody>
      </p:sp>
      <p:grpSp>
        <p:nvGrpSpPr>
          <p:cNvPr id="26638" name="组合 24"/>
          <p:cNvGrpSpPr/>
          <p:nvPr/>
        </p:nvGrpSpPr>
        <p:grpSpPr bwMode="auto">
          <a:xfrm>
            <a:off x="1584325" y="2593746"/>
            <a:ext cx="2035175" cy="2027468"/>
            <a:chOff x="1414145" y="2140585"/>
            <a:chExt cx="1421130" cy="1421130"/>
          </a:xfrm>
        </p:grpSpPr>
        <p:sp>
          <p:nvSpPr>
            <p:cNvPr id="26" name="Freeform 26"/>
            <p:cNvSpPr/>
            <p:nvPr/>
          </p:nvSpPr>
          <p:spPr>
            <a:xfrm>
              <a:off x="1561681" y="2287943"/>
              <a:ext cx="1126059" cy="112641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92870" tIns="192870" rIns="166640" bIns="166640" spcCol="1270" anchor="ctr"/>
            <a:lstStyle/>
            <a:p>
              <a:pPr algn="ctr" defTabSz="1249680">
                <a:lnSpc>
                  <a:spcPct val="90000"/>
                </a:lnSpc>
                <a:spcAft>
                  <a:spcPct val="35000"/>
                </a:spcAft>
                <a:defRPr/>
              </a:pPr>
              <a:endParaRPr lang="en-US" sz="3795" noProof="1">
                <a:latin typeface="思源黑体 Medium" pitchFamily="34" charset="-122"/>
                <a:ea typeface="思源黑体 Medium" pitchFamily="34" charset="-122"/>
                <a:cs typeface="+mn-ea"/>
                <a:sym typeface="+mn-lt"/>
              </a:endParaRPr>
            </a:p>
          </p:txBody>
        </p:sp>
        <p:sp>
          <p:nvSpPr>
            <p:cNvPr id="27" name="Freeform 116"/>
            <p:cNvSpPr>
              <a:spLocks noEditPoints="1"/>
            </p:cNvSpPr>
            <p:nvPr/>
          </p:nvSpPr>
          <p:spPr bwMode="auto">
            <a:xfrm>
              <a:off x="1851707" y="2630113"/>
              <a:ext cx="546006" cy="442074"/>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lIns="96435" tIns="48217" rIns="96435" bIns="48217"/>
            <a:lstStyle/>
            <a:p>
              <a:pPr>
                <a:defRPr/>
              </a:pPr>
              <a:endParaRPr lang="en-US" sz="1350" noProof="1">
                <a:latin typeface="思源黑体 Medium" pitchFamily="34" charset="-122"/>
                <a:ea typeface="思源黑体 Medium" pitchFamily="34" charset="-122"/>
                <a:cs typeface="+mn-ea"/>
                <a:sym typeface="+mn-lt"/>
              </a:endParaRPr>
            </a:p>
          </p:txBody>
        </p:sp>
        <p:sp>
          <p:nvSpPr>
            <p:cNvPr id="28" name="Freeform 25"/>
            <p:cNvSpPr/>
            <p:nvPr/>
          </p:nvSpPr>
          <p:spPr>
            <a:xfrm>
              <a:off x="1414145" y="2140585"/>
              <a:ext cx="1421130" cy="1421130"/>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2235E"/>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92870" tIns="192870" rIns="166640" bIns="166640" spcCol="1270" anchor="ctr"/>
            <a:lstStyle/>
            <a:p>
              <a:pPr algn="ctr" defTabSz="1249680">
                <a:lnSpc>
                  <a:spcPct val="90000"/>
                </a:lnSpc>
                <a:spcAft>
                  <a:spcPct val="35000"/>
                </a:spcAft>
                <a:defRPr/>
              </a:pPr>
              <a:endParaRPr lang="en-US" sz="3795" noProof="1">
                <a:latin typeface="思源黑体 Medium" pitchFamily="34" charset="-122"/>
                <a:ea typeface="思源黑体 Medium" pitchFamily="34" charset="-122"/>
                <a:cs typeface="+mn-ea"/>
                <a:sym typeface="+mn-lt"/>
              </a:endParaRPr>
            </a:p>
          </p:txBody>
        </p:sp>
      </p:grpSp>
      <p:sp>
        <p:nvSpPr>
          <p:cNvPr id="70" name="矩形 69"/>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71" name="矩形 70"/>
          <p:cNvSpPr>
            <a:spLocks noChangeArrowheads="1"/>
          </p:cNvSpPr>
          <p:nvPr/>
        </p:nvSpPr>
        <p:spPr bwMode="auto">
          <a:xfrm>
            <a:off x="1755775" y="449263"/>
            <a:ext cx="4160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dirty="0">
                <a:solidFill>
                  <a:srgbClr val="18478F"/>
                </a:solidFill>
                <a:latin typeface="方正黑体简体" pitchFamily="2" charset="-122"/>
                <a:ea typeface="方正黑体简体" pitchFamily="2" charset="-122"/>
                <a:sym typeface="FZZhengHeiS-R-GB"/>
              </a:rPr>
              <a:t>调查单位审核工作要求</a:t>
            </a:r>
            <a:endParaRPr lang="zh-CN" altLang="en-US" sz="2800" b="1" dirty="0">
              <a:solidFill>
                <a:srgbClr val="18478F"/>
              </a:solidFill>
              <a:latin typeface="方正黑体简体" pitchFamily="2" charset="-122"/>
              <a:ea typeface="方正黑体简体" pitchFamily="2" charset="-122"/>
              <a:sym typeface="FZZhengHeiS-R-GB"/>
            </a:endParaRPr>
          </a:p>
        </p:txBody>
      </p:sp>
      <p:sp>
        <p:nvSpPr>
          <p:cNvPr id="91" name="圆角矩形 90"/>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92" name="矩形 91"/>
          <p:cNvSpPr>
            <a:spLocks noChangeArrowheads="1"/>
          </p:cNvSpPr>
          <p:nvPr/>
        </p:nvSpPr>
        <p:spPr bwMode="auto">
          <a:xfrm>
            <a:off x="525463" y="387350"/>
            <a:ext cx="6651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dirty="0">
                <a:solidFill>
                  <a:srgbClr val="18478F"/>
                </a:solidFill>
                <a:latin typeface="方正黑体简体" pitchFamily="2" charset="-122"/>
                <a:ea typeface="方正黑体简体" pitchFamily="2" charset="-122"/>
                <a:sym typeface="FZZhengHeiS-R-GB"/>
              </a:rPr>
              <a:t>02</a:t>
            </a:r>
            <a:endParaRPr lang="zh-CN" altLang="en-US" sz="3200" dirty="0">
              <a:solidFill>
                <a:srgbClr val="18478F"/>
              </a:solidFill>
              <a:latin typeface="方正黑体简体" pitchFamily="2" charset="-122"/>
              <a:ea typeface="方正黑体简体" pitchFamily="2" charset="-122"/>
              <a:sym typeface="FZZhengHeiS-R-GB"/>
            </a:endParaRPr>
          </a:p>
        </p:txBody>
      </p:sp>
      <p:sp>
        <p:nvSpPr>
          <p:cNvPr id="93" name="矩形 92"/>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6647"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E51B50AD-EF8E-42C4-A734-6D3EE5327C35}" type="slidenum">
              <a:rPr altLang="en-US" smtClean="0">
                <a:solidFill>
                  <a:srgbClr val="898989"/>
                </a:solidFill>
                <a:cs typeface="FZHei-B01S"/>
              </a:rPr>
            </a:fld>
            <a:endParaRPr lang="zh-CN" altLang="en-US" smtClean="0">
              <a:solidFill>
                <a:srgbClr val="898989"/>
              </a:solidFill>
              <a:cs typeface="FZHei-B01S"/>
            </a:endParaRPr>
          </a:p>
        </p:txBody>
      </p:sp>
      <p:grpSp>
        <p:nvGrpSpPr>
          <p:cNvPr id="26648" name="组合 20"/>
          <p:cNvGrpSpPr/>
          <p:nvPr/>
        </p:nvGrpSpPr>
        <p:grpSpPr bwMode="auto">
          <a:xfrm>
            <a:off x="5108575" y="4284286"/>
            <a:ext cx="609978" cy="609978"/>
            <a:chOff x="7957" y="7163"/>
            <a:chExt cx="823" cy="823"/>
          </a:xfrm>
        </p:grpSpPr>
        <p:sp>
          <p:nvSpPr>
            <p:cNvPr id="4" name="椭圆 3"/>
            <p:cNvSpPr/>
            <p:nvPr/>
          </p:nvSpPr>
          <p:spPr>
            <a:xfrm>
              <a:off x="7957" y="7163"/>
              <a:ext cx="823" cy="823"/>
            </a:xfrm>
            <a:prstGeom prst="ellipse">
              <a:avLst/>
            </a:prstGeom>
            <a:solidFill>
              <a:srgbClr val="022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思源黑体 Medium" pitchFamily="34" charset="-122"/>
                <a:ea typeface="思源黑体 Medium" pitchFamily="34" charset="-122"/>
              </a:endParaRPr>
            </a:p>
          </p:txBody>
        </p:sp>
        <p:sp>
          <p:nvSpPr>
            <p:cNvPr id="26650" name="文本框 4"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SpPr txBox="1">
              <a:spLocks noChangeArrowheads="1"/>
            </p:cNvSpPr>
            <p:nvPr/>
          </p:nvSpPr>
          <p:spPr bwMode="auto">
            <a:xfrm>
              <a:off x="8111" y="7258"/>
              <a:ext cx="541" cy="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eaLnBrk="0" hangingPunct="0">
                <a:defRPr>
                  <a:solidFill>
                    <a:schemeClr val="tx1"/>
                  </a:solidFill>
                  <a:latin typeface="FZZhengHeiS-R-GB"/>
                  <a:ea typeface="FZHei-B01S"/>
                  <a:cs typeface="FZHei-B01S"/>
                </a:defRPr>
              </a:lvl1pPr>
              <a:lvl2pPr defTabSz="514350" eaLnBrk="0" hangingPunct="0">
                <a:defRPr>
                  <a:solidFill>
                    <a:schemeClr val="tx1"/>
                  </a:solidFill>
                  <a:latin typeface="FZZhengHeiS-R-GB"/>
                  <a:ea typeface="FZHei-B01S"/>
                  <a:cs typeface="FZHei-B01S"/>
                </a:defRPr>
              </a:lvl2pPr>
              <a:lvl3pPr defTabSz="514350" eaLnBrk="0" hangingPunct="0">
                <a:defRPr>
                  <a:solidFill>
                    <a:schemeClr val="tx1"/>
                  </a:solidFill>
                  <a:latin typeface="FZZhengHeiS-R-GB"/>
                  <a:ea typeface="FZHei-B01S"/>
                  <a:cs typeface="FZHei-B01S"/>
                </a:defRPr>
              </a:lvl3pPr>
              <a:lvl4pPr defTabSz="514350" eaLnBrk="0" hangingPunct="0">
                <a:defRPr>
                  <a:solidFill>
                    <a:schemeClr val="tx1"/>
                  </a:solidFill>
                  <a:latin typeface="FZZhengHeiS-R-GB"/>
                  <a:ea typeface="FZHei-B01S"/>
                  <a:cs typeface="FZHei-B01S"/>
                </a:defRPr>
              </a:lvl4pPr>
              <a:lvl5pPr defTabSz="514350" eaLnBrk="0" hangingPunct="0">
                <a:defRPr>
                  <a:solidFill>
                    <a:schemeClr val="tx1"/>
                  </a:solidFill>
                  <a:latin typeface="FZZhengHeiS-R-GB"/>
                  <a:ea typeface="FZHei-B01S"/>
                  <a:cs typeface="FZHei-B01S"/>
                </a:defRPr>
              </a:lvl5pPr>
              <a:lvl6pPr defTabSz="514350" eaLnBrk="0" fontAlgn="base" hangingPunct="0">
                <a:spcBef>
                  <a:spcPct val="0"/>
                </a:spcBef>
                <a:spcAft>
                  <a:spcPct val="0"/>
                </a:spcAft>
                <a:defRPr>
                  <a:solidFill>
                    <a:schemeClr val="tx1"/>
                  </a:solidFill>
                  <a:latin typeface="FZZhengHeiS-R-GB"/>
                  <a:ea typeface="FZHei-B01S"/>
                  <a:cs typeface="FZHei-B01S"/>
                </a:defRPr>
              </a:lvl6pPr>
              <a:lvl7pPr defTabSz="514350" eaLnBrk="0" fontAlgn="base" hangingPunct="0">
                <a:spcBef>
                  <a:spcPct val="0"/>
                </a:spcBef>
                <a:spcAft>
                  <a:spcPct val="0"/>
                </a:spcAft>
                <a:defRPr>
                  <a:solidFill>
                    <a:schemeClr val="tx1"/>
                  </a:solidFill>
                  <a:latin typeface="FZZhengHeiS-R-GB"/>
                  <a:ea typeface="FZHei-B01S"/>
                  <a:cs typeface="FZHei-B01S"/>
                </a:defRPr>
              </a:lvl7pPr>
              <a:lvl8pPr defTabSz="514350" eaLnBrk="0" fontAlgn="base" hangingPunct="0">
                <a:spcBef>
                  <a:spcPct val="0"/>
                </a:spcBef>
                <a:spcAft>
                  <a:spcPct val="0"/>
                </a:spcAft>
                <a:defRPr>
                  <a:solidFill>
                    <a:schemeClr val="tx1"/>
                  </a:solidFill>
                  <a:latin typeface="FZZhengHeiS-R-GB"/>
                  <a:ea typeface="FZHei-B01S"/>
                  <a:cs typeface="FZHei-B01S"/>
                </a:defRPr>
              </a:lvl8pPr>
              <a:lvl9pPr defTabSz="514350" eaLnBrk="0" fontAlgn="base" hangingPunct="0">
                <a:spcBef>
                  <a:spcPct val="0"/>
                </a:spcBef>
                <a:spcAft>
                  <a:spcPct val="0"/>
                </a:spcAft>
                <a:defRPr>
                  <a:solidFill>
                    <a:schemeClr val="tx1"/>
                  </a:solidFill>
                  <a:latin typeface="FZZhengHeiS-R-GB"/>
                  <a:ea typeface="FZHei-B01S"/>
                  <a:cs typeface="FZHei-B01S"/>
                </a:defRPr>
              </a:lvl9pPr>
            </a:lstStyle>
            <a:p>
              <a:r>
                <a:rPr lang="en-US" altLang="zh-CN" sz="2400" dirty="0">
                  <a:solidFill>
                    <a:schemeClr val="bg1"/>
                  </a:solidFill>
                  <a:latin typeface="思源黑体 Medium" pitchFamily="34" charset="-122"/>
                  <a:ea typeface="思源黑体 Medium" pitchFamily="34" charset="-122"/>
                </a:rPr>
                <a:t>D</a:t>
              </a:r>
              <a:endParaRPr lang="en-US" altLang="zh-CN" sz="2400" dirty="0">
                <a:solidFill>
                  <a:schemeClr val="bg1"/>
                </a:solidFill>
                <a:latin typeface="思源黑体 Medium" pitchFamily="34" charset="-122"/>
                <a:ea typeface="思源黑体 Medium" pitchFamily="34" charset="-122"/>
              </a:endParaRPr>
            </a:p>
          </p:txBody>
        </p:sp>
      </p:grpSp>
      <p:sp>
        <p:nvSpPr>
          <p:cNvPr id="26651" name="333333"/>
          <p:cNvSpPr txBox="1">
            <a:spLocks noChangeArrowheads="1"/>
          </p:cNvSpPr>
          <p:nvPr/>
        </p:nvSpPr>
        <p:spPr bwMode="auto">
          <a:xfrm>
            <a:off x="6011863" y="4414838"/>
            <a:ext cx="2522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400" dirty="0">
                <a:solidFill>
                  <a:srgbClr val="404040"/>
                </a:solidFill>
                <a:latin typeface="思源黑体 Medium" pitchFamily="34" charset="-122"/>
                <a:ea typeface="思源黑体 Medium" pitchFamily="34" charset="-122"/>
              </a:rPr>
              <a:t>2.4  </a:t>
            </a:r>
            <a:r>
              <a:rPr lang="zh-CN" altLang="en-US" sz="2400" dirty="0">
                <a:solidFill>
                  <a:srgbClr val="404040"/>
                </a:solidFill>
                <a:latin typeface="思源黑体 Medium" pitchFamily="34" charset="-122"/>
                <a:ea typeface="思源黑体 Medium" pitchFamily="34" charset="-122"/>
              </a:rPr>
              <a:t>审核类型</a:t>
            </a:r>
            <a:endParaRPr lang="en-US" altLang="zh-CN" sz="2400" dirty="0">
              <a:solidFill>
                <a:srgbClr val="404040"/>
              </a:solidFill>
              <a:latin typeface="思源黑体 Medium" pitchFamily="34" charset="-122"/>
              <a:ea typeface="思源黑体 Medium" pitchFamily="34" charset="-122"/>
            </a:endParaRPr>
          </a:p>
        </p:txBody>
      </p:sp>
      <p:sp>
        <p:nvSpPr>
          <p:cNvPr id="26652" name="333333"/>
          <p:cNvSpPr txBox="1">
            <a:spLocks noChangeArrowheads="1"/>
          </p:cNvSpPr>
          <p:nvPr/>
        </p:nvSpPr>
        <p:spPr bwMode="auto">
          <a:xfrm>
            <a:off x="6024563" y="5276850"/>
            <a:ext cx="2522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400" dirty="0">
                <a:solidFill>
                  <a:srgbClr val="404040"/>
                </a:solidFill>
                <a:latin typeface="思源黑体 Medium" pitchFamily="34" charset="-122"/>
                <a:ea typeface="思源黑体 Medium" pitchFamily="34" charset="-122"/>
              </a:rPr>
              <a:t>2.5  </a:t>
            </a:r>
            <a:r>
              <a:rPr lang="zh-CN" altLang="en-US" sz="2400" dirty="0">
                <a:solidFill>
                  <a:srgbClr val="404040"/>
                </a:solidFill>
                <a:latin typeface="思源黑体 Medium" pitchFamily="34" charset="-122"/>
                <a:ea typeface="思源黑体 Medium" pitchFamily="34" charset="-122"/>
              </a:rPr>
              <a:t>申报材料</a:t>
            </a:r>
            <a:endParaRPr lang="zh-CN" altLang="en-US" sz="2400" dirty="0">
              <a:solidFill>
                <a:srgbClr val="404040"/>
              </a:solidFill>
              <a:latin typeface="思源黑体 Medium" pitchFamily="34" charset="-122"/>
              <a:ea typeface="思源黑体 Medium" pitchFamily="34" charset="-122"/>
            </a:endParaRPr>
          </a:p>
        </p:txBody>
      </p:sp>
      <p:grpSp>
        <p:nvGrpSpPr>
          <p:cNvPr id="26653" name="组合 21"/>
          <p:cNvGrpSpPr/>
          <p:nvPr/>
        </p:nvGrpSpPr>
        <p:grpSpPr bwMode="auto">
          <a:xfrm>
            <a:off x="5108575" y="5173019"/>
            <a:ext cx="609978" cy="611831"/>
            <a:chOff x="7957" y="7163"/>
            <a:chExt cx="823" cy="823"/>
          </a:xfrm>
        </p:grpSpPr>
        <p:sp>
          <p:nvSpPr>
            <p:cNvPr id="23" name="椭圆 22"/>
            <p:cNvSpPr/>
            <p:nvPr/>
          </p:nvSpPr>
          <p:spPr>
            <a:xfrm>
              <a:off x="7957" y="7163"/>
              <a:ext cx="823" cy="823"/>
            </a:xfrm>
            <a:prstGeom prst="ellipse">
              <a:avLst/>
            </a:prstGeom>
            <a:solidFill>
              <a:srgbClr val="022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思源黑体 Medium" pitchFamily="34" charset="-122"/>
                <a:ea typeface="思源黑体 Medium" pitchFamily="34" charset="-122"/>
              </a:endParaRPr>
            </a:p>
          </p:txBody>
        </p:sp>
        <p:sp>
          <p:nvSpPr>
            <p:cNvPr id="26655" name="文本框 23"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SpPr txBox="1">
              <a:spLocks noChangeArrowheads="1"/>
            </p:cNvSpPr>
            <p:nvPr/>
          </p:nvSpPr>
          <p:spPr bwMode="auto">
            <a:xfrm>
              <a:off x="8111" y="7258"/>
              <a:ext cx="463"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eaLnBrk="0" hangingPunct="0">
                <a:defRPr>
                  <a:solidFill>
                    <a:schemeClr val="tx1"/>
                  </a:solidFill>
                  <a:latin typeface="FZZhengHeiS-R-GB"/>
                  <a:ea typeface="FZHei-B01S"/>
                  <a:cs typeface="FZHei-B01S"/>
                </a:defRPr>
              </a:lvl1pPr>
              <a:lvl2pPr defTabSz="514350" eaLnBrk="0" hangingPunct="0">
                <a:defRPr>
                  <a:solidFill>
                    <a:schemeClr val="tx1"/>
                  </a:solidFill>
                  <a:latin typeface="FZZhengHeiS-R-GB"/>
                  <a:ea typeface="FZHei-B01S"/>
                  <a:cs typeface="FZHei-B01S"/>
                </a:defRPr>
              </a:lvl2pPr>
              <a:lvl3pPr defTabSz="514350" eaLnBrk="0" hangingPunct="0">
                <a:defRPr>
                  <a:solidFill>
                    <a:schemeClr val="tx1"/>
                  </a:solidFill>
                  <a:latin typeface="FZZhengHeiS-R-GB"/>
                  <a:ea typeface="FZHei-B01S"/>
                  <a:cs typeface="FZHei-B01S"/>
                </a:defRPr>
              </a:lvl3pPr>
              <a:lvl4pPr defTabSz="514350" eaLnBrk="0" hangingPunct="0">
                <a:defRPr>
                  <a:solidFill>
                    <a:schemeClr val="tx1"/>
                  </a:solidFill>
                  <a:latin typeface="FZZhengHeiS-R-GB"/>
                  <a:ea typeface="FZHei-B01S"/>
                  <a:cs typeface="FZHei-B01S"/>
                </a:defRPr>
              </a:lvl4pPr>
              <a:lvl5pPr defTabSz="514350" eaLnBrk="0" hangingPunct="0">
                <a:defRPr>
                  <a:solidFill>
                    <a:schemeClr val="tx1"/>
                  </a:solidFill>
                  <a:latin typeface="FZZhengHeiS-R-GB"/>
                  <a:ea typeface="FZHei-B01S"/>
                  <a:cs typeface="FZHei-B01S"/>
                </a:defRPr>
              </a:lvl5pPr>
              <a:lvl6pPr defTabSz="514350" eaLnBrk="0" fontAlgn="base" hangingPunct="0">
                <a:spcBef>
                  <a:spcPct val="0"/>
                </a:spcBef>
                <a:spcAft>
                  <a:spcPct val="0"/>
                </a:spcAft>
                <a:defRPr>
                  <a:solidFill>
                    <a:schemeClr val="tx1"/>
                  </a:solidFill>
                  <a:latin typeface="FZZhengHeiS-R-GB"/>
                  <a:ea typeface="FZHei-B01S"/>
                  <a:cs typeface="FZHei-B01S"/>
                </a:defRPr>
              </a:lvl6pPr>
              <a:lvl7pPr defTabSz="514350" eaLnBrk="0" fontAlgn="base" hangingPunct="0">
                <a:spcBef>
                  <a:spcPct val="0"/>
                </a:spcBef>
                <a:spcAft>
                  <a:spcPct val="0"/>
                </a:spcAft>
                <a:defRPr>
                  <a:solidFill>
                    <a:schemeClr val="tx1"/>
                  </a:solidFill>
                  <a:latin typeface="FZZhengHeiS-R-GB"/>
                  <a:ea typeface="FZHei-B01S"/>
                  <a:cs typeface="FZHei-B01S"/>
                </a:defRPr>
              </a:lvl7pPr>
              <a:lvl8pPr defTabSz="514350" eaLnBrk="0" fontAlgn="base" hangingPunct="0">
                <a:spcBef>
                  <a:spcPct val="0"/>
                </a:spcBef>
                <a:spcAft>
                  <a:spcPct val="0"/>
                </a:spcAft>
                <a:defRPr>
                  <a:solidFill>
                    <a:schemeClr val="tx1"/>
                  </a:solidFill>
                  <a:latin typeface="FZZhengHeiS-R-GB"/>
                  <a:ea typeface="FZHei-B01S"/>
                  <a:cs typeface="FZHei-B01S"/>
                </a:defRPr>
              </a:lvl8pPr>
              <a:lvl9pPr defTabSz="514350" eaLnBrk="0" fontAlgn="base" hangingPunct="0">
                <a:spcBef>
                  <a:spcPct val="0"/>
                </a:spcBef>
                <a:spcAft>
                  <a:spcPct val="0"/>
                </a:spcAft>
                <a:defRPr>
                  <a:solidFill>
                    <a:schemeClr val="tx1"/>
                  </a:solidFill>
                  <a:latin typeface="FZZhengHeiS-R-GB"/>
                  <a:ea typeface="FZHei-B01S"/>
                  <a:cs typeface="FZHei-B01S"/>
                </a:defRPr>
              </a:lvl9pPr>
            </a:lstStyle>
            <a:p>
              <a:r>
                <a:rPr lang="en-US" altLang="zh-CN" sz="2400" dirty="0">
                  <a:solidFill>
                    <a:schemeClr val="bg1"/>
                  </a:solidFill>
                  <a:latin typeface="思源黑体 Medium" pitchFamily="34" charset="-122"/>
                  <a:ea typeface="思源黑体 Medium" pitchFamily="34" charset="-122"/>
                </a:rPr>
                <a:t>E</a:t>
              </a:r>
              <a:endParaRPr lang="en-US" altLang="zh-CN" sz="2400" dirty="0">
                <a:solidFill>
                  <a:schemeClr val="bg1"/>
                </a:solidFill>
                <a:latin typeface="思源黑体 Medium" pitchFamily="34" charset="-122"/>
                <a:ea typeface="思源黑体 Medium" pitchFamily="34" charset="-122"/>
              </a:endParaRPr>
            </a:p>
          </p:txBody>
        </p:sp>
      </p:grpSp>
      <p:grpSp>
        <p:nvGrpSpPr>
          <p:cNvPr id="26656" name="组合 29"/>
          <p:cNvGrpSpPr/>
          <p:nvPr/>
        </p:nvGrpSpPr>
        <p:grpSpPr bwMode="auto">
          <a:xfrm>
            <a:off x="5106988" y="2493585"/>
            <a:ext cx="611565" cy="611565"/>
            <a:chOff x="7897" y="5472"/>
            <a:chExt cx="823" cy="823"/>
          </a:xfrm>
        </p:grpSpPr>
        <p:sp>
          <p:nvSpPr>
            <p:cNvPr id="31" name="椭圆 30"/>
            <p:cNvSpPr/>
            <p:nvPr/>
          </p:nvSpPr>
          <p:spPr>
            <a:xfrm>
              <a:off x="7897" y="5472"/>
              <a:ext cx="823" cy="823"/>
            </a:xfrm>
            <a:prstGeom prst="ellipse">
              <a:avLst/>
            </a:prstGeom>
            <a:solidFill>
              <a:srgbClr val="022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思源黑体 Medium" pitchFamily="34" charset="-122"/>
                <a:ea typeface="思源黑体 Medium" pitchFamily="34" charset="-122"/>
              </a:endParaRPr>
            </a:p>
          </p:txBody>
        </p:sp>
        <p:sp>
          <p:nvSpPr>
            <p:cNvPr id="26658" name="文本框 31"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SpPr txBox="1">
              <a:spLocks noChangeArrowheads="1"/>
            </p:cNvSpPr>
            <p:nvPr/>
          </p:nvSpPr>
          <p:spPr bwMode="auto">
            <a:xfrm>
              <a:off x="8051" y="5567"/>
              <a:ext cx="484"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eaLnBrk="0" hangingPunct="0">
                <a:defRPr>
                  <a:solidFill>
                    <a:schemeClr val="tx1"/>
                  </a:solidFill>
                  <a:latin typeface="FZZhengHeiS-R-GB"/>
                  <a:ea typeface="FZHei-B01S"/>
                  <a:cs typeface="FZHei-B01S"/>
                </a:defRPr>
              </a:lvl1pPr>
              <a:lvl2pPr defTabSz="514350" eaLnBrk="0" hangingPunct="0">
                <a:defRPr>
                  <a:solidFill>
                    <a:schemeClr val="tx1"/>
                  </a:solidFill>
                  <a:latin typeface="FZZhengHeiS-R-GB"/>
                  <a:ea typeface="FZHei-B01S"/>
                  <a:cs typeface="FZHei-B01S"/>
                </a:defRPr>
              </a:lvl2pPr>
              <a:lvl3pPr defTabSz="514350" eaLnBrk="0" hangingPunct="0">
                <a:defRPr>
                  <a:solidFill>
                    <a:schemeClr val="tx1"/>
                  </a:solidFill>
                  <a:latin typeface="FZZhengHeiS-R-GB"/>
                  <a:ea typeface="FZHei-B01S"/>
                  <a:cs typeface="FZHei-B01S"/>
                </a:defRPr>
              </a:lvl3pPr>
              <a:lvl4pPr defTabSz="514350" eaLnBrk="0" hangingPunct="0">
                <a:defRPr>
                  <a:solidFill>
                    <a:schemeClr val="tx1"/>
                  </a:solidFill>
                  <a:latin typeface="FZZhengHeiS-R-GB"/>
                  <a:ea typeface="FZHei-B01S"/>
                  <a:cs typeface="FZHei-B01S"/>
                </a:defRPr>
              </a:lvl4pPr>
              <a:lvl5pPr defTabSz="514350" eaLnBrk="0" hangingPunct="0">
                <a:defRPr>
                  <a:solidFill>
                    <a:schemeClr val="tx1"/>
                  </a:solidFill>
                  <a:latin typeface="FZZhengHeiS-R-GB"/>
                  <a:ea typeface="FZHei-B01S"/>
                  <a:cs typeface="FZHei-B01S"/>
                </a:defRPr>
              </a:lvl5pPr>
              <a:lvl6pPr defTabSz="514350" eaLnBrk="0" fontAlgn="base" hangingPunct="0">
                <a:spcBef>
                  <a:spcPct val="0"/>
                </a:spcBef>
                <a:spcAft>
                  <a:spcPct val="0"/>
                </a:spcAft>
                <a:defRPr>
                  <a:solidFill>
                    <a:schemeClr val="tx1"/>
                  </a:solidFill>
                  <a:latin typeface="FZZhengHeiS-R-GB"/>
                  <a:ea typeface="FZHei-B01S"/>
                  <a:cs typeface="FZHei-B01S"/>
                </a:defRPr>
              </a:lvl6pPr>
              <a:lvl7pPr defTabSz="514350" eaLnBrk="0" fontAlgn="base" hangingPunct="0">
                <a:spcBef>
                  <a:spcPct val="0"/>
                </a:spcBef>
                <a:spcAft>
                  <a:spcPct val="0"/>
                </a:spcAft>
                <a:defRPr>
                  <a:solidFill>
                    <a:schemeClr val="tx1"/>
                  </a:solidFill>
                  <a:latin typeface="FZZhengHeiS-R-GB"/>
                  <a:ea typeface="FZHei-B01S"/>
                  <a:cs typeface="FZHei-B01S"/>
                </a:defRPr>
              </a:lvl7pPr>
              <a:lvl8pPr defTabSz="514350" eaLnBrk="0" fontAlgn="base" hangingPunct="0">
                <a:spcBef>
                  <a:spcPct val="0"/>
                </a:spcBef>
                <a:spcAft>
                  <a:spcPct val="0"/>
                </a:spcAft>
                <a:defRPr>
                  <a:solidFill>
                    <a:schemeClr val="tx1"/>
                  </a:solidFill>
                  <a:latin typeface="FZZhengHeiS-R-GB"/>
                  <a:ea typeface="FZHei-B01S"/>
                  <a:cs typeface="FZHei-B01S"/>
                </a:defRPr>
              </a:lvl8pPr>
              <a:lvl9pPr defTabSz="514350" eaLnBrk="0" fontAlgn="base" hangingPunct="0">
                <a:spcBef>
                  <a:spcPct val="0"/>
                </a:spcBef>
                <a:spcAft>
                  <a:spcPct val="0"/>
                </a:spcAft>
                <a:defRPr>
                  <a:solidFill>
                    <a:schemeClr val="tx1"/>
                  </a:solidFill>
                  <a:latin typeface="FZZhengHeiS-R-GB"/>
                  <a:ea typeface="FZHei-B01S"/>
                  <a:cs typeface="FZHei-B01S"/>
                </a:defRPr>
              </a:lvl9pPr>
            </a:lstStyle>
            <a:p>
              <a:r>
                <a:rPr lang="en-US" altLang="zh-CN" sz="2400" dirty="0" smtClean="0">
                  <a:solidFill>
                    <a:schemeClr val="bg1"/>
                  </a:solidFill>
                  <a:latin typeface="思源黑体 Medium" pitchFamily="34" charset="-122"/>
                  <a:ea typeface="思源黑体 Medium" pitchFamily="34" charset="-122"/>
                </a:rPr>
                <a:t>B</a:t>
              </a:r>
              <a:endParaRPr lang="en-US" altLang="zh-CN" sz="2400" dirty="0">
                <a:solidFill>
                  <a:schemeClr val="bg1"/>
                </a:solidFill>
                <a:latin typeface="思源黑体 Medium" pitchFamily="34" charset="-122"/>
                <a:ea typeface="思源黑体 Medium" pitchFamily="34" charset="-122"/>
              </a:endParaRPr>
            </a:p>
          </p:txBody>
        </p:sp>
      </p:grpSp>
      <p:sp>
        <p:nvSpPr>
          <p:cNvPr id="26659" name="333333"/>
          <p:cNvSpPr txBox="1">
            <a:spLocks noChangeArrowheads="1"/>
          </p:cNvSpPr>
          <p:nvPr/>
        </p:nvSpPr>
        <p:spPr bwMode="auto">
          <a:xfrm>
            <a:off x="6008688" y="2620963"/>
            <a:ext cx="2522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400" dirty="0">
                <a:solidFill>
                  <a:srgbClr val="404040"/>
                </a:solidFill>
                <a:latin typeface="思源黑体 Medium" pitchFamily="34" charset="-122"/>
                <a:ea typeface="思源黑体 Medium" pitchFamily="34" charset="-122"/>
              </a:rPr>
              <a:t>2.2  </a:t>
            </a:r>
            <a:r>
              <a:rPr lang="zh-CN" altLang="en-US" sz="2400" dirty="0">
                <a:solidFill>
                  <a:srgbClr val="404040"/>
                </a:solidFill>
                <a:latin typeface="思源黑体 Medium" pitchFamily="34" charset="-122"/>
                <a:ea typeface="思源黑体 Medium" pitchFamily="34" charset="-122"/>
              </a:rPr>
              <a:t>审核时间</a:t>
            </a:r>
            <a:endParaRPr lang="zh-CN" altLang="en-US" sz="2400" dirty="0">
              <a:solidFill>
                <a:srgbClr val="404040"/>
              </a:solidFill>
              <a:latin typeface="思源黑体 Medium" pitchFamily="34" charset="-122"/>
              <a:ea typeface="思源黑体 Medium" pitchFamily="34" charset="-122"/>
            </a:endParaRPr>
          </a:p>
        </p:txBody>
      </p:sp>
    </p:spTree>
  </p:cSld>
  <p:clrMapOvr>
    <a:masterClrMapping/>
  </p:clrMapOvr>
  <p:transition spd="slow"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500"/>
                                        <p:tgtEl>
                                          <p:spTgt spid="91"/>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92"/>
                                        </p:tgtEl>
                                        <p:attrNameLst>
                                          <p:attrName>style.visibility</p:attrName>
                                        </p:attrNameLst>
                                      </p:cBhvr>
                                      <p:to>
                                        <p:strVal val="visible"/>
                                      </p:to>
                                    </p:set>
                                    <p:animEffect transition="in" filter="fade">
                                      <p:cBhvr>
                                        <p:cTn id="13" dur="500"/>
                                        <p:tgtEl>
                                          <p:spTgt spid="92"/>
                                        </p:tgtEl>
                                      </p:cBhvr>
                                    </p:animEffect>
                                  </p:childTnLst>
                                </p:cTn>
                              </p:par>
                              <p:par>
                                <p:cTn id="14" presetID="63" presetClass="path" presetSubtype="0" accel="50000" decel="50000" fill="hold" nodeType="withEffect">
                                  <p:stCondLst>
                                    <p:cond delay="0"/>
                                  </p:stCondLst>
                                  <p:childTnLst>
                                    <p:animMotion origin="layout" path="M -0.16667 2.59259E-6 L 2.5E-6 2.59259E-6 " pathEditMode="relative" rAng="0" ptsTypes="AA">
                                      <p:cBhvr>
                                        <p:cTn id="15" dur="800" fill="hold"/>
                                        <p:tgtEl>
                                          <p:spTgt spid="91"/>
                                        </p:tgtEl>
                                        <p:attrNameLst>
                                          <p:attrName>ppt_x</p:attrName>
                                          <p:attrName>ppt_y</p:attrName>
                                        </p:attrNameLst>
                                      </p:cBhvr>
                                      <p:rCtr x="8300" y="0"/>
                                    </p:animMotion>
                                  </p:childTnLst>
                                </p:cTn>
                              </p:par>
                              <p:par>
                                <p:cTn id="16" presetID="10" presetClass="entr" presetSubtype="0" fill="hold" grpId="0" nodeType="withEffect">
                                  <p:stCondLst>
                                    <p:cond delay="500"/>
                                  </p:stCondLst>
                                  <p:childTnLst>
                                    <p:set>
                                      <p:cBhvr>
                                        <p:cTn id="17" dur="1" fill="hold">
                                          <p:stCondLst>
                                            <p:cond delay="0"/>
                                          </p:stCondLst>
                                        </p:cTn>
                                        <p:tgtEl>
                                          <p:spTgt spid="93"/>
                                        </p:tgtEl>
                                        <p:attrNameLst>
                                          <p:attrName>style.visibility</p:attrName>
                                        </p:attrNameLst>
                                      </p:cBhvr>
                                      <p:to>
                                        <p:strVal val="visible"/>
                                      </p:to>
                                    </p:set>
                                    <p:animEffect transition="in" filter="fade">
                                      <p:cBhvr>
                                        <p:cTn id="18" dur="500"/>
                                        <p:tgtEl>
                                          <p:spTgt spid="93"/>
                                        </p:tgtEl>
                                      </p:cBhvr>
                                    </p:animEffect>
                                  </p:childTnLst>
                                </p:cTn>
                              </p:par>
                              <p:par>
                                <p:cTn id="19" presetID="63" presetClass="path" presetSubtype="0" accel="50000" decel="50000" fill="hold" grpId="1" nodeType="withEffect">
                                  <p:stCondLst>
                                    <p:cond delay="200"/>
                                  </p:stCondLst>
                                  <p:childTnLst>
                                    <p:animMotion origin="layout" path="M -0.16667 -1.85185E-6 L -2.5E-6 -1.85185E-6 " pathEditMode="relative" rAng="0" ptsTypes="AA">
                                      <p:cBhvr>
                                        <p:cTn id="20" dur="800" fill="hold"/>
                                        <p:tgtEl>
                                          <p:spTgt spid="93"/>
                                        </p:tgtEl>
                                        <p:attrNameLst>
                                          <p:attrName>ppt_x</p:attrName>
                                          <p:attrName>ppt_y</p:attrName>
                                        </p:attrNameLst>
                                      </p:cBhvr>
                                      <p:rCtr x="8800" y="0"/>
                                    </p:animMotion>
                                  </p:childTnLst>
                                </p:cTn>
                              </p:par>
                              <p:par>
                                <p:cTn id="21" presetID="10" presetClass="entr" presetSubtype="0" fill="hold" grpId="0" nodeType="withEffect">
                                  <p:stCondLst>
                                    <p:cond delay="750"/>
                                  </p:stCondLst>
                                  <p:childTnLst>
                                    <p:set>
                                      <p:cBhvr>
                                        <p:cTn id="22" dur="1" fill="hold">
                                          <p:stCondLst>
                                            <p:cond delay="0"/>
                                          </p:stCondLst>
                                        </p:cTn>
                                        <p:tgtEl>
                                          <p:spTgt spid="70"/>
                                        </p:tgtEl>
                                        <p:attrNameLst>
                                          <p:attrName>style.visibility</p:attrName>
                                        </p:attrNameLst>
                                      </p:cBhvr>
                                      <p:to>
                                        <p:strVal val="visible"/>
                                      </p:to>
                                    </p:set>
                                    <p:animEffect transition="in" filter="fade">
                                      <p:cBhvr>
                                        <p:cTn id="23" dur="1000"/>
                                        <p:tgtEl>
                                          <p:spTgt spid="70"/>
                                        </p:tgtEl>
                                      </p:cBhvr>
                                    </p:animEffect>
                                  </p:childTnLst>
                                </p:cTn>
                              </p:par>
                              <p:par>
                                <p:cTn id="24" presetID="63" presetClass="path" presetSubtype="0" accel="50000" decel="50000" fill="hold" grpId="1" nodeType="withEffect">
                                  <p:stCondLst>
                                    <p:cond delay="0"/>
                                  </p:stCondLst>
                                  <p:childTnLst>
                                    <p:animMotion origin="layout" path="M -0.16666 -3.7037E-7 L -2.5E-6 -3.7037E-7 " pathEditMode="relative" rAng="0" ptsTypes="AA">
                                      <p:cBhvr>
                                        <p:cTn id="25" dur="800" fill="hold"/>
                                        <p:tgtEl>
                                          <p:spTgt spid="70"/>
                                        </p:tgtEl>
                                        <p:attrNameLst>
                                          <p:attrName>ppt_x</p:attrName>
                                          <p:attrName>ppt_y</p:attrName>
                                        </p:attrNameLst>
                                      </p:cBhvr>
                                      <p:rCtr x="8300" y="0"/>
                                    </p:animMotion>
                                  </p:childTnLst>
                                </p:cTn>
                              </p:par>
                              <p:par>
                                <p:cTn id="26" presetID="22" presetClass="entr" presetSubtype="8" fill="hold" grpId="0" nodeType="withEffect">
                                  <p:stCondLst>
                                    <p:cond delay="500"/>
                                  </p:stCondLst>
                                  <p:childTnLst>
                                    <p:set>
                                      <p:cBhvr>
                                        <p:cTn id="27" dur="1" fill="hold">
                                          <p:stCondLst>
                                            <p:cond delay="0"/>
                                          </p:stCondLst>
                                        </p:cTn>
                                        <p:tgtEl>
                                          <p:spTgt spid="71"/>
                                        </p:tgtEl>
                                        <p:attrNameLst>
                                          <p:attrName>style.visibility</p:attrName>
                                        </p:attrNameLst>
                                      </p:cBhvr>
                                      <p:to>
                                        <p:strVal val="visible"/>
                                      </p:to>
                                    </p:set>
                                    <p:animEffect transition="in" filter="wipe(left)">
                                      <p:cBhvr>
                                        <p:cTn id="28"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0" grpId="1" bldLvl="0" animBg="1"/>
      <p:bldP spid="71" grpId="0"/>
      <p:bldP spid="92" grpId="0"/>
      <p:bldP spid="93" grpId="0" bldLvl="0" animBg="1"/>
      <p:bldP spid="93" grpId="1" bldLvl="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661035" y="1178560"/>
            <a:ext cx="10650855" cy="4665980"/>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l" defTabSz="914400" rtl="0" eaLnBrk="0" fontAlgn="base" latinLnBrk="0" hangingPunct="0">
              <a:lnSpc>
                <a:spcPts val="3800"/>
              </a:lnSpc>
              <a:spcBef>
                <a:spcPct val="0"/>
              </a:spcBef>
              <a:spcAft>
                <a:spcPct val="0"/>
              </a:spcAft>
              <a:buClrTx/>
              <a:buSzTx/>
              <a:buFontTx/>
              <a:buNone/>
            </a:pPr>
            <a:endParaRPr kumimoji="0" lang="zh-CN" altLang="en-US" sz="2800" b="1" i="0" u="none" strike="noStrike" kern="1200" cap="none" spc="0" normalizeH="0" baseline="0" noProof="1">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sym typeface="+mn-lt"/>
            </a:endParaRPr>
          </a:p>
          <a:p>
            <a:pPr marL="0" marR="0" indent="0" algn="l" defTabSz="914400" rtl="0" eaLnBrk="0" fontAlgn="base" hangingPunct="0">
              <a:lnSpc>
                <a:spcPct val="150000"/>
              </a:lnSpc>
              <a:spcBef>
                <a:spcPct val="0"/>
              </a:spcBef>
              <a:spcAft>
                <a:spcPct val="0"/>
              </a:spcAft>
              <a:buClrTx/>
              <a:buSzTx/>
              <a:buFontTx/>
              <a:buNone/>
            </a:pPr>
            <a:r>
              <a:rPr kumimoji="0" lang="zh-CN" altLang="en-US" sz="3200" b="1" i="0" u="none" strike="noStrike" kern="1200" cap="none" spc="0" normalizeH="0" baseline="0" noProof="1">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sym typeface="+mn-lt"/>
              </a:rPr>
              <a:t>（</a:t>
            </a:r>
            <a:r>
              <a:rPr kumimoji="0" lang="en-US" altLang="zh-CN" sz="3200" b="1" i="0" u="none" strike="noStrike" kern="1200" cap="none" spc="0" normalizeH="0" baseline="0" noProof="1">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sym typeface="+mn-lt"/>
              </a:rPr>
              <a:t>1</a:t>
            </a:r>
            <a:r>
              <a:rPr kumimoji="0" lang="zh-CN" altLang="en-US" sz="3200" b="1" i="0" u="none" strike="noStrike" kern="1200" cap="none" spc="0" normalizeH="0" baseline="0" noProof="1">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sym typeface="+mn-lt"/>
              </a:rPr>
              <a:t>）年度报表</a:t>
            </a:r>
            <a:endParaRPr kumimoji="0" lang="zh-CN" altLang="en-US" sz="3200" b="1" i="0" u="none" strike="noStrike" kern="1200" cap="none" spc="0" normalizeH="0" baseline="0" noProof="1">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sym typeface="+mn-lt"/>
            </a:endParaRPr>
          </a:p>
          <a:p>
            <a:pPr marL="0" marR="0" indent="0" algn="l" defTabSz="914400" rtl="0" eaLnBrk="0" fontAlgn="base" hangingPunct="0">
              <a:lnSpc>
                <a:spcPct val="150000"/>
              </a:lnSpc>
              <a:spcBef>
                <a:spcPct val="0"/>
              </a:spcBef>
              <a:spcAft>
                <a:spcPct val="0"/>
              </a:spcAft>
              <a:buClrTx/>
              <a:buSzTx/>
              <a:buFontTx/>
              <a:buNone/>
            </a:pPr>
            <a:r>
              <a:rPr kumimoji="0" lang="zh-CN" altLang="en-US" sz="320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rPr>
              <a:t>“调查单位基本情况”（101-1表）</a:t>
            </a:r>
            <a:endParaRPr kumimoji="0" lang="zh-CN" altLang="en-US" sz="320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endParaRPr>
          </a:p>
          <a:p>
            <a:pPr marL="0" marR="0" indent="0" algn="l" defTabSz="914400" rtl="0" eaLnBrk="0" fontAlgn="base" hangingPunct="0">
              <a:lnSpc>
                <a:spcPct val="150000"/>
              </a:lnSpc>
              <a:spcBef>
                <a:spcPct val="0"/>
              </a:spcBef>
              <a:spcAft>
                <a:spcPct val="0"/>
              </a:spcAft>
              <a:buClrTx/>
              <a:buSzTx/>
              <a:buFontTx/>
              <a:buNone/>
            </a:pPr>
            <a:r>
              <a:rPr kumimoji="0" lang="zh-CN" altLang="en-US" sz="320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rPr>
              <a:t>“法人单位所属产业活动单位情况”（101-2表）</a:t>
            </a:r>
            <a:endParaRPr kumimoji="0" lang="zh-CN" altLang="en-US" sz="3200" b="1" i="0" u="none" strike="noStrike" kern="1200" cap="none" spc="0" normalizeH="0" baseline="0" noProof="1">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sym typeface="+mn-lt"/>
            </a:endParaRPr>
          </a:p>
          <a:p>
            <a:pPr marL="0" marR="0" indent="0" algn="l" defTabSz="914400" rtl="0" eaLnBrk="0" fontAlgn="base" hangingPunct="0">
              <a:lnSpc>
                <a:spcPct val="150000"/>
              </a:lnSpc>
              <a:spcBef>
                <a:spcPct val="0"/>
              </a:spcBef>
              <a:spcAft>
                <a:spcPct val="0"/>
              </a:spcAft>
              <a:buClrTx/>
              <a:buSzTx/>
              <a:buFontTx/>
              <a:buNone/>
            </a:pPr>
            <a:r>
              <a:rPr kumimoji="0" lang="zh-CN" altLang="en-US" sz="3200" b="1" i="0" u="none" strike="noStrike" kern="1200" cap="none" spc="0" normalizeH="0" baseline="0" noProof="1">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sym typeface="+mn-lt"/>
              </a:rPr>
              <a:t>（</a:t>
            </a:r>
            <a:r>
              <a:rPr kumimoji="0" lang="en-US" altLang="zh-CN" sz="3200" b="1" i="0" u="none" strike="noStrike" kern="1200" cap="none" spc="0" normalizeH="0" baseline="0" noProof="1">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sym typeface="+mn-lt"/>
              </a:rPr>
              <a:t>2</a:t>
            </a:r>
            <a:r>
              <a:rPr kumimoji="0" lang="zh-CN" altLang="en-US" sz="3200" b="1" i="0" u="none" strike="noStrike" kern="1200" cap="none" spc="0" normalizeH="0" baseline="0" noProof="1">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sym typeface="+mn-lt"/>
              </a:rPr>
              <a:t>）定期报表</a:t>
            </a:r>
            <a:endParaRPr kumimoji="0" lang="zh-CN" altLang="en-US" sz="3200" b="1" i="0" u="none" strike="noStrike" kern="1200" cap="none" spc="0" normalizeH="0" baseline="0" noProof="1">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sym typeface="+mn-lt"/>
            </a:endParaRPr>
          </a:p>
          <a:p>
            <a:pPr marL="0" marR="0" indent="0" algn="l" defTabSz="914400" rtl="0" eaLnBrk="0" fontAlgn="base" hangingPunct="0">
              <a:lnSpc>
                <a:spcPct val="150000"/>
              </a:lnSpc>
              <a:spcBef>
                <a:spcPct val="0"/>
              </a:spcBef>
              <a:spcAft>
                <a:spcPct val="0"/>
              </a:spcAft>
              <a:buClrTx/>
              <a:buSzTx/>
              <a:buFontTx/>
              <a:buNone/>
            </a:pPr>
            <a:r>
              <a:rPr kumimoji="0" lang="zh-CN" altLang="en-US" sz="320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rPr>
              <a:t>“调查单位基本情况”（</a:t>
            </a:r>
            <a:r>
              <a:rPr kumimoji="0" lang="en-US" altLang="zh-CN" sz="320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rPr>
              <a:t>201-1</a:t>
            </a:r>
            <a:r>
              <a:rPr kumimoji="0" lang="zh-CN" altLang="en-US" sz="320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rPr>
              <a:t>表）</a:t>
            </a:r>
            <a:endParaRPr kumimoji="0" lang="zh-CN" altLang="en-US" sz="2400" b="1"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endParaRPr>
          </a:p>
          <a:p>
            <a:pPr marL="0" marR="0" indent="0" algn="l" defTabSz="914400" rtl="0" eaLnBrk="0" fontAlgn="base" latinLnBrk="0" hangingPunct="0">
              <a:lnSpc>
                <a:spcPts val="3200"/>
              </a:lnSpc>
              <a:spcBef>
                <a:spcPct val="0"/>
              </a:spcBef>
              <a:spcAft>
                <a:spcPct val="0"/>
              </a:spcAft>
              <a:buClrTx/>
              <a:buSzTx/>
              <a:buFontTx/>
              <a:buNone/>
            </a:pPr>
            <a:endParaRPr kumimoji="0" lang="zh-CN" altLang="en-US" sz="2400" b="1"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endParaRPr>
          </a:p>
        </p:txBody>
      </p:sp>
      <p:sp>
        <p:nvSpPr>
          <p:cNvPr id="20481" name="标题 1"/>
          <p:cNvSpPr>
            <a:spLocks noGrp="1"/>
          </p:cNvSpPr>
          <p:nvPr/>
        </p:nvSpPr>
        <p:spPr>
          <a:xfrm>
            <a:off x="1920240" y="263525"/>
            <a:ext cx="5868035" cy="795020"/>
          </a:xfrm>
          <a:prstGeom prst="rect">
            <a:avLst/>
          </a:prstGeom>
          <a:noFill/>
          <a:ln>
            <a:noFill/>
          </a:ln>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方正黑体简体" pitchFamily="2" charset="-122"/>
                <a:ea typeface="方正黑体简体" pitchFamily="2" charset="-122"/>
                <a:cs typeface="方正黑体简体"/>
              </a:defRPr>
            </a:lvl1pPr>
            <a:lvl2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2pPr>
            <a:lvl3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3pPr>
            <a:lvl4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4pPr>
            <a:lvl5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5pPr>
            <a:lvl6pPr marL="457200" algn="l" rtl="0" fontAlgn="base">
              <a:lnSpc>
                <a:spcPct val="90000"/>
              </a:lnSpc>
              <a:spcBef>
                <a:spcPct val="0"/>
              </a:spcBef>
              <a:spcAft>
                <a:spcPct val="0"/>
              </a:spcAft>
              <a:defRPr sz="4400">
                <a:solidFill>
                  <a:schemeClr val="tx1"/>
                </a:solidFill>
                <a:latin typeface="方正黑体简体"/>
                <a:ea typeface="方正黑体简体"/>
                <a:cs typeface="方正黑体简体"/>
              </a:defRPr>
            </a:lvl6pPr>
            <a:lvl7pPr marL="914400" algn="l" rtl="0" fontAlgn="base">
              <a:lnSpc>
                <a:spcPct val="90000"/>
              </a:lnSpc>
              <a:spcBef>
                <a:spcPct val="0"/>
              </a:spcBef>
              <a:spcAft>
                <a:spcPct val="0"/>
              </a:spcAft>
              <a:defRPr sz="4400">
                <a:solidFill>
                  <a:schemeClr val="tx1"/>
                </a:solidFill>
                <a:latin typeface="方正黑体简体"/>
                <a:ea typeface="方正黑体简体"/>
                <a:cs typeface="方正黑体简体"/>
              </a:defRPr>
            </a:lvl7pPr>
            <a:lvl8pPr marL="1371600" algn="l" rtl="0" fontAlgn="base">
              <a:lnSpc>
                <a:spcPct val="90000"/>
              </a:lnSpc>
              <a:spcBef>
                <a:spcPct val="0"/>
              </a:spcBef>
              <a:spcAft>
                <a:spcPct val="0"/>
              </a:spcAft>
              <a:defRPr sz="4400">
                <a:solidFill>
                  <a:schemeClr val="tx1"/>
                </a:solidFill>
                <a:latin typeface="方正黑体简体"/>
                <a:ea typeface="方正黑体简体"/>
                <a:cs typeface="方正黑体简体"/>
              </a:defRPr>
            </a:lvl8pPr>
            <a:lvl9pPr marL="1828800" algn="l" rtl="0" fontAlgn="base">
              <a:lnSpc>
                <a:spcPct val="90000"/>
              </a:lnSpc>
              <a:spcBef>
                <a:spcPct val="0"/>
              </a:spcBef>
              <a:spcAft>
                <a:spcPct val="0"/>
              </a:spcAft>
              <a:defRPr sz="4400">
                <a:solidFill>
                  <a:schemeClr val="tx1"/>
                </a:solidFill>
                <a:latin typeface="方正黑体简体"/>
                <a:ea typeface="方正黑体简体"/>
                <a:cs typeface="方正黑体简体"/>
              </a:defRPr>
            </a:lvl9pPr>
          </a:lstStyle>
          <a:p>
            <a:r>
              <a:rPr lang="zh-CN" altLang="en-US" sz="2400"/>
              <a:t>调查单位基本情况统计报表</a:t>
            </a:r>
            <a:endParaRPr lang="zh-CN" altLang="en-US" sz="2400"/>
          </a:p>
        </p:txBody>
      </p:sp>
      <p:sp>
        <p:nvSpPr>
          <p:cNvPr id="22" name="矩形 21"/>
          <p:cNvSpPr/>
          <p:nvPr/>
        </p:nvSpPr>
        <p:spPr>
          <a:xfrm rot="13500000">
            <a:off x="1589882" y="5135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26983" name="矩形 22"/>
          <p:cNvSpPr>
            <a:spLocks noChangeArrowheads="1"/>
          </p:cNvSpPr>
          <p:nvPr/>
        </p:nvSpPr>
        <p:spPr bwMode="auto">
          <a:xfrm>
            <a:off x="474663" y="330200"/>
            <a:ext cx="6908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r>
              <a:rPr lang="en-US" altLang="zh-CN" sz="3200">
                <a:solidFill>
                  <a:srgbClr val="18478F"/>
                </a:solidFill>
                <a:latin typeface="方正黑体简体" pitchFamily="2" charset="-122"/>
                <a:ea typeface="方正黑体简体" pitchFamily="2" charset="-122"/>
                <a:sym typeface="FZZhengHeiS-R-GB"/>
              </a:rPr>
              <a:t>1.5</a:t>
            </a:r>
            <a:endParaRPr lang="zh-CN" altLang="en-US" sz="3200">
              <a:solidFill>
                <a:srgbClr val="18478F"/>
              </a:solidFill>
              <a:latin typeface="方正黑体简体" pitchFamily="2" charset="-122"/>
              <a:ea typeface="方正黑体简体" pitchFamily="2" charset="-122"/>
              <a:sym typeface="FZZhengHeiS-R-GB"/>
            </a:endParaRPr>
          </a:p>
        </p:txBody>
      </p:sp>
      <p:sp>
        <p:nvSpPr>
          <p:cNvPr id="24" name="矩形 23"/>
          <p:cNvSpPr/>
          <p:nvPr/>
        </p:nvSpPr>
        <p:spPr>
          <a:xfrm rot="13500000">
            <a:off x="1337469" y="4770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Tree>
  </p:cSld>
  <p:clrMapOvr>
    <a:masterClrMapping/>
  </p:clrMapOvr>
  <p:transition spd="slow" advTm="10000">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pPr>
              <a:defRPr/>
            </a:pPr>
            <a:fld id="{FB4EB9C1-3606-406B-AECF-73BD36007983}" type="slidenum">
              <a:rPr lang="zh-CN" altLang="en-US"/>
            </a:fld>
            <a:endParaRPr lang="zh-CN" altLang="en-US"/>
          </a:p>
        </p:txBody>
      </p:sp>
      <p:sp>
        <p:nvSpPr>
          <p:cNvPr id="4" name="圆角矩形 3"/>
          <p:cNvSpPr/>
          <p:nvPr/>
        </p:nvSpPr>
        <p:spPr>
          <a:xfrm rot="2700000">
            <a:off x="5329246" y="2058858"/>
            <a:ext cx="2924529" cy="2924529"/>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5" name="椭圆 4"/>
          <p:cNvSpPr/>
          <p:nvPr/>
        </p:nvSpPr>
        <p:spPr>
          <a:xfrm>
            <a:off x="4813300" y="1541463"/>
            <a:ext cx="3957638" cy="3959225"/>
          </a:xfrm>
          <a:prstGeom prst="ellipse">
            <a:avLst/>
          </a:prstGeom>
          <a:noFill/>
          <a:ln w="28575">
            <a:solidFill>
              <a:srgbClr val="18478F"/>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strike="noStrike" noProof="1">
              <a:solidFill>
                <a:prstClr val="white"/>
              </a:solidFill>
              <a:latin typeface="方正黑体简体" pitchFamily="2" charset="-122"/>
              <a:ea typeface="方正黑体简体" pitchFamily="2" charset="-122"/>
              <a:cs typeface="+mn-ea"/>
              <a:sym typeface="+mn-lt"/>
            </a:endParaRPr>
          </a:p>
        </p:txBody>
      </p:sp>
      <p:grpSp>
        <p:nvGrpSpPr>
          <p:cNvPr id="7" name="组合 6"/>
          <p:cNvGrpSpPr/>
          <p:nvPr/>
        </p:nvGrpSpPr>
        <p:grpSpPr>
          <a:xfrm>
            <a:off x="5262563" y="2141538"/>
            <a:ext cx="3095625" cy="2773362"/>
            <a:chOff x="4950565" y="2141272"/>
            <a:chExt cx="3094826" cy="2773962"/>
          </a:xfrm>
        </p:grpSpPr>
        <p:sp>
          <p:nvSpPr>
            <p:cNvPr id="44" name="椭圆 43"/>
            <p:cNvSpPr/>
            <p:nvPr/>
          </p:nvSpPr>
          <p:spPr>
            <a:xfrm>
              <a:off x="4950565" y="2141272"/>
              <a:ext cx="152361" cy="152433"/>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45" name="椭圆 44"/>
            <p:cNvSpPr/>
            <p:nvPr/>
          </p:nvSpPr>
          <p:spPr>
            <a:xfrm>
              <a:off x="7893030" y="4762801"/>
              <a:ext cx="152361" cy="152433"/>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strike="noStrike" noProof="1">
                <a:solidFill>
                  <a:prstClr val="white"/>
                </a:solidFill>
                <a:latin typeface="方正黑体简体" pitchFamily="2" charset="-122"/>
                <a:ea typeface="方正黑体简体" pitchFamily="2" charset="-122"/>
                <a:cs typeface="+mn-ea"/>
                <a:sym typeface="+mn-lt"/>
              </a:endParaRPr>
            </a:p>
          </p:txBody>
        </p:sp>
      </p:grpSp>
      <p:grpSp>
        <p:nvGrpSpPr>
          <p:cNvPr id="6" name="组合 5"/>
          <p:cNvGrpSpPr/>
          <p:nvPr/>
        </p:nvGrpSpPr>
        <p:grpSpPr>
          <a:xfrm>
            <a:off x="5265738" y="2141538"/>
            <a:ext cx="3084512" cy="2798762"/>
            <a:chOff x="4953229" y="2141272"/>
            <a:chExt cx="3084220" cy="2798278"/>
          </a:xfrm>
        </p:grpSpPr>
        <p:sp>
          <p:nvSpPr>
            <p:cNvPr id="46" name="椭圆 45"/>
            <p:cNvSpPr/>
            <p:nvPr/>
          </p:nvSpPr>
          <p:spPr>
            <a:xfrm>
              <a:off x="4953229" y="4787176"/>
              <a:ext cx="152386" cy="152374"/>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47" name="椭圆 46"/>
            <p:cNvSpPr/>
            <p:nvPr/>
          </p:nvSpPr>
          <p:spPr>
            <a:xfrm>
              <a:off x="7885063" y="2141272"/>
              <a:ext cx="152386" cy="152374"/>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strike="noStrike" noProof="1">
                <a:solidFill>
                  <a:prstClr val="white"/>
                </a:solidFill>
                <a:latin typeface="方正黑体简体" pitchFamily="2" charset="-122"/>
                <a:ea typeface="方正黑体简体" pitchFamily="2" charset="-122"/>
                <a:cs typeface="+mn-ea"/>
                <a:sym typeface="+mn-lt"/>
              </a:endParaRPr>
            </a:p>
          </p:txBody>
        </p:sp>
      </p:grpSp>
      <p:sp>
        <p:nvSpPr>
          <p:cNvPr id="20" name="矩形 19"/>
          <p:cNvSpPr/>
          <p:nvPr/>
        </p:nvSpPr>
        <p:spPr>
          <a:xfrm>
            <a:off x="5028883" y="3033713"/>
            <a:ext cx="3673475" cy="1076325"/>
          </a:xfrm>
          <a:prstGeom prst="rect">
            <a:avLst/>
          </a:prstGeom>
          <a:noFill/>
          <a:ln w="9525">
            <a:noFill/>
          </a:ln>
        </p:spPr>
        <p:txBody>
          <a:bodyPr wrap="square" anchor="t" anchorCtr="0">
            <a:spAutoFit/>
          </a:bodyPr>
          <a:p>
            <a:pPr algn="ctr" eaLnBrk="0" hangingPunct="0"/>
            <a:r>
              <a:rPr lang="zh-CN" altLang="en-US" sz="3200" b="1" dirty="0">
                <a:solidFill>
                  <a:srgbClr val="18478F"/>
                </a:solidFill>
                <a:latin typeface="+mj-ea"/>
                <a:ea typeface="+mj-ea"/>
                <a:sym typeface="FZZhengHeiS-R-GB"/>
              </a:rPr>
              <a:t>制度修订的</a:t>
            </a:r>
            <a:endParaRPr lang="zh-CN" altLang="en-US" sz="3200" b="1" dirty="0">
              <a:solidFill>
                <a:srgbClr val="18478F"/>
              </a:solidFill>
              <a:latin typeface="+mj-ea"/>
              <a:ea typeface="+mj-ea"/>
              <a:sym typeface="FZZhengHeiS-R-GB"/>
            </a:endParaRPr>
          </a:p>
          <a:p>
            <a:pPr algn="ctr" eaLnBrk="0" hangingPunct="0"/>
            <a:r>
              <a:rPr lang="zh-CN" altLang="en-US" sz="3200" b="1" dirty="0">
                <a:solidFill>
                  <a:srgbClr val="18478F"/>
                </a:solidFill>
                <a:latin typeface="+mj-ea"/>
                <a:ea typeface="+mj-ea"/>
                <a:sym typeface="FZZhengHeiS-R-GB"/>
              </a:rPr>
              <a:t>主要内容</a:t>
            </a:r>
            <a:endParaRPr lang="zh-CN" altLang="en-US" sz="3200" b="1" dirty="0">
              <a:solidFill>
                <a:srgbClr val="18478F"/>
              </a:solidFill>
              <a:latin typeface="+mj-ea"/>
              <a:ea typeface="+mj-ea"/>
              <a:sym typeface="FZZhengHeiS-R-GB"/>
            </a:endParaRPr>
          </a:p>
        </p:txBody>
      </p:sp>
      <p:sp>
        <p:nvSpPr>
          <p:cNvPr id="22" name="矩形 21"/>
          <p:cNvSpPr/>
          <p:nvPr/>
        </p:nvSpPr>
        <p:spPr>
          <a:xfrm rot="13500000">
            <a:off x="3409950" y="2778125"/>
            <a:ext cx="1341438" cy="1341438"/>
          </a:xfrm>
          <a:prstGeom prst="rect">
            <a:avLst/>
          </a:prstGeom>
        </p:spPr>
        <p:style>
          <a:lnRef idx="3">
            <a:schemeClr val="lt1"/>
          </a:lnRef>
          <a:fillRef idx="1">
            <a:schemeClr val="accent4"/>
          </a:fillRef>
          <a:effectRef idx="1">
            <a:schemeClr val="accent4"/>
          </a:effectRef>
          <a:fontRef idx="minor">
            <a:schemeClr val="lt1"/>
          </a:fontRef>
        </p:style>
        <p:txBody>
          <a:bodyPr anchor="ctr"/>
          <a:p>
            <a:pPr algn="ctr" eaLnBrk="1" fontAlgn="auto" hangingPunct="1">
              <a:spcBef>
                <a:spcPts val="0"/>
              </a:spcBef>
              <a:spcAft>
                <a:spcPts val="0"/>
              </a:spcAft>
              <a:defRPr/>
            </a:pPr>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23" name="矩形 22"/>
          <p:cNvSpPr/>
          <p:nvPr/>
        </p:nvSpPr>
        <p:spPr>
          <a:xfrm>
            <a:off x="3679825" y="3033713"/>
            <a:ext cx="792480" cy="829945"/>
          </a:xfrm>
          <a:prstGeom prst="rect">
            <a:avLst/>
          </a:prstGeom>
          <a:noFill/>
          <a:ln w="9525">
            <a:noFill/>
          </a:ln>
        </p:spPr>
        <p:txBody>
          <a:bodyPr wrap="none" anchor="t" anchorCtr="0">
            <a:spAutoFit/>
          </a:bodyPr>
          <a:p>
            <a:pPr eaLnBrk="0" hangingPunct="0"/>
            <a:r>
              <a:rPr lang="en-US" altLang="zh-CN" sz="4800" dirty="0">
                <a:solidFill>
                  <a:srgbClr val="FFFFFF"/>
                </a:solidFill>
                <a:latin typeface="+mn-ea"/>
                <a:ea typeface="+mn-ea"/>
                <a:sym typeface="FZZhengHeiS-R-GB"/>
              </a:rPr>
              <a:t>02</a:t>
            </a:r>
            <a:endParaRPr lang="zh-CN" altLang="en-US" sz="4800" dirty="0">
              <a:solidFill>
                <a:srgbClr val="FFFFFF"/>
              </a:solidFill>
              <a:latin typeface="+mn-ea"/>
              <a:ea typeface="+mn-ea"/>
              <a:sym typeface="FZZhengHeiS-R-GB"/>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400" fill="hold"/>
                                        <p:tgtEl>
                                          <p:spTgt spid="4"/>
                                        </p:tgtEl>
                                        <p:attrNameLst>
                                          <p:attrName>ppt_w</p:attrName>
                                        </p:attrNameLst>
                                      </p:cBhvr>
                                      <p:tavLst>
                                        <p:tav tm="0">
                                          <p:val>
                                            <p:fltVal val="0"/>
                                          </p:val>
                                        </p:tav>
                                        <p:tav tm="100000">
                                          <p:val>
                                            <p:strVal val="#ppt_w"/>
                                          </p:val>
                                        </p:tav>
                                      </p:tavLst>
                                    </p:anim>
                                    <p:anim calcmode="lin" valueType="num">
                                      <p:cBhvr>
                                        <p:cTn id="8" dur="400" fill="hold"/>
                                        <p:tgtEl>
                                          <p:spTgt spid="4"/>
                                        </p:tgtEl>
                                        <p:attrNameLst>
                                          <p:attrName>ppt_h</p:attrName>
                                        </p:attrNameLst>
                                      </p:cBhvr>
                                      <p:tavLst>
                                        <p:tav tm="0">
                                          <p:val>
                                            <p:fltVal val="0"/>
                                          </p:val>
                                        </p:tav>
                                        <p:tav tm="100000">
                                          <p:val>
                                            <p:strVal val="#ppt_h"/>
                                          </p:val>
                                        </p:tav>
                                      </p:tavLst>
                                    </p:anim>
                                    <p:animEffect transition="in" filter="fade">
                                      <p:cBhvr>
                                        <p:cTn id="9" dur="400"/>
                                        <p:tgtEl>
                                          <p:spTgt spid="4"/>
                                        </p:tgtEl>
                                      </p:cBhvr>
                                    </p:animEffect>
                                  </p:childTnLst>
                                </p:cTn>
                              </p:par>
                              <p:par>
                                <p:cTn id="10" presetID="21" presetClass="entr" presetSubtype="1" fill="hold" grpId="0" nodeType="withEffect">
                                  <p:stCondLst>
                                    <p:cond delay="20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400"/>
                                        <p:tgtEl>
                                          <p:spTgt spid="5"/>
                                        </p:tgtEl>
                                      </p:cBhvr>
                                    </p:animEffect>
                                  </p:childTnLst>
                                </p:cTn>
                              </p:par>
                              <p:par>
                                <p:cTn id="13" presetID="10" presetClass="entr" presetSubtype="0" fill="hold" nodeType="withEffect">
                                  <p:stCondLst>
                                    <p:cond delay="6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700"/>
                                        <p:tgtEl>
                                          <p:spTgt spid="6"/>
                                        </p:tgtEl>
                                      </p:cBhvr>
                                    </p:animEffect>
                                  </p:childTnLst>
                                </p:cTn>
                              </p:par>
                              <p:par>
                                <p:cTn id="16" presetID="10" presetClass="entr" presetSubtype="0" fill="hold" nodeType="withEffect">
                                  <p:stCondLst>
                                    <p:cond delay="6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8" presetClass="emph" presetSubtype="0" repeatCount="indefinite" fill="hold" nodeType="withEffect">
                                  <p:stCondLst>
                                    <p:cond delay="600"/>
                                  </p:stCondLst>
                                  <p:childTnLst>
                                    <p:animRot by="-21600000">
                                      <p:cBhvr>
                                        <p:cTn id="20" dur="2000" fill="hold"/>
                                        <p:tgtEl>
                                          <p:spTgt spid="6"/>
                                        </p:tgtEl>
                                        <p:attrNameLst>
                                          <p:attrName>r</p:attrName>
                                        </p:attrNameLst>
                                      </p:cBhvr>
                                    </p:animRot>
                                  </p:childTnLst>
                                </p:cTn>
                              </p:par>
                              <p:par>
                                <p:cTn id="21" presetID="10" presetClass="entr" presetSubtype="0" fill="hold" nodeType="withEffect">
                                  <p:stCondLst>
                                    <p:cond delay="6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8" presetClass="emph" presetSubtype="0" repeatCount="indefinite" fill="hold" nodeType="withEffect">
                                  <p:stCondLst>
                                    <p:cond delay="600"/>
                                  </p:stCondLst>
                                  <p:childTnLst>
                                    <p:animRot by="-21600000">
                                      <p:cBhvr>
                                        <p:cTn id="25" dur="2000" fill="hold"/>
                                        <p:tgtEl>
                                          <p:spTgt spid="7"/>
                                        </p:tgtEl>
                                        <p:attrNameLst>
                                          <p:attrName>r</p:attrName>
                                        </p:attrNameLst>
                                      </p:cBhvr>
                                    </p:animRot>
                                  </p:childTnLst>
                                </p:cTn>
                              </p:par>
                              <p:par>
                                <p:cTn id="26" presetID="10" presetClass="entr" presetSubtype="0" fill="hold" grpId="0" nodeType="withEffect">
                                  <p:stCondLst>
                                    <p:cond delay="60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35" presetClass="path" presetSubtype="0" accel="50000" decel="50000" fill="hold" grpId="1" nodeType="withEffect">
                                  <p:stCondLst>
                                    <p:cond delay="600"/>
                                  </p:stCondLst>
                                  <p:childTnLst>
                                    <p:animMotion origin="layout" path="M 0.1711 7.40741E-7 L -4.58333E-6 7.40741E-7 " pathEditMode="relative" rAng="0" ptsTypes="AA">
                                      <p:cBhvr>
                                        <p:cTn id="30" dur="1000" fill="hold"/>
                                        <p:tgtEl>
                                          <p:spTgt spid="22"/>
                                        </p:tgtEl>
                                        <p:attrNameLst>
                                          <p:attrName>ppt_x</p:attrName>
                                          <p:attrName>ppt_y</p:attrName>
                                        </p:attrNameLst>
                                      </p:cBhvr>
                                      <p:rCtr x="-8500" y="0"/>
                                    </p:animMotion>
                                  </p:childTnLst>
                                </p:cTn>
                              </p:par>
                              <p:par>
                                <p:cTn id="31" presetID="53" presetClass="entr" presetSubtype="16" fill="hold" grpId="0" nodeType="withEffect">
                                  <p:stCondLst>
                                    <p:cond delay="60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600"/>
                                  </p:stCondLst>
                                  <p:childTnLst>
                                    <p:set>
                                      <p:cBhvr>
                                        <p:cTn id="37" dur="1" fill="hold">
                                          <p:stCondLst>
                                            <p:cond delay="0"/>
                                          </p:stCondLst>
                                        </p:cTn>
                                        <p:tgtEl>
                                          <p:spTgt spid="23"/>
                                        </p:tgtEl>
                                        <p:attrNameLst>
                                          <p:attrName>style.visibility</p:attrName>
                                        </p:attrNameLst>
                                      </p:cBhvr>
                                      <p:to>
                                        <p:strVal val="visible"/>
                                      </p:to>
                                    </p:set>
                                    <p:anim calcmode="lin" valueType="num">
                                      <p:cBhvr>
                                        <p:cTn id="38" dur="500" fill="hold"/>
                                        <p:tgtEl>
                                          <p:spTgt spid="23"/>
                                        </p:tgtEl>
                                        <p:attrNameLst>
                                          <p:attrName>ppt_w</p:attrName>
                                        </p:attrNameLst>
                                      </p:cBhvr>
                                      <p:tavLst>
                                        <p:tav tm="0">
                                          <p:val>
                                            <p:fltVal val="0"/>
                                          </p:val>
                                        </p:tav>
                                        <p:tav tm="100000">
                                          <p:val>
                                            <p:strVal val="#ppt_w"/>
                                          </p:val>
                                        </p:tav>
                                      </p:tavLst>
                                    </p:anim>
                                    <p:anim calcmode="lin" valueType="num">
                                      <p:cBhvr>
                                        <p:cTn id="39" dur="500" fill="hold"/>
                                        <p:tgtEl>
                                          <p:spTgt spid="23"/>
                                        </p:tgtEl>
                                        <p:attrNameLst>
                                          <p:attrName>ppt_h</p:attrName>
                                        </p:attrNameLst>
                                      </p:cBhvr>
                                      <p:tavLst>
                                        <p:tav tm="0">
                                          <p:val>
                                            <p:fltVal val="0"/>
                                          </p:val>
                                        </p:tav>
                                        <p:tav tm="100000">
                                          <p:val>
                                            <p:strVal val="#ppt_h"/>
                                          </p:val>
                                        </p:tav>
                                      </p:tavLst>
                                    </p:anim>
                                    <p:animEffect transition="in" filter="fade">
                                      <p:cBhvr>
                                        <p:cTn id="4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20" grpId="0"/>
      <p:bldP spid="22" grpId="0" bldLvl="0" animBg="1"/>
      <p:bldP spid="22" grpId="1" bldLvl="0" animBg="1"/>
      <p:bldP spid="23"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1"/>
          <p:cNvSpPr>
            <a:spLocks noGrp="1"/>
          </p:cNvSpPr>
          <p:nvPr>
            <p:ph type="title"/>
          </p:nvPr>
        </p:nvSpPr>
        <p:spPr>
          <a:xfrm>
            <a:off x="1903095" y="225425"/>
            <a:ext cx="2372995" cy="795020"/>
          </a:xfrm>
        </p:spPr>
        <p:txBody>
          <a:bodyPr anchor="ctr" anchorCtr="0"/>
          <a:lstStyle/>
          <a:p>
            <a:r>
              <a:rPr lang="en-US" altLang="zh-CN"/>
              <a:t> </a:t>
            </a:r>
            <a:r>
              <a:rPr lang="zh-CN" altLang="en-US" sz="2400"/>
              <a:t>总说明</a:t>
            </a:r>
            <a:endParaRPr lang="zh-CN" altLang="en-US" sz="2400"/>
          </a:p>
        </p:txBody>
      </p:sp>
      <p:sp>
        <p:nvSpPr>
          <p:cNvPr id="3" name="流程图: 可选过程 2"/>
          <p:cNvSpPr/>
          <p:nvPr/>
        </p:nvSpPr>
        <p:spPr>
          <a:xfrm>
            <a:off x="249555" y="1316990"/>
            <a:ext cx="11692890" cy="3694430"/>
          </a:xfrm>
          <a:prstGeom prst="flowChartAlternateProcess">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16387" name="文本框 4"/>
          <p:cNvSpPr txBox="1"/>
          <p:nvPr/>
        </p:nvSpPr>
        <p:spPr>
          <a:xfrm>
            <a:off x="227965" y="1760855"/>
            <a:ext cx="11854180" cy="2306955"/>
          </a:xfrm>
          <a:prstGeom prst="rect">
            <a:avLst/>
          </a:prstGeom>
          <a:noFill/>
          <a:ln w="9525">
            <a:noFill/>
          </a:ln>
        </p:spPr>
        <p:txBody>
          <a:bodyPr wrap="square" anchor="t" anchorCtr="0">
            <a:spAutoFit/>
          </a:bodyPr>
          <a:lstStyle/>
          <a:p>
            <a:pPr algn="l" eaLnBrk="0" hangingPunct="0">
              <a:lnSpc>
                <a:spcPct val="150000"/>
              </a:lnSpc>
              <a:buClrTx/>
              <a:buSzTx/>
              <a:buFontTx/>
            </a:pPr>
            <a:r>
              <a:rPr lang="en-US" altLang="zh-CN" sz="2400" dirty="0">
                <a:solidFill>
                  <a:srgbClr val="92D050"/>
                </a:solidFill>
                <a:latin typeface="楷体" panose="02010609060101010101" charset="-122"/>
                <a:ea typeface="楷体" panose="02010609060101010101" charset="-122"/>
                <a:cs typeface="楷体" panose="02010609060101010101" charset="-122"/>
                <a:sym typeface="FZHei-B01S"/>
              </a:rPr>
              <a:t>★</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FZHei-B01S"/>
              </a:rPr>
              <a:t>增加</a:t>
            </a:r>
            <a:r>
              <a:rPr lang="zh-CN" altLang="en-US" sz="2400" b="1" dirty="0">
                <a:solidFill>
                  <a:srgbClr val="70AD47">
                    <a:lumMod val="75000"/>
                  </a:srgbClr>
                </a:solidFill>
                <a:latin typeface="楷体" panose="02010609060101010101" charset="-122"/>
                <a:ea typeface="楷体" panose="02010609060101010101" charset="-122"/>
                <a:cs typeface="楷体" panose="02010609060101010101" charset="-122"/>
                <a:sym typeface="FZHei-B01S"/>
              </a:rPr>
              <a:t>充分应用“五证合一”成果相关内容</a:t>
            </a:r>
            <a:endParaRPr kumimoji="0" lang="zh-CN" altLang="en-US" sz="2400" b="0" i="0" kern="1200" cap="none" spc="0" normalizeH="0" baseline="0" noProof="1">
              <a:latin typeface="楷体" panose="02010609060101010101" charset="-122"/>
              <a:ea typeface="楷体" panose="02010609060101010101" charset="-122"/>
              <a:cs typeface="楷体" panose="02010609060101010101" charset="-122"/>
              <a:sym typeface="FZHei-B01S"/>
            </a:endParaRPr>
          </a:p>
          <a:p>
            <a:pPr algn="l" eaLnBrk="0" hangingPunct="0">
              <a:lnSpc>
                <a:spcPct val="150000"/>
              </a:lnSpc>
              <a:buClrTx/>
              <a:buSzTx/>
              <a:buFontTx/>
            </a:pPr>
            <a:r>
              <a:rPr lang="zh-CN" altLang="en-US" sz="2400" dirty="0">
                <a:solidFill>
                  <a:sysClr val="windowText" lastClr="000000"/>
                </a:solidFill>
                <a:latin typeface="楷体" panose="02010609060101010101" charset="-122"/>
                <a:ea typeface="楷体" panose="02010609060101010101" charset="-122"/>
                <a:cs typeface="楷体" panose="02010609060101010101" charset="-122"/>
                <a:sym typeface="FZHei-B01S"/>
              </a:rPr>
              <a:t> </a:t>
            </a:r>
            <a:r>
              <a:rPr lang="en-US" altLang="zh-CN" sz="2400" dirty="0">
                <a:solidFill>
                  <a:sysClr val="windowText" lastClr="000000"/>
                </a:solidFill>
                <a:latin typeface="楷体" panose="02010609060101010101" charset="-122"/>
                <a:ea typeface="楷体" panose="02010609060101010101" charset="-122"/>
                <a:cs typeface="楷体" panose="02010609060101010101" charset="-122"/>
                <a:sym typeface="FZHei-B01S"/>
              </a:rPr>
              <a:t>   </a:t>
            </a:r>
            <a:r>
              <a:rPr sz="2400" dirty="0">
                <a:latin typeface="楷体" panose="02010609060101010101" charset="-122"/>
                <a:ea typeface="楷体" panose="02010609060101010101" charset="-122"/>
                <a:cs typeface="楷体" panose="02010609060101010101" charset="-122"/>
                <a:sym typeface="FZHei-B01S"/>
              </a:rPr>
              <a:t>已经共享</a:t>
            </a:r>
            <a:r>
              <a:rPr lang="zh-CN" sz="2400" dirty="0">
                <a:latin typeface="楷体" panose="02010609060101010101" charset="-122"/>
                <a:ea typeface="楷体" panose="02010609060101010101" charset="-122"/>
                <a:cs typeface="楷体" panose="02010609060101010101" charset="-122"/>
                <a:sym typeface="FZHei-B01S"/>
              </a:rPr>
              <a:t>“</a:t>
            </a:r>
            <a:r>
              <a:rPr sz="2400" dirty="0">
                <a:latin typeface="楷体" panose="02010609060101010101" charset="-122"/>
                <a:ea typeface="楷体" panose="02010609060101010101" charset="-122"/>
                <a:cs typeface="楷体" panose="02010609060101010101" charset="-122"/>
                <a:sym typeface="FZHei-B01S"/>
              </a:rPr>
              <a:t>五证合一</a:t>
            </a:r>
            <a:r>
              <a:rPr lang="zh-CN" sz="2400" dirty="0">
                <a:latin typeface="楷体" panose="02010609060101010101" charset="-122"/>
                <a:ea typeface="楷体" panose="02010609060101010101" charset="-122"/>
                <a:cs typeface="楷体" panose="02010609060101010101" charset="-122"/>
                <a:sym typeface="FZHei-B01S"/>
              </a:rPr>
              <a:t>”</a:t>
            </a:r>
            <a:r>
              <a:rPr sz="2400" dirty="0">
                <a:latin typeface="楷体" panose="02010609060101010101" charset="-122"/>
                <a:ea typeface="楷体" panose="02010609060101010101" charset="-122"/>
                <a:cs typeface="楷体" panose="02010609060101010101" charset="-122"/>
                <a:sym typeface="FZHei-B01S"/>
              </a:rPr>
              <a:t>相关部门信息，并能直接利用该信息验证企业身份的地区，可免于提供营业执照（证书）复印件。《增值税纳税申报表》可从税务网上申报系统查询并整屏截图（带查询页面的完整表），</a:t>
            </a:r>
            <a:r>
              <a:rPr sz="2400" dirty="0" err="1">
                <a:latin typeface="楷体" panose="02010609060101010101" charset="-122"/>
                <a:ea typeface="楷体" panose="02010609060101010101" charset="-122"/>
                <a:cs typeface="楷体" panose="02010609060101010101" charset="-122"/>
                <a:sym typeface="FZHei-B01S"/>
              </a:rPr>
              <a:t>加盖单位公章后提供</a:t>
            </a:r>
            <a:r>
              <a:rPr lang="zh-CN" altLang="en-US" sz="2400" dirty="0">
                <a:latin typeface="楷体" panose="02010609060101010101" charset="-122"/>
                <a:ea typeface="楷体" panose="02010609060101010101" charset="-122"/>
                <a:cs typeface="楷体" panose="02010609060101010101" charset="-122"/>
                <a:sym typeface="FZHei-B01S"/>
              </a:rPr>
              <a:t>。</a:t>
            </a:r>
            <a:endParaRPr sz="2400" dirty="0">
              <a:latin typeface="楷体" panose="02010609060101010101" charset="-122"/>
              <a:ea typeface="楷体" panose="02010609060101010101" charset="-122"/>
              <a:cs typeface="楷体" panose="02010609060101010101" charset="-122"/>
              <a:sym typeface="FZHei-B01S"/>
            </a:endParaRPr>
          </a:p>
        </p:txBody>
      </p:sp>
      <p:sp>
        <p:nvSpPr>
          <p:cNvPr id="22" name="矩形 21"/>
          <p:cNvSpPr/>
          <p:nvPr/>
        </p:nvSpPr>
        <p:spPr>
          <a:xfrm rot="13500000">
            <a:off x="1589882" y="5135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26983" name="矩形 22"/>
          <p:cNvSpPr>
            <a:spLocks noChangeArrowheads="1"/>
          </p:cNvSpPr>
          <p:nvPr/>
        </p:nvSpPr>
        <p:spPr bwMode="auto">
          <a:xfrm>
            <a:off x="474663" y="330200"/>
            <a:ext cx="6908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r>
              <a:rPr lang="en-US" altLang="zh-CN" sz="3200">
                <a:solidFill>
                  <a:srgbClr val="18478F"/>
                </a:solidFill>
                <a:latin typeface="方正黑体简体" pitchFamily="2" charset="-122"/>
                <a:ea typeface="方正黑体简体" pitchFamily="2" charset="-122"/>
                <a:sym typeface="FZZhengHeiS-R-GB"/>
              </a:rPr>
              <a:t>2.1</a:t>
            </a:r>
            <a:endParaRPr lang="zh-CN" altLang="en-US" sz="3200">
              <a:solidFill>
                <a:srgbClr val="18478F"/>
              </a:solidFill>
              <a:latin typeface="方正黑体简体" pitchFamily="2" charset="-122"/>
              <a:ea typeface="方正黑体简体" pitchFamily="2" charset="-122"/>
              <a:sym typeface="FZZhengHeiS-R-GB"/>
            </a:endParaRPr>
          </a:p>
        </p:txBody>
      </p:sp>
      <p:sp>
        <p:nvSpPr>
          <p:cNvPr id="24" name="矩形 23"/>
          <p:cNvSpPr/>
          <p:nvPr/>
        </p:nvSpPr>
        <p:spPr>
          <a:xfrm rot="13500000">
            <a:off x="1337469" y="4770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Tree>
  </p:cSld>
  <p:clrMapOvr>
    <a:masterClrMapping/>
  </p:clrMapOvr>
  <p:transition spd="slow" advTm="10000">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可选过程 2"/>
          <p:cNvSpPr/>
          <p:nvPr/>
        </p:nvSpPr>
        <p:spPr>
          <a:xfrm>
            <a:off x="227330" y="921385"/>
            <a:ext cx="11692890" cy="5751195"/>
          </a:xfrm>
          <a:prstGeom prst="flowChartAlternateProcess">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16387" name="文本框 4"/>
          <p:cNvSpPr txBox="1"/>
          <p:nvPr/>
        </p:nvSpPr>
        <p:spPr>
          <a:xfrm>
            <a:off x="431800" y="920750"/>
            <a:ext cx="11623675" cy="5631180"/>
          </a:xfrm>
          <a:prstGeom prst="rect">
            <a:avLst/>
          </a:prstGeom>
          <a:noFill/>
          <a:ln w="9525">
            <a:noFill/>
          </a:ln>
        </p:spPr>
        <p:txBody>
          <a:bodyPr wrap="square" anchor="t" anchorCtr="0">
            <a:spAutoFit/>
          </a:bodyPr>
          <a:lstStyle/>
          <a:p>
            <a:pPr algn="l" eaLnBrk="0" hangingPunct="0">
              <a:lnSpc>
                <a:spcPct val="150000"/>
              </a:lnSpc>
              <a:buClrTx/>
              <a:buSzTx/>
              <a:buFontTx/>
            </a:pPr>
            <a:r>
              <a:rPr lang="en-US" altLang="zh-CN" sz="2400" dirty="0">
                <a:solidFill>
                  <a:srgbClr val="92D050"/>
                </a:solidFill>
                <a:latin typeface="楷体" panose="02010609060101010101" charset="-122"/>
                <a:ea typeface="楷体" panose="02010609060101010101" charset="-122"/>
                <a:cs typeface="楷体" panose="02010609060101010101" charset="-122"/>
                <a:sym typeface="FZHei-B01S"/>
              </a:rPr>
              <a:t>★</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FZHei-B01S"/>
              </a:rPr>
              <a:t>修订</a:t>
            </a:r>
            <a:r>
              <a:rPr lang="zh-CN" altLang="en-US" sz="2400" b="1" dirty="0">
                <a:solidFill>
                  <a:srgbClr val="70AD47">
                    <a:lumMod val="75000"/>
                  </a:srgbClr>
                </a:solidFill>
                <a:latin typeface="楷体" panose="02010609060101010101" charset="-122"/>
                <a:ea typeface="楷体" panose="02010609060101010101" charset="-122"/>
                <a:cs typeface="楷体" panose="02010609060101010101" charset="-122"/>
                <a:sym typeface="FZHei-B01S"/>
              </a:rPr>
              <a:t>汽车整车制造行业产业活动单位视同法人认定的相关内容</a:t>
            </a:r>
            <a:endParaRPr kumimoji="0" lang="zh-CN" altLang="en-US" sz="2400" b="0" i="0" kern="1200" cap="none" spc="0" normalizeH="0" baseline="0" noProof="1">
              <a:latin typeface="楷体" panose="02010609060101010101" charset="-122"/>
              <a:ea typeface="楷体" panose="02010609060101010101" charset="-122"/>
              <a:cs typeface="楷体" panose="02010609060101010101" charset="-122"/>
              <a:sym typeface="FZHei-B01S"/>
            </a:endParaRPr>
          </a:p>
          <a:p>
            <a:pPr algn="l" eaLnBrk="0" hangingPunct="0">
              <a:lnSpc>
                <a:spcPct val="150000"/>
              </a:lnSpc>
              <a:buClrTx/>
              <a:buSzTx/>
              <a:buFontTx/>
            </a:pPr>
            <a:r>
              <a:rPr lang="zh-CN" altLang="en-US" sz="2400" dirty="0">
                <a:solidFill>
                  <a:sysClr val="windowText" lastClr="000000"/>
                </a:solidFill>
                <a:latin typeface="楷体" panose="02010609060101010101" charset="-122"/>
                <a:ea typeface="楷体" panose="02010609060101010101" charset="-122"/>
                <a:cs typeface="楷体" panose="02010609060101010101" charset="-122"/>
                <a:sym typeface="FZHei-B01S"/>
              </a:rPr>
              <a:t> </a:t>
            </a:r>
            <a:r>
              <a:rPr lang="en-US" altLang="zh-CN" sz="2400" dirty="0">
                <a:solidFill>
                  <a:sysClr val="windowText" lastClr="000000"/>
                </a:solidFill>
                <a:latin typeface="楷体" panose="02010609060101010101" charset="-122"/>
                <a:ea typeface="楷体" panose="02010609060101010101" charset="-122"/>
                <a:cs typeface="楷体" panose="02010609060101010101" charset="-122"/>
                <a:sym typeface="FZHei-B01S"/>
              </a:rPr>
              <a:t>   </a:t>
            </a:r>
            <a:r>
              <a:rPr sz="2400" dirty="0">
                <a:latin typeface="楷体" panose="02010609060101010101" charset="-122"/>
                <a:ea typeface="楷体" panose="02010609060101010101" charset="-122"/>
                <a:cs typeface="楷体" panose="02010609060101010101" charset="-122"/>
                <a:sym typeface="FZHei-B01S"/>
              </a:rPr>
              <a:t>汽车整车制造行业产业活动单位视同法人单位按</a:t>
            </a:r>
            <a:r>
              <a:rPr sz="2400" dirty="0">
                <a:solidFill>
                  <a:schemeClr val="accent6">
                    <a:lumMod val="75000"/>
                  </a:schemeClr>
                </a:solidFill>
                <a:latin typeface="楷体" panose="02010609060101010101" charset="-122"/>
                <a:ea typeface="楷体" panose="02010609060101010101" charset="-122"/>
                <a:cs typeface="楷体" panose="02010609060101010101" charset="-122"/>
                <a:sym typeface="FZHei-B01S"/>
              </a:rPr>
              <a:t>经营地在地原则</a:t>
            </a:r>
            <a:r>
              <a:rPr sz="2400" dirty="0">
                <a:latin typeface="楷体" panose="02010609060101010101" charset="-122"/>
                <a:ea typeface="楷体" panose="02010609060101010101" charset="-122"/>
                <a:cs typeface="楷体" panose="02010609060101010101" charset="-122"/>
                <a:sym typeface="FZHei-B01S"/>
              </a:rPr>
              <a:t>进行统计。同时符合以下条件的</a:t>
            </a:r>
            <a:r>
              <a:rPr lang="zh-CN" sz="2400" dirty="0">
                <a:latin typeface="楷体" panose="02010609060101010101" charset="-122"/>
                <a:ea typeface="楷体" panose="02010609060101010101" charset="-122"/>
                <a:cs typeface="楷体" panose="02010609060101010101" charset="-122"/>
                <a:sym typeface="FZHei-B01S"/>
              </a:rPr>
              <a:t>跨省（区、市）</a:t>
            </a:r>
            <a:r>
              <a:rPr sz="2400" dirty="0">
                <a:latin typeface="楷体" panose="02010609060101010101" charset="-122"/>
                <a:ea typeface="楷体" panose="02010609060101010101" charset="-122"/>
                <a:cs typeface="楷体" panose="02010609060101010101" charset="-122"/>
                <a:sym typeface="FZHei-B01S"/>
              </a:rPr>
              <a:t>汽车整车制造行业产业活动单位视同法人单位按经营地在地原则进行统计，有义务按照调查单位审核确认工作有关要求，及时在经营地所在统计机构申报纳入一套表统计调查</a:t>
            </a:r>
            <a:r>
              <a:rPr lang="zh-CN" sz="2400" dirty="0">
                <a:latin typeface="楷体" panose="02010609060101010101" charset="-122"/>
                <a:ea typeface="楷体" panose="02010609060101010101" charset="-122"/>
                <a:cs typeface="楷体" panose="02010609060101010101" charset="-122"/>
                <a:sym typeface="FZHei-B01S"/>
              </a:rPr>
              <a:t>范围</a:t>
            </a:r>
            <a:r>
              <a:rPr sz="2400" dirty="0">
                <a:latin typeface="楷体" panose="02010609060101010101" charset="-122"/>
                <a:ea typeface="楷体" panose="02010609060101010101" charset="-122"/>
                <a:cs typeface="楷体" panose="02010609060101010101" charset="-122"/>
                <a:sym typeface="FZHei-B01S"/>
              </a:rPr>
              <a:t>，独立报送统计数据。</a:t>
            </a:r>
            <a:endParaRPr sz="2400" dirty="0">
              <a:latin typeface="楷体" panose="02010609060101010101" charset="-122"/>
              <a:ea typeface="楷体" panose="02010609060101010101" charset="-122"/>
              <a:cs typeface="楷体" panose="02010609060101010101" charset="-122"/>
              <a:sym typeface="FZHei-B01S"/>
            </a:endParaRPr>
          </a:p>
          <a:p>
            <a:pPr algn="l" eaLnBrk="0" hangingPunct="0">
              <a:lnSpc>
                <a:spcPct val="150000"/>
              </a:lnSpc>
              <a:buClrTx/>
              <a:buSzTx/>
              <a:buFontTx/>
            </a:pPr>
            <a:r>
              <a:rPr sz="2400" dirty="0">
                <a:latin typeface="楷体" panose="02010609060101010101" charset="-122"/>
                <a:ea typeface="楷体" panose="02010609060101010101" charset="-122"/>
                <a:cs typeface="楷体" panose="02010609060101010101" charset="-122"/>
                <a:sym typeface="FZHei-B01S"/>
              </a:rPr>
              <a:t>（1）主营业务为汽车整车制造（汽车整车制造收入占企业总收入50%以上）；</a:t>
            </a:r>
            <a:endParaRPr sz="2400" dirty="0">
              <a:latin typeface="楷体" panose="02010609060101010101" charset="-122"/>
              <a:ea typeface="楷体" panose="02010609060101010101" charset="-122"/>
              <a:cs typeface="楷体" panose="02010609060101010101" charset="-122"/>
              <a:sym typeface="FZHei-B01S"/>
            </a:endParaRPr>
          </a:p>
          <a:p>
            <a:pPr algn="l" eaLnBrk="0" hangingPunct="0">
              <a:lnSpc>
                <a:spcPct val="150000"/>
              </a:lnSpc>
              <a:buClrTx/>
              <a:buSzTx/>
              <a:buFontTx/>
            </a:pPr>
            <a:r>
              <a:rPr sz="2400" dirty="0">
                <a:latin typeface="楷体" panose="02010609060101010101" charset="-122"/>
                <a:ea typeface="楷体" panose="02010609060101010101" charset="-122"/>
                <a:cs typeface="楷体" panose="02010609060101010101" charset="-122"/>
                <a:sym typeface="FZHei-B01S"/>
              </a:rPr>
              <a:t>（2）拥有汽车整车制造资质和汽车整车制造生产线；</a:t>
            </a:r>
            <a:endParaRPr sz="2400" dirty="0">
              <a:latin typeface="楷体" panose="02010609060101010101" charset="-122"/>
              <a:ea typeface="楷体" panose="02010609060101010101" charset="-122"/>
              <a:cs typeface="楷体" panose="02010609060101010101" charset="-122"/>
              <a:sym typeface="FZHei-B01S"/>
            </a:endParaRPr>
          </a:p>
          <a:p>
            <a:pPr algn="l" eaLnBrk="0" hangingPunct="0">
              <a:lnSpc>
                <a:spcPct val="150000"/>
              </a:lnSpc>
              <a:buClrTx/>
              <a:buSzTx/>
              <a:buFontTx/>
            </a:pPr>
            <a:r>
              <a:rPr sz="2400" dirty="0">
                <a:latin typeface="楷体" panose="02010609060101010101" charset="-122"/>
                <a:ea typeface="楷体" panose="02010609060101010101" charset="-122"/>
                <a:cs typeface="楷体" panose="02010609060101010101" charset="-122"/>
                <a:sym typeface="FZHei-B01S"/>
              </a:rPr>
              <a:t>（3）年主营业务收入达到2000万元及以上。</a:t>
            </a:r>
            <a:endParaRPr sz="2400" dirty="0">
              <a:latin typeface="楷体" panose="02010609060101010101" charset="-122"/>
              <a:ea typeface="楷体" panose="02010609060101010101" charset="-122"/>
              <a:cs typeface="楷体" panose="02010609060101010101" charset="-122"/>
              <a:sym typeface="FZHei-B01S"/>
            </a:endParaRPr>
          </a:p>
          <a:p>
            <a:pPr algn="l" eaLnBrk="0" hangingPunct="0">
              <a:lnSpc>
                <a:spcPct val="150000"/>
              </a:lnSpc>
              <a:buClrTx/>
              <a:buSzTx/>
              <a:buFontTx/>
            </a:pPr>
            <a:r>
              <a:rPr sz="2400" dirty="0">
                <a:latin typeface="楷体" panose="02010609060101010101" charset="-122"/>
                <a:ea typeface="楷体" panose="02010609060101010101" charset="-122"/>
                <a:cs typeface="楷体" panose="02010609060101010101" charset="-122"/>
                <a:sym typeface="FZHei-B01S"/>
              </a:rPr>
              <a:t>    符合上述条件的产业活动单位</a:t>
            </a:r>
            <a:r>
              <a:rPr sz="2400" dirty="0">
                <a:solidFill>
                  <a:schemeClr val="accent6">
                    <a:lumMod val="75000"/>
                  </a:schemeClr>
                </a:solidFill>
                <a:latin typeface="楷体" panose="02010609060101010101" charset="-122"/>
                <a:ea typeface="楷体" panose="02010609060101010101" charset="-122"/>
                <a:sym typeface="FZHei-B01S"/>
              </a:rPr>
              <a:t>无论是否</a:t>
            </a:r>
            <a:r>
              <a:rPr sz="2400" dirty="0">
                <a:latin typeface="楷体" panose="02010609060101010101" charset="-122"/>
                <a:ea typeface="楷体" panose="02010609060101010101" charset="-122"/>
                <a:cs typeface="楷体" panose="02010609060101010101" charset="-122"/>
                <a:sym typeface="FZHei-B01S"/>
              </a:rPr>
              <a:t>纳入一套表</a:t>
            </a:r>
            <a:r>
              <a:rPr lang="zh-CN" sz="2400" dirty="0">
                <a:latin typeface="楷体" panose="02010609060101010101" charset="-122"/>
                <a:ea typeface="楷体" panose="02010609060101010101" charset="-122"/>
                <a:cs typeface="楷体" panose="02010609060101010101" charset="-122"/>
                <a:sym typeface="FZHei-B01S"/>
              </a:rPr>
              <a:t>调查单位库</a:t>
            </a:r>
            <a:r>
              <a:rPr sz="2400" dirty="0">
                <a:latin typeface="楷体" panose="02010609060101010101" charset="-122"/>
                <a:ea typeface="楷体" panose="02010609060101010101" charset="-122"/>
                <a:cs typeface="楷体" panose="02010609060101010101" charset="-122"/>
                <a:sym typeface="FZHei-B01S"/>
              </a:rPr>
              <a:t>，法人单位报送数据</a:t>
            </a:r>
            <a:r>
              <a:rPr sz="2400" dirty="0">
                <a:solidFill>
                  <a:schemeClr val="accent6">
                    <a:lumMod val="75000"/>
                  </a:schemeClr>
                </a:solidFill>
                <a:latin typeface="楷体" panose="02010609060101010101" charset="-122"/>
                <a:ea typeface="楷体" panose="02010609060101010101" charset="-122"/>
                <a:cs typeface="楷体" panose="02010609060101010101" charset="-122"/>
                <a:sym typeface="FZHei-B01S"/>
              </a:rPr>
              <a:t>均不得包含</a:t>
            </a:r>
            <a:r>
              <a:rPr sz="2400" dirty="0">
                <a:latin typeface="楷体" panose="02010609060101010101" charset="-122"/>
                <a:ea typeface="楷体" panose="02010609060101010101" charset="-122"/>
                <a:cs typeface="楷体" panose="02010609060101010101" charset="-122"/>
                <a:sym typeface="FZHei-B01S"/>
              </a:rPr>
              <a:t>以上跨</a:t>
            </a:r>
            <a:r>
              <a:rPr lang="zh-CN" sz="2400" dirty="0">
                <a:latin typeface="楷体" panose="02010609060101010101" charset="-122"/>
                <a:ea typeface="楷体" panose="02010609060101010101" charset="-122"/>
                <a:cs typeface="楷体" panose="02010609060101010101" charset="-122"/>
                <a:sym typeface="FZHei-B01S"/>
              </a:rPr>
              <a:t>省</a:t>
            </a:r>
            <a:r>
              <a:rPr sz="2400" dirty="0">
                <a:latin typeface="楷体" panose="02010609060101010101" charset="-122"/>
                <a:ea typeface="楷体" panose="02010609060101010101" charset="-122"/>
                <a:cs typeface="楷体" panose="02010609060101010101" charset="-122"/>
                <a:sym typeface="FZHei-B01S"/>
              </a:rPr>
              <a:t>（区、</a:t>
            </a:r>
            <a:r>
              <a:rPr lang="zh-CN" sz="2400" dirty="0">
                <a:latin typeface="楷体" panose="02010609060101010101" charset="-122"/>
                <a:ea typeface="楷体" panose="02010609060101010101" charset="-122"/>
                <a:cs typeface="楷体" panose="02010609060101010101" charset="-122"/>
                <a:sym typeface="FZHei-B01S"/>
              </a:rPr>
              <a:t>市</a:t>
            </a:r>
            <a:r>
              <a:rPr sz="2400" dirty="0">
                <a:latin typeface="楷体" panose="02010609060101010101" charset="-122"/>
                <a:ea typeface="楷体" panose="02010609060101010101" charset="-122"/>
                <a:cs typeface="楷体" panose="02010609060101010101" charset="-122"/>
                <a:sym typeface="FZHei-B01S"/>
              </a:rPr>
              <a:t>）产业活动单位数据。</a:t>
            </a:r>
            <a:endParaRPr lang="zh-CN" altLang="en-US" sz="2400" dirty="0">
              <a:latin typeface="楷体" panose="02010609060101010101" charset="-122"/>
              <a:ea typeface="楷体" panose="02010609060101010101" charset="-122"/>
              <a:sym typeface="微软雅黑" panose="020B0503020204020204" charset="-122"/>
            </a:endParaRPr>
          </a:p>
        </p:txBody>
      </p:sp>
      <p:sp>
        <p:nvSpPr>
          <p:cNvPr id="4" name="标题 1"/>
          <p:cNvSpPr>
            <a:spLocks noGrp="1"/>
          </p:cNvSpPr>
          <p:nvPr>
            <p:ph type="title"/>
          </p:nvPr>
        </p:nvSpPr>
        <p:spPr>
          <a:xfrm>
            <a:off x="1903095" y="225425"/>
            <a:ext cx="2372995" cy="795020"/>
          </a:xfrm>
        </p:spPr>
        <p:txBody>
          <a:bodyPr anchor="ctr" anchorCtr="0"/>
          <a:p>
            <a:r>
              <a:rPr lang="en-US" altLang="zh-CN"/>
              <a:t> </a:t>
            </a:r>
            <a:r>
              <a:rPr lang="zh-CN" altLang="en-US" sz="2400"/>
              <a:t>总说明</a:t>
            </a:r>
            <a:endParaRPr lang="zh-CN" altLang="en-US" sz="2400"/>
          </a:p>
        </p:txBody>
      </p:sp>
      <p:sp>
        <p:nvSpPr>
          <p:cNvPr id="22" name="矩形 21"/>
          <p:cNvSpPr/>
          <p:nvPr/>
        </p:nvSpPr>
        <p:spPr>
          <a:xfrm rot="13500000">
            <a:off x="1589882" y="5135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26983" name="矩形 22"/>
          <p:cNvSpPr>
            <a:spLocks noChangeArrowheads="1"/>
          </p:cNvSpPr>
          <p:nvPr/>
        </p:nvSpPr>
        <p:spPr bwMode="auto">
          <a:xfrm>
            <a:off x="474663" y="330200"/>
            <a:ext cx="6908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r>
              <a:rPr lang="en-US" altLang="zh-CN" sz="3200">
                <a:solidFill>
                  <a:srgbClr val="18478F"/>
                </a:solidFill>
                <a:latin typeface="方正黑体简体" pitchFamily="2" charset="-122"/>
                <a:ea typeface="方正黑体简体" pitchFamily="2" charset="-122"/>
                <a:sym typeface="FZZhengHeiS-R-GB"/>
              </a:rPr>
              <a:t>2.1</a:t>
            </a:r>
            <a:endParaRPr lang="zh-CN" altLang="en-US" sz="3200">
              <a:solidFill>
                <a:srgbClr val="18478F"/>
              </a:solidFill>
              <a:latin typeface="方正黑体简体" pitchFamily="2" charset="-122"/>
              <a:ea typeface="方正黑体简体" pitchFamily="2" charset="-122"/>
              <a:sym typeface="FZZhengHeiS-R-GB"/>
            </a:endParaRPr>
          </a:p>
        </p:txBody>
      </p:sp>
      <p:sp>
        <p:nvSpPr>
          <p:cNvPr id="24" name="矩形 23"/>
          <p:cNvSpPr/>
          <p:nvPr/>
        </p:nvSpPr>
        <p:spPr>
          <a:xfrm rot="13500000">
            <a:off x="1337469" y="4770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Tree>
  </p:cSld>
  <p:clrMapOvr>
    <a:masterClrMapping/>
  </p:clrMapOvr>
  <p:transition spd="slow" advTm="10000">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可选过程 2"/>
          <p:cNvSpPr/>
          <p:nvPr/>
        </p:nvSpPr>
        <p:spPr>
          <a:xfrm>
            <a:off x="227330" y="894715"/>
            <a:ext cx="11692890" cy="5892165"/>
          </a:xfrm>
          <a:prstGeom prst="flowChartAlternateProcess">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16387" name="文本框 4"/>
          <p:cNvSpPr txBox="1"/>
          <p:nvPr/>
        </p:nvSpPr>
        <p:spPr>
          <a:xfrm>
            <a:off x="241935" y="930095"/>
            <a:ext cx="11584305" cy="5631180"/>
          </a:xfrm>
          <a:prstGeom prst="rect">
            <a:avLst/>
          </a:prstGeom>
          <a:noFill/>
          <a:ln w="9525">
            <a:noFill/>
          </a:ln>
        </p:spPr>
        <p:txBody>
          <a:bodyPr wrap="square" anchor="t" anchorCtr="0">
            <a:spAutoFit/>
          </a:bodyPr>
          <a:lstStyle/>
          <a:p>
            <a:pPr algn="l" eaLnBrk="0" hangingPunct="0">
              <a:lnSpc>
                <a:spcPct val="150000"/>
              </a:lnSpc>
              <a:buClrTx/>
              <a:buSzTx/>
              <a:buFontTx/>
            </a:pPr>
            <a:r>
              <a:rPr lang="en-US" altLang="zh-CN" sz="2400" dirty="0">
                <a:solidFill>
                  <a:srgbClr val="92D050"/>
                </a:solidFill>
                <a:latin typeface="楷体" panose="02010609060101010101" charset="-122"/>
                <a:ea typeface="楷体" panose="02010609060101010101" charset="-122"/>
                <a:cs typeface="楷体" panose="02010609060101010101" charset="-122"/>
                <a:sym typeface="FZHei-B01S"/>
              </a:rPr>
              <a:t>★</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FZHei-B01S"/>
              </a:rPr>
              <a:t>增加</a:t>
            </a:r>
            <a:r>
              <a:rPr lang="zh-CN" altLang="en-US" sz="2400" b="1" dirty="0">
                <a:solidFill>
                  <a:srgbClr val="70AD47">
                    <a:lumMod val="75000"/>
                  </a:srgbClr>
                </a:solidFill>
                <a:latin typeface="楷体" panose="02010609060101010101" charset="-122"/>
                <a:ea typeface="楷体" panose="02010609060101010101" charset="-122"/>
                <a:cs typeface="楷体" panose="02010609060101010101" charset="-122"/>
                <a:sym typeface="FZHei-B01S"/>
              </a:rPr>
              <a:t>组织实施的相关内容</a:t>
            </a:r>
            <a:r>
              <a:rPr lang="zh-CN" altLang="en-US" sz="2000" noProof="1">
                <a:latin typeface="楷体" panose="02010609060101010101" charset="-122"/>
                <a:ea typeface="楷体" panose="02010609060101010101" charset="-122"/>
                <a:cs typeface="楷体" panose="02010609060101010101" charset="-122"/>
                <a:sym typeface="FZHei-B01S"/>
              </a:rPr>
              <a:t>（</a:t>
            </a:r>
            <a:r>
              <a:rPr sz="2000" dirty="0">
                <a:latin typeface="楷体" panose="02010609060101010101" charset="-122"/>
                <a:ea typeface="楷体" panose="02010609060101010101" charset="-122"/>
                <a:cs typeface="楷体" panose="02010609060101010101" charset="-122"/>
                <a:sym typeface="FZHei-B01S"/>
              </a:rPr>
              <a:t>“调查单位基本情况”“</a:t>
            </a:r>
            <a:r>
              <a:rPr sz="2000" dirty="0" err="1">
                <a:latin typeface="楷体" panose="02010609060101010101" charset="-122"/>
                <a:ea typeface="楷体" panose="02010609060101010101" charset="-122"/>
                <a:cs typeface="楷体" panose="02010609060101010101" charset="-122"/>
                <a:sym typeface="FZHei-B01S"/>
              </a:rPr>
              <a:t>法人单位所属产业活动单位情况”表</a:t>
            </a:r>
            <a:r>
              <a:rPr lang="zh-CN" altLang="en-US" sz="2000" dirty="0">
                <a:latin typeface="楷体" panose="02010609060101010101" charset="-122"/>
                <a:ea typeface="楷体" panose="02010609060101010101" charset="-122"/>
                <a:cs typeface="楷体" panose="02010609060101010101" charset="-122"/>
                <a:sym typeface="FZHei-B01S"/>
              </a:rPr>
              <a:t>）</a:t>
            </a:r>
            <a:endParaRPr lang="en-US" sz="2400" dirty="0">
              <a:latin typeface="楷体" panose="02010609060101010101" charset="-122"/>
              <a:ea typeface="楷体" panose="02010609060101010101" charset="-122"/>
              <a:cs typeface="楷体" panose="02010609060101010101" charset="-122"/>
              <a:sym typeface="FZHei-B01S"/>
            </a:endParaRPr>
          </a:p>
          <a:p>
            <a:pPr algn="l" eaLnBrk="0" hangingPunct="0">
              <a:lnSpc>
                <a:spcPct val="150000"/>
              </a:lnSpc>
              <a:buClrTx/>
              <a:buSzTx/>
              <a:buFontTx/>
            </a:pPr>
            <a:r>
              <a:rPr lang="en-US" sz="2400" dirty="0">
                <a:latin typeface="楷体" panose="02010609060101010101" charset="-122"/>
                <a:ea typeface="楷体" panose="02010609060101010101" charset="-122"/>
                <a:cs typeface="楷体" panose="02010609060101010101" charset="-122"/>
                <a:sym typeface="FZHei-B01S"/>
              </a:rPr>
              <a:t>     </a:t>
            </a:r>
            <a:r>
              <a:rPr sz="2400" b="1" dirty="0">
                <a:latin typeface="楷体" panose="02010609060101010101" charset="-122"/>
                <a:ea typeface="楷体" panose="02010609060101010101" charset="-122"/>
                <a:cs typeface="楷体" panose="02010609060101010101" charset="-122"/>
                <a:sym typeface="FZHei-B01S"/>
              </a:rPr>
              <a:t>设计管理部门</a:t>
            </a:r>
            <a:r>
              <a:rPr sz="2400" dirty="0">
                <a:latin typeface="楷体" panose="02010609060101010101" charset="-122"/>
                <a:ea typeface="楷体" panose="02010609060101010101" charset="-122"/>
                <a:cs typeface="楷体" panose="02010609060101010101" charset="-122"/>
                <a:sym typeface="FZHei-B01S"/>
              </a:rPr>
              <a:t>牵头，会同各有关单位做好网上统一布置工作，即</a:t>
            </a:r>
            <a:r>
              <a:rPr lang="zh-CN" sz="2400" dirty="0">
                <a:latin typeface="楷体" panose="02010609060101010101" charset="-122"/>
                <a:ea typeface="楷体" panose="02010609060101010101" charset="-122"/>
                <a:cs typeface="楷体" panose="02010609060101010101" charset="-122"/>
                <a:sym typeface="FZHei-B01S"/>
              </a:rPr>
              <a:t>上述</a:t>
            </a:r>
            <a:r>
              <a:rPr sz="2400" dirty="0">
                <a:latin typeface="楷体" panose="02010609060101010101" charset="-122"/>
                <a:ea typeface="楷体" panose="02010609060101010101" charset="-122"/>
                <a:cs typeface="楷体" panose="02010609060101010101" charset="-122"/>
                <a:sym typeface="FZHei-B01S"/>
              </a:rPr>
              <a:t>报表随工业、建筑业、房地产开发经营业、批发和零售业、住宿和餐饮业、规模以上服务业等各行业报表进行平台布置</a:t>
            </a:r>
            <a:r>
              <a:rPr lang="zh-CN" sz="2400" dirty="0">
                <a:latin typeface="楷体" panose="02010609060101010101" charset="-122"/>
                <a:ea typeface="楷体" panose="02010609060101010101" charset="-122"/>
                <a:cs typeface="楷体" panose="02010609060101010101" charset="-122"/>
                <a:sym typeface="FZHei-B01S"/>
              </a:rPr>
              <a:t>。</a:t>
            </a:r>
            <a:endParaRPr lang="en-US" sz="2400" dirty="0">
              <a:latin typeface="楷体" panose="02010609060101010101" charset="-122"/>
              <a:ea typeface="楷体" panose="02010609060101010101" charset="-122"/>
              <a:cs typeface="楷体" panose="02010609060101010101" charset="-122"/>
              <a:sym typeface="FZHei-B01S"/>
            </a:endParaRPr>
          </a:p>
          <a:p>
            <a:pPr algn="l" eaLnBrk="0" hangingPunct="0">
              <a:lnSpc>
                <a:spcPct val="150000"/>
              </a:lnSpc>
              <a:buClrTx/>
              <a:buSzTx/>
              <a:buFontTx/>
            </a:pPr>
            <a:r>
              <a:rPr lang="en-US" sz="2400" dirty="0">
                <a:latin typeface="楷体" panose="02010609060101010101" charset="-122"/>
                <a:ea typeface="楷体" panose="02010609060101010101" charset="-122"/>
                <a:cs typeface="楷体" panose="02010609060101010101" charset="-122"/>
                <a:sym typeface="FZHei-B01S"/>
              </a:rPr>
              <a:t>     </a:t>
            </a:r>
            <a:r>
              <a:rPr sz="2400" b="1" dirty="0" err="1">
                <a:latin typeface="楷体" panose="02010609060101010101" charset="-122"/>
                <a:ea typeface="楷体" panose="02010609060101010101" charset="-122"/>
                <a:cs typeface="楷体" panose="02010609060101010101" charset="-122"/>
                <a:sym typeface="FZHei-B01S"/>
              </a:rPr>
              <a:t>工业、投资、贸易和服务业等专业统计部门</a:t>
            </a:r>
            <a:r>
              <a:rPr sz="2400" dirty="0" err="1">
                <a:latin typeface="楷体" panose="02010609060101010101" charset="-122"/>
                <a:ea typeface="楷体" panose="02010609060101010101" charset="-122"/>
                <a:cs typeface="楷体" panose="02010609060101010101" charset="-122"/>
                <a:sym typeface="FZHei-B01S"/>
              </a:rPr>
              <a:t>负责催报及调查单位基本情况专业性指标的审核</a:t>
            </a:r>
            <a:r>
              <a:rPr sz="2400" dirty="0">
                <a:latin typeface="楷体" panose="02010609060101010101" charset="-122"/>
                <a:ea typeface="楷体" panose="02010609060101010101" charset="-122"/>
                <a:cs typeface="楷体" panose="02010609060101010101" charset="-122"/>
                <a:sym typeface="FZHei-B01S"/>
              </a:rPr>
              <a:t>。</a:t>
            </a:r>
            <a:endParaRPr lang="en-US" sz="2400" dirty="0">
              <a:latin typeface="楷体" panose="02010609060101010101" charset="-122"/>
              <a:ea typeface="楷体" panose="02010609060101010101" charset="-122"/>
              <a:cs typeface="楷体" panose="02010609060101010101" charset="-122"/>
              <a:sym typeface="FZHei-B01S"/>
            </a:endParaRPr>
          </a:p>
          <a:p>
            <a:pPr algn="l" eaLnBrk="0" hangingPunct="0">
              <a:lnSpc>
                <a:spcPct val="150000"/>
              </a:lnSpc>
              <a:buClrTx/>
              <a:buSzTx/>
              <a:buFontTx/>
            </a:pPr>
            <a:r>
              <a:rPr lang="en-US" sz="2400" dirty="0">
                <a:latin typeface="楷体" panose="02010609060101010101" charset="-122"/>
                <a:ea typeface="楷体" panose="02010609060101010101" charset="-122"/>
                <a:cs typeface="楷体" panose="02010609060101010101" charset="-122"/>
                <a:sym typeface="FZHei-B01S"/>
              </a:rPr>
              <a:t>     </a:t>
            </a:r>
            <a:r>
              <a:rPr sz="2400" b="1" dirty="0" err="1">
                <a:latin typeface="楷体" panose="02010609060101010101" charset="-122"/>
                <a:ea typeface="楷体" panose="02010609060101010101" charset="-122"/>
                <a:cs typeface="楷体" panose="02010609060101010101" charset="-122"/>
                <a:sym typeface="FZHei-B01S"/>
              </a:rPr>
              <a:t>名录库管理部门</a:t>
            </a:r>
            <a:r>
              <a:rPr sz="2400" dirty="0" err="1">
                <a:latin typeface="楷体" panose="02010609060101010101" charset="-122"/>
                <a:ea typeface="楷体" panose="02010609060101010101" charset="-122"/>
                <a:cs typeface="楷体" panose="02010609060101010101" charset="-122"/>
                <a:sym typeface="FZHei-B01S"/>
              </a:rPr>
              <a:t>牵头负责上述报表的审核验收、返回调查单位查询修改以及业务培训等工作，相关单位通力配合</a:t>
            </a:r>
            <a:r>
              <a:rPr sz="2400" dirty="0">
                <a:latin typeface="楷体" panose="02010609060101010101" charset="-122"/>
                <a:ea typeface="楷体" panose="02010609060101010101" charset="-122"/>
                <a:cs typeface="楷体" panose="02010609060101010101" charset="-122"/>
                <a:sym typeface="FZHei-B01S"/>
              </a:rPr>
              <a:t>。</a:t>
            </a:r>
            <a:endParaRPr lang="en-US" sz="2400" dirty="0">
              <a:latin typeface="楷体" panose="02010609060101010101" charset="-122"/>
              <a:ea typeface="楷体" panose="02010609060101010101" charset="-122"/>
              <a:cs typeface="楷体" panose="02010609060101010101" charset="-122"/>
              <a:sym typeface="FZHei-B01S"/>
            </a:endParaRPr>
          </a:p>
          <a:p>
            <a:pPr algn="l" eaLnBrk="0" hangingPunct="0">
              <a:lnSpc>
                <a:spcPct val="150000"/>
              </a:lnSpc>
              <a:buClrTx/>
              <a:buSzTx/>
              <a:buFontTx/>
            </a:pPr>
            <a:r>
              <a:rPr lang="en-US" sz="2400" dirty="0">
                <a:latin typeface="楷体" panose="02010609060101010101" charset="-122"/>
                <a:ea typeface="楷体" panose="02010609060101010101" charset="-122"/>
                <a:cs typeface="楷体" panose="02010609060101010101" charset="-122"/>
                <a:sym typeface="FZHei-B01S"/>
              </a:rPr>
              <a:t>     </a:t>
            </a:r>
            <a:r>
              <a:rPr sz="2400" dirty="0">
                <a:latin typeface="楷体" panose="02010609060101010101" charset="-122"/>
                <a:ea typeface="楷体" panose="02010609060101010101" charset="-122"/>
                <a:cs typeface="楷体" panose="02010609060101010101" charset="-122"/>
                <a:sym typeface="FZHei-B01S"/>
              </a:rPr>
              <a:t>“法人单位所属产业活动单位情况”由名录库管理部门负责属性指标审核，从业人员、收入（支出）指标由负责法人单位一套表统计的各相关专业审核。</a:t>
            </a:r>
            <a:endParaRPr lang="zh-CN" altLang="en-US" sz="2400" dirty="0">
              <a:latin typeface="楷体" panose="02010609060101010101" charset="-122"/>
              <a:ea typeface="楷体" panose="02010609060101010101" charset="-122"/>
              <a:sym typeface="微软雅黑" panose="020B0503020204020204" charset="-122"/>
            </a:endParaRPr>
          </a:p>
        </p:txBody>
      </p:sp>
      <p:sp>
        <p:nvSpPr>
          <p:cNvPr id="4" name="标题 1"/>
          <p:cNvSpPr>
            <a:spLocks noGrp="1"/>
          </p:cNvSpPr>
          <p:nvPr>
            <p:ph type="title"/>
          </p:nvPr>
        </p:nvSpPr>
        <p:spPr>
          <a:xfrm>
            <a:off x="1903095" y="225425"/>
            <a:ext cx="2372995" cy="795020"/>
          </a:xfrm>
        </p:spPr>
        <p:txBody>
          <a:bodyPr anchor="ctr" anchorCtr="0"/>
          <a:lstStyle/>
          <a:p>
            <a:r>
              <a:rPr lang="en-US" altLang="zh-CN"/>
              <a:t> </a:t>
            </a:r>
            <a:r>
              <a:rPr lang="zh-CN" altLang="en-US" sz="2400"/>
              <a:t>总说明</a:t>
            </a:r>
            <a:endParaRPr lang="zh-CN" altLang="en-US" sz="2400"/>
          </a:p>
        </p:txBody>
      </p:sp>
      <p:sp>
        <p:nvSpPr>
          <p:cNvPr id="22" name="矩形 21"/>
          <p:cNvSpPr/>
          <p:nvPr/>
        </p:nvSpPr>
        <p:spPr>
          <a:xfrm rot="13500000">
            <a:off x="1589882" y="5135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26983" name="矩形 22"/>
          <p:cNvSpPr>
            <a:spLocks noChangeArrowheads="1"/>
          </p:cNvSpPr>
          <p:nvPr/>
        </p:nvSpPr>
        <p:spPr bwMode="auto">
          <a:xfrm>
            <a:off x="474663" y="330200"/>
            <a:ext cx="6908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r>
              <a:rPr lang="en-US" altLang="zh-CN" sz="3200">
                <a:solidFill>
                  <a:srgbClr val="18478F"/>
                </a:solidFill>
                <a:latin typeface="方正黑体简体" pitchFamily="2" charset="-122"/>
                <a:ea typeface="方正黑体简体" pitchFamily="2" charset="-122"/>
                <a:sym typeface="FZZhengHeiS-R-GB"/>
              </a:rPr>
              <a:t>2.1</a:t>
            </a:r>
            <a:endParaRPr lang="zh-CN" altLang="en-US" sz="3200">
              <a:solidFill>
                <a:srgbClr val="18478F"/>
              </a:solidFill>
              <a:latin typeface="方正黑体简体" pitchFamily="2" charset="-122"/>
              <a:ea typeface="方正黑体简体" pitchFamily="2" charset="-122"/>
              <a:sym typeface="FZZhengHeiS-R-GB"/>
            </a:endParaRPr>
          </a:p>
        </p:txBody>
      </p:sp>
      <p:sp>
        <p:nvSpPr>
          <p:cNvPr id="24" name="矩形 23"/>
          <p:cNvSpPr/>
          <p:nvPr/>
        </p:nvSpPr>
        <p:spPr>
          <a:xfrm rot="13500000">
            <a:off x="1337469" y="4770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Tree>
  </p:cSld>
  <p:clrMapOvr>
    <a:masterClrMapping/>
  </p:clrMapOvr>
  <p:transition spd="slow" advTm="10000">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可选过程 2"/>
          <p:cNvSpPr/>
          <p:nvPr/>
        </p:nvSpPr>
        <p:spPr>
          <a:xfrm>
            <a:off x="227330" y="836930"/>
            <a:ext cx="11692890" cy="5433241"/>
          </a:xfrm>
          <a:prstGeom prst="flowChartAlternateProcess">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16387" name="文本框 4"/>
          <p:cNvSpPr txBox="1"/>
          <p:nvPr/>
        </p:nvSpPr>
        <p:spPr>
          <a:xfrm>
            <a:off x="241935" y="980440"/>
            <a:ext cx="11708765" cy="1198880"/>
          </a:xfrm>
          <a:prstGeom prst="rect">
            <a:avLst/>
          </a:prstGeom>
          <a:noFill/>
          <a:ln w="9525">
            <a:noFill/>
          </a:ln>
        </p:spPr>
        <p:txBody>
          <a:bodyPr wrap="square" anchor="t" anchorCtr="0">
            <a:spAutoFit/>
          </a:bodyPr>
          <a:lstStyle/>
          <a:p>
            <a:pPr algn="l" eaLnBrk="0" hangingPunct="0">
              <a:lnSpc>
                <a:spcPct val="150000"/>
              </a:lnSpc>
              <a:buClrTx/>
              <a:buSzTx/>
              <a:buFontTx/>
            </a:pPr>
            <a:r>
              <a:rPr lang="en-US" altLang="zh-CN" sz="2400" dirty="0">
                <a:solidFill>
                  <a:srgbClr val="92D050"/>
                </a:solidFill>
                <a:latin typeface="楷体" panose="02010609060101010101" charset="-122"/>
                <a:ea typeface="楷体" panose="02010609060101010101" charset="-122"/>
                <a:sym typeface="FZHei-B01S"/>
              </a:rPr>
              <a:t>★</a:t>
            </a:r>
            <a:r>
              <a:rPr lang="en-US" altLang="zh-CN" sz="2400" b="1" dirty="0">
                <a:latin typeface="楷体" panose="02010609060101010101" charset="-122"/>
                <a:ea typeface="楷体" panose="02010609060101010101" charset="-122"/>
                <a:sym typeface="FZZhengHeiS-R-GB"/>
              </a:rPr>
              <a:t>101-1</a:t>
            </a:r>
            <a:r>
              <a:rPr lang="zh-CN" altLang="en-US" sz="2400" b="1" dirty="0">
                <a:latin typeface="楷体" panose="02010609060101010101" charset="-122"/>
                <a:ea typeface="楷体" panose="02010609060101010101" charset="-122"/>
                <a:sym typeface="FZZhengHeiS-R-GB"/>
              </a:rPr>
              <a:t>表、</a:t>
            </a:r>
            <a:r>
              <a:rPr lang="en-US" altLang="zh-CN" sz="2400" b="1" dirty="0">
                <a:latin typeface="楷体" panose="02010609060101010101" charset="-122"/>
                <a:ea typeface="楷体" panose="02010609060101010101" charset="-122"/>
                <a:sym typeface="FZZhengHeiS-R-GB"/>
              </a:rPr>
              <a:t>201-1</a:t>
            </a:r>
            <a:r>
              <a:rPr lang="zh-CN" altLang="en-US" sz="2400" b="1" dirty="0">
                <a:latin typeface="楷体" panose="02010609060101010101" charset="-122"/>
                <a:ea typeface="楷体" panose="02010609060101010101" charset="-122"/>
                <a:sym typeface="FZZhengHeiS-R-GB"/>
              </a:rPr>
              <a:t>表</a:t>
            </a:r>
            <a:endParaRPr kumimoji="0" lang="zh-CN" altLang="en-US" sz="2400" b="0" i="0" kern="1200" cap="none" spc="0" normalizeH="0" baseline="0" noProof="1">
              <a:latin typeface="楷体" panose="02010609060101010101" charset="-122"/>
              <a:ea typeface="楷体" panose="02010609060101010101" charset="-122"/>
              <a:cs typeface="楷体" panose="02010609060101010101" charset="-122"/>
              <a:sym typeface="FZHei-B01S"/>
            </a:endParaRPr>
          </a:p>
          <a:p>
            <a:pPr algn="l" eaLnBrk="0" hangingPunct="0">
              <a:lnSpc>
                <a:spcPct val="150000"/>
              </a:lnSpc>
              <a:buClrTx/>
              <a:buSzTx/>
              <a:buFontTx/>
            </a:pPr>
            <a:r>
              <a:rPr lang="zh-CN" altLang="en-US" sz="2400" dirty="0">
                <a:solidFill>
                  <a:sysClr val="windowText" lastClr="000000"/>
                </a:solidFill>
                <a:latin typeface="楷体" panose="02010609060101010101" charset="-122"/>
                <a:ea typeface="楷体" panose="02010609060101010101" charset="-122"/>
                <a:cs typeface="楷体" panose="02010609060101010101" charset="-122"/>
                <a:sym typeface="FZHei-B01S"/>
              </a:rPr>
              <a:t> </a:t>
            </a:r>
            <a:r>
              <a:rPr lang="en-US" altLang="zh-CN" sz="2400" dirty="0">
                <a:solidFill>
                  <a:sysClr val="windowText" lastClr="000000"/>
                </a:solidFill>
                <a:latin typeface="楷体" panose="02010609060101010101" charset="-122"/>
                <a:ea typeface="楷体" panose="02010609060101010101" charset="-122"/>
                <a:cs typeface="楷体" panose="02010609060101010101" charset="-122"/>
                <a:sym typeface="FZHei-B01S"/>
              </a:rPr>
              <a:t>   </a:t>
            </a:r>
            <a:r>
              <a:rPr lang="zh-CN" altLang="en-US" sz="2400" dirty="0">
                <a:solidFill>
                  <a:srgbClr val="FF0000"/>
                </a:solidFill>
                <a:latin typeface="楷体" panose="02010609060101010101" charset="-122"/>
                <a:ea typeface="楷体" panose="02010609060101010101" charset="-122"/>
                <a:cs typeface="楷体" panose="02010609060101010101" charset="-122"/>
                <a:sym typeface="FZHei-B01S"/>
              </a:rPr>
              <a:t>修订</a:t>
            </a:r>
            <a:r>
              <a:rPr lang="zh-CN" altLang="en-US" sz="2400" dirty="0">
                <a:latin typeface="楷体" panose="02010609060101010101" charset="-122"/>
                <a:ea typeface="楷体" panose="02010609060101010101" charset="-122"/>
                <a:sym typeface="FZZhengHeiS-R-GB"/>
              </a:rPr>
              <a:t>“</a:t>
            </a:r>
            <a:r>
              <a:rPr lang="en-US" altLang="zh-CN" sz="2400" dirty="0">
                <a:latin typeface="楷体" panose="02010609060101010101" charset="-122"/>
                <a:ea typeface="楷体" panose="02010609060101010101" charset="-122"/>
                <a:cs typeface="楷体" panose="02010609060101010101" charset="-122"/>
                <a:sym typeface="FZZhengHeiS-R-GB"/>
              </a:rPr>
              <a:t>E02</a:t>
            </a:r>
            <a:r>
              <a:rPr lang="zh-CN" altLang="en-US" sz="2400" dirty="0">
                <a:latin typeface="楷体" panose="02010609060101010101" charset="-122"/>
                <a:ea typeface="楷体" panose="02010609060101010101" charset="-122"/>
                <a:cs typeface="楷体" panose="02010609060101010101" charset="-122"/>
                <a:sym typeface="FZZhengHeiS-R-GB"/>
              </a:rPr>
              <a:t>零售</a:t>
            </a:r>
            <a:r>
              <a:rPr lang="zh-CN" altLang="en-US" sz="2400" dirty="0">
                <a:latin typeface="楷体" panose="02010609060101010101" charset="-122"/>
                <a:ea typeface="楷体" panose="02010609060101010101" charset="-122"/>
                <a:sym typeface="FZZhengHeiS-R-GB"/>
              </a:rPr>
              <a:t>业态”；</a:t>
            </a:r>
            <a:endParaRPr lang="zh-CN" altLang="en-US" sz="2400">
              <a:latin typeface="楷体" panose="02010609060101010101" charset="-122"/>
              <a:ea typeface="楷体" panose="02010609060101010101" charset="-122"/>
              <a:sym typeface="微软雅黑" panose="020B0503020204020204" charset="-122"/>
            </a:endParaRPr>
          </a:p>
        </p:txBody>
      </p:sp>
      <p:pic>
        <p:nvPicPr>
          <p:cNvPr id="2" name="图片 1"/>
          <p:cNvPicPr>
            <a:picLocks noChangeAspect="1"/>
          </p:cNvPicPr>
          <p:nvPr/>
        </p:nvPicPr>
        <p:blipFill>
          <a:blip r:embed="rId1"/>
          <a:stretch>
            <a:fillRect/>
          </a:stretch>
        </p:blipFill>
        <p:spPr>
          <a:xfrm>
            <a:off x="1247775" y="2179320"/>
            <a:ext cx="9191625" cy="1543050"/>
          </a:xfrm>
          <a:prstGeom prst="rect">
            <a:avLst/>
          </a:prstGeom>
        </p:spPr>
      </p:pic>
      <p:sp>
        <p:nvSpPr>
          <p:cNvPr id="4" name="下箭头 3"/>
          <p:cNvSpPr/>
          <p:nvPr/>
        </p:nvSpPr>
        <p:spPr>
          <a:xfrm>
            <a:off x="5585460" y="3740150"/>
            <a:ext cx="435610" cy="42672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2"/>
          <a:stretch>
            <a:fillRect/>
          </a:stretch>
        </p:blipFill>
        <p:spPr>
          <a:xfrm>
            <a:off x="1275715" y="4182110"/>
            <a:ext cx="9248775" cy="1790700"/>
          </a:xfrm>
          <a:prstGeom prst="rect">
            <a:avLst/>
          </a:prstGeom>
        </p:spPr>
      </p:pic>
      <p:sp>
        <p:nvSpPr>
          <p:cNvPr id="5" name="标题 1"/>
          <p:cNvSpPr>
            <a:spLocks noGrp="1"/>
          </p:cNvSpPr>
          <p:nvPr/>
        </p:nvSpPr>
        <p:spPr>
          <a:xfrm>
            <a:off x="1903095" y="225425"/>
            <a:ext cx="2372995" cy="795020"/>
          </a:xfrm>
          <a:prstGeom prst="rect">
            <a:avLst/>
          </a:prstGeom>
          <a:noFill/>
          <a:ln>
            <a:noFill/>
          </a:ln>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方正黑体简体" pitchFamily="2" charset="-122"/>
                <a:ea typeface="方正黑体简体" pitchFamily="2" charset="-122"/>
                <a:cs typeface="方正黑体简体"/>
              </a:defRPr>
            </a:lvl1pPr>
            <a:lvl2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2pPr>
            <a:lvl3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3pPr>
            <a:lvl4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4pPr>
            <a:lvl5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5pPr>
            <a:lvl6pPr marL="457200" algn="l" rtl="0" fontAlgn="base">
              <a:lnSpc>
                <a:spcPct val="90000"/>
              </a:lnSpc>
              <a:spcBef>
                <a:spcPct val="0"/>
              </a:spcBef>
              <a:spcAft>
                <a:spcPct val="0"/>
              </a:spcAft>
              <a:defRPr sz="4400">
                <a:solidFill>
                  <a:schemeClr val="tx1"/>
                </a:solidFill>
                <a:latin typeface="方正黑体简体"/>
                <a:ea typeface="方正黑体简体"/>
                <a:cs typeface="方正黑体简体"/>
              </a:defRPr>
            </a:lvl6pPr>
            <a:lvl7pPr marL="914400" algn="l" rtl="0" fontAlgn="base">
              <a:lnSpc>
                <a:spcPct val="90000"/>
              </a:lnSpc>
              <a:spcBef>
                <a:spcPct val="0"/>
              </a:spcBef>
              <a:spcAft>
                <a:spcPct val="0"/>
              </a:spcAft>
              <a:defRPr sz="4400">
                <a:solidFill>
                  <a:schemeClr val="tx1"/>
                </a:solidFill>
                <a:latin typeface="方正黑体简体"/>
                <a:ea typeface="方正黑体简体"/>
                <a:cs typeface="方正黑体简体"/>
              </a:defRPr>
            </a:lvl7pPr>
            <a:lvl8pPr marL="1371600" algn="l" rtl="0" fontAlgn="base">
              <a:lnSpc>
                <a:spcPct val="90000"/>
              </a:lnSpc>
              <a:spcBef>
                <a:spcPct val="0"/>
              </a:spcBef>
              <a:spcAft>
                <a:spcPct val="0"/>
              </a:spcAft>
              <a:defRPr sz="4400">
                <a:solidFill>
                  <a:schemeClr val="tx1"/>
                </a:solidFill>
                <a:latin typeface="方正黑体简体"/>
                <a:ea typeface="方正黑体简体"/>
                <a:cs typeface="方正黑体简体"/>
              </a:defRPr>
            </a:lvl8pPr>
            <a:lvl9pPr marL="1828800" algn="l" rtl="0" fontAlgn="base">
              <a:lnSpc>
                <a:spcPct val="90000"/>
              </a:lnSpc>
              <a:spcBef>
                <a:spcPct val="0"/>
              </a:spcBef>
              <a:spcAft>
                <a:spcPct val="0"/>
              </a:spcAft>
              <a:defRPr sz="4400">
                <a:solidFill>
                  <a:schemeClr val="tx1"/>
                </a:solidFill>
                <a:latin typeface="方正黑体简体"/>
                <a:ea typeface="方正黑体简体"/>
                <a:cs typeface="方正黑体简体"/>
              </a:defRPr>
            </a:lvl9pPr>
          </a:lstStyle>
          <a:p>
            <a:r>
              <a:rPr lang="en-US" altLang="zh-CN"/>
              <a:t> </a:t>
            </a:r>
            <a:r>
              <a:rPr lang="zh-CN" altLang="en-US" sz="2400"/>
              <a:t>报表指标</a:t>
            </a:r>
            <a:endParaRPr lang="zh-CN" altLang="en-US" sz="2400"/>
          </a:p>
        </p:txBody>
      </p:sp>
      <p:sp>
        <p:nvSpPr>
          <p:cNvPr id="22" name="矩形 21"/>
          <p:cNvSpPr/>
          <p:nvPr/>
        </p:nvSpPr>
        <p:spPr>
          <a:xfrm rot="13500000">
            <a:off x="1589882" y="5135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26983" name="矩形 22"/>
          <p:cNvSpPr>
            <a:spLocks noChangeArrowheads="1"/>
          </p:cNvSpPr>
          <p:nvPr/>
        </p:nvSpPr>
        <p:spPr bwMode="auto">
          <a:xfrm>
            <a:off x="474663" y="330200"/>
            <a:ext cx="6908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r>
              <a:rPr lang="en-US" altLang="zh-CN" sz="3200">
                <a:solidFill>
                  <a:srgbClr val="18478F"/>
                </a:solidFill>
                <a:latin typeface="方正黑体简体" pitchFamily="2" charset="-122"/>
                <a:ea typeface="方正黑体简体" pitchFamily="2" charset="-122"/>
                <a:sym typeface="FZZhengHeiS-R-GB"/>
              </a:rPr>
              <a:t>2.2</a:t>
            </a:r>
            <a:endParaRPr lang="zh-CN" altLang="en-US" sz="3200">
              <a:solidFill>
                <a:srgbClr val="18478F"/>
              </a:solidFill>
              <a:latin typeface="方正黑体简体" pitchFamily="2" charset="-122"/>
              <a:ea typeface="方正黑体简体" pitchFamily="2" charset="-122"/>
              <a:sym typeface="FZZhengHeiS-R-GB"/>
            </a:endParaRPr>
          </a:p>
        </p:txBody>
      </p:sp>
      <p:sp>
        <p:nvSpPr>
          <p:cNvPr id="24" name="矩形 23"/>
          <p:cNvSpPr/>
          <p:nvPr/>
        </p:nvSpPr>
        <p:spPr>
          <a:xfrm rot="13500000">
            <a:off x="1337469" y="4770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Tree>
  </p:cSld>
  <p:clrMapOvr>
    <a:masterClrMapping/>
  </p:clrMapOvr>
  <p:transition spd="slow" advTm="10000">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可选过程 2"/>
          <p:cNvSpPr/>
          <p:nvPr/>
        </p:nvSpPr>
        <p:spPr>
          <a:xfrm>
            <a:off x="227330" y="979805"/>
            <a:ext cx="11692890" cy="3845560"/>
          </a:xfrm>
          <a:prstGeom prst="flowChartAlternateProcess">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16387" name="文本框 4"/>
          <p:cNvSpPr txBox="1"/>
          <p:nvPr/>
        </p:nvSpPr>
        <p:spPr>
          <a:xfrm>
            <a:off x="241935" y="1154430"/>
            <a:ext cx="11678285" cy="1753235"/>
          </a:xfrm>
          <a:prstGeom prst="rect">
            <a:avLst/>
          </a:prstGeom>
          <a:noFill/>
          <a:ln w="9525">
            <a:noFill/>
          </a:ln>
        </p:spPr>
        <p:txBody>
          <a:bodyPr wrap="square" anchor="t" anchorCtr="0">
            <a:spAutoFit/>
          </a:bodyPr>
          <a:lstStyle/>
          <a:p>
            <a:pPr algn="l" eaLnBrk="0" hangingPunct="0">
              <a:lnSpc>
                <a:spcPct val="150000"/>
              </a:lnSpc>
              <a:buClrTx/>
              <a:buSzTx/>
              <a:buFontTx/>
            </a:pPr>
            <a:r>
              <a:rPr lang="en-US" altLang="zh-CN" sz="2400" dirty="0">
                <a:solidFill>
                  <a:srgbClr val="92D050"/>
                </a:solidFill>
                <a:latin typeface="楷体" panose="02010609060101010101" charset="-122"/>
                <a:ea typeface="楷体" panose="02010609060101010101" charset="-122"/>
                <a:sym typeface="FZHei-B01S"/>
              </a:rPr>
              <a:t>★</a:t>
            </a:r>
            <a:r>
              <a:rPr lang="en-US" altLang="zh-CN" sz="2400" b="1" dirty="0">
                <a:latin typeface="楷体" panose="02010609060101010101" charset="-122"/>
                <a:ea typeface="楷体" panose="02010609060101010101" charset="-122"/>
                <a:sym typeface="FZZhengHeiS-R-GB"/>
              </a:rPr>
              <a:t>101-1</a:t>
            </a:r>
            <a:r>
              <a:rPr lang="zh-CN" altLang="en-US" sz="2400" b="1" dirty="0">
                <a:latin typeface="楷体" panose="02010609060101010101" charset="-122"/>
                <a:ea typeface="楷体" panose="02010609060101010101" charset="-122"/>
                <a:sym typeface="FZZhengHeiS-R-GB"/>
              </a:rPr>
              <a:t>表、</a:t>
            </a:r>
            <a:r>
              <a:rPr lang="en-US" altLang="zh-CN" sz="2400" b="1" dirty="0">
                <a:latin typeface="楷体" panose="02010609060101010101" charset="-122"/>
                <a:ea typeface="楷体" panose="02010609060101010101" charset="-122"/>
                <a:sym typeface="FZZhengHeiS-R-GB"/>
              </a:rPr>
              <a:t>201-1</a:t>
            </a:r>
            <a:r>
              <a:rPr lang="zh-CN" altLang="en-US" sz="2400" b="1" dirty="0">
                <a:latin typeface="楷体" panose="02010609060101010101" charset="-122"/>
                <a:ea typeface="楷体" panose="02010609060101010101" charset="-122"/>
                <a:sym typeface="FZZhengHeiS-R-GB"/>
              </a:rPr>
              <a:t>表</a:t>
            </a:r>
            <a:endParaRPr kumimoji="0" lang="zh-CN" altLang="en-US" sz="2400" b="0" i="0" kern="1200" cap="none" spc="0" normalizeH="0" baseline="0" noProof="1">
              <a:latin typeface="楷体" panose="02010609060101010101" charset="-122"/>
              <a:ea typeface="楷体" panose="02010609060101010101" charset="-122"/>
              <a:cs typeface="楷体" panose="02010609060101010101" charset="-122"/>
              <a:sym typeface="FZHei-B01S"/>
            </a:endParaRPr>
          </a:p>
          <a:p>
            <a:pPr algn="l" eaLnBrk="0" hangingPunct="0">
              <a:lnSpc>
                <a:spcPct val="150000"/>
              </a:lnSpc>
              <a:buClrTx/>
              <a:buSzTx/>
              <a:buFontTx/>
            </a:pPr>
            <a:r>
              <a:rPr lang="zh-CN" altLang="en-US" sz="2400" dirty="0">
                <a:solidFill>
                  <a:sysClr val="windowText" lastClr="000000"/>
                </a:solidFill>
                <a:latin typeface="楷体" panose="02010609060101010101" charset="-122"/>
                <a:ea typeface="楷体" panose="02010609060101010101" charset="-122"/>
                <a:cs typeface="楷体" panose="02010609060101010101" charset="-122"/>
                <a:sym typeface="FZHei-B01S"/>
              </a:rPr>
              <a:t> </a:t>
            </a:r>
            <a:r>
              <a:rPr lang="en-US" altLang="zh-CN" sz="2400" dirty="0">
                <a:solidFill>
                  <a:sysClr val="windowText" lastClr="000000"/>
                </a:solidFill>
                <a:latin typeface="楷体" panose="02010609060101010101" charset="-122"/>
                <a:ea typeface="楷体" panose="02010609060101010101" charset="-122"/>
                <a:cs typeface="楷体" panose="02010609060101010101" charset="-122"/>
                <a:sym typeface="FZHei-B01S"/>
              </a:rPr>
              <a:t>   </a:t>
            </a:r>
            <a:endParaRPr lang="en-US" altLang="zh-CN" sz="2400" dirty="0">
              <a:solidFill>
                <a:sysClr val="windowText" lastClr="000000"/>
              </a:solidFill>
              <a:latin typeface="楷体" panose="02010609060101010101" charset="-122"/>
              <a:ea typeface="楷体" panose="02010609060101010101" charset="-122"/>
              <a:cs typeface="楷体" panose="02010609060101010101" charset="-122"/>
              <a:sym typeface="FZHei-B01S"/>
            </a:endParaRPr>
          </a:p>
          <a:p>
            <a:pPr algn="l" eaLnBrk="0" hangingPunct="0">
              <a:lnSpc>
                <a:spcPct val="150000"/>
              </a:lnSpc>
              <a:buClrTx/>
              <a:buSzTx/>
              <a:buFontTx/>
            </a:pPr>
            <a:r>
              <a:rPr lang="zh-CN" altLang="en-US" sz="2400" dirty="0">
                <a:solidFill>
                  <a:srgbClr val="FF0000"/>
                </a:solidFill>
                <a:latin typeface="楷体" panose="02010609060101010101" charset="-122"/>
                <a:ea typeface="楷体" panose="02010609060101010101" charset="-122"/>
                <a:cs typeface="楷体" panose="02010609060101010101" charset="-122"/>
                <a:sym typeface="FZHei-B01S"/>
              </a:rPr>
              <a:t>增加</a:t>
            </a:r>
            <a:r>
              <a:rPr lang="zh-CN" altLang="en-US" sz="2400" dirty="0">
                <a:latin typeface="楷体" panose="02010609060101010101" charset="-122"/>
                <a:ea typeface="楷体" panose="02010609060101010101" charset="-122"/>
                <a:sym typeface="FZZhengHeiS-R-GB"/>
              </a:rPr>
              <a:t>“</a:t>
            </a:r>
            <a:r>
              <a:rPr lang="en-US" altLang="zh-CN" sz="2400" dirty="0">
                <a:latin typeface="楷体" panose="02010609060101010101" charset="-122"/>
                <a:ea typeface="楷体" panose="02010609060101010101" charset="-122"/>
                <a:sym typeface="FZZhengHeiS-R-GB"/>
              </a:rPr>
              <a:t>C02</a:t>
            </a:r>
            <a:r>
              <a:rPr lang="zh-CN" altLang="en-US" sz="2400" dirty="0">
                <a:latin typeface="楷体" panose="02010609060101010101" charset="-122"/>
                <a:ea typeface="楷体" panose="02010609060101010101" charset="-122"/>
                <a:sym typeface="FZZhengHeiS-R-GB"/>
              </a:rPr>
              <a:t>建筑业企业新资质编码（若已更换最新资质证书，按新资质再次填写）”；</a:t>
            </a:r>
            <a:endParaRPr lang="zh-CN" altLang="en-US" sz="2400">
              <a:latin typeface="楷体" panose="02010609060101010101" charset="-122"/>
              <a:ea typeface="楷体" panose="02010609060101010101" charset="-122"/>
              <a:sym typeface="微软雅黑" panose="020B0503020204020204" charset="-122"/>
            </a:endParaRPr>
          </a:p>
        </p:txBody>
      </p:sp>
      <p:pic>
        <p:nvPicPr>
          <p:cNvPr id="2" name="图片 1"/>
          <p:cNvPicPr>
            <a:picLocks noChangeAspect="1"/>
          </p:cNvPicPr>
          <p:nvPr/>
        </p:nvPicPr>
        <p:blipFill>
          <a:blip r:embed="rId1"/>
          <a:stretch>
            <a:fillRect/>
          </a:stretch>
        </p:blipFill>
        <p:spPr>
          <a:xfrm>
            <a:off x="1135380" y="3059430"/>
            <a:ext cx="9992360" cy="316230"/>
          </a:xfrm>
          <a:prstGeom prst="rect">
            <a:avLst/>
          </a:prstGeom>
        </p:spPr>
      </p:pic>
      <p:sp>
        <p:nvSpPr>
          <p:cNvPr id="5" name="标题 1"/>
          <p:cNvSpPr>
            <a:spLocks noGrp="1"/>
          </p:cNvSpPr>
          <p:nvPr/>
        </p:nvSpPr>
        <p:spPr>
          <a:xfrm>
            <a:off x="1903095" y="225425"/>
            <a:ext cx="2372995" cy="795020"/>
          </a:xfrm>
          <a:prstGeom prst="rect">
            <a:avLst/>
          </a:prstGeom>
          <a:noFill/>
          <a:ln>
            <a:noFill/>
          </a:ln>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方正黑体简体" pitchFamily="2" charset="-122"/>
                <a:ea typeface="方正黑体简体" pitchFamily="2" charset="-122"/>
                <a:cs typeface="方正黑体简体"/>
              </a:defRPr>
            </a:lvl1pPr>
            <a:lvl2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2pPr>
            <a:lvl3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3pPr>
            <a:lvl4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4pPr>
            <a:lvl5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5pPr>
            <a:lvl6pPr marL="457200" algn="l" rtl="0" fontAlgn="base">
              <a:lnSpc>
                <a:spcPct val="90000"/>
              </a:lnSpc>
              <a:spcBef>
                <a:spcPct val="0"/>
              </a:spcBef>
              <a:spcAft>
                <a:spcPct val="0"/>
              </a:spcAft>
              <a:defRPr sz="4400">
                <a:solidFill>
                  <a:schemeClr val="tx1"/>
                </a:solidFill>
                <a:latin typeface="方正黑体简体"/>
                <a:ea typeface="方正黑体简体"/>
                <a:cs typeface="方正黑体简体"/>
              </a:defRPr>
            </a:lvl6pPr>
            <a:lvl7pPr marL="914400" algn="l" rtl="0" fontAlgn="base">
              <a:lnSpc>
                <a:spcPct val="90000"/>
              </a:lnSpc>
              <a:spcBef>
                <a:spcPct val="0"/>
              </a:spcBef>
              <a:spcAft>
                <a:spcPct val="0"/>
              </a:spcAft>
              <a:defRPr sz="4400">
                <a:solidFill>
                  <a:schemeClr val="tx1"/>
                </a:solidFill>
                <a:latin typeface="方正黑体简体"/>
                <a:ea typeface="方正黑体简体"/>
                <a:cs typeface="方正黑体简体"/>
              </a:defRPr>
            </a:lvl7pPr>
            <a:lvl8pPr marL="1371600" algn="l" rtl="0" fontAlgn="base">
              <a:lnSpc>
                <a:spcPct val="90000"/>
              </a:lnSpc>
              <a:spcBef>
                <a:spcPct val="0"/>
              </a:spcBef>
              <a:spcAft>
                <a:spcPct val="0"/>
              </a:spcAft>
              <a:defRPr sz="4400">
                <a:solidFill>
                  <a:schemeClr val="tx1"/>
                </a:solidFill>
                <a:latin typeface="方正黑体简体"/>
                <a:ea typeface="方正黑体简体"/>
                <a:cs typeface="方正黑体简体"/>
              </a:defRPr>
            </a:lvl8pPr>
            <a:lvl9pPr marL="1828800" algn="l" rtl="0" fontAlgn="base">
              <a:lnSpc>
                <a:spcPct val="90000"/>
              </a:lnSpc>
              <a:spcBef>
                <a:spcPct val="0"/>
              </a:spcBef>
              <a:spcAft>
                <a:spcPct val="0"/>
              </a:spcAft>
              <a:defRPr sz="4400">
                <a:solidFill>
                  <a:schemeClr val="tx1"/>
                </a:solidFill>
                <a:latin typeface="方正黑体简体"/>
                <a:ea typeface="方正黑体简体"/>
                <a:cs typeface="方正黑体简体"/>
              </a:defRPr>
            </a:lvl9pPr>
          </a:lstStyle>
          <a:p>
            <a:r>
              <a:rPr lang="en-US" altLang="zh-CN"/>
              <a:t> </a:t>
            </a:r>
            <a:r>
              <a:rPr lang="zh-CN" altLang="en-US" sz="2400"/>
              <a:t>报表指标</a:t>
            </a:r>
            <a:endParaRPr lang="zh-CN" altLang="en-US" sz="2400"/>
          </a:p>
        </p:txBody>
      </p:sp>
      <p:sp>
        <p:nvSpPr>
          <p:cNvPr id="22" name="矩形 21"/>
          <p:cNvSpPr/>
          <p:nvPr/>
        </p:nvSpPr>
        <p:spPr>
          <a:xfrm rot="13500000">
            <a:off x="1589882" y="5135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26983" name="矩形 22"/>
          <p:cNvSpPr>
            <a:spLocks noChangeArrowheads="1"/>
          </p:cNvSpPr>
          <p:nvPr/>
        </p:nvSpPr>
        <p:spPr bwMode="auto">
          <a:xfrm>
            <a:off x="474663" y="330200"/>
            <a:ext cx="6908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r>
              <a:rPr lang="en-US" altLang="zh-CN" sz="3200">
                <a:solidFill>
                  <a:srgbClr val="18478F"/>
                </a:solidFill>
                <a:latin typeface="方正黑体简体" pitchFamily="2" charset="-122"/>
                <a:ea typeface="方正黑体简体" pitchFamily="2" charset="-122"/>
                <a:sym typeface="FZZhengHeiS-R-GB"/>
              </a:rPr>
              <a:t>2.2</a:t>
            </a:r>
            <a:endParaRPr lang="zh-CN" altLang="en-US" sz="3200">
              <a:solidFill>
                <a:srgbClr val="18478F"/>
              </a:solidFill>
              <a:latin typeface="方正黑体简体" pitchFamily="2" charset="-122"/>
              <a:ea typeface="方正黑体简体" pitchFamily="2" charset="-122"/>
              <a:sym typeface="FZZhengHeiS-R-GB"/>
            </a:endParaRPr>
          </a:p>
        </p:txBody>
      </p:sp>
      <p:sp>
        <p:nvSpPr>
          <p:cNvPr id="24" name="矩形 23"/>
          <p:cNvSpPr/>
          <p:nvPr/>
        </p:nvSpPr>
        <p:spPr>
          <a:xfrm rot="13500000">
            <a:off x="1337469" y="4770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Tree>
  </p:cSld>
  <p:clrMapOvr>
    <a:masterClrMapping/>
  </p:clrMapOvr>
  <p:transition spd="slow" advTm="10000">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可选过程 2"/>
          <p:cNvSpPr/>
          <p:nvPr/>
        </p:nvSpPr>
        <p:spPr>
          <a:xfrm>
            <a:off x="730250" y="1182370"/>
            <a:ext cx="10591165" cy="4756785"/>
          </a:xfrm>
          <a:prstGeom prst="flowChartAlternateProcess">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16387" name="文本框 4"/>
          <p:cNvSpPr txBox="1"/>
          <p:nvPr/>
        </p:nvSpPr>
        <p:spPr>
          <a:xfrm>
            <a:off x="994410" y="1258570"/>
            <a:ext cx="10203180" cy="4521835"/>
          </a:xfrm>
          <a:prstGeom prst="rect">
            <a:avLst/>
          </a:prstGeom>
          <a:noFill/>
          <a:ln w="9525">
            <a:noFill/>
          </a:ln>
        </p:spPr>
        <p:txBody>
          <a:bodyPr wrap="square" anchor="t" anchorCtr="0">
            <a:spAutoFit/>
          </a:bodyPr>
          <a:lstStyle/>
          <a:p>
            <a:pPr algn="l" eaLnBrk="0" hangingPunct="0">
              <a:lnSpc>
                <a:spcPct val="120000"/>
              </a:lnSpc>
              <a:buClrTx/>
              <a:buSzTx/>
              <a:buFontTx/>
            </a:pPr>
            <a:r>
              <a:rPr lang="en-US" altLang="zh-CN" sz="2400" dirty="0">
                <a:solidFill>
                  <a:srgbClr val="92D050"/>
                </a:solidFill>
                <a:latin typeface="楷体" panose="02010609060101010101" charset="-122"/>
                <a:ea typeface="楷体" panose="02010609060101010101" charset="-122"/>
                <a:sym typeface="FZHei-B01S"/>
              </a:rPr>
              <a:t>★</a:t>
            </a:r>
            <a:r>
              <a:rPr lang="zh-CN" altLang="en-US" sz="2400" b="1" dirty="0">
                <a:latin typeface="楷体" panose="02010609060101010101" charset="-122"/>
                <a:ea typeface="楷体" panose="02010609060101010101" charset="-122"/>
                <a:sym typeface="FZZhengHeiS-R-GB"/>
              </a:rPr>
              <a:t>统一社会信用代码</a:t>
            </a:r>
            <a:endParaRPr kumimoji="0" lang="zh-CN" altLang="en-US" sz="2400" b="0" i="0" kern="1200" cap="none" spc="0" normalizeH="0" baseline="0" noProof="1">
              <a:latin typeface="楷体" panose="02010609060101010101" charset="-122"/>
              <a:ea typeface="楷体" panose="02010609060101010101" charset="-122"/>
              <a:cs typeface="楷体" panose="02010609060101010101" charset="-122"/>
              <a:sym typeface="FZHei-B01S"/>
            </a:endParaRPr>
          </a:p>
          <a:p>
            <a:pPr algn="l" eaLnBrk="0" hangingPunct="0">
              <a:lnSpc>
                <a:spcPct val="120000"/>
              </a:lnSpc>
              <a:buClrTx/>
              <a:buSzTx/>
              <a:buFontTx/>
            </a:pPr>
            <a:r>
              <a:rPr lang="zh-CN" altLang="en-US" sz="2400" dirty="0">
                <a:solidFill>
                  <a:sysClr val="windowText" lastClr="000000"/>
                </a:solidFill>
                <a:latin typeface="楷体" panose="02010609060101010101" charset="-122"/>
                <a:ea typeface="楷体" panose="02010609060101010101" charset="-122"/>
                <a:cs typeface="楷体" panose="02010609060101010101" charset="-122"/>
                <a:sym typeface="FZHei-B01S"/>
              </a:rPr>
              <a:t> </a:t>
            </a:r>
            <a:r>
              <a:rPr lang="en-US" altLang="zh-CN" sz="2400" dirty="0">
                <a:solidFill>
                  <a:sysClr val="windowText" lastClr="000000"/>
                </a:solidFill>
                <a:latin typeface="楷体" panose="02010609060101010101" charset="-122"/>
                <a:ea typeface="楷体" panose="02010609060101010101" charset="-122"/>
                <a:cs typeface="楷体" panose="02010609060101010101" charset="-122"/>
                <a:sym typeface="FZHei-B01S"/>
              </a:rPr>
              <a:t>   </a:t>
            </a:r>
            <a:r>
              <a:rPr lang="zh-CN" altLang="en-US" sz="2400" dirty="0">
                <a:solidFill>
                  <a:srgbClr val="FF0000"/>
                </a:solidFill>
                <a:latin typeface="楷体" panose="02010609060101010101" charset="-122"/>
                <a:ea typeface="楷体" panose="02010609060101010101" charset="-122"/>
                <a:cs typeface="楷体" panose="02010609060101010101" charset="-122"/>
                <a:sym typeface="FZHei-B01S"/>
              </a:rPr>
              <a:t>修订：</a:t>
            </a:r>
            <a:endParaRPr lang="zh-CN" altLang="en-US" sz="2400" dirty="0">
              <a:latin typeface="楷体" panose="02010609060101010101" charset="-122"/>
              <a:ea typeface="楷体" panose="02010609060101010101" charset="-122"/>
              <a:sym typeface="FZZhengHeiS-R-GB"/>
            </a:endParaRPr>
          </a:p>
          <a:p>
            <a:pPr algn="l" eaLnBrk="0" hangingPunct="0">
              <a:lnSpc>
                <a:spcPct val="120000"/>
              </a:lnSpc>
              <a:buClrTx/>
              <a:buSzTx/>
              <a:buFontTx/>
            </a:pPr>
            <a:r>
              <a:rPr lang="en-US" altLang="zh-CN" sz="2400">
                <a:latin typeface="楷体" panose="02010609060101010101" charset="-122"/>
                <a:ea typeface="楷体" panose="02010609060101010101" charset="-122"/>
                <a:sym typeface="微软雅黑" panose="020B0503020204020204" charset="-122"/>
              </a:rPr>
              <a:t>    </a:t>
            </a:r>
            <a:r>
              <a:rPr lang="zh-CN" altLang="en-US" sz="2400">
                <a:latin typeface="楷体" panose="02010609060101010101" charset="-122"/>
                <a:ea typeface="楷体" panose="02010609060101010101" charset="-122"/>
                <a:sym typeface="微软雅黑" panose="020B0503020204020204" charset="-122"/>
              </a:rPr>
              <a:t>已经领取了统一社会信用代码的单位必须填写统一社会信用代码。在填写时，要按照《营业执照》或其他证照上的统一社会信用代码填写。尚未领取统一社会信用代码的单位，由统计部门赋予统计用临时代码。</a:t>
            </a:r>
            <a:endParaRPr lang="zh-CN" altLang="en-US" sz="2400">
              <a:latin typeface="楷体" panose="02010609060101010101" charset="-122"/>
              <a:ea typeface="楷体" panose="02010609060101010101" charset="-122"/>
              <a:sym typeface="微软雅黑" panose="020B0503020204020204" charset="-122"/>
            </a:endParaRPr>
          </a:p>
          <a:p>
            <a:pPr algn="l" eaLnBrk="0" hangingPunct="0">
              <a:lnSpc>
                <a:spcPct val="120000"/>
              </a:lnSpc>
              <a:buClrTx/>
              <a:buSzTx/>
              <a:buFontTx/>
            </a:pPr>
            <a:r>
              <a:rPr lang="en-US" altLang="zh-CN" sz="2400" dirty="0">
                <a:solidFill>
                  <a:srgbClr val="92D050"/>
                </a:solidFill>
                <a:latin typeface="楷体" panose="02010609060101010101" charset="-122"/>
                <a:ea typeface="楷体" panose="02010609060101010101" charset="-122"/>
                <a:sym typeface="FZHei-B01S"/>
              </a:rPr>
              <a:t>★</a:t>
            </a:r>
            <a:r>
              <a:rPr lang="zh-CN" altLang="en-US" sz="2400" b="1" dirty="0">
                <a:latin typeface="楷体" panose="02010609060101010101" charset="-122"/>
                <a:ea typeface="楷体" panose="02010609060101010101" charset="-122"/>
                <a:sym typeface="FZZhengHeiS-R-GB"/>
              </a:rPr>
              <a:t>隶属关系</a:t>
            </a:r>
            <a:endParaRPr kumimoji="0" lang="zh-CN" altLang="en-US" sz="2400" b="0" i="0" kern="1200" cap="none" spc="0" normalizeH="0" baseline="0" noProof="1">
              <a:latin typeface="楷体" panose="02010609060101010101" charset="-122"/>
              <a:ea typeface="楷体" panose="02010609060101010101" charset="-122"/>
              <a:cs typeface="楷体" panose="02010609060101010101" charset="-122"/>
              <a:sym typeface="FZHei-B01S"/>
            </a:endParaRPr>
          </a:p>
          <a:p>
            <a:pPr algn="l" eaLnBrk="0" hangingPunct="0">
              <a:lnSpc>
                <a:spcPct val="120000"/>
              </a:lnSpc>
              <a:buClrTx/>
              <a:buSzTx/>
              <a:buFontTx/>
            </a:pPr>
            <a:r>
              <a:rPr lang="zh-CN" altLang="en-US" sz="2400" dirty="0">
                <a:solidFill>
                  <a:sysClr val="windowText" lastClr="000000"/>
                </a:solidFill>
                <a:latin typeface="楷体" panose="02010609060101010101" charset="-122"/>
                <a:ea typeface="楷体" panose="02010609060101010101" charset="-122"/>
                <a:cs typeface="楷体" panose="02010609060101010101" charset="-122"/>
                <a:sym typeface="FZHei-B01S"/>
              </a:rPr>
              <a:t> </a:t>
            </a:r>
            <a:r>
              <a:rPr lang="en-US" altLang="zh-CN" sz="2400" dirty="0">
                <a:solidFill>
                  <a:sysClr val="windowText" lastClr="000000"/>
                </a:solidFill>
                <a:latin typeface="楷体" panose="02010609060101010101" charset="-122"/>
                <a:ea typeface="楷体" panose="02010609060101010101" charset="-122"/>
                <a:cs typeface="楷体" panose="02010609060101010101" charset="-122"/>
                <a:sym typeface="FZHei-B01S"/>
              </a:rPr>
              <a:t>   </a:t>
            </a:r>
            <a:r>
              <a:rPr lang="zh-CN" altLang="en-US" sz="2400" dirty="0">
                <a:solidFill>
                  <a:srgbClr val="FF0000"/>
                </a:solidFill>
                <a:latin typeface="楷体" panose="02010609060101010101" charset="-122"/>
                <a:ea typeface="楷体" panose="02010609060101010101" charset="-122"/>
                <a:cs typeface="楷体" panose="02010609060101010101" charset="-122"/>
                <a:sym typeface="FZHei-B01S"/>
              </a:rPr>
              <a:t>修订：</a:t>
            </a:r>
            <a:endParaRPr lang="zh-CN" altLang="en-US" sz="2400" dirty="0">
              <a:latin typeface="楷体" panose="02010609060101010101" charset="-122"/>
              <a:ea typeface="楷体" panose="02010609060101010101" charset="-122"/>
              <a:sym typeface="FZZhengHeiS-R-GB"/>
            </a:endParaRPr>
          </a:p>
          <a:p>
            <a:pPr algn="l" eaLnBrk="0" hangingPunct="0">
              <a:lnSpc>
                <a:spcPct val="120000"/>
              </a:lnSpc>
              <a:buClrTx/>
              <a:buSzTx/>
              <a:buFontTx/>
            </a:pPr>
            <a:r>
              <a:rPr lang="en-US" altLang="zh-CN" sz="2400">
                <a:latin typeface="楷体" panose="02010609060101010101" charset="-122"/>
                <a:ea typeface="楷体" panose="02010609060101010101" charset="-122"/>
                <a:sym typeface="微软雅黑" panose="020B0503020204020204" charset="-122"/>
              </a:rPr>
              <a:t>    </a:t>
            </a:r>
            <a:r>
              <a:rPr lang="zh-CN" altLang="en-US" sz="2400">
                <a:latin typeface="楷体" panose="02010609060101010101" charset="-122"/>
                <a:ea typeface="楷体" panose="02010609060101010101" charset="-122"/>
                <a:sym typeface="微软雅黑" panose="020B0503020204020204" charset="-122"/>
              </a:rPr>
              <a:t>指本单位隶属于哪一级行政管理单位，分为中央、地方和其他。中央和地方双重领导的单位，以领导的一方来划分中央属或地方属。</a:t>
            </a:r>
            <a:endParaRPr lang="zh-CN" altLang="en-US" sz="2400">
              <a:latin typeface="楷体" panose="02010609060101010101" charset="-122"/>
              <a:ea typeface="楷体" panose="02010609060101010101" charset="-122"/>
              <a:sym typeface="微软雅黑" panose="020B0503020204020204" charset="-122"/>
            </a:endParaRPr>
          </a:p>
          <a:p>
            <a:pPr algn="l" eaLnBrk="0" hangingPunct="0">
              <a:lnSpc>
                <a:spcPct val="120000"/>
              </a:lnSpc>
              <a:buClrTx/>
              <a:buSzTx/>
              <a:buFontTx/>
            </a:pPr>
            <a:r>
              <a:rPr lang="en-US" altLang="zh-CN" sz="2400">
                <a:latin typeface="楷体" panose="02010609060101010101" charset="-122"/>
                <a:ea typeface="楷体" panose="02010609060101010101" charset="-122"/>
                <a:sym typeface="微软雅黑" panose="020B0503020204020204" charset="-122"/>
              </a:rPr>
              <a:t>    </a:t>
            </a:r>
            <a:r>
              <a:rPr lang="zh-CN" altLang="en-US" sz="2400">
                <a:solidFill>
                  <a:schemeClr val="accent6">
                    <a:lumMod val="75000"/>
                  </a:schemeClr>
                </a:solidFill>
                <a:latin typeface="楷体" panose="02010609060101010101" charset="-122"/>
                <a:ea typeface="楷体" panose="02010609060101010101" charset="-122"/>
                <a:sym typeface="微软雅黑" panose="020B0503020204020204" charset="-122"/>
              </a:rPr>
              <a:t>国有控股企业法人单位填写本项。</a:t>
            </a:r>
            <a:endParaRPr lang="zh-CN" altLang="en-US" sz="2400">
              <a:latin typeface="楷体" panose="02010609060101010101" charset="-122"/>
              <a:ea typeface="楷体" panose="02010609060101010101" charset="-122"/>
              <a:sym typeface="微软雅黑" panose="020B0503020204020204" charset="-122"/>
            </a:endParaRPr>
          </a:p>
        </p:txBody>
      </p:sp>
      <p:sp>
        <p:nvSpPr>
          <p:cNvPr id="5" name="标题 1"/>
          <p:cNvSpPr>
            <a:spLocks noGrp="1"/>
          </p:cNvSpPr>
          <p:nvPr/>
        </p:nvSpPr>
        <p:spPr>
          <a:xfrm>
            <a:off x="1903095" y="225425"/>
            <a:ext cx="2372995" cy="795020"/>
          </a:xfrm>
          <a:prstGeom prst="rect">
            <a:avLst/>
          </a:prstGeom>
          <a:noFill/>
          <a:ln>
            <a:noFill/>
          </a:ln>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方正黑体简体" pitchFamily="2" charset="-122"/>
                <a:ea typeface="方正黑体简体" pitchFamily="2" charset="-122"/>
                <a:cs typeface="方正黑体简体"/>
              </a:defRPr>
            </a:lvl1pPr>
            <a:lvl2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2pPr>
            <a:lvl3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3pPr>
            <a:lvl4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4pPr>
            <a:lvl5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5pPr>
            <a:lvl6pPr marL="457200" algn="l" rtl="0" fontAlgn="base">
              <a:lnSpc>
                <a:spcPct val="90000"/>
              </a:lnSpc>
              <a:spcBef>
                <a:spcPct val="0"/>
              </a:spcBef>
              <a:spcAft>
                <a:spcPct val="0"/>
              </a:spcAft>
              <a:defRPr sz="4400">
                <a:solidFill>
                  <a:schemeClr val="tx1"/>
                </a:solidFill>
                <a:latin typeface="方正黑体简体"/>
                <a:ea typeface="方正黑体简体"/>
                <a:cs typeface="方正黑体简体"/>
              </a:defRPr>
            </a:lvl6pPr>
            <a:lvl7pPr marL="914400" algn="l" rtl="0" fontAlgn="base">
              <a:lnSpc>
                <a:spcPct val="90000"/>
              </a:lnSpc>
              <a:spcBef>
                <a:spcPct val="0"/>
              </a:spcBef>
              <a:spcAft>
                <a:spcPct val="0"/>
              </a:spcAft>
              <a:defRPr sz="4400">
                <a:solidFill>
                  <a:schemeClr val="tx1"/>
                </a:solidFill>
                <a:latin typeface="方正黑体简体"/>
                <a:ea typeface="方正黑体简体"/>
                <a:cs typeface="方正黑体简体"/>
              </a:defRPr>
            </a:lvl7pPr>
            <a:lvl8pPr marL="1371600" algn="l" rtl="0" fontAlgn="base">
              <a:lnSpc>
                <a:spcPct val="90000"/>
              </a:lnSpc>
              <a:spcBef>
                <a:spcPct val="0"/>
              </a:spcBef>
              <a:spcAft>
                <a:spcPct val="0"/>
              </a:spcAft>
              <a:defRPr sz="4400">
                <a:solidFill>
                  <a:schemeClr val="tx1"/>
                </a:solidFill>
                <a:latin typeface="方正黑体简体"/>
                <a:ea typeface="方正黑体简体"/>
                <a:cs typeface="方正黑体简体"/>
              </a:defRPr>
            </a:lvl8pPr>
            <a:lvl9pPr marL="1828800" algn="l" rtl="0" fontAlgn="base">
              <a:lnSpc>
                <a:spcPct val="90000"/>
              </a:lnSpc>
              <a:spcBef>
                <a:spcPct val="0"/>
              </a:spcBef>
              <a:spcAft>
                <a:spcPct val="0"/>
              </a:spcAft>
              <a:defRPr sz="4400">
                <a:solidFill>
                  <a:schemeClr val="tx1"/>
                </a:solidFill>
                <a:latin typeface="方正黑体简体"/>
                <a:ea typeface="方正黑体简体"/>
                <a:cs typeface="方正黑体简体"/>
              </a:defRPr>
            </a:lvl9pPr>
          </a:lstStyle>
          <a:p>
            <a:r>
              <a:rPr lang="en-US" altLang="zh-CN"/>
              <a:t> </a:t>
            </a:r>
            <a:r>
              <a:rPr lang="zh-CN" altLang="en-US" sz="2400"/>
              <a:t>指标解释</a:t>
            </a:r>
            <a:endParaRPr lang="zh-CN" altLang="en-US" sz="2400"/>
          </a:p>
        </p:txBody>
      </p:sp>
      <p:sp>
        <p:nvSpPr>
          <p:cNvPr id="22" name="矩形 21"/>
          <p:cNvSpPr/>
          <p:nvPr/>
        </p:nvSpPr>
        <p:spPr>
          <a:xfrm rot="13500000">
            <a:off x="1589882" y="5135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26983" name="矩形 22"/>
          <p:cNvSpPr>
            <a:spLocks noChangeArrowheads="1"/>
          </p:cNvSpPr>
          <p:nvPr/>
        </p:nvSpPr>
        <p:spPr bwMode="auto">
          <a:xfrm>
            <a:off x="474663" y="330200"/>
            <a:ext cx="6908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r>
              <a:rPr lang="en-US" altLang="zh-CN" sz="3200">
                <a:solidFill>
                  <a:srgbClr val="18478F"/>
                </a:solidFill>
                <a:latin typeface="方正黑体简体" pitchFamily="2" charset="-122"/>
                <a:ea typeface="方正黑体简体" pitchFamily="2" charset="-122"/>
                <a:sym typeface="FZZhengHeiS-R-GB"/>
              </a:rPr>
              <a:t>2.3</a:t>
            </a:r>
            <a:endParaRPr lang="zh-CN" altLang="en-US" sz="3200">
              <a:solidFill>
                <a:srgbClr val="18478F"/>
              </a:solidFill>
              <a:latin typeface="方正黑体简体" pitchFamily="2" charset="-122"/>
              <a:ea typeface="方正黑体简体" pitchFamily="2" charset="-122"/>
              <a:sym typeface="FZZhengHeiS-R-GB"/>
            </a:endParaRPr>
          </a:p>
        </p:txBody>
      </p:sp>
      <p:sp>
        <p:nvSpPr>
          <p:cNvPr id="24" name="矩形 23"/>
          <p:cNvSpPr/>
          <p:nvPr/>
        </p:nvSpPr>
        <p:spPr>
          <a:xfrm rot="13500000">
            <a:off x="1337469" y="4770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Tree>
  </p:cSld>
  <p:clrMapOvr>
    <a:masterClrMapping/>
  </p:clrMapOvr>
  <p:transition spd="slow" advTm="10000">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pPr>
              <a:defRPr/>
            </a:pPr>
            <a:fld id="{FB4EB9C1-3606-406B-AECF-73BD36007983}" type="slidenum">
              <a:rPr lang="zh-CN" altLang="en-US"/>
            </a:fld>
            <a:endParaRPr lang="zh-CN" altLang="en-US"/>
          </a:p>
        </p:txBody>
      </p:sp>
      <p:sp>
        <p:nvSpPr>
          <p:cNvPr id="4" name="圆角矩形 3"/>
          <p:cNvSpPr/>
          <p:nvPr/>
        </p:nvSpPr>
        <p:spPr>
          <a:xfrm rot="2700000">
            <a:off x="5329246" y="2058858"/>
            <a:ext cx="2924529" cy="2924529"/>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5" name="椭圆 4"/>
          <p:cNvSpPr/>
          <p:nvPr/>
        </p:nvSpPr>
        <p:spPr>
          <a:xfrm>
            <a:off x="4813300" y="1541463"/>
            <a:ext cx="3957638" cy="3959225"/>
          </a:xfrm>
          <a:prstGeom prst="ellipse">
            <a:avLst/>
          </a:prstGeom>
          <a:noFill/>
          <a:ln w="28575">
            <a:solidFill>
              <a:srgbClr val="18478F"/>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strike="noStrike" noProof="1">
              <a:solidFill>
                <a:prstClr val="white"/>
              </a:solidFill>
              <a:latin typeface="方正黑体简体" pitchFamily="2" charset="-122"/>
              <a:ea typeface="方正黑体简体" pitchFamily="2" charset="-122"/>
              <a:cs typeface="+mn-ea"/>
              <a:sym typeface="+mn-lt"/>
            </a:endParaRPr>
          </a:p>
        </p:txBody>
      </p:sp>
      <p:grpSp>
        <p:nvGrpSpPr>
          <p:cNvPr id="7" name="组合 6"/>
          <p:cNvGrpSpPr/>
          <p:nvPr/>
        </p:nvGrpSpPr>
        <p:grpSpPr>
          <a:xfrm>
            <a:off x="5262563" y="2141538"/>
            <a:ext cx="3095625" cy="2773362"/>
            <a:chOff x="4950565" y="2141272"/>
            <a:chExt cx="3094826" cy="2773962"/>
          </a:xfrm>
        </p:grpSpPr>
        <p:sp>
          <p:nvSpPr>
            <p:cNvPr id="44" name="椭圆 43"/>
            <p:cNvSpPr/>
            <p:nvPr/>
          </p:nvSpPr>
          <p:spPr>
            <a:xfrm>
              <a:off x="4950565" y="2141272"/>
              <a:ext cx="152361" cy="152433"/>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45" name="椭圆 44"/>
            <p:cNvSpPr/>
            <p:nvPr/>
          </p:nvSpPr>
          <p:spPr>
            <a:xfrm>
              <a:off x="7893030" y="4762801"/>
              <a:ext cx="152361" cy="152433"/>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strike="noStrike" noProof="1">
                <a:solidFill>
                  <a:prstClr val="white"/>
                </a:solidFill>
                <a:latin typeface="方正黑体简体" pitchFamily="2" charset="-122"/>
                <a:ea typeface="方正黑体简体" pitchFamily="2" charset="-122"/>
                <a:cs typeface="+mn-ea"/>
                <a:sym typeface="+mn-lt"/>
              </a:endParaRPr>
            </a:p>
          </p:txBody>
        </p:sp>
      </p:grpSp>
      <p:grpSp>
        <p:nvGrpSpPr>
          <p:cNvPr id="6" name="组合 5"/>
          <p:cNvGrpSpPr/>
          <p:nvPr/>
        </p:nvGrpSpPr>
        <p:grpSpPr>
          <a:xfrm>
            <a:off x="5265738" y="2141538"/>
            <a:ext cx="3084512" cy="2798762"/>
            <a:chOff x="4953229" y="2141272"/>
            <a:chExt cx="3084220" cy="2798278"/>
          </a:xfrm>
        </p:grpSpPr>
        <p:sp>
          <p:nvSpPr>
            <p:cNvPr id="46" name="椭圆 45"/>
            <p:cNvSpPr/>
            <p:nvPr/>
          </p:nvSpPr>
          <p:spPr>
            <a:xfrm>
              <a:off x="4953229" y="4787176"/>
              <a:ext cx="152386" cy="152374"/>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47" name="椭圆 46"/>
            <p:cNvSpPr/>
            <p:nvPr/>
          </p:nvSpPr>
          <p:spPr>
            <a:xfrm>
              <a:off x="7885063" y="2141272"/>
              <a:ext cx="152386" cy="152374"/>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strike="noStrike" noProof="1">
                <a:solidFill>
                  <a:prstClr val="white"/>
                </a:solidFill>
                <a:latin typeface="方正黑体简体" pitchFamily="2" charset="-122"/>
                <a:ea typeface="方正黑体简体" pitchFamily="2" charset="-122"/>
                <a:cs typeface="+mn-ea"/>
                <a:sym typeface="+mn-lt"/>
              </a:endParaRPr>
            </a:p>
          </p:txBody>
        </p:sp>
      </p:grpSp>
      <p:sp>
        <p:nvSpPr>
          <p:cNvPr id="20" name="矩形 19"/>
          <p:cNvSpPr/>
          <p:nvPr/>
        </p:nvSpPr>
        <p:spPr>
          <a:xfrm>
            <a:off x="5029200" y="3033713"/>
            <a:ext cx="3476625" cy="829945"/>
          </a:xfrm>
          <a:prstGeom prst="rect">
            <a:avLst/>
          </a:prstGeom>
          <a:noFill/>
          <a:ln w="9525">
            <a:noFill/>
          </a:ln>
        </p:spPr>
        <p:txBody>
          <a:bodyPr wrap="square" anchor="t" anchorCtr="0">
            <a:spAutoFit/>
          </a:bodyPr>
          <a:p>
            <a:pPr algn="ctr" eaLnBrk="0" hangingPunct="0"/>
            <a:r>
              <a:rPr lang="zh-CN" altLang="en-US" sz="4800" b="1" dirty="0">
                <a:solidFill>
                  <a:srgbClr val="18478F"/>
                </a:solidFill>
                <a:latin typeface="+mj-ea"/>
                <a:ea typeface="+mj-ea"/>
                <a:sym typeface="FZZhengHeiS-R-GB"/>
              </a:rPr>
              <a:t>年度报表</a:t>
            </a:r>
            <a:endParaRPr lang="zh-CN" altLang="en-US" sz="4800" b="1" dirty="0">
              <a:solidFill>
                <a:srgbClr val="18478F"/>
              </a:solidFill>
              <a:latin typeface="+mj-ea"/>
              <a:ea typeface="+mj-ea"/>
              <a:sym typeface="FZZhengHeiS-R-GB"/>
            </a:endParaRPr>
          </a:p>
        </p:txBody>
      </p:sp>
      <p:sp>
        <p:nvSpPr>
          <p:cNvPr id="22" name="矩形 21"/>
          <p:cNvSpPr/>
          <p:nvPr/>
        </p:nvSpPr>
        <p:spPr>
          <a:xfrm rot="13500000">
            <a:off x="3409950" y="2778125"/>
            <a:ext cx="1341438" cy="1341438"/>
          </a:xfrm>
          <a:prstGeom prst="rect">
            <a:avLst/>
          </a:prstGeom>
        </p:spPr>
        <p:style>
          <a:lnRef idx="3">
            <a:schemeClr val="lt1"/>
          </a:lnRef>
          <a:fillRef idx="1">
            <a:schemeClr val="accent4"/>
          </a:fillRef>
          <a:effectRef idx="1">
            <a:schemeClr val="accent4"/>
          </a:effectRef>
          <a:fontRef idx="minor">
            <a:schemeClr val="lt1"/>
          </a:fontRef>
        </p:style>
        <p:txBody>
          <a:bodyPr anchor="ctr"/>
          <a:p>
            <a:pPr algn="ctr" eaLnBrk="1" fontAlgn="auto" hangingPunct="1">
              <a:spcBef>
                <a:spcPts val="0"/>
              </a:spcBef>
              <a:spcAft>
                <a:spcPts val="0"/>
              </a:spcAft>
              <a:defRPr/>
            </a:pPr>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23" name="矩形 22"/>
          <p:cNvSpPr/>
          <p:nvPr/>
        </p:nvSpPr>
        <p:spPr>
          <a:xfrm>
            <a:off x="3641725" y="3033713"/>
            <a:ext cx="792480" cy="829945"/>
          </a:xfrm>
          <a:prstGeom prst="rect">
            <a:avLst/>
          </a:prstGeom>
          <a:noFill/>
          <a:ln w="9525">
            <a:noFill/>
          </a:ln>
        </p:spPr>
        <p:txBody>
          <a:bodyPr wrap="none" anchor="t" anchorCtr="0">
            <a:spAutoFit/>
          </a:bodyPr>
          <a:p>
            <a:pPr eaLnBrk="0" hangingPunct="0"/>
            <a:r>
              <a:rPr lang="en-US" altLang="zh-CN" sz="4800" dirty="0">
                <a:solidFill>
                  <a:srgbClr val="FFFFFF"/>
                </a:solidFill>
                <a:latin typeface="+mj-ea"/>
                <a:ea typeface="+mj-ea"/>
                <a:sym typeface="FZZhengHeiS-R-GB"/>
              </a:rPr>
              <a:t>03</a:t>
            </a:r>
            <a:endParaRPr lang="en-US" altLang="en-US" sz="4800" dirty="0">
              <a:solidFill>
                <a:srgbClr val="FFFFFF"/>
              </a:solidFill>
              <a:latin typeface="+mj-ea"/>
              <a:ea typeface="+mj-ea"/>
              <a:sym typeface="FZZhengHeiS-R-GB"/>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400" fill="hold"/>
                                        <p:tgtEl>
                                          <p:spTgt spid="4"/>
                                        </p:tgtEl>
                                        <p:attrNameLst>
                                          <p:attrName>ppt_w</p:attrName>
                                        </p:attrNameLst>
                                      </p:cBhvr>
                                      <p:tavLst>
                                        <p:tav tm="0">
                                          <p:val>
                                            <p:fltVal val="0"/>
                                          </p:val>
                                        </p:tav>
                                        <p:tav tm="100000">
                                          <p:val>
                                            <p:strVal val="#ppt_w"/>
                                          </p:val>
                                        </p:tav>
                                      </p:tavLst>
                                    </p:anim>
                                    <p:anim calcmode="lin" valueType="num">
                                      <p:cBhvr>
                                        <p:cTn id="8" dur="400" fill="hold"/>
                                        <p:tgtEl>
                                          <p:spTgt spid="4"/>
                                        </p:tgtEl>
                                        <p:attrNameLst>
                                          <p:attrName>ppt_h</p:attrName>
                                        </p:attrNameLst>
                                      </p:cBhvr>
                                      <p:tavLst>
                                        <p:tav tm="0">
                                          <p:val>
                                            <p:fltVal val="0"/>
                                          </p:val>
                                        </p:tav>
                                        <p:tav tm="100000">
                                          <p:val>
                                            <p:strVal val="#ppt_h"/>
                                          </p:val>
                                        </p:tav>
                                      </p:tavLst>
                                    </p:anim>
                                    <p:animEffect transition="in" filter="fade">
                                      <p:cBhvr>
                                        <p:cTn id="9" dur="400"/>
                                        <p:tgtEl>
                                          <p:spTgt spid="4"/>
                                        </p:tgtEl>
                                      </p:cBhvr>
                                    </p:animEffect>
                                  </p:childTnLst>
                                </p:cTn>
                              </p:par>
                              <p:par>
                                <p:cTn id="10" presetID="21" presetClass="entr" presetSubtype="1" fill="hold" grpId="0" nodeType="withEffect">
                                  <p:stCondLst>
                                    <p:cond delay="20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400"/>
                                        <p:tgtEl>
                                          <p:spTgt spid="5"/>
                                        </p:tgtEl>
                                      </p:cBhvr>
                                    </p:animEffect>
                                  </p:childTnLst>
                                </p:cTn>
                              </p:par>
                              <p:par>
                                <p:cTn id="13" presetID="10" presetClass="entr" presetSubtype="0" fill="hold" nodeType="withEffect">
                                  <p:stCondLst>
                                    <p:cond delay="6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700"/>
                                        <p:tgtEl>
                                          <p:spTgt spid="6"/>
                                        </p:tgtEl>
                                      </p:cBhvr>
                                    </p:animEffect>
                                  </p:childTnLst>
                                </p:cTn>
                              </p:par>
                              <p:par>
                                <p:cTn id="16" presetID="10" presetClass="entr" presetSubtype="0" fill="hold" nodeType="withEffect">
                                  <p:stCondLst>
                                    <p:cond delay="6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8" presetClass="emph" presetSubtype="0" repeatCount="indefinite" fill="hold" nodeType="withEffect">
                                  <p:stCondLst>
                                    <p:cond delay="600"/>
                                  </p:stCondLst>
                                  <p:childTnLst>
                                    <p:animRot by="-21600000">
                                      <p:cBhvr>
                                        <p:cTn id="20" dur="2000" fill="hold"/>
                                        <p:tgtEl>
                                          <p:spTgt spid="6"/>
                                        </p:tgtEl>
                                        <p:attrNameLst>
                                          <p:attrName>r</p:attrName>
                                        </p:attrNameLst>
                                      </p:cBhvr>
                                    </p:animRot>
                                  </p:childTnLst>
                                </p:cTn>
                              </p:par>
                              <p:par>
                                <p:cTn id="21" presetID="10" presetClass="entr" presetSubtype="0" fill="hold" nodeType="withEffect">
                                  <p:stCondLst>
                                    <p:cond delay="6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8" presetClass="emph" presetSubtype="0" repeatCount="indefinite" fill="hold" nodeType="withEffect">
                                  <p:stCondLst>
                                    <p:cond delay="600"/>
                                  </p:stCondLst>
                                  <p:childTnLst>
                                    <p:animRot by="-21600000">
                                      <p:cBhvr>
                                        <p:cTn id="25" dur="2000" fill="hold"/>
                                        <p:tgtEl>
                                          <p:spTgt spid="7"/>
                                        </p:tgtEl>
                                        <p:attrNameLst>
                                          <p:attrName>r</p:attrName>
                                        </p:attrNameLst>
                                      </p:cBhvr>
                                    </p:animRot>
                                  </p:childTnLst>
                                </p:cTn>
                              </p:par>
                              <p:par>
                                <p:cTn id="26" presetID="10" presetClass="entr" presetSubtype="0" fill="hold" grpId="0" nodeType="withEffect">
                                  <p:stCondLst>
                                    <p:cond delay="60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35" presetClass="path" presetSubtype="0" accel="50000" decel="50000" fill="hold" grpId="1" nodeType="withEffect">
                                  <p:stCondLst>
                                    <p:cond delay="600"/>
                                  </p:stCondLst>
                                  <p:childTnLst>
                                    <p:animMotion origin="layout" path="M 0.1711 7.40741E-7 L -4.58333E-6 7.40741E-7 " pathEditMode="relative" rAng="0" ptsTypes="AA">
                                      <p:cBhvr>
                                        <p:cTn id="30" dur="1000" fill="hold"/>
                                        <p:tgtEl>
                                          <p:spTgt spid="22"/>
                                        </p:tgtEl>
                                        <p:attrNameLst>
                                          <p:attrName>ppt_x</p:attrName>
                                          <p:attrName>ppt_y</p:attrName>
                                        </p:attrNameLst>
                                      </p:cBhvr>
                                      <p:rCtr x="-8500" y="0"/>
                                    </p:animMotion>
                                  </p:childTnLst>
                                </p:cTn>
                              </p:par>
                              <p:par>
                                <p:cTn id="31" presetID="53" presetClass="entr" presetSubtype="16" fill="hold" grpId="0" nodeType="withEffect">
                                  <p:stCondLst>
                                    <p:cond delay="60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600"/>
                                  </p:stCondLst>
                                  <p:childTnLst>
                                    <p:set>
                                      <p:cBhvr>
                                        <p:cTn id="37" dur="1" fill="hold">
                                          <p:stCondLst>
                                            <p:cond delay="0"/>
                                          </p:stCondLst>
                                        </p:cTn>
                                        <p:tgtEl>
                                          <p:spTgt spid="23"/>
                                        </p:tgtEl>
                                        <p:attrNameLst>
                                          <p:attrName>style.visibility</p:attrName>
                                        </p:attrNameLst>
                                      </p:cBhvr>
                                      <p:to>
                                        <p:strVal val="visible"/>
                                      </p:to>
                                    </p:set>
                                    <p:anim calcmode="lin" valueType="num">
                                      <p:cBhvr>
                                        <p:cTn id="38" dur="500" fill="hold"/>
                                        <p:tgtEl>
                                          <p:spTgt spid="23"/>
                                        </p:tgtEl>
                                        <p:attrNameLst>
                                          <p:attrName>ppt_w</p:attrName>
                                        </p:attrNameLst>
                                      </p:cBhvr>
                                      <p:tavLst>
                                        <p:tav tm="0">
                                          <p:val>
                                            <p:fltVal val="0"/>
                                          </p:val>
                                        </p:tav>
                                        <p:tav tm="100000">
                                          <p:val>
                                            <p:strVal val="#ppt_w"/>
                                          </p:val>
                                        </p:tav>
                                      </p:tavLst>
                                    </p:anim>
                                    <p:anim calcmode="lin" valueType="num">
                                      <p:cBhvr>
                                        <p:cTn id="39" dur="500" fill="hold"/>
                                        <p:tgtEl>
                                          <p:spTgt spid="23"/>
                                        </p:tgtEl>
                                        <p:attrNameLst>
                                          <p:attrName>ppt_h</p:attrName>
                                        </p:attrNameLst>
                                      </p:cBhvr>
                                      <p:tavLst>
                                        <p:tav tm="0">
                                          <p:val>
                                            <p:fltVal val="0"/>
                                          </p:val>
                                        </p:tav>
                                        <p:tav tm="100000">
                                          <p:val>
                                            <p:strVal val="#ppt_h"/>
                                          </p:val>
                                        </p:tav>
                                      </p:tavLst>
                                    </p:anim>
                                    <p:animEffect transition="in" filter="fade">
                                      <p:cBhvr>
                                        <p:cTn id="4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20" grpId="0"/>
      <p:bldP spid="22" grpId="0" bldLvl="0" animBg="1"/>
      <p:bldP spid="22" grpId="1" bldLvl="0" animBg="1"/>
      <p:bldP spid="23"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pPr>
              <a:defRPr/>
            </a:pPr>
            <a:fld id="{FB4EB9C1-3606-406B-AECF-73BD36007983}" type="slidenum">
              <a:rPr lang="zh-CN" altLang="en-US"/>
            </a:fld>
            <a:endParaRPr lang="zh-CN" altLang="en-US"/>
          </a:p>
        </p:txBody>
      </p:sp>
      <p:sp>
        <p:nvSpPr>
          <p:cNvPr id="19" name="圆角矩形 18"/>
          <p:cNvSpPr/>
          <p:nvPr/>
        </p:nvSpPr>
        <p:spPr>
          <a:xfrm rot="2700000">
            <a:off x="1210532" y="2343964"/>
            <a:ext cx="1928895" cy="1928895"/>
          </a:xfrm>
          <a:prstGeom prst="roundRect">
            <a:avLst/>
          </a:prstGeom>
          <a:solidFill>
            <a:srgbClr val="0072A9"/>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20" name="圆角矩形 19"/>
          <p:cNvSpPr/>
          <p:nvPr/>
        </p:nvSpPr>
        <p:spPr>
          <a:xfrm rot="2700000">
            <a:off x="1312069" y="2437606"/>
            <a:ext cx="1725613" cy="1724025"/>
          </a:xfrm>
          <a:prstGeom prst="roundRect">
            <a:avLst/>
          </a:prstGeom>
          <a:noFill/>
          <a:ln w="3175">
            <a:solidFill>
              <a:srgbClr val="18478F"/>
            </a:solidFill>
            <a:prstDash val="solid"/>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21" name="矩形 20"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1025525" y="2461260"/>
            <a:ext cx="2298700" cy="645160"/>
          </a:xfrm>
          <a:prstGeom prst="rect">
            <a:avLst/>
          </a:prstGeom>
          <a:noFill/>
          <a:ln w="9525">
            <a:noFill/>
          </a:ln>
        </p:spPr>
        <p:txBody>
          <a:bodyPr anchor="t" anchorCtr="0">
            <a:spAutoFit/>
          </a:bodyPr>
          <a:p>
            <a:pPr algn="ctr" eaLnBrk="0" hangingPunct="0"/>
            <a:r>
              <a:rPr lang="en-US" altLang="zh-CN" sz="3600" dirty="0">
                <a:solidFill>
                  <a:schemeClr val="bg1"/>
                </a:solidFill>
                <a:latin typeface="+mj-ea"/>
                <a:ea typeface="+mj-ea"/>
                <a:sym typeface="FZZhengHeiS-R-GB"/>
              </a:rPr>
              <a:t>03</a:t>
            </a:r>
            <a:endParaRPr lang="en-US" altLang="zh-CN" sz="3600" dirty="0">
              <a:solidFill>
                <a:schemeClr val="bg1"/>
              </a:solidFill>
              <a:latin typeface="+mj-ea"/>
              <a:ea typeface="+mj-ea"/>
              <a:sym typeface="FZZhengHeiS-R-GB"/>
            </a:endParaRPr>
          </a:p>
        </p:txBody>
      </p:sp>
      <p:grpSp>
        <p:nvGrpSpPr>
          <p:cNvPr id="12292" name="组合 6"/>
          <p:cNvGrpSpPr/>
          <p:nvPr/>
        </p:nvGrpSpPr>
        <p:grpSpPr>
          <a:xfrm>
            <a:off x="4857750" y="617538"/>
            <a:ext cx="5856288" cy="1033462"/>
            <a:chOff x="4866118" y="198295"/>
            <a:chExt cx="5856645" cy="1034309"/>
          </a:xfrm>
        </p:grpSpPr>
        <p:sp>
          <p:nvSpPr>
            <p:cNvPr id="22" name="圆角矩形 21">
              <a:hlinkClick r:id="" action="ppaction://noaction"/>
            </p:cNvPr>
            <p:cNvSpPr/>
            <p:nvPr/>
          </p:nvSpPr>
          <p:spPr>
            <a:xfrm>
              <a:off x="4866118" y="198295"/>
              <a:ext cx="5856645" cy="1034309"/>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12294" name="矩形 34"/>
            <p:cNvSpPr/>
            <p:nvPr/>
          </p:nvSpPr>
          <p:spPr>
            <a:xfrm>
              <a:off x="5231265" y="483644"/>
              <a:ext cx="5382589" cy="522398"/>
            </a:xfrm>
            <a:prstGeom prst="rect">
              <a:avLst/>
            </a:prstGeom>
            <a:noFill/>
            <a:ln w="9525">
              <a:noFill/>
            </a:ln>
          </p:spPr>
          <p:txBody>
            <a:bodyPr wrap="square" anchor="t" anchorCtr="0">
              <a:spAutoFit/>
            </a:bodyPr>
            <a:p>
              <a:pPr eaLnBrk="0" hangingPunct="0"/>
              <a:r>
                <a:rPr lang="zh-CN" altLang="en-US" sz="2800" dirty="0">
                  <a:solidFill>
                    <a:srgbClr val="18478F"/>
                  </a:solidFill>
                  <a:latin typeface="+mj-ea"/>
                  <a:ea typeface="+mj-ea"/>
                  <a:sym typeface="FZZhengHeiS-R-GB"/>
                </a:rPr>
                <a:t>年度报表情况介绍</a:t>
              </a:r>
              <a:endParaRPr lang="zh-CN" altLang="en-US" sz="2800" dirty="0">
                <a:solidFill>
                  <a:srgbClr val="18478F"/>
                </a:solidFill>
                <a:latin typeface="+mj-ea"/>
                <a:ea typeface="+mj-ea"/>
                <a:sym typeface="FZZhengHeiS-R-GB"/>
              </a:endParaRPr>
            </a:p>
          </p:txBody>
        </p:sp>
      </p:grpSp>
      <p:grpSp>
        <p:nvGrpSpPr>
          <p:cNvPr id="12295" name="组合 3"/>
          <p:cNvGrpSpPr/>
          <p:nvPr/>
        </p:nvGrpSpPr>
        <p:grpSpPr>
          <a:xfrm>
            <a:off x="3968082" y="5045067"/>
            <a:ext cx="790159" cy="720725"/>
            <a:chOff x="3951912" y="3048906"/>
            <a:chExt cx="790844" cy="720725"/>
          </a:xfrm>
        </p:grpSpPr>
        <p:sp>
          <p:nvSpPr>
            <p:cNvPr id="25" name="矩形 24"/>
            <p:cNvSpPr/>
            <p:nvPr/>
          </p:nvSpPr>
          <p:spPr>
            <a:xfrm rot="13500000">
              <a:off x="3964801" y="3038266"/>
              <a:ext cx="720725" cy="742005"/>
            </a:xfrm>
            <a:prstGeom prst="rect">
              <a:avLst/>
            </a:prstGeom>
            <a:solidFill>
              <a:srgbClr val="1847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12297" name="矩形 49"/>
            <p:cNvSpPr/>
            <p:nvPr/>
          </p:nvSpPr>
          <p:spPr>
            <a:xfrm>
              <a:off x="3951912" y="3176753"/>
              <a:ext cx="790844" cy="521970"/>
            </a:xfrm>
            <a:prstGeom prst="rect">
              <a:avLst/>
            </a:prstGeom>
            <a:noFill/>
            <a:ln w="9525">
              <a:noFill/>
            </a:ln>
          </p:spPr>
          <p:txBody>
            <a:bodyPr wrap="square" anchor="t" anchorCtr="0">
              <a:spAutoFit/>
            </a:bodyPr>
            <a:p>
              <a:pPr eaLnBrk="0" hangingPunct="0"/>
              <a:r>
                <a:rPr lang="en-US" altLang="zh-CN" sz="2800" dirty="0">
                  <a:solidFill>
                    <a:srgbClr val="FFFFFF"/>
                  </a:solidFill>
                  <a:latin typeface="+mn-ea"/>
                  <a:ea typeface="+mn-ea"/>
                  <a:sym typeface="FZZhengHeiS-R-GB"/>
                </a:rPr>
                <a:t>3.3</a:t>
              </a:r>
              <a:endParaRPr lang="zh-CN" altLang="en-US" sz="2800" dirty="0">
                <a:solidFill>
                  <a:srgbClr val="FFFFFF"/>
                </a:solidFill>
                <a:latin typeface="+mn-ea"/>
                <a:ea typeface="+mn-ea"/>
                <a:sym typeface="FZZhengHeiS-R-GB"/>
              </a:endParaRPr>
            </a:p>
          </p:txBody>
        </p:sp>
      </p:grpSp>
      <p:sp>
        <p:nvSpPr>
          <p:cNvPr id="29" name="矩形 28"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1024890" y="3106420"/>
            <a:ext cx="2298700" cy="645160"/>
          </a:xfrm>
          <a:prstGeom prst="rect">
            <a:avLst/>
          </a:prstGeom>
          <a:noFill/>
          <a:ln w="9525">
            <a:noFill/>
          </a:ln>
        </p:spPr>
        <p:txBody>
          <a:bodyPr anchor="t" anchorCtr="0">
            <a:spAutoFit/>
          </a:bodyPr>
          <a:p>
            <a:pPr algn="ctr" eaLnBrk="0" hangingPunct="0"/>
            <a:r>
              <a:rPr lang="zh-CN" altLang="en-US" sz="3600" dirty="0">
                <a:solidFill>
                  <a:schemeClr val="bg1"/>
                </a:solidFill>
                <a:latin typeface="+mn-ea"/>
                <a:ea typeface="+mn-ea"/>
                <a:sym typeface="FZZhengHeiS-R-GB"/>
              </a:rPr>
              <a:t>年度报表</a:t>
            </a:r>
            <a:endParaRPr lang="zh-CN" altLang="en-US" sz="3600" dirty="0">
              <a:solidFill>
                <a:schemeClr val="bg1"/>
              </a:solidFill>
              <a:latin typeface="+mn-ea"/>
              <a:ea typeface="+mn-ea"/>
              <a:sym typeface="FZZhengHeiS-R-GB"/>
            </a:endParaRPr>
          </a:p>
        </p:txBody>
      </p:sp>
      <p:grpSp>
        <p:nvGrpSpPr>
          <p:cNvPr id="12299" name="组合 8"/>
          <p:cNvGrpSpPr/>
          <p:nvPr/>
        </p:nvGrpSpPr>
        <p:grpSpPr>
          <a:xfrm>
            <a:off x="4857750" y="4887913"/>
            <a:ext cx="5856288" cy="1035050"/>
            <a:chOff x="4857228" y="3594847"/>
            <a:chExt cx="5856646" cy="1034308"/>
          </a:xfrm>
        </p:grpSpPr>
        <p:sp>
          <p:nvSpPr>
            <p:cNvPr id="24" name="圆角矩形 23">
              <a:hlinkClick r:id="" action="ppaction://noaction"/>
            </p:cNvPr>
            <p:cNvSpPr/>
            <p:nvPr/>
          </p:nvSpPr>
          <p:spPr>
            <a:xfrm rot="16200000">
              <a:off x="7268397" y="1183678"/>
              <a:ext cx="1034308" cy="585664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12301" name="矩形 13"/>
            <p:cNvSpPr/>
            <p:nvPr/>
          </p:nvSpPr>
          <p:spPr>
            <a:xfrm>
              <a:off x="5264974" y="3850437"/>
              <a:ext cx="5108575" cy="521596"/>
            </a:xfrm>
            <a:prstGeom prst="rect">
              <a:avLst/>
            </a:prstGeom>
            <a:noFill/>
            <a:ln w="9525">
              <a:noFill/>
            </a:ln>
          </p:spPr>
          <p:txBody>
            <a:bodyPr anchor="t" anchorCtr="0">
              <a:spAutoFit/>
            </a:bodyPr>
            <a:p>
              <a:pPr eaLnBrk="0" hangingPunct="0"/>
              <a:r>
                <a:rPr lang="zh-CN" altLang="en-US" sz="2800" dirty="0">
                  <a:solidFill>
                    <a:srgbClr val="18478F"/>
                  </a:solidFill>
                  <a:latin typeface="+mn-ea"/>
                  <a:ea typeface="+mn-ea"/>
                  <a:sym typeface="FZZhengHeiS-R-GB"/>
                </a:rPr>
                <a:t>统计机构审核要点</a:t>
              </a:r>
              <a:endParaRPr lang="zh-CN" altLang="en-US" sz="2800" dirty="0">
                <a:solidFill>
                  <a:srgbClr val="18478F"/>
                </a:solidFill>
                <a:latin typeface="+mn-ea"/>
                <a:ea typeface="+mn-ea"/>
                <a:sym typeface="FZZhengHeiS-R-GB"/>
              </a:endParaRPr>
            </a:p>
          </p:txBody>
        </p:sp>
      </p:grpSp>
      <p:grpSp>
        <p:nvGrpSpPr>
          <p:cNvPr id="12302" name="组合 7"/>
          <p:cNvGrpSpPr/>
          <p:nvPr/>
        </p:nvGrpSpPr>
        <p:grpSpPr>
          <a:xfrm>
            <a:off x="4835525" y="2790825"/>
            <a:ext cx="5856288" cy="1035050"/>
            <a:chOff x="4890939" y="1554513"/>
            <a:chExt cx="5856646" cy="1034308"/>
          </a:xfrm>
        </p:grpSpPr>
        <p:sp>
          <p:nvSpPr>
            <p:cNvPr id="17" name="圆角矩形 23">
              <a:hlinkClick r:id="" action="ppaction://noaction"/>
            </p:cNvPr>
            <p:cNvSpPr/>
            <p:nvPr/>
          </p:nvSpPr>
          <p:spPr>
            <a:xfrm rot="16200000">
              <a:off x="7302108" y="-856656"/>
              <a:ext cx="1034308" cy="585664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12304" name="矩形 17"/>
            <p:cNvSpPr/>
            <p:nvPr/>
          </p:nvSpPr>
          <p:spPr>
            <a:xfrm>
              <a:off x="5231418" y="1842540"/>
              <a:ext cx="5108575" cy="521596"/>
            </a:xfrm>
            <a:prstGeom prst="rect">
              <a:avLst/>
            </a:prstGeom>
            <a:noFill/>
            <a:ln w="9525">
              <a:noFill/>
            </a:ln>
          </p:spPr>
          <p:txBody>
            <a:bodyPr anchor="t" anchorCtr="0">
              <a:spAutoFit/>
            </a:bodyPr>
            <a:p>
              <a:pPr eaLnBrk="0" hangingPunct="0"/>
              <a:r>
                <a:rPr lang="zh-CN" altLang="en-US" sz="2800" dirty="0">
                  <a:solidFill>
                    <a:srgbClr val="18478F"/>
                  </a:solidFill>
                  <a:latin typeface="+mn-ea"/>
                  <a:ea typeface="+mn-ea"/>
                  <a:sym typeface="FZZhengHeiS-R-GB"/>
                </a:rPr>
                <a:t>主要指标填报要点</a:t>
              </a:r>
              <a:endParaRPr lang="zh-CN" altLang="en-US" sz="2800" dirty="0">
                <a:solidFill>
                  <a:srgbClr val="18478F"/>
                </a:solidFill>
                <a:latin typeface="+mn-ea"/>
                <a:ea typeface="+mn-ea"/>
                <a:sym typeface="FZZhengHeiS-R-GB"/>
              </a:endParaRPr>
            </a:p>
          </p:txBody>
        </p:sp>
      </p:grpSp>
      <p:grpSp>
        <p:nvGrpSpPr>
          <p:cNvPr id="12305" name="组合 3"/>
          <p:cNvGrpSpPr/>
          <p:nvPr/>
        </p:nvGrpSpPr>
        <p:grpSpPr>
          <a:xfrm>
            <a:off x="3968084" y="3008305"/>
            <a:ext cx="743609" cy="720725"/>
            <a:chOff x="3951912" y="3048906"/>
            <a:chExt cx="744254" cy="720725"/>
          </a:xfrm>
        </p:grpSpPr>
        <p:sp>
          <p:nvSpPr>
            <p:cNvPr id="3" name="矩形 2"/>
            <p:cNvSpPr/>
            <p:nvPr/>
          </p:nvSpPr>
          <p:spPr>
            <a:xfrm rot="13500000">
              <a:off x="3964801" y="3038266"/>
              <a:ext cx="720725" cy="742005"/>
            </a:xfrm>
            <a:prstGeom prst="rect">
              <a:avLst/>
            </a:prstGeom>
            <a:solidFill>
              <a:srgbClr val="1847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12307" name="矩形 49"/>
            <p:cNvSpPr/>
            <p:nvPr/>
          </p:nvSpPr>
          <p:spPr>
            <a:xfrm>
              <a:off x="3951912" y="3155487"/>
              <a:ext cx="726669" cy="521970"/>
            </a:xfrm>
            <a:prstGeom prst="rect">
              <a:avLst/>
            </a:prstGeom>
            <a:noFill/>
            <a:ln w="9525">
              <a:noFill/>
            </a:ln>
          </p:spPr>
          <p:txBody>
            <a:bodyPr wrap="square" anchor="t" anchorCtr="0">
              <a:spAutoFit/>
            </a:bodyPr>
            <a:p>
              <a:pPr eaLnBrk="0" hangingPunct="0"/>
              <a:r>
                <a:rPr lang="en-US" altLang="zh-CN" sz="2800" dirty="0">
                  <a:solidFill>
                    <a:srgbClr val="FFFFFF"/>
                  </a:solidFill>
                  <a:latin typeface="+mj-ea"/>
                  <a:ea typeface="+mj-ea"/>
                  <a:sym typeface="FZZhengHeiS-R-GB"/>
                </a:rPr>
                <a:t>3.2</a:t>
              </a:r>
              <a:endParaRPr lang="zh-CN" altLang="en-US" sz="2800" dirty="0">
                <a:solidFill>
                  <a:srgbClr val="FFFFFF"/>
                </a:solidFill>
                <a:latin typeface="+mj-ea"/>
                <a:ea typeface="+mj-ea"/>
                <a:sym typeface="FZZhengHeiS-R-GB"/>
              </a:endParaRPr>
            </a:p>
          </p:txBody>
        </p:sp>
      </p:grpSp>
      <p:grpSp>
        <p:nvGrpSpPr>
          <p:cNvPr id="12308" name="组合 3"/>
          <p:cNvGrpSpPr/>
          <p:nvPr/>
        </p:nvGrpSpPr>
        <p:grpSpPr>
          <a:xfrm>
            <a:off x="3944929" y="784217"/>
            <a:ext cx="829824" cy="720725"/>
            <a:chOff x="3954161" y="3048906"/>
            <a:chExt cx="830544" cy="720725"/>
          </a:xfrm>
        </p:grpSpPr>
        <p:sp>
          <p:nvSpPr>
            <p:cNvPr id="6" name="矩形 5"/>
            <p:cNvSpPr/>
            <p:nvPr/>
          </p:nvSpPr>
          <p:spPr>
            <a:xfrm rot="13500000">
              <a:off x="3964801" y="3038266"/>
              <a:ext cx="720725" cy="742005"/>
            </a:xfrm>
            <a:prstGeom prst="rect">
              <a:avLst/>
            </a:prstGeom>
            <a:solidFill>
              <a:srgbClr val="1847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12310" name="矩形 49"/>
            <p:cNvSpPr/>
            <p:nvPr/>
          </p:nvSpPr>
          <p:spPr>
            <a:xfrm>
              <a:off x="3968153" y="3148610"/>
              <a:ext cx="816552" cy="521970"/>
            </a:xfrm>
            <a:prstGeom prst="rect">
              <a:avLst/>
            </a:prstGeom>
            <a:noFill/>
            <a:ln w="9525">
              <a:noFill/>
            </a:ln>
          </p:spPr>
          <p:txBody>
            <a:bodyPr wrap="square" anchor="t" anchorCtr="0">
              <a:spAutoFit/>
            </a:bodyPr>
            <a:p>
              <a:pPr eaLnBrk="0" hangingPunct="0"/>
              <a:r>
                <a:rPr lang="en-US" altLang="zh-CN" sz="2800" dirty="0">
                  <a:solidFill>
                    <a:srgbClr val="FFFFFF"/>
                  </a:solidFill>
                  <a:latin typeface="+mn-ea"/>
                  <a:ea typeface="+mn-ea"/>
                  <a:sym typeface="FZZhengHeiS-R-GB"/>
                </a:rPr>
                <a:t>3.1</a:t>
              </a:r>
              <a:endParaRPr lang="zh-CN" altLang="en-US" sz="2800" dirty="0">
                <a:solidFill>
                  <a:srgbClr val="FFFFFF"/>
                </a:solidFill>
                <a:latin typeface="+mn-ea"/>
                <a:ea typeface="+mn-ea"/>
                <a:sym typeface="FZZhengHeiS-R-GB"/>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53" presetClass="entr" presetSubtype="16" fill="hold" grpId="0" nodeType="withEffect">
                                  <p:stCondLst>
                                    <p:cond delay="75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childTnLst>
                                </p:cTn>
                              </p:par>
                              <p:par>
                                <p:cTn id="18" presetID="53" presetClass="entr" presetSubtype="16" fill="hold" grpId="0" nodeType="withEffect">
                                  <p:stCondLst>
                                    <p:cond delay="75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
                                          </p:val>
                                        </p:tav>
                                        <p:tav tm="100000">
                                          <p:val>
                                            <p:strVal val="#ppt_w"/>
                                          </p:val>
                                        </p:tav>
                                      </p:tavLst>
                                    </p:anim>
                                    <p:anim calcmode="lin" valueType="num">
                                      <p:cBhvr>
                                        <p:cTn id="21" dur="500" fill="hold"/>
                                        <p:tgtEl>
                                          <p:spTgt spid="29"/>
                                        </p:tgtEl>
                                        <p:attrNameLst>
                                          <p:attrName>ppt_h</p:attrName>
                                        </p:attrNameLst>
                                      </p:cBhvr>
                                      <p:tavLst>
                                        <p:tav tm="0">
                                          <p:val>
                                            <p:fltVal val="0"/>
                                          </p:val>
                                        </p:tav>
                                        <p:tav tm="100000">
                                          <p:val>
                                            <p:strVal val="#ppt_h"/>
                                          </p:val>
                                        </p:tav>
                                      </p:tavLst>
                                    </p:anim>
                                    <p:animEffect transition="in" filter="fade">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1"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901455" y="4372785"/>
            <a:ext cx="10847633" cy="717723"/>
            <a:chOff x="975481" y="2037439"/>
            <a:chExt cx="10795630" cy="717589"/>
          </a:xfrm>
        </p:grpSpPr>
        <p:sp>
          <p:nvSpPr>
            <p:cNvPr id="13" name="矩形 12"/>
            <p:cNvSpPr/>
            <p:nvPr/>
          </p:nvSpPr>
          <p:spPr>
            <a:xfrm>
              <a:off x="1844516" y="2278063"/>
              <a:ext cx="9926595" cy="476965"/>
            </a:xfrm>
            <a:prstGeom prst="rect">
              <a:avLst/>
            </a:prstGeom>
            <a:solidFill>
              <a:schemeClr val="bg2"/>
            </a:solidFill>
            <a:effectLst>
              <a:glow rad="101600">
                <a:schemeClr val="accent3">
                  <a:satMod val="175000"/>
                  <a:alpha val="40000"/>
                </a:schemeClr>
              </a:glow>
            </a:effectLst>
          </p:spPr>
          <p:txBody>
            <a:bodyPr>
              <a:spAutoFit/>
            </a:bodyPr>
            <a:lstStyle/>
            <a:p>
              <a:pPr marL="598170" indent="-198120" algn="just">
                <a:lnSpc>
                  <a:spcPts val="3000"/>
                </a:lnSpc>
                <a:spcAft>
                  <a:spcPts val="0"/>
                </a:spcAft>
                <a:defRPr/>
              </a:pPr>
              <a:r>
                <a:rPr lang="zh-CN" altLang="en-US" sz="1600" kern="0" spc="-20" noProof="1">
                  <a:solidFill>
                    <a:srgbClr val="000000"/>
                  </a:solidFill>
                  <a:latin typeface="黑体" panose="02010609060101010101" charset="-122"/>
                  <a:ea typeface="黑体" panose="02010609060101010101" charset="-122"/>
                  <a:cs typeface="宋体" panose="02010600030101010101" pitchFamily="2" charset="-122"/>
                </a:rPr>
                <a:t> </a:t>
              </a:r>
              <a:r>
                <a:rPr lang="zh-CN" altLang="en-US" sz="2000" kern="0" spc="-20" noProof="1" smtClean="0">
                  <a:solidFill>
                    <a:srgbClr val="000000"/>
                  </a:solidFill>
                  <a:latin typeface="微软雅黑" panose="020B0503020204020204" charset="-122"/>
                  <a:ea typeface="微软雅黑" panose="020B0503020204020204" charset="-122"/>
                  <a:cs typeface="宋体" panose="02010600030101010101" pitchFamily="2" charset="-122"/>
                </a:rPr>
                <a:t>新增</a:t>
              </a:r>
              <a:r>
                <a:rPr sz="2000" kern="0" spc="-20" noProof="1" smtClean="0">
                  <a:solidFill>
                    <a:srgbClr val="000000"/>
                  </a:solidFill>
                  <a:latin typeface="微软雅黑" panose="020B0503020204020204" charset="-122"/>
                  <a:ea typeface="微软雅黑" panose="020B0503020204020204" charset="-122"/>
                  <a:cs typeface="宋体" panose="02010600030101010101" pitchFamily="2" charset="-122"/>
                </a:rPr>
                <a:t>“</a:t>
              </a:r>
              <a:r>
                <a:rPr sz="2000" kern="0" spc="-20" noProof="1">
                  <a:solidFill>
                    <a:srgbClr val="000000"/>
                  </a:solidFill>
                  <a:latin typeface="微软雅黑" panose="020B0503020204020204" charset="-122"/>
                  <a:ea typeface="微软雅黑" panose="020B0503020204020204" charset="-122"/>
                  <a:cs typeface="宋体" panose="02010600030101010101" pitchFamily="2" charset="-122"/>
                </a:rPr>
                <a:t>增加工业战新企业标识”的</a:t>
              </a:r>
              <a:r>
                <a:rPr sz="2000" kern="0" spc="-20" noProof="1">
                  <a:solidFill>
                    <a:srgbClr val="FF0000"/>
                  </a:solidFill>
                  <a:latin typeface="微软雅黑" panose="020B0503020204020204" charset="-122"/>
                  <a:ea typeface="微软雅黑" panose="020B0503020204020204" charset="-122"/>
                  <a:cs typeface="宋体" panose="02010600030101010101" pitchFamily="2" charset="-122"/>
                </a:rPr>
                <a:t>审核类型</a:t>
              </a:r>
              <a:endParaRPr sz="2000" kern="0" spc="-20" noProof="1">
                <a:solidFill>
                  <a:srgbClr val="FF0000"/>
                </a:solidFill>
                <a:latin typeface="微软雅黑" panose="020B0503020204020204" charset="-122"/>
                <a:ea typeface="微软雅黑" panose="020B0503020204020204" charset="-122"/>
                <a:cs typeface="宋体" panose="02010600030101010101" pitchFamily="2" charset="-122"/>
              </a:endParaRPr>
            </a:p>
          </p:txBody>
        </p:sp>
        <p:sp>
          <p:nvSpPr>
            <p:cNvPr id="10" name="圆角矩形 9"/>
            <p:cNvSpPr/>
            <p:nvPr/>
          </p:nvSpPr>
          <p:spPr>
            <a:xfrm>
              <a:off x="975481" y="2037439"/>
              <a:ext cx="1191387" cy="609961"/>
            </a:xfrm>
            <a:prstGeom prst="roundRect">
              <a:avLst/>
            </a:prstGeom>
            <a:solidFill>
              <a:schemeClr val="accent1">
                <a:lumMod val="5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b="1" noProof="1">
                  <a:solidFill>
                    <a:schemeClr val="bg1"/>
                  </a:solidFill>
                  <a:latin typeface="方正黑体简体" pitchFamily="2" charset="-122"/>
                  <a:ea typeface="方正黑体简体" pitchFamily="2" charset="-122"/>
                  <a:cs typeface="+mn-ea"/>
                  <a:sym typeface="+mn-lt"/>
                </a:rPr>
                <a:t>年度审核</a:t>
              </a:r>
              <a:endParaRPr lang="zh-CN" altLang="en-US" sz="1400" b="1" noProof="1">
                <a:solidFill>
                  <a:schemeClr val="bg1"/>
                </a:solidFill>
                <a:latin typeface="方正黑体简体" pitchFamily="2" charset="-122"/>
                <a:ea typeface="方正黑体简体" pitchFamily="2" charset="-122"/>
                <a:cs typeface="+mn-ea"/>
                <a:sym typeface="+mn-lt"/>
              </a:endParaRPr>
            </a:p>
            <a:p>
              <a:pPr algn="ctr">
                <a:defRPr/>
              </a:pPr>
              <a:r>
                <a:rPr lang="zh-CN" altLang="en-US" sz="1400" b="1" noProof="1">
                  <a:solidFill>
                    <a:schemeClr val="bg1"/>
                  </a:solidFill>
                  <a:latin typeface="方正黑体简体" pitchFamily="2" charset="-122"/>
                  <a:ea typeface="方正黑体简体" pitchFamily="2" charset="-122"/>
                  <a:cs typeface="+mn-ea"/>
                  <a:sym typeface="+mn-lt"/>
                </a:rPr>
                <a:t>第二批</a:t>
              </a:r>
              <a:endParaRPr lang="zh-CN" altLang="en-US" sz="1400" b="1" noProof="1">
                <a:solidFill>
                  <a:schemeClr val="bg1"/>
                </a:solidFill>
                <a:latin typeface="方正黑体简体" pitchFamily="2" charset="-122"/>
                <a:ea typeface="方正黑体简体" pitchFamily="2" charset="-122"/>
                <a:cs typeface="+mn-ea"/>
                <a:sym typeface="+mn-lt"/>
              </a:endParaRPr>
            </a:p>
          </p:txBody>
        </p:sp>
      </p:grpSp>
      <p:grpSp>
        <p:nvGrpSpPr>
          <p:cNvPr id="19" name="组合 18"/>
          <p:cNvGrpSpPr/>
          <p:nvPr/>
        </p:nvGrpSpPr>
        <p:grpSpPr>
          <a:xfrm>
            <a:off x="914400" y="1719824"/>
            <a:ext cx="10834688" cy="2403424"/>
            <a:chOff x="1069281" y="4055313"/>
            <a:chExt cx="10726186" cy="2403036"/>
          </a:xfrm>
        </p:grpSpPr>
        <p:sp>
          <p:nvSpPr>
            <p:cNvPr id="16" name="矩形 15"/>
            <p:cNvSpPr/>
            <p:nvPr/>
          </p:nvSpPr>
          <p:spPr>
            <a:xfrm>
              <a:off x="1836623" y="4520642"/>
              <a:ext cx="9958844" cy="1937707"/>
            </a:xfrm>
            <a:prstGeom prst="rect">
              <a:avLst/>
            </a:prstGeom>
            <a:solidFill>
              <a:schemeClr val="bg2"/>
            </a:solidFill>
            <a:effectLst>
              <a:glow rad="101600">
                <a:schemeClr val="accent3">
                  <a:satMod val="175000"/>
                  <a:alpha val="40000"/>
                </a:schemeClr>
              </a:glow>
            </a:effectLst>
          </p:spPr>
          <p:txBody>
            <a:bodyPr wrap="square">
              <a:spAutoFit/>
            </a:bodyPr>
            <a:lstStyle/>
            <a:p>
              <a:pPr>
                <a:lnSpc>
                  <a:spcPct val="120000"/>
                </a:lnSpc>
                <a:defRPr/>
              </a:pPr>
              <a:r>
                <a:rPr lang="en-US" altLang="zh-CN" sz="2000" noProof="1">
                  <a:latin typeface="微软雅黑" panose="020B0503020204020204" charset="-122"/>
                  <a:ea typeface="微软雅黑" panose="020B0503020204020204" charset="-122"/>
                </a:rPr>
                <a:t>   </a:t>
              </a:r>
              <a:r>
                <a:rPr lang="en-US" altLang="zh-CN" sz="2000" noProof="1" smtClean="0">
                  <a:latin typeface="微软雅黑" panose="020B0503020204020204" charset="-122"/>
                  <a:ea typeface="微软雅黑" panose="020B0503020204020204" charset="-122"/>
                </a:rPr>
                <a:t> </a:t>
              </a:r>
              <a:r>
                <a:rPr lang="zh-CN" altLang="en-US" sz="2000" noProof="1" smtClean="0">
                  <a:latin typeface="微软雅黑" panose="020B0503020204020204" charset="-122"/>
                  <a:ea typeface="微软雅黑" panose="020B0503020204020204" charset="-122"/>
                </a:rPr>
                <a:t>在</a:t>
              </a:r>
              <a:r>
                <a:rPr lang="en-US" altLang="zh-CN" sz="2000" noProof="1" smtClean="0">
                  <a:latin typeface="微软雅黑" panose="020B0503020204020204" charset="-122"/>
                  <a:ea typeface="微软雅黑" panose="020B0503020204020204" charset="-122"/>
                </a:rPr>
                <a:t>2020</a:t>
              </a:r>
              <a:r>
                <a:rPr lang="zh-CN" altLang="en-US" sz="2000" noProof="1" smtClean="0">
                  <a:latin typeface="微软雅黑" panose="020B0503020204020204" charset="-122"/>
                  <a:ea typeface="微软雅黑" panose="020B0503020204020204" charset="-122"/>
                </a:rPr>
                <a:t>年年度新增</a:t>
              </a:r>
              <a:r>
                <a:rPr lang="zh-CN" altLang="en-US" sz="2000" kern="0" spc="-20" noProof="1">
                  <a:solidFill>
                    <a:srgbClr val="000000"/>
                  </a:solidFill>
                  <a:latin typeface="微软雅黑" panose="020B0503020204020204" charset="-122"/>
                  <a:ea typeface="微软雅黑" panose="020B0503020204020204" charset="-122"/>
                  <a:cs typeface="宋体" panose="02010600030101010101" pitchFamily="2" charset="-122"/>
                </a:rPr>
                <a:t>“增加工业战新企业标识”的</a:t>
              </a:r>
              <a:r>
                <a:rPr lang="zh-CN" altLang="en-US" sz="2000" kern="0" spc="-20" noProof="1">
                  <a:solidFill>
                    <a:srgbClr val="FF0000"/>
                  </a:solidFill>
                  <a:latin typeface="微软雅黑" panose="020B0503020204020204" charset="-122"/>
                  <a:ea typeface="微软雅黑" panose="020B0503020204020204" charset="-122"/>
                  <a:cs typeface="宋体" panose="02010600030101010101" pitchFamily="2" charset="-122"/>
                </a:rPr>
                <a:t>审核</a:t>
              </a:r>
              <a:r>
                <a:rPr lang="zh-CN" altLang="en-US" sz="2000" kern="0" spc="-20" noProof="1" smtClean="0">
                  <a:solidFill>
                    <a:srgbClr val="FF0000"/>
                  </a:solidFill>
                  <a:latin typeface="微软雅黑" panose="020B0503020204020204" charset="-122"/>
                  <a:ea typeface="微软雅黑" panose="020B0503020204020204" charset="-122"/>
                  <a:cs typeface="宋体" panose="02010600030101010101" pitchFamily="2" charset="-122"/>
                </a:rPr>
                <a:t>类型</a:t>
              </a:r>
              <a:r>
                <a:rPr lang="zh-CN" altLang="en-US" sz="2000" kern="0" spc="-20" noProof="1" smtClean="0">
                  <a:latin typeface="微软雅黑" panose="020B0503020204020204" charset="-122"/>
                  <a:ea typeface="微软雅黑" panose="020B0503020204020204" charset="-122"/>
                  <a:cs typeface="宋体" panose="02010600030101010101" pitchFamily="2" charset="-122"/>
                </a:rPr>
                <a:t>的基础上，今年</a:t>
              </a:r>
              <a:r>
                <a:rPr lang="zh-CN" altLang="en-US" sz="2000" kern="0" spc="-20" noProof="1" smtClean="0">
                  <a:solidFill>
                    <a:srgbClr val="000000"/>
                  </a:solidFill>
                  <a:latin typeface="微软雅黑" panose="020B0503020204020204" charset="-122"/>
                  <a:ea typeface="微软雅黑" panose="020B0503020204020204" charset="-122"/>
                </a:rPr>
                <a:t>新增“删除工业战新企业标识”的</a:t>
              </a:r>
              <a:r>
                <a:rPr lang="zh-CN" altLang="en-US" sz="2000" kern="0" spc="-20" noProof="1">
                  <a:latin typeface="微软雅黑" panose="020B0503020204020204" charset="-122"/>
                  <a:ea typeface="微软雅黑" panose="020B0503020204020204" charset="-122"/>
                </a:rPr>
                <a:t>审核</a:t>
              </a:r>
              <a:r>
                <a:rPr lang="zh-CN" altLang="en-US" sz="2000" kern="0" spc="-20" noProof="1" smtClean="0">
                  <a:latin typeface="微软雅黑" panose="020B0503020204020204" charset="-122"/>
                  <a:ea typeface="微软雅黑" panose="020B0503020204020204" charset="-122"/>
                </a:rPr>
                <a:t>类型。</a:t>
              </a:r>
              <a:endParaRPr lang="en-US" altLang="zh-CN" sz="2000" kern="0" spc="-20" noProof="1" smtClean="0">
                <a:latin typeface="微软雅黑" panose="020B0503020204020204" charset="-122"/>
                <a:ea typeface="微软雅黑" panose="020B0503020204020204" charset="-122"/>
              </a:endParaRPr>
            </a:p>
            <a:p>
              <a:pPr>
                <a:lnSpc>
                  <a:spcPct val="120000"/>
                </a:lnSpc>
                <a:defRPr/>
              </a:pPr>
              <a:r>
                <a:rPr lang="en-US" altLang="zh-CN" sz="2000" kern="0" spc="-20" noProof="1" smtClean="0">
                  <a:solidFill>
                    <a:srgbClr val="000000"/>
                  </a:solidFill>
                  <a:latin typeface="微软雅黑" panose="020B0503020204020204" charset="-122"/>
                  <a:ea typeface="微软雅黑" panose="020B0503020204020204" charset="-122"/>
                  <a:cs typeface="宋体" panose="02010600030101010101" pitchFamily="2" charset="-122"/>
                </a:rPr>
                <a:t>    </a:t>
              </a:r>
              <a:r>
                <a:rPr lang="zh-CN" altLang="zh-CN" sz="2000" kern="0" spc="-20" noProof="1" smtClean="0">
                  <a:solidFill>
                    <a:srgbClr val="000000"/>
                  </a:solidFill>
                  <a:latin typeface="微软雅黑" panose="020B0503020204020204" charset="-122"/>
                  <a:ea typeface="微软雅黑" panose="020B0503020204020204" charset="-122"/>
                  <a:cs typeface="宋体" panose="02010600030101010101" pitchFamily="2" charset="-122"/>
                </a:rPr>
                <a:t>经</a:t>
              </a:r>
              <a:r>
                <a:rPr lang="zh-CN" altLang="zh-CN" sz="2000" kern="0" spc="-20" noProof="1">
                  <a:solidFill>
                    <a:srgbClr val="000000"/>
                  </a:solidFill>
                  <a:latin typeface="微软雅黑" panose="020B0503020204020204" charset="-122"/>
                  <a:ea typeface="微软雅黑" panose="020B0503020204020204" charset="-122"/>
                  <a:cs typeface="宋体" panose="02010600030101010101" pitchFamily="2" charset="-122"/>
                </a:rPr>
                <a:t>审核通过的删除工业战新企业标识的单位，如上年战新年报表中本期数不为“</a:t>
              </a:r>
              <a:r>
                <a:rPr lang="en-US" altLang="zh-CN" sz="2000" kern="0" spc="-20" noProof="1">
                  <a:solidFill>
                    <a:srgbClr val="000000"/>
                  </a:solidFill>
                  <a:latin typeface="微软雅黑" panose="020B0503020204020204" charset="-122"/>
                  <a:ea typeface="微软雅黑" panose="020B0503020204020204" charset="-122"/>
                  <a:cs typeface="宋体" panose="02010600030101010101" pitchFamily="2" charset="-122"/>
                </a:rPr>
                <a:t>0</a:t>
              </a:r>
              <a:r>
                <a:rPr lang="zh-CN" altLang="zh-CN" sz="2000" kern="0" spc="-20" noProof="1">
                  <a:solidFill>
                    <a:srgbClr val="000000"/>
                  </a:solidFill>
                  <a:latin typeface="微软雅黑" panose="020B0503020204020204" charset="-122"/>
                  <a:ea typeface="微软雅黑" panose="020B0503020204020204" charset="-122"/>
                  <a:cs typeface="宋体" panose="02010600030101010101" pitchFamily="2" charset="-122"/>
                </a:rPr>
                <a:t>”的，</a:t>
              </a:r>
              <a:r>
                <a:rPr lang="zh-CN" altLang="zh-CN" sz="2000" kern="0" spc="-20" noProof="1" smtClean="0">
                  <a:solidFill>
                    <a:srgbClr val="000000"/>
                  </a:solidFill>
                  <a:latin typeface="微软雅黑" panose="020B0503020204020204" charset="-122"/>
                  <a:ea typeface="微软雅黑" panose="020B0503020204020204" charset="-122"/>
                  <a:cs typeface="宋体" panose="02010600030101010101" pitchFamily="2" charset="-122"/>
                </a:rPr>
                <a:t>国家局</a:t>
              </a:r>
              <a:r>
                <a:rPr lang="zh-CN" altLang="zh-CN" sz="2000" kern="0" spc="-20" noProof="1">
                  <a:solidFill>
                    <a:srgbClr val="000000"/>
                  </a:solidFill>
                  <a:latin typeface="微软雅黑" panose="020B0503020204020204" charset="-122"/>
                  <a:ea typeface="微软雅黑" panose="020B0503020204020204" charset="-122"/>
                  <a:cs typeface="宋体" panose="02010600030101010101" pitchFamily="2" charset="-122"/>
                </a:rPr>
                <a:t>将设置摘抄标识，由程序自动摘抄上年同期数，至下一年年报时摘抄期满后彻底退出战新企业名录库，单位无需重新申报删除工业战新企业标识</a:t>
              </a:r>
              <a:r>
                <a:rPr lang="zh-CN" altLang="zh-CN" sz="2000" kern="0" spc="-20" noProof="1" smtClean="0">
                  <a:solidFill>
                    <a:srgbClr val="000000"/>
                  </a:solidFill>
                  <a:latin typeface="微软雅黑" panose="020B0503020204020204" charset="-122"/>
                  <a:ea typeface="微软雅黑" panose="020B0503020204020204" charset="-122"/>
                  <a:cs typeface="宋体" panose="02010600030101010101" pitchFamily="2" charset="-122"/>
                </a:rPr>
                <a:t>。</a:t>
              </a:r>
              <a:endParaRPr lang="zh-CN" altLang="zh-CN" sz="2000" kern="0" spc="-20" noProof="1">
                <a:latin typeface="微软雅黑" panose="020B0503020204020204" charset="-122"/>
                <a:ea typeface="微软雅黑" panose="020B0503020204020204" charset="-122"/>
                <a:cs typeface="宋体" panose="02010600030101010101" pitchFamily="2" charset="-122"/>
              </a:endParaRPr>
            </a:p>
          </p:txBody>
        </p:sp>
        <p:sp>
          <p:nvSpPr>
            <p:cNvPr id="15" name="圆角矩形 14"/>
            <p:cNvSpPr/>
            <p:nvPr/>
          </p:nvSpPr>
          <p:spPr>
            <a:xfrm>
              <a:off x="1069281" y="4055313"/>
              <a:ext cx="1128534" cy="611288"/>
            </a:xfrm>
            <a:prstGeom prst="roundRect">
              <a:avLst/>
            </a:prstGeom>
            <a:solidFill>
              <a:schemeClr val="accent1">
                <a:lumMod val="75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b="1" noProof="1">
                  <a:solidFill>
                    <a:schemeClr val="bg1"/>
                  </a:solidFill>
                  <a:latin typeface="方正黑体简体" pitchFamily="2" charset="-122"/>
                  <a:ea typeface="方正黑体简体" pitchFamily="2" charset="-122"/>
                  <a:cs typeface="+mn-ea"/>
                  <a:sym typeface="+mn-lt"/>
                </a:rPr>
                <a:t>年度审核</a:t>
              </a:r>
              <a:endParaRPr lang="zh-CN" altLang="en-US" sz="1400" b="1" noProof="1">
                <a:solidFill>
                  <a:schemeClr val="bg1"/>
                </a:solidFill>
                <a:latin typeface="方正黑体简体" pitchFamily="2" charset="-122"/>
                <a:ea typeface="方正黑体简体" pitchFamily="2" charset="-122"/>
                <a:cs typeface="+mn-ea"/>
                <a:sym typeface="+mn-lt"/>
              </a:endParaRPr>
            </a:p>
            <a:p>
              <a:pPr algn="ctr">
                <a:defRPr/>
              </a:pPr>
              <a:r>
                <a:rPr lang="zh-CN" altLang="en-US" sz="1400" b="1" noProof="1">
                  <a:solidFill>
                    <a:schemeClr val="bg1"/>
                  </a:solidFill>
                  <a:latin typeface="方正黑体简体" pitchFamily="2" charset="-122"/>
                  <a:ea typeface="方正黑体简体" pitchFamily="2" charset="-122"/>
                  <a:cs typeface="+mn-ea"/>
                  <a:sym typeface="+mn-lt"/>
                </a:rPr>
                <a:t>第一批</a:t>
              </a:r>
              <a:endParaRPr lang="zh-CN" altLang="en-US" sz="1400" b="1" noProof="1">
                <a:solidFill>
                  <a:schemeClr val="bg1"/>
                </a:solidFill>
                <a:latin typeface="方正黑体简体" pitchFamily="2" charset="-122"/>
                <a:ea typeface="方正黑体简体" pitchFamily="2" charset="-122"/>
                <a:cs typeface="+mn-ea"/>
                <a:sym typeface="+mn-lt"/>
              </a:endParaRPr>
            </a:p>
          </p:txBody>
        </p:sp>
      </p:grpSp>
      <p:grpSp>
        <p:nvGrpSpPr>
          <p:cNvPr id="8" name="组合 7"/>
          <p:cNvGrpSpPr/>
          <p:nvPr/>
        </p:nvGrpSpPr>
        <p:grpSpPr>
          <a:xfrm>
            <a:off x="914400" y="5757453"/>
            <a:ext cx="10604500" cy="860425"/>
            <a:chOff x="1067433" y="5481166"/>
            <a:chExt cx="10625130" cy="859863"/>
          </a:xfrm>
        </p:grpSpPr>
        <p:sp>
          <p:nvSpPr>
            <p:cNvPr id="21" name="矩形 20"/>
            <p:cNvSpPr/>
            <p:nvPr/>
          </p:nvSpPr>
          <p:spPr>
            <a:xfrm>
              <a:off x="1765968" y="5541323"/>
              <a:ext cx="9926595" cy="799706"/>
            </a:xfrm>
            <a:prstGeom prst="rect">
              <a:avLst/>
            </a:prstGeom>
            <a:solidFill>
              <a:schemeClr val="bg2"/>
            </a:solidFill>
            <a:effectLst>
              <a:glow rad="101600">
                <a:schemeClr val="accent3">
                  <a:satMod val="175000"/>
                  <a:alpha val="40000"/>
                </a:schemeClr>
              </a:glow>
            </a:effectLst>
          </p:spPr>
          <p:txBody>
            <a:bodyPr>
              <a:spAutoFit/>
            </a:bodyPr>
            <a:lstStyle/>
            <a:p>
              <a:pPr marL="598170" indent="-198120">
                <a:lnSpc>
                  <a:spcPct val="120000"/>
                </a:lnSpc>
                <a:defRPr/>
              </a:pPr>
              <a:r>
                <a:rPr sz="2000" kern="0" spc="-20" noProof="1">
                  <a:solidFill>
                    <a:srgbClr val="000000"/>
                  </a:solidFill>
                  <a:latin typeface="微软雅黑" panose="020B0503020204020204" charset="-122"/>
                  <a:ea typeface="微软雅黑" panose="020B0503020204020204" charset="-122"/>
                </a:rPr>
                <a:t>“其他原因需退出单位”类型，明确申报范围，仅限“不执行企业会计准则制度”单位申报此类型</a:t>
              </a:r>
              <a:r>
                <a:rPr lang="en-US" altLang="zh-CN" sz="2000" kern="0" spc="-20" noProof="1">
                  <a:solidFill>
                    <a:srgbClr val="000000"/>
                  </a:solidFill>
                  <a:latin typeface="微软雅黑" panose="020B0503020204020204" charset="-122"/>
                  <a:ea typeface="微软雅黑" panose="020B0503020204020204" charset="-122"/>
                </a:rPr>
                <a:t> </a:t>
              </a:r>
              <a:endParaRPr lang="en-US" altLang="zh-CN" sz="2000" kern="0" spc="-20" noProof="1">
                <a:solidFill>
                  <a:srgbClr val="000000"/>
                </a:solidFill>
                <a:latin typeface="微软雅黑" panose="020B0503020204020204" charset="-122"/>
                <a:ea typeface="微软雅黑" panose="020B0503020204020204" charset="-122"/>
              </a:endParaRPr>
            </a:p>
          </p:txBody>
        </p:sp>
        <p:sp>
          <p:nvSpPr>
            <p:cNvPr id="20" name="圆角矩形 19"/>
            <p:cNvSpPr/>
            <p:nvPr/>
          </p:nvSpPr>
          <p:spPr>
            <a:xfrm>
              <a:off x="1067433" y="5481166"/>
              <a:ext cx="1148279" cy="568624"/>
            </a:xfrm>
            <a:prstGeom prst="roundRect">
              <a:avLst/>
            </a:prstGeom>
            <a:solidFill>
              <a:schemeClr val="accent2">
                <a:lumMod val="60000"/>
                <a:lumOff val="4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b="1" noProof="1">
                  <a:solidFill>
                    <a:schemeClr val="bg1"/>
                  </a:solidFill>
                  <a:latin typeface="方正黑体简体" pitchFamily="2" charset="-122"/>
                  <a:ea typeface="方正黑体简体" pitchFamily="2" charset="-122"/>
                  <a:cs typeface="+mn-ea"/>
                  <a:sym typeface="+mn-lt"/>
                </a:rPr>
                <a:t>3-11月</a:t>
              </a:r>
              <a:endParaRPr lang="zh-CN" altLang="en-US" sz="1400" b="1" noProof="1">
                <a:solidFill>
                  <a:schemeClr val="bg1"/>
                </a:solidFill>
                <a:latin typeface="方正黑体简体" pitchFamily="2" charset="-122"/>
                <a:ea typeface="方正黑体简体" pitchFamily="2" charset="-122"/>
                <a:cs typeface="+mn-ea"/>
                <a:sym typeface="+mn-lt"/>
              </a:endParaRPr>
            </a:p>
            <a:p>
              <a:pPr algn="ctr">
                <a:defRPr/>
              </a:pPr>
              <a:r>
                <a:rPr lang="zh-CN" altLang="en-US" sz="1400" b="1" noProof="1">
                  <a:solidFill>
                    <a:schemeClr val="bg1"/>
                  </a:solidFill>
                  <a:latin typeface="方正黑体简体" pitchFamily="2" charset="-122"/>
                  <a:ea typeface="方正黑体简体" pitchFamily="2" charset="-122"/>
                  <a:cs typeface="+mn-ea"/>
                  <a:sym typeface="+mn-lt"/>
                </a:rPr>
                <a:t>月度审核</a:t>
              </a:r>
              <a:endParaRPr lang="zh-CN" altLang="en-US" sz="1400" b="1" noProof="1">
                <a:solidFill>
                  <a:schemeClr val="bg1"/>
                </a:solidFill>
                <a:latin typeface="方正黑体简体" pitchFamily="2" charset="-122"/>
                <a:ea typeface="方正黑体简体" pitchFamily="2" charset="-122"/>
                <a:cs typeface="+mn-ea"/>
                <a:sym typeface="+mn-lt"/>
              </a:endParaRPr>
            </a:p>
          </p:txBody>
        </p:sp>
      </p:grpSp>
      <p:grpSp>
        <p:nvGrpSpPr>
          <p:cNvPr id="12" name="组合 11"/>
          <p:cNvGrpSpPr/>
          <p:nvPr/>
        </p:nvGrpSpPr>
        <p:grpSpPr bwMode="auto">
          <a:xfrm>
            <a:off x="1000125" y="1095375"/>
            <a:ext cx="1812925" cy="425450"/>
            <a:chOff x="1067433" y="1079349"/>
            <a:chExt cx="1811655" cy="425450"/>
          </a:xfrm>
        </p:grpSpPr>
        <p:sp>
          <p:nvSpPr>
            <p:cNvPr id="9" name="圆角矩形 8"/>
            <p:cNvSpPr/>
            <p:nvPr/>
          </p:nvSpPr>
          <p:spPr>
            <a:xfrm>
              <a:off x="1067433" y="1079349"/>
              <a:ext cx="1811655" cy="425450"/>
            </a:xfrm>
            <a:prstGeom prst="roundRect">
              <a:avLst/>
            </a:prstGeom>
            <a:solidFill>
              <a:schemeClr val="accent4">
                <a:lumMod val="40000"/>
                <a:lumOff val="6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b="1" noProof="1">
                  <a:solidFill>
                    <a:srgbClr val="002060"/>
                  </a:solidFill>
                  <a:latin typeface="方正黑体简体" pitchFamily="2" charset="-122"/>
                  <a:ea typeface="方正黑体简体" pitchFamily="2" charset="-122"/>
                  <a:cs typeface="+mn-ea"/>
                  <a:sym typeface="+mn-lt"/>
                </a:rPr>
                <a:t>审核</a:t>
              </a:r>
              <a:r>
                <a:rPr lang="zh-CN" altLang="en-US" b="1" noProof="1" smtClean="0">
                  <a:solidFill>
                    <a:srgbClr val="002060"/>
                  </a:solidFill>
                  <a:latin typeface="方正黑体简体" pitchFamily="2" charset="-122"/>
                  <a:ea typeface="方正黑体简体" pitchFamily="2" charset="-122"/>
                  <a:cs typeface="+mn-ea"/>
                  <a:sym typeface="+mn-lt"/>
                </a:rPr>
                <a:t>类型</a:t>
              </a:r>
              <a:endParaRPr lang="zh-CN" altLang="en-US" b="1" noProof="1">
                <a:solidFill>
                  <a:srgbClr val="002060"/>
                </a:solidFill>
                <a:latin typeface="方正黑体简体" pitchFamily="2" charset="-122"/>
                <a:ea typeface="方正黑体简体" pitchFamily="2" charset="-122"/>
                <a:cs typeface="+mn-ea"/>
                <a:sym typeface="+mn-lt"/>
              </a:endParaRPr>
            </a:p>
          </p:txBody>
        </p:sp>
        <p:sp>
          <p:nvSpPr>
            <p:cNvPr id="28678" name="矩形 10"/>
            <p:cNvSpPr>
              <a:spLocks noChangeArrowheads="1"/>
            </p:cNvSpPr>
            <p:nvPr/>
          </p:nvSpPr>
          <p:spPr bwMode="auto">
            <a:xfrm>
              <a:off x="2488223" y="1093318"/>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endParaRPr lang="zh-CN" altLang="en-US">
                <a:solidFill>
                  <a:srgbClr val="FF0000"/>
                </a:solidFill>
              </a:endParaRPr>
            </a:p>
          </p:txBody>
        </p:sp>
      </p:grpSp>
      <p:sp>
        <p:nvSpPr>
          <p:cNvPr id="22" name="圆角矩形 111"/>
          <p:cNvSpPr/>
          <p:nvPr/>
        </p:nvSpPr>
        <p:spPr>
          <a:xfrm rot="2700000">
            <a:off x="467901" y="342167"/>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3" name="矩形 22"/>
          <p:cNvSpPr/>
          <p:nvPr/>
        </p:nvSpPr>
        <p:spPr>
          <a:xfrm rot="13500000">
            <a:off x="1589882" y="5897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4" name="矩形 23"/>
          <p:cNvSpPr>
            <a:spLocks noChangeArrowheads="1"/>
          </p:cNvSpPr>
          <p:nvPr/>
        </p:nvSpPr>
        <p:spPr bwMode="auto">
          <a:xfrm>
            <a:off x="427038" y="382588"/>
            <a:ext cx="690562"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dirty="0">
                <a:solidFill>
                  <a:srgbClr val="18478F"/>
                </a:solidFill>
                <a:latin typeface="方正黑体简体" pitchFamily="2" charset="-122"/>
                <a:ea typeface="方正黑体简体" pitchFamily="2" charset="-122"/>
                <a:sym typeface="FZZhengHeiS-R-GB"/>
              </a:rPr>
              <a:t>2.1</a:t>
            </a:r>
            <a:endParaRPr lang="zh-CN" altLang="en-US" sz="3200" dirty="0">
              <a:solidFill>
                <a:srgbClr val="18478F"/>
              </a:solidFill>
              <a:latin typeface="方正黑体简体" pitchFamily="2" charset="-122"/>
              <a:ea typeface="方正黑体简体" pitchFamily="2" charset="-122"/>
              <a:sym typeface="FZZhengHeiS-R-GB"/>
            </a:endParaRPr>
          </a:p>
        </p:txBody>
      </p:sp>
      <p:sp>
        <p:nvSpPr>
          <p:cNvPr id="25" name="矩形 24"/>
          <p:cNvSpPr/>
          <p:nvPr/>
        </p:nvSpPr>
        <p:spPr>
          <a:xfrm rot="13500000">
            <a:off x="1337469" y="5532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27" name="矩形 26"/>
          <p:cNvSpPr>
            <a:spLocks noChangeArrowheads="1"/>
          </p:cNvSpPr>
          <p:nvPr/>
        </p:nvSpPr>
        <p:spPr bwMode="auto">
          <a:xfrm>
            <a:off x="1844675" y="446088"/>
            <a:ext cx="4160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dirty="0">
                <a:solidFill>
                  <a:srgbClr val="18478F"/>
                </a:solidFill>
                <a:latin typeface="方正黑体简体" pitchFamily="2" charset="-122"/>
                <a:ea typeface="方正黑体简体" pitchFamily="2" charset="-122"/>
                <a:sym typeface="FZZhengHeiS-R-GB"/>
              </a:rPr>
              <a:t>审核要求调整</a:t>
            </a:r>
            <a:endParaRPr lang="zh-CN" altLang="en-US" sz="2800" b="1" dirty="0">
              <a:solidFill>
                <a:srgbClr val="18478F"/>
              </a:solidFill>
              <a:latin typeface="方正黑体简体" pitchFamily="2" charset="-122"/>
              <a:ea typeface="方正黑体简体" pitchFamily="2" charset="-122"/>
              <a:sym typeface="FZZhengHeiS-R-GB"/>
            </a:endParaRPr>
          </a:p>
        </p:txBody>
      </p:sp>
      <p:sp>
        <p:nvSpPr>
          <p:cNvPr id="28684"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04810287-87D1-4E89-9E78-5DC5E199A4FE}" type="slidenum">
              <a:rPr altLang="en-US" smtClean="0">
                <a:solidFill>
                  <a:srgbClr val="898989"/>
                </a:solidFill>
                <a:cs typeface="FZHei-B01S"/>
              </a:rPr>
            </a:fld>
            <a:endParaRPr lang="zh-CN" altLang="en-US" smtClean="0">
              <a:solidFill>
                <a:srgbClr val="898989"/>
              </a:solidFill>
              <a:cs typeface="FZHei-B01S"/>
            </a:endParaRPr>
          </a:p>
        </p:txBody>
      </p:sp>
    </p:spTree>
  </p:cSld>
  <p:clrMapOvr>
    <a:masterClrMapping/>
  </p:clrMapOvr>
  <p:transition spd="slow" advTm="3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63" presetClass="path" presetSubtype="0" accel="50000" decel="50000" fill="hold" grpId="1" nodeType="withEffect">
                                  <p:stCondLst>
                                    <p:cond delay="0"/>
                                  </p:stCondLst>
                                  <p:childTnLst>
                                    <p:animMotion origin="layout" path="M -0.16667 -1.85185E-6 L -2.5E-6 -1.85185E-6 " pathEditMode="relative" rAng="0" ptsTypes="AA">
                                      <p:cBhvr>
                                        <p:cTn id="12" dur="1000" fill="hold"/>
                                        <p:tgtEl>
                                          <p:spTgt spid="25"/>
                                        </p:tgtEl>
                                        <p:attrNameLst>
                                          <p:attrName>ppt_x</p:attrName>
                                          <p:attrName>ppt_y</p:attrName>
                                        </p:attrNameLst>
                                      </p:cBhvr>
                                      <p:rCtr x="8800" y="0"/>
                                    </p:animMotion>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63" presetClass="path" presetSubtype="0" accel="50000" decel="50000" fill="hold" grpId="1" nodeType="withEffect">
                                  <p:stCondLst>
                                    <p:cond delay="0"/>
                                  </p:stCondLst>
                                  <p:childTnLst>
                                    <p:animMotion origin="layout" path="M -0.16666 -3.7037E-7 L -2.5E-6 -3.7037E-7 " pathEditMode="relative" rAng="0" ptsTypes="AA">
                                      <p:cBhvr>
                                        <p:cTn id="17" dur="1000" fill="hold"/>
                                        <p:tgtEl>
                                          <p:spTgt spid="23"/>
                                        </p:tgtEl>
                                        <p:attrNameLst>
                                          <p:attrName>ppt_x</p:attrName>
                                          <p:attrName>ppt_y</p:attrName>
                                        </p:attrNameLst>
                                      </p:cBhvr>
                                      <p:rCtr x="8300" y="0"/>
                                    </p:animMotion>
                                  </p:childTnLst>
                                </p:cTn>
                              </p:par>
                              <p:par>
                                <p:cTn id="18" presetID="10" presetClass="entr" presetSubtype="0"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63" presetClass="path" presetSubtype="0" accel="50000" decel="50000" fill="hold" nodeType="withEffect">
                                  <p:stCondLst>
                                    <p:cond delay="0"/>
                                  </p:stCondLst>
                                  <p:childTnLst>
                                    <p:animMotion origin="layout" path="M -0.16667 2.59259E-6 L 2.5E-6 2.59259E-6 " pathEditMode="relative" rAng="0" ptsTypes="AA">
                                      <p:cBhvr>
                                        <p:cTn id="22" dur="500" fill="hold"/>
                                        <p:tgtEl>
                                          <p:spTgt spid="22"/>
                                        </p:tgtEl>
                                        <p:attrNameLst>
                                          <p:attrName>ppt_x</p:attrName>
                                          <p:attrName>ppt_y</p:attrName>
                                        </p:attrNameLst>
                                      </p:cBhvr>
                                      <p:rCtr x="8300" y="0"/>
                                    </p:animMotion>
                                  </p:childTnLst>
                                </p:cTn>
                              </p:par>
                              <p:par>
                                <p:cTn id="23" presetID="22" presetClass="entr" presetSubtype="8" fill="hold" grpId="0" nodeType="withEffect">
                                  <p:stCondLst>
                                    <p:cond delay="50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par>
                          <p:cTn id="26" fill="hold">
                            <p:stCondLst>
                              <p:cond delay="1000"/>
                            </p:stCondLst>
                            <p:childTnLst>
                              <p:par>
                                <p:cTn id="27" presetID="22" presetClass="entr" presetSubtype="4" fill="hold" nodeType="afterEffect">
                                  <p:stCondLst>
                                    <p:cond delay="10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1600"/>
                            </p:stCondLst>
                            <p:childTnLst>
                              <p:par>
                                <p:cTn id="31" presetID="16" presetClass="entr" presetSubtype="21"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arn(inVertical)">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3" grpId="1" bldLvl="0" animBg="1"/>
      <p:bldP spid="24" grpId="0"/>
      <p:bldP spid="25" grpId="0" bldLvl="0" animBg="1"/>
      <p:bldP spid="25" grpId="1" bldLvl="0" animBg="1"/>
      <p:bldP spid="27"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205223" y="1590033"/>
            <a:ext cx="9781540" cy="4100195"/>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l" defTabSz="914400" rtl="0" eaLnBrk="0" fontAlgn="base" hangingPunct="0">
              <a:lnSpc>
                <a:spcPct val="150000"/>
              </a:lnSpc>
              <a:spcBef>
                <a:spcPct val="0"/>
              </a:spcBef>
              <a:spcAft>
                <a:spcPct val="0"/>
              </a:spcAft>
              <a:buClrTx/>
              <a:buSzTx/>
              <a:buFontTx/>
              <a:buNone/>
            </a:pPr>
            <a:r>
              <a:rPr kumimoji="0" lang="zh-CN" altLang="en-US" sz="3200" b="1" i="0" u="none" strike="noStrike" kern="1200" cap="none" spc="0" normalizeH="0" baseline="0" noProof="1">
                <a:solidFill>
                  <a:schemeClr val="accent1">
                    <a:lumMod val="75000"/>
                  </a:schemeClr>
                </a:solidFill>
                <a:latin typeface="方正楷体_GBK" panose="02000000000000000000" charset="-122"/>
                <a:ea typeface="方正楷体_GBK" panose="02000000000000000000" charset="-122"/>
                <a:cs typeface="楷体" panose="02010609060101010101" charset="-122"/>
                <a:sym typeface="+mn-lt"/>
              </a:rPr>
              <a:t>调查单位年度报表</a:t>
            </a:r>
            <a:r>
              <a:rPr kumimoji="0" lang="zh-CN" altLang="en-US" sz="3200" b="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rPr>
              <a:t>（101-1表、101-2表）</a:t>
            </a:r>
            <a:endParaRPr kumimoji="0" lang="zh-CN" altLang="en-US" sz="3200" b="1" i="0" u="none" strike="noStrike" kern="1200" cap="none" spc="0" normalizeH="0" baseline="0" noProof="1">
              <a:solidFill>
                <a:schemeClr val="accent1">
                  <a:lumMod val="75000"/>
                </a:schemeClr>
              </a:solidFill>
              <a:latin typeface="方正楷体_GBK" panose="02000000000000000000" charset="-122"/>
              <a:ea typeface="方正楷体_GBK" panose="02000000000000000000" charset="-122"/>
              <a:cs typeface="楷体" panose="02010609060101010101" charset="-122"/>
              <a:sym typeface="+mn-lt"/>
            </a:endParaRPr>
          </a:p>
          <a:p>
            <a:pPr marL="0" marR="0" indent="0" algn="l" defTabSz="914400" rtl="0" eaLnBrk="0" fontAlgn="base" hangingPunct="0">
              <a:lnSpc>
                <a:spcPct val="150000"/>
              </a:lnSpc>
              <a:spcBef>
                <a:spcPct val="0"/>
              </a:spcBef>
              <a:spcAft>
                <a:spcPct val="0"/>
              </a:spcAft>
              <a:buClrTx/>
              <a:buSzTx/>
              <a:buFontTx/>
              <a:buNone/>
            </a:pPr>
            <a:r>
              <a:rPr kumimoji="0" lang="en-US" altLang="zh-CN" sz="2800" b="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rPr>
              <a:t>  </a:t>
            </a:r>
            <a:r>
              <a:rPr kumimoji="0" lang="zh-CN" altLang="en-US" sz="2800" b="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rPr>
              <a:t>调查单位：</a:t>
            </a:r>
            <a:endParaRPr kumimoji="0" lang="zh-CN" altLang="en-US" sz="3200" b="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endParaRPr>
          </a:p>
          <a:p>
            <a:pPr marL="0" marR="0" indent="0" algn="l" defTabSz="914400" rtl="0" eaLnBrk="0" fontAlgn="base" hangingPunct="0">
              <a:lnSpc>
                <a:spcPct val="150000"/>
              </a:lnSpc>
              <a:spcBef>
                <a:spcPct val="0"/>
              </a:spcBef>
              <a:spcAft>
                <a:spcPct val="0"/>
              </a:spcAft>
              <a:buClrTx/>
              <a:buSzTx/>
              <a:buFontTx/>
              <a:buNone/>
            </a:pPr>
            <a:r>
              <a:rPr kumimoji="0" lang="en-US" altLang="zh-CN" sz="3200" b="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rPr>
              <a:t>   </a:t>
            </a:r>
            <a:r>
              <a:rPr kumimoji="0" lang="en-US" altLang="zh-CN" sz="2800" b="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rPr>
              <a:t>  </a:t>
            </a:r>
            <a:r>
              <a:rPr kumimoji="0" lang="zh-CN" altLang="en-US" sz="2800" b="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rPr>
              <a:t>次年3月10日24时前完成网上填报。</a:t>
            </a:r>
            <a:endParaRPr kumimoji="0" lang="zh-CN" altLang="en-US" sz="2800" b="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endParaRPr>
          </a:p>
          <a:p>
            <a:pPr marL="0" marR="0" indent="0" algn="l" defTabSz="914400" rtl="0" eaLnBrk="0" fontAlgn="base" hangingPunct="0">
              <a:lnSpc>
                <a:spcPct val="150000"/>
              </a:lnSpc>
              <a:spcBef>
                <a:spcPct val="0"/>
              </a:spcBef>
              <a:spcAft>
                <a:spcPct val="0"/>
              </a:spcAft>
              <a:buClrTx/>
              <a:buSzTx/>
              <a:buFontTx/>
              <a:buNone/>
            </a:pPr>
            <a:r>
              <a:rPr kumimoji="0" lang="en-US" altLang="zh-CN" sz="2800" b="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rPr>
              <a:t>  </a:t>
            </a:r>
            <a:r>
              <a:rPr kumimoji="0" lang="zh-CN" sz="2800" b="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rPr>
              <a:t>统计机构</a:t>
            </a:r>
            <a:r>
              <a:rPr kumimoji="0" lang="zh-CN" altLang="en-US" sz="2800" b="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rPr>
              <a:t>：</a:t>
            </a:r>
            <a:endParaRPr kumimoji="0" lang="zh-CN" altLang="en-US" sz="2800" b="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endParaRPr>
          </a:p>
          <a:p>
            <a:pPr marL="0" marR="0" indent="0" algn="l" defTabSz="914400" rtl="0" eaLnBrk="0" fontAlgn="base" hangingPunct="0">
              <a:lnSpc>
                <a:spcPct val="150000"/>
              </a:lnSpc>
              <a:spcBef>
                <a:spcPct val="0"/>
              </a:spcBef>
              <a:spcAft>
                <a:spcPct val="0"/>
              </a:spcAft>
              <a:buClrTx/>
              <a:buSzTx/>
              <a:buFontTx/>
              <a:buNone/>
            </a:pPr>
            <a:r>
              <a:rPr kumimoji="0" lang="en-US" altLang="zh-CN" sz="2800" b="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rPr>
              <a:t>      </a:t>
            </a:r>
            <a:r>
              <a:rPr kumimoji="0" lang="zh-CN" altLang="en-US" sz="2800" b="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rPr>
              <a:t>以省名录与省各专业共同确定的时间为准。</a:t>
            </a:r>
            <a:endParaRPr kumimoji="0" lang="zh-CN" altLang="en-US" sz="2800" b="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endParaRPr>
          </a:p>
          <a:p>
            <a:pPr marL="0" marR="0" indent="0" algn="l" defTabSz="914400" rtl="0" eaLnBrk="0" fontAlgn="base" hangingPunct="0">
              <a:lnSpc>
                <a:spcPct val="150000"/>
              </a:lnSpc>
              <a:spcBef>
                <a:spcPct val="0"/>
              </a:spcBef>
              <a:spcAft>
                <a:spcPct val="0"/>
              </a:spcAft>
              <a:buClrTx/>
              <a:buSzTx/>
              <a:buFontTx/>
              <a:buNone/>
            </a:pPr>
            <a:r>
              <a:rPr kumimoji="0" lang="zh-CN" altLang="en-US" sz="2800" b="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rPr>
              <a:t> </a:t>
            </a:r>
            <a:r>
              <a:rPr kumimoji="0" lang="en-US" altLang="zh-CN" sz="2800" b="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rPr>
              <a:t>     </a:t>
            </a:r>
            <a:endParaRPr kumimoji="0" lang="zh-CN" altLang="en-US" sz="2800" b="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endParaRPr>
          </a:p>
          <a:p>
            <a:pPr marL="0" marR="0" indent="0" algn="l" defTabSz="914400" rtl="0" eaLnBrk="0" fontAlgn="base" latinLnBrk="0" hangingPunct="0">
              <a:lnSpc>
                <a:spcPct val="100000"/>
              </a:lnSpc>
              <a:spcBef>
                <a:spcPct val="0"/>
              </a:spcBef>
              <a:spcAft>
                <a:spcPct val="0"/>
              </a:spcAft>
              <a:buClrTx/>
              <a:buSzTx/>
              <a:buFontTx/>
              <a:buNone/>
            </a:pPr>
            <a:endParaRPr kumimoji="0" lang="zh-CN" altLang="en-US" sz="2800" b="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endParaRPr>
          </a:p>
        </p:txBody>
      </p:sp>
      <p:sp>
        <p:nvSpPr>
          <p:cNvPr id="5" name="标题 1"/>
          <p:cNvSpPr>
            <a:spLocks noGrp="1"/>
          </p:cNvSpPr>
          <p:nvPr/>
        </p:nvSpPr>
        <p:spPr>
          <a:xfrm>
            <a:off x="2065020" y="225425"/>
            <a:ext cx="2372995" cy="795020"/>
          </a:xfrm>
          <a:prstGeom prst="rect">
            <a:avLst/>
          </a:prstGeom>
          <a:noFill/>
          <a:ln>
            <a:noFill/>
          </a:ln>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方正黑体简体" pitchFamily="2" charset="-122"/>
                <a:ea typeface="方正黑体简体" pitchFamily="2" charset="-122"/>
                <a:cs typeface="方正黑体简体"/>
              </a:defRPr>
            </a:lvl1pPr>
            <a:lvl2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2pPr>
            <a:lvl3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3pPr>
            <a:lvl4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4pPr>
            <a:lvl5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5pPr>
            <a:lvl6pPr marL="457200" algn="l" rtl="0" fontAlgn="base">
              <a:lnSpc>
                <a:spcPct val="90000"/>
              </a:lnSpc>
              <a:spcBef>
                <a:spcPct val="0"/>
              </a:spcBef>
              <a:spcAft>
                <a:spcPct val="0"/>
              </a:spcAft>
              <a:defRPr sz="4400">
                <a:solidFill>
                  <a:schemeClr val="tx1"/>
                </a:solidFill>
                <a:latin typeface="方正黑体简体"/>
                <a:ea typeface="方正黑体简体"/>
                <a:cs typeface="方正黑体简体"/>
              </a:defRPr>
            </a:lvl6pPr>
            <a:lvl7pPr marL="914400" algn="l" rtl="0" fontAlgn="base">
              <a:lnSpc>
                <a:spcPct val="90000"/>
              </a:lnSpc>
              <a:spcBef>
                <a:spcPct val="0"/>
              </a:spcBef>
              <a:spcAft>
                <a:spcPct val="0"/>
              </a:spcAft>
              <a:defRPr sz="4400">
                <a:solidFill>
                  <a:schemeClr val="tx1"/>
                </a:solidFill>
                <a:latin typeface="方正黑体简体"/>
                <a:ea typeface="方正黑体简体"/>
                <a:cs typeface="方正黑体简体"/>
              </a:defRPr>
            </a:lvl7pPr>
            <a:lvl8pPr marL="1371600" algn="l" rtl="0" fontAlgn="base">
              <a:lnSpc>
                <a:spcPct val="90000"/>
              </a:lnSpc>
              <a:spcBef>
                <a:spcPct val="0"/>
              </a:spcBef>
              <a:spcAft>
                <a:spcPct val="0"/>
              </a:spcAft>
              <a:defRPr sz="4400">
                <a:solidFill>
                  <a:schemeClr val="tx1"/>
                </a:solidFill>
                <a:latin typeface="方正黑体简体"/>
                <a:ea typeface="方正黑体简体"/>
                <a:cs typeface="方正黑体简体"/>
              </a:defRPr>
            </a:lvl8pPr>
            <a:lvl9pPr marL="1828800" algn="l" rtl="0" fontAlgn="base">
              <a:lnSpc>
                <a:spcPct val="90000"/>
              </a:lnSpc>
              <a:spcBef>
                <a:spcPct val="0"/>
              </a:spcBef>
              <a:spcAft>
                <a:spcPct val="0"/>
              </a:spcAft>
              <a:defRPr sz="4400">
                <a:solidFill>
                  <a:schemeClr val="tx1"/>
                </a:solidFill>
                <a:latin typeface="方正黑体简体"/>
                <a:ea typeface="方正黑体简体"/>
                <a:cs typeface="方正黑体简体"/>
              </a:defRPr>
            </a:lvl9pPr>
          </a:lstStyle>
          <a:p>
            <a:r>
              <a:rPr lang="en-US" altLang="zh-CN"/>
              <a:t> </a:t>
            </a:r>
            <a:r>
              <a:rPr lang="zh-CN" altLang="en-US" sz="2400"/>
              <a:t>报表时间</a:t>
            </a:r>
            <a:endParaRPr lang="zh-CN" altLang="en-US" sz="2400"/>
          </a:p>
        </p:txBody>
      </p:sp>
      <p:sp>
        <p:nvSpPr>
          <p:cNvPr id="22" name="矩形 21"/>
          <p:cNvSpPr/>
          <p:nvPr/>
        </p:nvSpPr>
        <p:spPr>
          <a:xfrm rot="13500000">
            <a:off x="1751807" y="5135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26983" name="矩形 22"/>
          <p:cNvSpPr>
            <a:spLocks noChangeArrowheads="1"/>
          </p:cNvSpPr>
          <p:nvPr/>
        </p:nvSpPr>
        <p:spPr bwMode="auto">
          <a:xfrm>
            <a:off x="474663" y="330200"/>
            <a:ext cx="9956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r>
              <a:rPr lang="en-US" altLang="zh-CN" sz="3200">
                <a:solidFill>
                  <a:srgbClr val="18478F"/>
                </a:solidFill>
                <a:latin typeface="方正黑体简体" pitchFamily="2" charset="-122"/>
                <a:ea typeface="方正黑体简体" pitchFamily="2" charset="-122"/>
                <a:sym typeface="FZZhengHeiS-R-GB"/>
              </a:rPr>
              <a:t>3.1.1</a:t>
            </a:r>
            <a:endParaRPr lang="zh-CN" altLang="en-US" sz="3200">
              <a:solidFill>
                <a:srgbClr val="18478F"/>
              </a:solidFill>
              <a:latin typeface="方正黑体简体" pitchFamily="2" charset="-122"/>
              <a:ea typeface="方正黑体简体" pitchFamily="2" charset="-122"/>
              <a:sym typeface="FZZhengHeiS-R-GB"/>
            </a:endParaRPr>
          </a:p>
        </p:txBody>
      </p:sp>
      <p:sp>
        <p:nvSpPr>
          <p:cNvPr id="24" name="矩形 23"/>
          <p:cNvSpPr/>
          <p:nvPr/>
        </p:nvSpPr>
        <p:spPr>
          <a:xfrm rot="13500000">
            <a:off x="1499394" y="4770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Tree>
  </p:cSld>
  <p:clrMapOvr>
    <a:masterClrMapping/>
  </p:clrMapOvr>
  <p:transition spd="slow" advTm="10000">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58140" y="1445895"/>
            <a:ext cx="11550650" cy="4494530"/>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l" defTabSz="914400" rtl="0" eaLnBrk="0" fontAlgn="base" hangingPunct="0">
              <a:lnSpc>
                <a:spcPct val="150000"/>
              </a:lnSpc>
              <a:spcBef>
                <a:spcPct val="0"/>
              </a:spcBef>
              <a:spcAft>
                <a:spcPct val="0"/>
              </a:spcAft>
              <a:buClrTx/>
              <a:buSzTx/>
              <a:buFontTx/>
              <a:buNone/>
            </a:pPr>
            <a:r>
              <a:rPr kumimoji="0" lang="en-US" altLang="zh-CN" sz="2800" b="1" i="0" u="sng"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rPr>
              <a:t>调查开始前：</a:t>
            </a:r>
            <a:endParaRPr kumimoji="0" lang="en-US" altLang="zh-CN" sz="2800" b="0" i="0" u="sng"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endParaRPr>
          </a:p>
          <a:p>
            <a:pPr marL="0" marR="0" indent="0" algn="l" defTabSz="914400" rtl="0" eaLnBrk="0" fontAlgn="base" hangingPunct="0">
              <a:lnSpc>
                <a:spcPct val="150000"/>
              </a:lnSpc>
              <a:spcBef>
                <a:spcPct val="0"/>
              </a:spcBef>
              <a:spcAft>
                <a:spcPct val="0"/>
              </a:spcAft>
              <a:buClrTx/>
              <a:buSzTx/>
              <a:buFontTx/>
              <a:buNone/>
            </a:pPr>
            <a:r>
              <a:rPr kumimoji="0" lang="en-US" altLang="zh-CN" sz="2800" b="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rPr>
              <a:t> </a:t>
            </a:r>
            <a:r>
              <a:rPr kumimoji="0" lang="en-US" altLang="en-US" sz="2800" b="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rPr>
              <a:t>   </a:t>
            </a:r>
            <a:r>
              <a:rPr kumimoji="0" lang="zh-CN" altLang="en-US" sz="2800" b="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rPr>
              <a:t>由</a:t>
            </a:r>
            <a:r>
              <a:rPr kumimoji="0" lang="zh-CN" altLang="en-US" sz="2800" b="0" i="0" u="none" strike="noStrike" kern="1200" cap="none" spc="0" normalizeH="0" baseline="0" noProof="1">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sym typeface="+mn-lt"/>
              </a:rPr>
              <a:t>国家统计局</a:t>
            </a:r>
            <a:r>
              <a:rPr kumimoji="0" lang="zh-CN" altLang="en-US" sz="2800" b="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rPr>
              <a:t>统一将数据导入联网直报平台中，生成报表数据。</a:t>
            </a:r>
            <a:endParaRPr kumimoji="0" lang="zh-CN" altLang="en-US" sz="2800" b="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endParaRPr>
          </a:p>
          <a:p>
            <a:pPr marL="0" marR="0" indent="0" algn="l" defTabSz="914400" rtl="0" eaLnBrk="0" fontAlgn="base" hangingPunct="0">
              <a:lnSpc>
                <a:spcPct val="150000"/>
              </a:lnSpc>
              <a:spcBef>
                <a:spcPct val="0"/>
              </a:spcBef>
              <a:spcAft>
                <a:spcPct val="0"/>
              </a:spcAft>
              <a:buClrTx/>
              <a:buSzTx/>
              <a:buFontTx/>
              <a:buNone/>
            </a:pPr>
            <a:r>
              <a:rPr kumimoji="0" lang="en-US" altLang="zh-CN" sz="2800" b="1" i="0" u="sng"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rPr>
              <a:t>调查开始后：</a:t>
            </a:r>
            <a:endParaRPr kumimoji="0" lang="en-US" altLang="zh-CN" sz="2800" b="0" i="0" u="sng"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endParaRPr>
          </a:p>
          <a:p>
            <a:pPr marL="0" marR="0" indent="0" algn="l" defTabSz="914400" rtl="0" eaLnBrk="0" fontAlgn="base" hangingPunct="0">
              <a:lnSpc>
                <a:spcPct val="150000"/>
              </a:lnSpc>
              <a:spcBef>
                <a:spcPct val="0"/>
              </a:spcBef>
              <a:spcAft>
                <a:spcPct val="0"/>
              </a:spcAft>
              <a:buClrTx/>
              <a:buSzTx/>
              <a:buFontTx/>
              <a:buNone/>
            </a:pPr>
            <a:r>
              <a:rPr kumimoji="0" lang="en-US" altLang="zh-CN" sz="2800" b="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rPr>
              <a:t> </a:t>
            </a:r>
            <a:r>
              <a:rPr kumimoji="0" lang="en-US" altLang="en-US" sz="2800" b="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rPr>
              <a:t>   </a:t>
            </a:r>
            <a:r>
              <a:rPr kumimoji="0" lang="zh-CN" altLang="en-US" sz="2800" b="0" i="0" u="none" strike="noStrike" kern="1200" cap="none" spc="0" normalizeH="0" baseline="0" noProof="1">
                <a:ln w="22225">
                  <a:solidFill>
                    <a:schemeClr val="accent2"/>
                  </a:solidFill>
                  <a:prstDash val="solid"/>
                </a:ln>
                <a:solidFill>
                  <a:schemeClr val="accent2">
                    <a:lumMod val="40000"/>
                    <a:lumOff val="60000"/>
                  </a:schemeClr>
                </a:solidFill>
                <a:latin typeface="楷体" panose="02010609060101010101" charset="-122"/>
                <a:ea typeface="楷体" panose="02010609060101010101" charset="-122"/>
                <a:cs typeface="楷体" panose="02010609060101010101" charset="-122"/>
                <a:sym typeface="+mn-lt"/>
              </a:rPr>
              <a:t>调查</a:t>
            </a:r>
            <a:r>
              <a:rPr kumimoji="0" lang="zh-CN" altLang="en-US" sz="2800" b="0" i="0" u="none" strike="noStrike" kern="1200" cap="none" spc="0" normalizeH="0" baseline="0" noProof="1">
                <a:ln w="22225">
                  <a:solidFill>
                    <a:schemeClr val="accent2"/>
                  </a:solidFill>
                  <a:prstDash val="solid"/>
                </a:ln>
                <a:solidFill>
                  <a:schemeClr val="accent2">
                    <a:lumMod val="40000"/>
                    <a:lumOff val="60000"/>
                  </a:schemeClr>
                </a:solidFill>
                <a:effectLst/>
                <a:latin typeface="楷体" panose="02010609060101010101" charset="-122"/>
                <a:ea typeface="楷体" panose="02010609060101010101" charset="-122"/>
                <a:cs typeface="楷体" panose="02010609060101010101" charset="-122"/>
                <a:sym typeface="+mn-lt"/>
              </a:rPr>
              <a:t>单位</a:t>
            </a:r>
            <a:r>
              <a:rPr kumimoji="0" lang="zh-CN" altLang="en-US" sz="2800" b="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rPr>
              <a:t>根据实际情况对表中的数据进行认真核对与填写，指标数据如有变动应及时进行修改(加灰底的指标除外)</a:t>
            </a:r>
            <a:r>
              <a:rPr kumimoji="0" lang="en-US" altLang="zh-CN" sz="2800" b="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rPr>
              <a:t>。</a:t>
            </a:r>
            <a:endParaRPr kumimoji="0" lang="en-US" altLang="zh-CN" sz="2800" b="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endParaRPr>
          </a:p>
          <a:p>
            <a:pPr marL="0" marR="0" indent="0" algn="l" defTabSz="914400" rtl="0" eaLnBrk="0" fontAlgn="base" hangingPunct="0">
              <a:lnSpc>
                <a:spcPct val="150000"/>
              </a:lnSpc>
              <a:spcBef>
                <a:spcPct val="0"/>
              </a:spcBef>
              <a:spcAft>
                <a:spcPct val="0"/>
              </a:spcAft>
              <a:buClrTx/>
              <a:buSzTx/>
              <a:buFontTx/>
              <a:buNone/>
            </a:pPr>
            <a:r>
              <a:rPr kumimoji="0" lang="zh-CN" altLang="en-US" sz="2800" b="0" i="0" u="none" strike="noStrike" kern="1200" cap="none" spc="0" normalizeH="0" baseline="0" noProof="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楷体" panose="02010609060101010101" charset="-122"/>
                <a:ea typeface="楷体" panose="02010609060101010101" charset="-122"/>
                <a:cs typeface="楷体" panose="02010609060101010101" charset="-122"/>
                <a:sym typeface="+mn-lt"/>
              </a:rPr>
              <a:t>调查单位应首先填写上报</a:t>
            </a:r>
            <a:r>
              <a:rPr kumimoji="0" lang="en-US" altLang="zh-CN" sz="2800" b="0" i="0" u="none" strike="noStrike" kern="1200" cap="none" spc="0" normalizeH="0" baseline="0" noProof="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楷体" panose="02010609060101010101" charset="-122"/>
                <a:ea typeface="楷体" panose="02010609060101010101" charset="-122"/>
                <a:cs typeface="楷体" panose="02010609060101010101" charset="-122"/>
                <a:sym typeface="+mn-lt"/>
              </a:rPr>
              <a:t>101</a:t>
            </a:r>
            <a:r>
              <a:rPr kumimoji="0" lang="zh-CN" altLang="en-US" sz="2800" b="0" i="0" u="none" strike="noStrike" kern="1200" cap="none" spc="0" normalizeH="0" baseline="0" noProof="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楷体" panose="02010609060101010101" charset="-122"/>
                <a:ea typeface="楷体" panose="02010609060101010101" charset="-122"/>
                <a:cs typeface="楷体" panose="02010609060101010101" charset="-122"/>
                <a:sym typeface="+mn-lt"/>
              </a:rPr>
              <a:t>表后，再上报其他报表。</a:t>
            </a:r>
            <a:endParaRPr kumimoji="0" lang="zh-CN" altLang="en-US" sz="2800" b="0" i="0" u="none" strike="noStrike" kern="1200" cap="none" spc="0" normalizeH="0" baseline="0" noProof="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楷体" panose="02010609060101010101" charset="-122"/>
              <a:ea typeface="楷体" panose="02010609060101010101" charset="-122"/>
              <a:cs typeface="楷体" panose="02010609060101010101" charset="-122"/>
              <a:sym typeface="+mn-lt"/>
            </a:endParaRPr>
          </a:p>
        </p:txBody>
      </p:sp>
      <p:sp>
        <p:nvSpPr>
          <p:cNvPr id="5" name="标题 1"/>
          <p:cNvSpPr>
            <a:spLocks noGrp="1"/>
          </p:cNvSpPr>
          <p:nvPr/>
        </p:nvSpPr>
        <p:spPr>
          <a:xfrm>
            <a:off x="1979295" y="225425"/>
            <a:ext cx="2372995" cy="795020"/>
          </a:xfrm>
          <a:prstGeom prst="rect">
            <a:avLst/>
          </a:prstGeom>
          <a:noFill/>
          <a:ln>
            <a:noFill/>
          </a:ln>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方正黑体简体" pitchFamily="2" charset="-122"/>
                <a:ea typeface="方正黑体简体" pitchFamily="2" charset="-122"/>
                <a:cs typeface="方正黑体简体"/>
              </a:defRPr>
            </a:lvl1pPr>
            <a:lvl2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2pPr>
            <a:lvl3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3pPr>
            <a:lvl4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4pPr>
            <a:lvl5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5pPr>
            <a:lvl6pPr marL="457200" algn="l" rtl="0" fontAlgn="base">
              <a:lnSpc>
                <a:spcPct val="90000"/>
              </a:lnSpc>
              <a:spcBef>
                <a:spcPct val="0"/>
              </a:spcBef>
              <a:spcAft>
                <a:spcPct val="0"/>
              </a:spcAft>
              <a:defRPr sz="4400">
                <a:solidFill>
                  <a:schemeClr val="tx1"/>
                </a:solidFill>
                <a:latin typeface="方正黑体简体"/>
                <a:ea typeface="方正黑体简体"/>
                <a:cs typeface="方正黑体简体"/>
              </a:defRPr>
            </a:lvl6pPr>
            <a:lvl7pPr marL="914400" algn="l" rtl="0" fontAlgn="base">
              <a:lnSpc>
                <a:spcPct val="90000"/>
              </a:lnSpc>
              <a:spcBef>
                <a:spcPct val="0"/>
              </a:spcBef>
              <a:spcAft>
                <a:spcPct val="0"/>
              </a:spcAft>
              <a:defRPr sz="4400">
                <a:solidFill>
                  <a:schemeClr val="tx1"/>
                </a:solidFill>
                <a:latin typeface="方正黑体简体"/>
                <a:ea typeface="方正黑体简体"/>
                <a:cs typeface="方正黑体简体"/>
              </a:defRPr>
            </a:lvl7pPr>
            <a:lvl8pPr marL="1371600" algn="l" rtl="0" fontAlgn="base">
              <a:lnSpc>
                <a:spcPct val="90000"/>
              </a:lnSpc>
              <a:spcBef>
                <a:spcPct val="0"/>
              </a:spcBef>
              <a:spcAft>
                <a:spcPct val="0"/>
              </a:spcAft>
              <a:defRPr sz="4400">
                <a:solidFill>
                  <a:schemeClr val="tx1"/>
                </a:solidFill>
                <a:latin typeface="方正黑体简体"/>
                <a:ea typeface="方正黑体简体"/>
                <a:cs typeface="方正黑体简体"/>
              </a:defRPr>
            </a:lvl8pPr>
            <a:lvl9pPr marL="1828800" algn="l" rtl="0" fontAlgn="base">
              <a:lnSpc>
                <a:spcPct val="90000"/>
              </a:lnSpc>
              <a:spcBef>
                <a:spcPct val="0"/>
              </a:spcBef>
              <a:spcAft>
                <a:spcPct val="0"/>
              </a:spcAft>
              <a:defRPr sz="4400">
                <a:solidFill>
                  <a:schemeClr val="tx1"/>
                </a:solidFill>
                <a:latin typeface="方正黑体简体"/>
                <a:ea typeface="方正黑体简体"/>
                <a:cs typeface="方正黑体简体"/>
              </a:defRPr>
            </a:lvl9pPr>
          </a:lstStyle>
          <a:p>
            <a:r>
              <a:rPr lang="en-US" altLang="zh-CN"/>
              <a:t> </a:t>
            </a:r>
            <a:r>
              <a:rPr lang="zh-CN" altLang="en-US" sz="2400"/>
              <a:t>填报指标</a:t>
            </a:r>
            <a:endParaRPr lang="zh-CN" altLang="en-US" sz="2400"/>
          </a:p>
        </p:txBody>
      </p:sp>
      <p:sp>
        <p:nvSpPr>
          <p:cNvPr id="22" name="矩形 21"/>
          <p:cNvSpPr/>
          <p:nvPr/>
        </p:nvSpPr>
        <p:spPr>
          <a:xfrm rot="13500000">
            <a:off x="1732757" y="5135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26983" name="矩形 22"/>
          <p:cNvSpPr>
            <a:spLocks noChangeArrowheads="1"/>
          </p:cNvSpPr>
          <p:nvPr/>
        </p:nvSpPr>
        <p:spPr bwMode="auto">
          <a:xfrm>
            <a:off x="474663" y="330200"/>
            <a:ext cx="9956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r>
              <a:rPr lang="en-US" altLang="zh-CN" sz="3200">
                <a:solidFill>
                  <a:srgbClr val="18478F"/>
                </a:solidFill>
                <a:latin typeface="方正黑体简体" pitchFamily="2" charset="-122"/>
                <a:ea typeface="方正黑体简体" pitchFamily="2" charset="-122"/>
                <a:sym typeface="FZZhengHeiS-R-GB"/>
              </a:rPr>
              <a:t>3.1.2</a:t>
            </a:r>
            <a:endParaRPr lang="zh-CN" altLang="en-US" sz="3200">
              <a:solidFill>
                <a:srgbClr val="18478F"/>
              </a:solidFill>
              <a:latin typeface="方正黑体简体" pitchFamily="2" charset="-122"/>
              <a:ea typeface="方正黑体简体" pitchFamily="2" charset="-122"/>
              <a:sym typeface="FZZhengHeiS-R-GB"/>
            </a:endParaRPr>
          </a:p>
        </p:txBody>
      </p:sp>
      <p:sp>
        <p:nvSpPr>
          <p:cNvPr id="24" name="矩形 23"/>
          <p:cNvSpPr/>
          <p:nvPr/>
        </p:nvSpPr>
        <p:spPr>
          <a:xfrm rot="13500000">
            <a:off x="1480344" y="4770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Tree>
  </p:cSld>
  <p:clrMapOvr>
    <a:masterClrMapping/>
  </p:clrMapOvr>
  <p:transition spd="slow" advTm="10000">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2730500" y="1295400"/>
            <a:ext cx="1952625" cy="608013"/>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kern="1200" cap="none" spc="0" normalizeH="0" baseline="0" noProof="1">
                <a:solidFill>
                  <a:schemeClr val="tx1">
                    <a:lumMod val="95000"/>
                    <a:lumOff val="5000"/>
                  </a:schemeClr>
                </a:solidFill>
                <a:latin typeface="+mn-ea"/>
                <a:cs typeface="+mn-ea"/>
                <a:sym typeface="+mn-lt"/>
              </a:rPr>
              <a:t>101-1表</a:t>
            </a:r>
            <a:endParaRPr kumimoji="0" lang="en-US" altLang="zh-CN" sz="2400" b="0" i="0" u="none" strike="noStrike" kern="1200" cap="none" spc="0" normalizeH="0" baseline="0" noProof="1">
              <a:solidFill>
                <a:schemeClr val="tx1">
                  <a:lumMod val="95000"/>
                  <a:lumOff val="5000"/>
                </a:schemeClr>
              </a:solidFill>
              <a:latin typeface="+mn-ea"/>
              <a:cs typeface="+mn-ea"/>
              <a:sym typeface="+mn-lt"/>
            </a:endParaRPr>
          </a:p>
        </p:txBody>
      </p:sp>
      <p:sp>
        <p:nvSpPr>
          <p:cNvPr id="4" name="椭圆 3"/>
          <p:cNvSpPr/>
          <p:nvPr/>
        </p:nvSpPr>
        <p:spPr>
          <a:xfrm>
            <a:off x="7759700" y="1295400"/>
            <a:ext cx="1952625" cy="608013"/>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kern="1200" cap="none" spc="0" normalizeH="0" baseline="0" noProof="1">
                <a:solidFill>
                  <a:schemeClr val="tx1">
                    <a:lumMod val="95000"/>
                    <a:lumOff val="5000"/>
                  </a:schemeClr>
                </a:solidFill>
                <a:latin typeface="+mj-ea"/>
                <a:ea typeface="+mj-ea"/>
                <a:cs typeface="+mj-ea"/>
                <a:sym typeface="+mn-lt"/>
              </a:rPr>
              <a:t>101-</a:t>
            </a:r>
            <a:r>
              <a:rPr kumimoji="0" lang="en-US" altLang="en-US" sz="2400" b="0" i="0" u="none" strike="noStrike" kern="1200" cap="none" spc="0" normalizeH="0" baseline="0" noProof="1">
                <a:solidFill>
                  <a:schemeClr val="tx1">
                    <a:lumMod val="95000"/>
                    <a:lumOff val="5000"/>
                  </a:schemeClr>
                </a:solidFill>
                <a:latin typeface="+mj-ea"/>
                <a:ea typeface="+mj-ea"/>
                <a:cs typeface="+mj-ea"/>
                <a:sym typeface="+mn-lt"/>
              </a:rPr>
              <a:t>2</a:t>
            </a:r>
            <a:r>
              <a:rPr kumimoji="0" lang="en-US" altLang="zh-CN" sz="2400" b="0" i="0" u="none" strike="noStrike" kern="1200" cap="none" spc="0" normalizeH="0" baseline="0" noProof="1">
                <a:solidFill>
                  <a:schemeClr val="tx1">
                    <a:lumMod val="95000"/>
                    <a:lumOff val="5000"/>
                  </a:schemeClr>
                </a:solidFill>
                <a:latin typeface="+mj-ea"/>
                <a:ea typeface="+mj-ea"/>
                <a:cs typeface="+mj-ea"/>
                <a:sym typeface="+mn-lt"/>
              </a:rPr>
              <a:t>表</a:t>
            </a:r>
            <a:endParaRPr kumimoji="0" lang="en-US" altLang="zh-CN" sz="2400" b="0" i="0" u="none" strike="noStrike" kern="1200" cap="none" spc="0" normalizeH="0" baseline="0" noProof="1">
              <a:solidFill>
                <a:schemeClr val="tx1">
                  <a:lumMod val="95000"/>
                  <a:lumOff val="5000"/>
                </a:schemeClr>
              </a:solidFill>
              <a:latin typeface="+mj-ea"/>
              <a:ea typeface="+mj-ea"/>
              <a:cs typeface="+mj-ea"/>
              <a:sym typeface="+mn-lt"/>
            </a:endParaRPr>
          </a:p>
        </p:txBody>
      </p:sp>
      <p:sp>
        <p:nvSpPr>
          <p:cNvPr id="5" name="燕尾形箭头 4"/>
          <p:cNvSpPr/>
          <p:nvPr/>
        </p:nvSpPr>
        <p:spPr>
          <a:xfrm rot="5220000">
            <a:off x="3292475" y="1954213"/>
            <a:ext cx="841375" cy="781050"/>
          </a:xfrm>
          <a:prstGeom prst="notched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6" name="燕尾形箭头 5"/>
          <p:cNvSpPr/>
          <p:nvPr/>
        </p:nvSpPr>
        <p:spPr>
          <a:xfrm rot="5220000">
            <a:off x="8250238" y="2028825"/>
            <a:ext cx="993775" cy="781050"/>
          </a:xfrm>
          <a:prstGeom prst="notched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7" name="圆角矩形 6"/>
          <p:cNvSpPr/>
          <p:nvPr/>
        </p:nvSpPr>
        <p:spPr>
          <a:xfrm>
            <a:off x="407988" y="2784475"/>
            <a:ext cx="6370638" cy="289401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indent="0" algn="l" defTabSz="914400" rtl="0" eaLnBrk="0" fontAlgn="base" latinLnBrk="0" hangingPunct="0">
              <a:lnSpc>
                <a:spcPct val="100000"/>
              </a:lnSpc>
              <a:spcBef>
                <a:spcPct val="0"/>
              </a:spcBef>
              <a:spcAft>
                <a:spcPct val="0"/>
              </a:spcAft>
              <a:buClrTx/>
              <a:buSzTx/>
              <a:buFontTx/>
              <a:buNone/>
            </a:pPr>
            <a:r>
              <a:rPr kumimoji="0" lang="zh-CN" altLang="en-US" sz="2400" b="0" i="0" u="none" strike="noStrike" kern="1200" cap="none" spc="0" normalizeH="0" baseline="0" noProof="1">
                <a:solidFill>
                  <a:schemeClr val="tx1">
                    <a:lumMod val="95000"/>
                    <a:lumOff val="5000"/>
                  </a:schemeClr>
                </a:solidFill>
                <a:latin typeface="楷体" panose="02010609060101010101" charset="-122"/>
                <a:ea typeface="楷体" panose="02010609060101010101" charset="-122"/>
                <a:cs typeface="楷体" panose="02010609060101010101" charset="-122"/>
                <a:sym typeface="+mn-lt"/>
              </a:rPr>
              <a:t>规模以上工业</a:t>
            </a:r>
            <a:endParaRPr kumimoji="0" lang="zh-CN" altLang="en-US" sz="2400" b="0" i="0" u="none" strike="noStrike" kern="1200" cap="none" spc="0" normalizeH="0" baseline="0" noProof="1">
              <a:solidFill>
                <a:schemeClr val="tx1">
                  <a:lumMod val="95000"/>
                  <a:lumOff val="5000"/>
                </a:schemeClr>
              </a:solidFill>
              <a:latin typeface="楷体" panose="02010609060101010101" charset="-122"/>
              <a:ea typeface="楷体" panose="02010609060101010101" charset="-122"/>
              <a:cs typeface="楷体" panose="02010609060101010101" charset="-122"/>
              <a:sym typeface="+mn-lt"/>
            </a:endParaRPr>
          </a:p>
          <a:p>
            <a:pPr marL="0" marR="0" indent="0" algn="l" defTabSz="914400" rtl="0" eaLnBrk="0" fontAlgn="base" latinLnBrk="0" hangingPunct="0">
              <a:lnSpc>
                <a:spcPct val="100000"/>
              </a:lnSpc>
              <a:spcBef>
                <a:spcPct val="0"/>
              </a:spcBef>
              <a:spcAft>
                <a:spcPct val="0"/>
              </a:spcAft>
              <a:buClrTx/>
              <a:buSzTx/>
              <a:buFontTx/>
              <a:buNone/>
            </a:pPr>
            <a:r>
              <a:rPr kumimoji="0" lang="zh-CN" altLang="en-US" sz="2400" b="0" i="0" u="none" strike="noStrike" kern="1200" cap="none" spc="0" normalizeH="0" baseline="0" noProof="1">
                <a:solidFill>
                  <a:schemeClr val="tx1">
                    <a:lumMod val="95000"/>
                    <a:lumOff val="5000"/>
                  </a:schemeClr>
                </a:solidFill>
                <a:latin typeface="楷体" panose="02010609060101010101" charset="-122"/>
                <a:ea typeface="楷体" panose="02010609060101010101" charset="-122"/>
                <a:cs typeface="楷体" panose="02010609060101010101" charset="-122"/>
                <a:sym typeface="+mn-lt"/>
              </a:rPr>
              <a:t>有资质的建筑业</a:t>
            </a:r>
            <a:endParaRPr kumimoji="0" lang="zh-CN" altLang="en-US" sz="2400" b="0" i="0" u="none" strike="noStrike" kern="1200" cap="none" spc="0" normalizeH="0" baseline="0" noProof="1">
              <a:solidFill>
                <a:schemeClr val="tx1">
                  <a:lumMod val="95000"/>
                  <a:lumOff val="5000"/>
                </a:schemeClr>
              </a:solidFill>
              <a:latin typeface="楷体" panose="02010609060101010101" charset="-122"/>
              <a:ea typeface="楷体" panose="02010609060101010101" charset="-122"/>
              <a:cs typeface="楷体" panose="02010609060101010101" charset="-122"/>
              <a:sym typeface="+mn-lt"/>
            </a:endParaRPr>
          </a:p>
          <a:p>
            <a:pPr marL="0" marR="0" indent="0" algn="l" defTabSz="914400" rtl="0" eaLnBrk="0" fontAlgn="base" latinLnBrk="0" hangingPunct="0">
              <a:lnSpc>
                <a:spcPct val="100000"/>
              </a:lnSpc>
              <a:spcBef>
                <a:spcPct val="0"/>
              </a:spcBef>
              <a:spcAft>
                <a:spcPct val="0"/>
              </a:spcAft>
              <a:buClrTx/>
              <a:buSzTx/>
              <a:buFontTx/>
              <a:buNone/>
            </a:pPr>
            <a:r>
              <a:rPr kumimoji="0" lang="zh-CN" altLang="en-US" sz="2400" b="0" i="0" u="none" strike="noStrike" kern="1200" cap="none" spc="0" normalizeH="0" baseline="0" noProof="1">
                <a:solidFill>
                  <a:schemeClr val="tx1">
                    <a:lumMod val="95000"/>
                    <a:lumOff val="5000"/>
                  </a:schemeClr>
                </a:solidFill>
                <a:latin typeface="楷体" panose="02010609060101010101" charset="-122"/>
                <a:ea typeface="楷体" panose="02010609060101010101" charset="-122"/>
                <a:cs typeface="楷体" panose="02010609060101010101" charset="-122"/>
                <a:sym typeface="+mn-lt"/>
              </a:rPr>
              <a:t>限额以上批发和零售业</a:t>
            </a:r>
            <a:endParaRPr kumimoji="0" lang="zh-CN" altLang="en-US" sz="2400" b="0" i="0" u="none" strike="noStrike" kern="1200" cap="none" spc="0" normalizeH="0" baseline="0" noProof="1">
              <a:solidFill>
                <a:schemeClr val="tx1">
                  <a:lumMod val="95000"/>
                  <a:lumOff val="5000"/>
                </a:schemeClr>
              </a:solidFill>
              <a:latin typeface="楷体" panose="02010609060101010101" charset="-122"/>
              <a:ea typeface="楷体" panose="02010609060101010101" charset="-122"/>
              <a:cs typeface="楷体" panose="02010609060101010101" charset="-122"/>
              <a:sym typeface="+mn-lt"/>
            </a:endParaRPr>
          </a:p>
          <a:p>
            <a:pPr marL="0" marR="0" indent="0" algn="l" defTabSz="914400" rtl="0" eaLnBrk="0" fontAlgn="base" latinLnBrk="0" hangingPunct="0">
              <a:lnSpc>
                <a:spcPct val="100000"/>
              </a:lnSpc>
              <a:spcBef>
                <a:spcPct val="0"/>
              </a:spcBef>
              <a:spcAft>
                <a:spcPct val="0"/>
              </a:spcAft>
              <a:buClrTx/>
              <a:buSzTx/>
              <a:buFontTx/>
              <a:buNone/>
            </a:pPr>
            <a:r>
              <a:rPr kumimoji="0" lang="zh-CN" altLang="en-US" sz="2400" b="0" i="0" u="none" strike="noStrike" kern="1200" cap="none" spc="0" normalizeH="0" baseline="0" noProof="1">
                <a:solidFill>
                  <a:schemeClr val="tx1">
                    <a:lumMod val="95000"/>
                    <a:lumOff val="5000"/>
                  </a:schemeClr>
                </a:solidFill>
                <a:latin typeface="楷体" panose="02010609060101010101" charset="-122"/>
                <a:ea typeface="楷体" panose="02010609060101010101" charset="-122"/>
                <a:cs typeface="楷体" panose="02010609060101010101" charset="-122"/>
                <a:sym typeface="+mn-lt"/>
              </a:rPr>
              <a:t>限额以上住宿和餐饮业</a:t>
            </a:r>
            <a:endParaRPr kumimoji="0" lang="zh-CN" altLang="en-US" sz="2400" b="0" i="0" u="none" strike="noStrike" kern="1200" cap="none" spc="0" normalizeH="0" baseline="0" noProof="1">
              <a:solidFill>
                <a:schemeClr val="tx1">
                  <a:lumMod val="95000"/>
                  <a:lumOff val="5000"/>
                </a:schemeClr>
              </a:solidFill>
              <a:latin typeface="楷体" panose="02010609060101010101" charset="-122"/>
              <a:ea typeface="楷体" panose="02010609060101010101" charset="-122"/>
              <a:cs typeface="楷体" panose="02010609060101010101" charset="-122"/>
              <a:sym typeface="+mn-lt"/>
            </a:endParaRPr>
          </a:p>
          <a:p>
            <a:pPr marL="0" marR="0" indent="0" algn="l" defTabSz="914400" rtl="0" eaLnBrk="0" fontAlgn="base" latinLnBrk="0" hangingPunct="0">
              <a:lnSpc>
                <a:spcPct val="100000"/>
              </a:lnSpc>
              <a:spcBef>
                <a:spcPct val="0"/>
              </a:spcBef>
              <a:spcAft>
                <a:spcPct val="0"/>
              </a:spcAft>
              <a:buClrTx/>
              <a:buSzTx/>
              <a:buFontTx/>
              <a:buNone/>
            </a:pPr>
            <a:r>
              <a:rPr kumimoji="0" lang="zh-CN" altLang="en-US" sz="2400" b="0" i="0" u="none" strike="noStrike" kern="1200" cap="none" spc="0" normalizeH="0" baseline="0" noProof="1">
                <a:solidFill>
                  <a:schemeClr val="tx1">
                    <a:lumMod val="95000"/>
                    <a:lumOff val="5000"/>
                  </a:schemeClr>
                </a:solidFill>
                <a:latin typeface="楷体" panose="02010609060101010101" charset="-122"/>
                <a:ea typeface="楷体" panose="02010609060101010101" charset="-122"/>
                <a:cs typeface="楷体" panose="02010609060101010101" charset="-122"/>
                <a:sym typeface="+mn-lt"/>
              </a:rPr>
              <a:t>有开发经营活动的全部房地产开发经营业</a:t>
            </a:r>
            <a:endParaRPr kumimoji="0" lang="zh-CN" altLang="en-US" sz="2400" b="0" i="0" u="none" strike="noStrike" kern="1200" cap="none" spc="0" normalizeH="0" baseline="0" noProof="1">
              <a:solidFill>
                <a:schemeClr val="tx1">
                  <a:lumMod val="95000"/>
                  <a:lumOff val="5000"/>
                </a:schemeClr>
              </a:solidFill>
              <a:latin typeface="楷体" panose="02010609060101010101" charset="-122"/>
              <a:ea typeface="楷体" panose="02010609060101010101" charset="-122"/>
              <a:cs typeface="楷体" panose="02010609060101010101" charset="-122"/>
              <a:sym typeface="+mn-lt"/>
            </a:endParaRPr>
          </a:p>
          <a:p>
            <a:pPr marL="0" marR="0" indent="0" algn="l" defTabSz="914400" rtl="0" eaLnBrk="0" fontAlgn="base" latinLnBrk="0" hangingPunct="0">
              <a:lnSpc>
                <a:spcPct val="100000"/>
              </a:lnSpc>
              <a:spcBef>
                <a:spcPct val="0"/>
              </a:spcBef>
              <a:spcAft>
                <a:spcPct val="0"/>
              </a:spcAft>
              <a:buClrTx/>
              <a:buSzTx/>
              <a:buFontTx/>
              <a:buNone/>
            </a:pPr>
            <a:r>
              <a:rPr kumimoji="0" lang="zh-CN" altLang="en-US" sz="2400" b="0" i="0" u="none" strike="noStrike" kern="1200" cap="none" spc="0" normalizeH="0" baseline="0" noProof="1">
                <a:solidFill>
                  <a:schemeClr val="tx1">
                    <a:lumMod val="95000"/>
                    <a:lumOff val="5000"/>
                  </a:schemeClr>
                </a:solidFill>
                <a:latin typeface="楷体" panose="02010609060101010101" charset="-122"/>
                <a:ea typeface="楷体" panose="02010609060101010101" charset="-122"/>
                <a:cs typeface="楷体" panose="02010609060101010101" charset="-122"/>
                <a:sym typeface="+mn-lt"/>
              </a:rPr>
              <a:t>规模以上服务业</a:t>
            </a:r>
            <a:endParaRPr kumimoji="0" lang="zh-CN" altLang="en-US" sz="2400" b="0" i="0" u="none" strike="noStrike" kern="1200" cap="none" spc="0" normalizeH="0" baseline="0" noProof="1">
              <a:solidFill>
                <a:schemeClr val="tx1">
                  <a:lumMod val="95000"/>
                  <a:lumOff val="5000"/>
                </a:schemeClr>
              </a:solidFill>
              <a:latin typeface="楷体" panose="02010609060101010101" charset="-122"/>
              <a:ea typeface="楷体" panose="02010609060101010101" charset="-122"/>
              <a:cs typeface="楷体" panose="02010609060101010101" charset="-122"/>
              <a:sym typeface="+mn-lt"/>
            </a:endParaRPr>
          </a:p>
          <a:p>
            <a:pPr marL="0" marR="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kern="1200" cap="none" spc="0" normalizeH="0" baseline="0" noProof="1">
                <a:solidFill>
                  <a:schemeClr val="tx1">
                    <a:lumMod val="95000"/>
                    <a:lumOff val="5000"/>
                  </a:schemeClr>
                </a:solidFill>
                <a:latin typeface="楷体" panose="02010609060101010101" charset="-122"/>
                <a:ea typeface="楷体" panose="02010609060101010101" charset="-122"/>
                <a:cs typeface="楷体" panose="02010609060101010101" charset="-122"/>
                <a:sym typeface="+mn-lt"/>
              </a:rPr>
              <a:t>其</a:t>
            </a:r>
            <a:r>
              <a:rPr kumimoji="0" lang="zh-CN" altLang="en-US" sz="2400" b="0" i="0" u="none" strike="noStrike" kern="1200" cap="none" spc="0" normalizeH="0" baseline="0" noProof="1">
                <a:solidFill>
                  <a:schemeClr val="tx1">
                    <a:lumMod val="95000"/>
                    <a:lumOff val="5000"/>
                  </a:schemeClr>
                </a:solidFill>
                <a:latin typeface="楷体" panose="02010609060101010101" charset="-122"/>
                <a:ea typeface="楷体" panose="02010609060101010101" charset="-122"/>
                <a:cs typeface="楷体" panose="02010609060101010101" charset="-122"/>
                <a:sym typeface="+mn-lt"/>
              </a:rPr>
              <a:t>他有5000万元及以上在建项目的法人单位</a:t>
            </a:r>
            <a:endParaRPr kumimoji="0" lang="zh-CN" altLang="en-US" sz="2400" b="0" i="0" u="none" strike="noStrike" kern="1200" cap="none" spc="0" normalizeH="0" baseline="0" noProof="1">
              <a:solidFill>
                <a:schemeClr val="tx1">
                  <a:lumMod val="95000"/>
                  <a:lumOff val="5000"/>
                </a:schemeClr>
              </a:solidFill>
              <a:latin typeface="楷体" panose="02010609060101010101" charset="-122"/>
              <a:ea typeface="楷体" panose="02010609060101010101" charset="-122"/>
              <a:cs typeface="楷体" panose="02010609060101010101" charset="-122"/>
              <a:sym typeface="+mn-lt"/>
            </a:endParaRPr>
          </a:p>
        </p:txBody>
      </p:sp>
      <p:sp>
        <p:nvSpPr>
          <p:cNvPr id="8" name="圆角矩形 7"/>
          <p:cNvSpPr/>
          <p:nvPr/>
        </p:nvSpPr>
        <p:spPr>
          <a:xfrm>
            <a:off x="6882130" y="2936875"/>
            <a:ext cx="4820920" cy="2589530"/>
          </a:xfrm>
          <a:prstGeom prst="roundRect">
            <a:avLst/>
          </a:prstGeom>
          <a:ln>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indent="0" algn="l" defTabSz="914400" rtl="0" eaLnBrk="0" fontAlgn="base" latinLnBrk="0" hangingPunct="0">
              <a:lnSpc>
                <a:spcPct val="100000"/>
              </a:lnSpc>
              <a:spcBef>
                <a:spcPct val="0"/>
              </a:spcBef>
              <a:spcAft>
                <a:spcPct val="0"/>
              </a:spcAft>
              <a:buClrTx/>
              <a:buSzTx/>
              <a:buFontTx/>
              <a:buNone/>
            </a:pPr>
            <a:r>
              <a:rPr kumimoji="0" lang="zh-CN" altLang="en-US" sz="2400" b="0" i="0" u="none" strike="noStrike" kern="1200" cap="none" spc="0" normalizeH="0" baseline="0" noProof="1">
                <a:solidFill>
                  <a:schemeClr val="tx1">
                    <a:lumMod val="95000"/>
                    <a:lumOff val="5000"/>
                  </a:schemeClr>
                </a:solidFill>
                <a:latin typeface="楷体" panose="02010609060101010101" charset="-122"/>
                <a:ea typeface="楷体" panose="02010609060101010101" charset="-122"/>
                <a:cs typeface="楷体" panose="02010609060101010101" charset="-122"/>
                <a:sym typeface="+mn-lt"/>
              </a:rPr>
              <a:t>101-1表212栏“本法人（视同法人）单位是否有下属产业活动单位（分支机构、派出机构、分公司、分部、分厂、分店等）”选“1.是”的法人单位填写。</a:t>
            </a:r>
            <a:endParaRPr kumimoji="0" lang="zh-CN" altLang="en-US" sz="2400" b="0" i="0" u="none" strike="noStrike" kern="1200" cap="none" spc="0" normalizeH="0" baseline="0" noProof="1">
              <a:solidFill>
                <a:schemeClr val="tx1">
                  <a:lumMod val="95000"/>
                  <a:lumOff val="5000"/>
                </a:schemeClr>
              </a:solidFill>
              <a:latin typeface="楷体" panose="02010609060101010101" charset="-122"/>
              <a:ea typeface="楷体" panose="02010609060101010101" charset="-122"/>
              <a:cs typeface="楷体" panose="02010609060101010101" charset="-122"/>
              <a:sym typeface="+mn-lt"/>
            </a:endParaRPr>
          </a:p>
        </p:txBody>
      </p:sp>
      <p:cxnSp>
        <p:nvCxnSpPr>
          <p:cNvPr id="11" name="直接箭头连接符 10"/>
          <p:cNvCxnSpPr>
            <a:stCxn id="3" idx="6"/>
          </p:cNvCxnSpPr>
          <p:nvPr/>
        </p:nvCxnSpPr>
        <p:spPr>
          <a:xfrm>
            <a:off x="4683125" y="1600200"/>
            <a:ext cx="3314700" cy="1328738"/>
          </a:xfrm>
          <a:prstGeom prst="straightConnector1">
            <a:avLst/>
          </a:prstGeom>
          <a:ln w="28575" cmpd="sng">
            <a:solidFill>
              <a:schemeClr val="accent2">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4612632" y="3088632"/>
            <a:ext cx="1304290" cy="709295"/>
          </a:xfrm>
          <a:prstGeom prst="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0" fontAlgn="base" latinLnBrk="0" hangingPunct="0">
              <a:lnSpc>
                <a:spcPct val="100000"/>
              </a:lnSpc>
              <a:spcBef>
                <a:spcPct val="0"/>
              </a:spcBef>
              <a:spcAft>
                <a:spcPct val="0"/>
              </a:spcAft>
              <a:buClrTx/>
              <a:buSzTx/>
              <a:buFontTx/>
              <a:buNone/>
            </a:pPr>
            <a:r>
              <a:rPr kumimoji="0" lang="en-US" altLang="zh-CN" sz="1800" b="0" i="0" u="none" strike="noStrike" kern="1200" cap="none" spc="0" normalizeH="0" baseline="0" noProof="1">
                <a:solidFill>
                  <a:srgbClr val="18478F"/>
                </a:solidFill>
                <a:latin typeface="方正黑体简体" pitchFamily="2" charset="-122"/>
                <a:ea typeface="方正黑体简体" pitchFamily="2" charset="-122"/>
                <a:cs typeface="+mn-ea"/>
                <a:sym typeface="+mn-lt"/>
              </a:rPr>
              <a:t>辖区内</a:t>
            </a:r>
            <a:endParaRPr kumimoji="0" lang="en-US" altLang="zh-CN" sz="1800" b="0" i="0" u="none" strike="noStrike" kern="1200" cap="none" spc="0" normalizeH="0" baseline="0" noProof="1">
              <a:solidFill>
                <a:srgbClr val="18478F"/>
              </a:solidFill>
              <a:latin typeface="方正黑体简体" pitchFamily="2" charset="-122"/>
              <a:ea typeface="方正黑体简体" pitchFamily="2" charset="-122"/>
              <a:cs typeface="+mn-ea"/>
              <a:sym typeface="+mn-lt"/>
            </a:endParaRPr>
          </a:p>
        </p:txBody>
      </p:sp>
      <p:sp>
        <p:nvSpPr>
          <p:cNvPr id="25" name="矩形标注 24"/>
          <p:cNvSpPr/>
          <p:nvPr/>
        </p:nvSpPr>
        <p:spPr>
          <a:xfrm>
            <a:off x="8005763" y="534988"/>
            <a:ext cx="2806700" cy="561975"/>
          </a:xfrm>
          <a:prstGeom prst="wedgeRectCallout">
            <a:avLst>
              <a:gd name="adj1" fmla="val -48942"/>
              <a:gd name="adj2" fmla="val 101767"/>
            </a:avLst>
          </a:prstGeom>
          <a:noFill/>
          <a:ln w="12700" cmpd="sng">
            <a:solidFill>
              <a:srgbClr val="FF0000"/>
            </a:solidFill>
            <a:prstDash val="solid"/>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0" fontAlgn="base" latinLnBrk="0" hangingPunct="0">
              <a:lnSpc>
                <a:spcPct val="100000"/>
              </a:lnSpc>
              <a:spcBef>
                <a:spcPct val="0"/>
              </a:spcBef>
              <a:spcAft>
                <a:spcPct val="0"/>
              </a:spcAft>
              <a:buClrTx/>
              <a:buSzTx/>
              <a:buFontTx/>
              <a:buNone/>
            </a:pPr>
            <a:r>
              <a:rPr kumimoji="0" lang="zh-CN" altLang="en-US" sz="1800" b="0" i="0" u="none" strike="noStrike" kern="1200" cap="none" spc="0" normalizeH="0" baseline="0" noProof="1">
                <a:solidFill>
                  <a:srgbClr val="FF0000"/>
                </a:solidFill>
                <a:latin typeface="+mn-ea"/>
                <a:cs typeface="+mn-ea"/>
                <a:sym typeface="+mn-lt"/>
              </a:rPr>
              <a:t>下属有产业活动单位才填</a:t>
            </a:r>
            <a:endParaRPr kumimoji="0" lang="zh-CN" altLang="en-US" sz="1800" b="0" i="0" u="none" strike="noStrike" kern="1200" cap="none" spc="0" normalizeH="0" baseline="0" noProof="1">
              <a:solidFill>
                <a:srgbClr val="FF0000"/>
              </a:solidFill>
              <a:latin typeface="+mn-ea"/>
              <a:cs typeface="+mn-ea"/>
              <a:sym typeface="+mn-lt"/>
            </a:endParaRPr>
          </a:p>
        </p:txBody>
      </p:sp>
      <p:sp>
        <p:nvSpPr>
          <p:cNvPr id="2" name="标题 1"/>
          <p:cNvSpPr>
            <a:spLocks noGrp="1"/>
          </p:cNvSpPr>
          <p:nvPr/>
        </p:nvSpPr>
        <p:spPr>
          <a:xfrm>
            <a:off x="1979295" y="225425"/>
            <a:ext cx="2372995" cy="795020"/>
          </a:xfrm>
          <a:prstGeom prst="rect">
            <a:avLst/>
          </a:prstGeom>
          <a:noFill/>
          <a:ln>
            <a:noFill/>
          </a:ln>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方正黑体简体" pitchFamily="2" charset="-122"/>
                <a:ea typeface="方正黑体简体" pitchFamily="2" charset="-122"/>
                <a:cs typeface="方正黑体简体"/>
              </a:defRPr>
            </a:lvl1pPr>
            <a:lvl2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2pPr>
            <a:lvl3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3pPr>
            <a:lvl4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4pPr>
            <a:lvl5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5pPr>
            <a:lvl6pPr marL="457200" algn="l" rtl="0" fontAlgn="base">
              <a:lnSpc>
                <a:spcPct val="90000"/>
              </a:lnSpc>
              <a:spcBef>
                <a:spcPct val="0"/>
              </a:spcBef>
              <a:spcAft>
                <a:spcPct val="0"/>
              </a:spcAft>
              <a:defRPr sz="4400">
                <a:solidFill>
                  <a:schemeClr val="tx1"/>
                </a:solidFill>
                <a:latin typeface="方正黑体简体"/>
                <a:ea typeface="方正黑体简体"/>
                <a:cs typeface="方正黑体简体"/>
              </a:defRPr>
            </a:lvl6pPr>
            <a:lvl7pPr marL="914400" algn="l" rtl="0" fontAlgn="base">
              <a:lnSpc>
                <a:spcPct val="90000"/>
              </a:lnSpc>
              <a:spcBef>
                <a:spcPct val="0"/>
              </a:spcBef>
              <a:spcAft>
                <a:spcPct val="0"/>
              </a:spcAft>
              <a:defRPr sz="4400">
                <a:solidFill>
                  <a:schemeClr val="tx1"/>
                </a:solidFill>
                <a:latin typeface="方正黑体简体"/>
                <a:ea typeface="方正黑体简体"/>
                <a:cs typeface="方正黑体简体"/>
              </a:defRPr>
            </a:lvl7pPr>
            <a:lvl8pPr marL="1371600" algn="l" rtl="0" fontAlgn="base">
              <a:lnSpc>
                <a:spcPct val="90000"/>
              </a:lnSpc>
              <a:spcBef>
                <a:spcPct val="0"/>
              </a:spcBef>
              <a:spcAft>
                <a:spcPct val="0"/>
              </a:spcAft>
              <a:defRPr sz="4400">
                <a:solidFill>
                  <a:schemeClr val="tx1"/>
                </a:solidFill>
                <a:latin typeface="方正黑体简体"/>
                <a:ea typeface="方正黑体简体"/>
                <a:cs typeface="方正黑体简体"/>
              </a:defRPr>
            </a:lvl8pPr>
            <a:lvl9pPr marL="1828800" algn="l" rtl="0" fontAlgn="base">
              <a:lnSpc>
                <a:spcPct val="90000"/>
              </a:lnSpc>
              <a:spcBef>
                <a:spcPct val="0"/>
              </a:spcBef>
              <a:spcAft>
                <a:spcPct val="0"/>
              </a:spcAft>
              <a:defRPr sz="4400">
                <a:solidFill>
                  <a:schemeClr val="tx1"/>
                </a:solidFill>
                <a:latin typeface="方正黑体简体"/>
                <a:ea typeface="方正黑体简体"/>
                <a:cs typeface="方正黑体简体"/>
              </a:defRPr>
            </a:lvl9pPr>
          </a:lstStyle>
          <a:p>
            <a:r>
              <a:rPr lang="en-US" altLang="zh-CN"/>
              <a:t> </a:t>
            </a:r>
            <a:r>
              <a:rPr lang="zh-CN" altLang="en-US" sz="2400"/>
              <a:t>填报指标</a:t>
            </a:r>
            <a:endParaRPr lang="zh-CN" altLang="en-US" sz="2400"/>
          </a:p>
        </p:txBody>
      </p:sp>
      <p:sp>
        <p:nvSpPr>
          <p:cNvPr id="22" name="矩形 21"/>
          <p:cNvSpPr/>
          <p:nvPr/>
        </p:nvSpPr>
        <p:spPr>
          <a:xfrm rot="13500000">
            <a:off x="1732757" y="5135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26983" name="矩形 22"/>
          <p:cNvSpPr>
            <a:spLocks noChangeArrowheads="1"/>
          </p:cNvSpPr>
          <p:nvPr/>
        </p:nvSpPr>
        <p:spPr bwMode="auto">
          <a:xfrm>
            <a:off x="474663" y="330200"/>
            <a:ext cx="9956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r>
              <a:rPr lang="en-US" altLang="zh-CN" sz="3200">
                <a:solidFill>
                  <a:srgbClr val="18478F"/>
                </a:solidFill>
                <a:latin typeface="方正黑体简体" pitchFamily="2" charset="-122"/>
                <a:ea typeface="方正黑体简体" pitchFamily="2" charset="-122"/>
                <a:sym typeface="FZZhengHeiS-R-GB"/>
              </a:rPr>
              <a:t>3.1.2</a:t>
            </a:r>
            <a:endParaRPr lang="zh-CN" altLang="en-US" sz="3200">
              <a:solidFill>
                <a:srgbClr val="18478F"/>
              </a:solidFill>
              <a:latin typeface="方正黑体简体" pitchFamily="2" charset="-122"/>
              <a:ea typeface="方正黑体简体" pitchFamily="2" charset="-122"/>
              <a:sym typeface="FZZhengHeiS-R-GB"/>
            </a:endParaRPr>
          </a:p>
        </p:txBody>
      </p:sp>
      <p:sp>
        <p:nvSpPr>
          <p:cNvPr id="24" name="矩形 23"/>
          <p:cNvSpPr/>
          <p:nvPr/>
        </p:nvSpPr>
        <p:spPr>
          <a:xfrm rot="13500000">
            <a:off x="1480344" y="4770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Tree>
  </p:cSld>
  <p:clrMapOvr>
    <a:masterClrMapping/>
  </p:clrMapOvr>
  <p:transition spd="slow" advTm="10000">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图片 2" descr="截图-2021年7月13日 17时4分19秒"/>
          <p:cNvPicPr>
            <a:picLocks noChangeAspect="1"/>
          </p:cNvPicPr>
          <p:nvPr/>
        </p:nvPicPr>
        <p:blipFill>
          <a:blip r:embed="rId1"/>
          <a:stretch>
            <a:fillRect/>
          </a:stretch>
        </p:blipFill>
        <p:spPr>
          <a:xfrm>
            <a:off x="1277938" y="1123950"/>
            <a:ext cx="10096500" cy="5343525"/>
          </a:xfrm>
          <a:prstGeom prst="rect">
            <a:avLst/>
          </a:prstGeom>
          <a:noFill/>
          <a:ln w="9525">
            <a:noFill/>
          </a:ln>
        </p:spPr>
      </p:pic>
      <p:sp>
        <p:nvSpPr>
          <p:cNvPr id="8" name="矩形 7"/>
          <p:cNvSpPr/>
          <p:nvPr/>
        </p:nvSpPr>
        <p:spPr>
          <a:xfrm>
            <a:off x="1717675" y="4837113"/>
            <a:ext cx="4094163" cy="407988"/>
          </a:xfrm>
          <a:prstGeom prst="rect">
            <a:avLst/>
          </a:prstGeom>
          <a:noFill/>
          <a:ln w="28575" cmpd="sng">
            <a:solidFill>
              <a:srgbClr val="FFC000"/>
            </a:solidFill>
            <a:prstDash val="solid"/>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12" name="矩形 11"/>
          <p:cNvSpPr/>
          <p:nvPr/>
        </p:nvSpPr>
        <p:spPr>
          <a:xfrm>
            <a:off x="1755775" y="6126163"/>
            <a:ext cx="4054475" cy="407988"/>
          </a:xfrm>
          <a:prstGeom prst="rect">
            <a:avLst/>
          </a:prstGeom>
          <a:noFill/>
          <a:ln w="28575" cmpd="sng">
            <a:solidFill>
              <a:srgbClr val="FFC000"/>
            </a:solidFill>
            <a:prstDash val="solid"/>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13" name="矩形标注 12"/>
          <p:cNvSpPr/>
          <p:nvPr/>
        </p:nvSpPr>
        <p:spPr>
          <a:xfrm>
            <a:off x="6535420" y="401955"/>
            <a:ext cx="2195195" cy="419100"/>
          </a:xfrm>
          <a:prstGeom prst="wedgeRectCallout">
            <a:avLst>
              <a:gd name="adj1" fmla="val -72272"/>
              <a:gd name="adj2" fmla="val 153252"/>
            </a:avLst>
          </a:prstGeom>
          <a:noFill/>
          <a:ln w="12700" cmpd="sng">
            <a:solidFill>
              <a:schemeClr val="accent1"/>
            </a:solidFill>
            <a:prstDash val="solid"/>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0" fontAlgn="base" latinLnBrk="0" hangingPunct="0">
              <a:lnSpc>
                <a:spcPct val="100000"/>
              </a:lnSpc>
              <a:spcBef>
                <a:spcPct val="0"/>
              </a:spcBef>
              <a:spcAft>
                <a:spcPct val="0"/>
              </a:spcAft>
              <a:buClrTx/>
              <a:buSzTx/>
              <a:buFontTx/>
              <a:buNone/>
            </a:pPr>
            <a:r>
              <a:rPr kumimoji="0" lang="zh-CN" altLang="en-US" sz="1800" b="0" i="0" u="none" strike="noStrike" kern="1200" cap="none" spc="0" normalizeH="0" baseline="0" noProof="1">
                <a:solidFill>
                  <a:srgbClr val="FF0000"/>
                </a:solidFill>
                <a:latin typeface="方正黑体简体" pitchFamily="2" charset="-122"/>
                <a:ea typeface="方正黑体简体" pitchFamily="2" charset="-122"/>
                <a:cs typeface="+mn-ea"/>
                <a:sym typeface="+mn-lt"/>
              </a:rPr>
              <a:t>统计机构</a:t>
            </a:r>
            <a:r>
              <a:rPr kumimoji="0" lang="en-US" altLang="zh-CN" sz="1800" b="0" i="0" u="none" strike="noStrike" kern="1200" cap="none" spc="0" normalizeH="0" baseline="0" noProof="1">
                <a:solidFill>
                  <a:schemeClr val="tx1"/>
                </a:solidFill>
                <a:latin typeface="方正黑体简体" pitchFamily="2" charset="-122"/>
                <a:ea typeface="方正黑体简体" pitchFamily="2" charset="-122"/>
                <a:cs typeface="+mn-ea"/>
                <a:sym typeface="+mn-lt"/>
              </a:rPr>
              <a:t>填写</a:t>
            </a:r>
            <a:endParaRPr kumimoji="0" lang="en-US" altLang="zh-CN" sz="1800" b="0" i="0" u="none" strike="noStrike" kern="1200" cap="none" spc="0" normalizeH="0" baseline="0" noProof="1">
              <a:solidFill>
                <a:schemeClr val="tx1"/>
              </a:solidFill>
              <a:latin typeface="方正黑体简体" pitchFamily="2" charset="-122"/>
              <a:ea typeface="方正黑体简体" pitchFamily="2" charset="-122"/>
              <a:cs typeface="+mn-ea"/>
              <a:sym typeface="+mn-lt"/>
            </a:endParaRPr>
          </a:p>
        </p:txBody>
      </p:sp>
      <p:sp>
        <p:nvSpPr>
          <p:cNvPr id="2" name="单圆角矩形 1"/>
          <p:cNvSpPr/>
          <p:nvPr/>
        </p:nvSpPr>
        <p:spPr>
          <a:xfrm>
            <a:off x="1903413" y="1019175"/>
            <a:ext cx="4013200" cy="409575"/>
          </a:xfrm>
          <a:prstGeom prst="round1Rect">
            <a:avLst/>
          </a:prstGeom>
          <a:noFill/>
          <a:ln w="25400">
            <a:solidFill>
              <a:schemeClr val="accent1"/>
            </a:solidFill>
          </a:ln>
          <a:effectLst>
            <a:outerShdw blurRad="63500" sx="103000" sy="103000" algn="ctr" rotWithShape="0">
              <a:prstClr val="black">
                <a:alpha val="11000"/>
              </a:prstClr>
            </a:outerShdw>
          </a:effectLst>
          <a:extLst>
            <a:ext uri="{909E8E84-426E-40DD-AFC4-6F175D3DCCD1}">
              <a14:hiddenFill xmlns:a14="http://schemas.microsoft.com/office/drawing/2010/main">
                <a:gradFill>
                  <a:gsLst>
                    <a:gs pos="0">
                      <a:srgbClr val="FFFFFF"/>
                    </a:gs>
                    <a:gs pos="100000">
                      <a:schemeClr val="bg1">
                        <a:lumMod val="95000"/>
                      </a:schemeClr>
                    </a:gs>
                  </a:gsLst>
                  <a:lin ang="15000000" scaled="0"/>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10" name="文本框 9"/>
          <p:cNvSpPr txBox="1"/>
          <p:nvPr/>
        </p:nvSpPr>
        <p:spPr>
          <a:xfrm>
            <a:off x="4463408" y="2407285"/>
            <a:ext cx="2374265" cy="368300"/>
          </a:xfrm>
          <a:prstGeom prst="rect">
            <a:avLst/>
          </a:prstGeom>
          <a:noFill/>
          <a:ln w="19050">
            <a:solidFill>
              <a:schemeClr val="accent1">
                <a:lumMod val="50000"/>
              </a:schemeClr>
            </a:solidFill>
          </a:ln>
        </p:spPr>
        <p:txBody>
          <a:bodyPr wrap="square" rtlCol="0">
            <a:spAutoFit/>
            <a:scene3d>
              <a:camera prst="orthographicFront"/>
              <a:lightRig rig="soft" dir="t">
                <a:rot lat="0" lon="0" rev="15600000"/>
              </a:lightRig>
            </a:scene3d>
            <a:sp3d extrusionH="57150" prstMaterial="softEdge">
              <a:bevelT w="25400" h="38100"/>
            </a:sp3d>
          </a:bodyPr>
          <a:lstStyle/>
          <a:p>
            <a:pPr marR="0" defTabSz="914400" eaLnBrk="0" hangingPunct="0">
              <a:buClrTx/>
              <a:buSzTx/>
              <a:buFontTx/>
              <a:buNone/>
            </a:pPr>
            <a:r>
              <a:rPr kumimoji="0" lang="zh-CN" altLang="en-US" b="1" kern="1200" cap="none" spc="0" normalizeH="0" baseline="0" noProof="1">
                <a:solidFill>
                  <a:schemeClr val="accent1">
                    <a:lumMod val="75000"/>
                  </a:schemeClr>
                </a:solidFill>
                <a:latin typeface="FZZhengHeiS-R-GB"/>
                <a:ea typeface="FZHei-B01S"/>
                <a:cs typeface="FZHei-B01S"/>
              </a:rPr>
              <a:t>不可跨报表类别修改</a:t>
            </a:r>
            <a:endParaRPr kumimoji="0" lang="zh-CN" altLang="en-US" b="1" kern="1200" cap="none" spc="0" normalizeH="0" baseline="0" noProof="1">
              <a:solidFill>
                <a:schemeClr val="accent1">
                  <a:lumMod val="75000"/>
                </a:schemeClr>
              </a:solidFill>
              <a:latin typeface="FZZhengHeiS-R-GB"/>
              <a:ea typeface="FZHei-B01S"/>
              <a:cs typeface="FZHei-B01S"/>
            </a:endParaRPr>
          </a:p>
        </p:txBody>
      </p:sp>
      <p:cxnSp>
        <p:nvCxnSpPr>
          <p:cNvPr id="11" name="直接箭头连接符 10"/>
          <p:cNvCxnSpPr/>
          <p:nvPr/>
        </p:nvCxnSpPr>
        <p:spPr>
          <a:xfrm flipV="1">
            <a:off x="4532313" y="2808288"/>
            <a:ext cx="811213" cy="176213"/>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17" name="圆角矩形标注 16"/>
          <p:cNvSpPr/>
          <p:nvPr/>
        </p:nvSpPr>
        <p:spPr>
          <a:xfrm>
            <a:off x="66675" y="4969781"/>
            <a:ext cx="1689100" cy="1082675"/>
          </a:xfrm>
          <a:prstGeom prst="wedgeRoundRectCallout">
            <a:avLst>
              <a:gd name="adj1" fmla="val 74990"/>
              <a:gd name="adj2" fmla="val 13839"/>
              <a:gd name="adj3" fmla="val 16667"/>
            </a:avLst>
          </a:prstGeom>
          <a:noFill/>
          <a:ln w="25400">
            <a:solidFill>
              <a:srgbClr val="FFC000"/>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0" fontAlgn="base" latinLnBrk="0" hangingPunct="0">
              <a:lnSpc>
                <a:spcPct val="100000"/>
              </a:lnSpc>
              <a:spcBef>
                <a:spcPct val="0"/>
              </a:spcBef>
              <a:spcAft>
                <a:spcPct val="0"/>
              </a:spcAft>
              <a:buClrTx/>
              <a:buSzTx/>
              <a:buFontTx/>
              <a:buNone/>
            </a:pPr>
            <a:r>
              <a:rPr kumimoji="0" lang="zh-CN" altLang="en-US" sz="1400" b="0" i="0" u="none" strike="noStrike" kern="1200" cap="none" spc="0" normalizeH="0" baseline="0" noProof="1">
                <a:solidFill>
                  <a:schemeClr val="accent2">
                    <a:lumMod val="75000"/>
                  </a:schemeClr>
                </a:solidFill>
                <a:latin typeface="方正黑体简体" pitchFamily="2" charset="-122"/>
                <a:ea typeface="方正黑体简体" pitchFamily="2" charset="-122"/>
                <a:cs typeface="+mn-ea"/>
                <a:sym typeface="+mn-lt"/>
              </a:rPr>
              <a:t>选择填报地址后自动生成</a:t>
            </a:r>
            <a:endParaRPr kumimoji="0" lang="zh-CN" altLang="en-US" sz="1400" b="0" i="0" u="none" strike="noStrike" kern="1200" cap="none" spc="0" normalizeH="0" baseline="0" noProof="1">
              <a:solidFill>
                <a:schemeClr val="accent2">
                  <a:lumMod val="75000"/>
                </a:schemeClr>
              </a:solidFill>
              <a:latin typeface="方正黑体简体" pitchFamily="2" charset="-122"/>
              <a:ea typeface="方正黑体简体" pitchFamily="2" charset="-122"/>
              <a:cs typeface="+mn-ea"/>
              <a:sym typeface="+mn-lt"/>
            </a:endParaRPr>
          </a:p>
        </p:txBody>
      </p:sp>
      <p:sp>
        <p:nvSpPr>
          <p:cNvPr id="18" name="圆角矩形 17"/>
          <p:cNvSpPr/>
          <p:nvPr/>
        </p:nvSpPr>
        <p:spPr>
          <a:xfrm>
            <a:off x="7178675" y="4810125"/>
            <a:ext cx="2101850" cy="361950"/>
          </a:xfrm>
          <a:prstGeom prst="roundRect">
            <a:avLst/>
          </a:prstGeom>
          <a:noFill/>
          <a:ln w="25400">
            <a:solidFill>
              <a:srgbClr val="0000AB"/>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19" name="圆角矩形 18"/>
          <p:cNvSpPr/>
          <p:nvPr/>
        </p:nvSpPr>
        <p:spPr>
          <a:xfrm>
            <a:off x="7178675" y="6105525"/>
            <a:ext cx="2101850" cy="361950"/>
          </a:xfrm>
          <a:prstGeom prst="roundRect">
            <a:avLst/>
          </a:prstGeom>
          <a:noFill/>
          <a:ln w="25400">
            <a:solidFill>
              <a:srgbClr val="0000AB"/>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20" name="矩形标注 19"/>
          <p:cNvSpPr/>
          <p:nvPr/>
        </p:nvSpPr>
        <p:spPr>
          <a:xfrm>
            <a:off x="9756775" y="4810125"/>
            <a:ext cx="1776413" cy="311150"/>
          </a:xfrm>
          <a:prstGeom prst="wedgeRectCallout">
            <a:avLst>
              <a:gd name="adj1" fmla="val -68897"/>
              <a:gd name="adj2" fmla="val 139161"/>
            </a:avLst>
          </a:prstGeom>
          <a:noFill/>
          <a:ln w="12700" cmpd="sng">
            <a:solidFill>
              <a:srgbClr val="0000AB"/>
            </a:solidFill>
            <a:prstDash val="solid"/>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0" fontAlgn="base" latinLnBrk="0" hangingPunct="0">
              <a:lnSpc>
                <a:spcPct val="100000"/>
              </a:lnSpc>
              <a:spcBef>
                <a:spcPct val="0"/>
              </a:spcBef>
              <a:spcAft>
                <a:spcPct val="0"/>
              </a:spcAft>
              <a:buClrTx/>
              <a:buSzTx/>
              <a:buFontTx/>
              <a:buNone/>
            </a:pPr>
            <a:r>
              <a:rPr kumimoji="0" lang="zh-CN" altLang="en-US" sz="1600" b="1" i="0" u="none" strike="noStrike" kern="1200" cap="none" spc="0" normalizeH="0" baseline="0" noProof="1">
                <a:solidFill>
                  <a:srgbClr val="0000AB"/>
                </a:solidFill>
                <a:latin typeface="方正黑体简体" pitchFamily="2" charset="-122"/>
                <a:ea typeface="方正黑体简体" pitchFamily="2" charset="-122"/>
                <a:cs typeface="+mn-ea"/>
                <a:sym typeface="+mn-lt"/>
              </a:rPr>
              <a:t>程序自动生成</a:t>
            </a:r>
            <a:endParaRPr kumimoji="0" lang="zh-CN" altLang="en-US" sz="1600" b="1" i="0" u="none" strike="noStrike" kern="1200" cap="none" spc="0" normalizeH="0" baseline="0" noProof="1">
              <a:solidFill>
                <a:srgbClr val="0000AB"/>
              </a:solidFill>
              <a:latin typeface="方正黑体简体" pitchFamily="2" charset="-122"/>
              <a:ea typeface="方正黑体简体" pitchFamily="2" charset="-122"/>
              <a:cs typeface="+mn-ea"/>
              <a:sym typeface="+mn-lt"/>
            </a:endParaRPr>
          </a:p>
        </p:txBody>
      </p:sp>
      <p:sp>
        <p:nvSpPr>
          <p:cNvPr id="21" name="单圆角矩形 20"/>
          <p:cNvSpPr/>
          <p:nvPr/>
        </p:nvSpPr>
        <p:spPr>
          <a:xfrm>
            <a:off x="2057400" y="3052763"/>
            <a:ext cx="3440113" cy="282575"/>
          </a:xfrm>
          <a:prstGeom prst="round1Rect">
            <a:avLst/>
          </a:prstGeom>
          <a:noFill/>
          <a:ln w="25400">
            <a:solidFill>
              <a:schemeClr val="accent1"/>
            </a:solidFill>
          </a:ln>
          <a:effectLst>
            <a:outerShdw blurRad="63500" sx="103000" sy="103000" algn="ctr" rotWithShape="0">
              <a:prstClr val="black">
                <a:alpha val="11000"/>
              </a:prstClr>
            </a:outerShdw>
          </a:effectLst>
          <a:extLst>
            <a:ext uri="{909E8E84-426E-40DD-AFC4-6F175D3DCCD1}">
              <a14:hiddenFill xmlns:a14="http://schemas.microsoft.com/office/drawing/2010/main">
                <a:gradFill>
                  <a:gsLst>
                    <a:gs pos="0">
                      <a:srgbClr val="FFFFFF"/>
                    </a:gs>
                    <a:gs pos="100000">
                      <a:schemeClr val="bg1">
                        <a:lumMod val="95000"/>
                      </a:schemeClr>
                    </a:gs>
                  </a:gsLst>
                  <a:lin ang="15000000" scaled="0"/>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22" name="矩形 21"/>
          <p:cNvSpPr/>
          <p:nvPr/>
        </p:nvSpPr>
        <p:spPr>
          <a:xfrm>
            <a:off x="1844675" y="1790700"/>
            <a:ext cx="4598988" cy="436563"/>
          </a:xfrm>
          <a:prstGeom prst="rect">
            <a:avLst/>
          </a:prstGeom>
          <a:noFill/>
          <a:ln w="28575" cmpd="sng">
            <a:solidFill>
              <a:srgbClr val="FF0000"/>
            </a:solidFill>
            <a:prstDash val="solid"/>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23" name="矩形 22"/>
          <p:cNvSpPr/>
          <p:nvPr/>
        </p:nvSpPr>
        <p:spPr>
          <a:xfrm>
            <a:off x="6705600" y="1709738"/>
            <a:ext cx="4598988" cy="436563"/>
          </a:xfrm>
          <a:prstGeom prst="rect">
            <a:avLst/>
          </a:prstGeom>
          <a:noFill/>
          <a:ln w="28575" cmpd="sng">
            <a:solidFill>
              <a:srgbClr val="FF0000"/>
            </a:solidFill>
            <a:prstDash val="solid"/>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24" name="矩形 23"/>
          <p:cNvSpPr/>
          <p:nvPr/>
        </p:nvSpPr>
        <p:spPr>
          <a:xfrm>
            <a:off x="1644650" y="3370263"/>
            <a:ext cx="3278188" cy="227013"/>
          </a:xfrm>
          <a:prstGeom prst="rect">
            <a:avLst/>
          </a:prstGeom>
          <a:noFill/>
          <a:ln w="28575" cmpd="sng">
            <a:solidFill>
              <a:srgbClr val="FF0000"/>
            </a:solidFill>
            <a:prstDash val="solid"/>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25" name="矩形标注 24"/>
          <p:cNvSpPr/>
          <p:nvPr/>
        </p:nvSpPr>
        <p:spPr>
          <a:xfrm>
            <a:off x="8839200" y="884238"/>
            <a:ext cx="2281238" cy="628650"/>
          </a:xfrm>
          <a:prstGeom prst="wedgeRectCallout">
            <a:avLst>
              <a:gd name="adj1" fmla="val -62505"/>
              <a:gd name="adj2" fmla="val 77988"/>
            </a:avLst>
          </a:prstGeom>
          <a:noFill/>
          <a:ln w="12700" cmpd="sng">
            <a:solidFill>
              <a:srgbClr val="FF0000"/>
            </a:solidFill>
            <a:prstDash val="solid"/>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0" fontAlgn="base" latinLnBrk="0" hangingPunct="0">
              <a:lnSpc>
                <a:spcPct val="100000"/>
              </a:lnSpc>
              <a:spcBef>
                <a:spcPct val="0"/>
              </a:spcBef>
              <a:spcAft>
                <a:spcPct val="0"/>
              </a:spcAft>
              <a:buClrTx/>
              <a:buSzTx/>
              <a:buFontTx/>
              <a:buNone/>
            </a:pPr>
            <a:r>
              <a:rPr kumimoji="0" lang="zh-CN" altLang="en-US" sz="1800" b="0" i="0" u="none" strike="noStrike" kern="1200" cap="none" spc="0" normalizeH="0" baseline="0" noProof="1">
                <a:solidFill>
                  <a:schemeClr val="tx1"/>
                </a:solidFill>
                <a:latin typeface="方正黑体简体" pitchFamily="2" charset="-122"/>
                <a:ea typeface="方正黑体简体" pitchFamily="2" charset="-122"/>
                <a:cs typeface="+mn-ea"/>
                <a:sym typeface="+mn-lt"/>
              </a:rPr>
              <a:t>国家统计机构</a:t>
            </a:r>
            <a:r>
              <a:rPr kumimoji="0" lang="zh-CN" altLang="en-US" sz="1800" b="0" i="0" u="none" strike="noStrike" kern="1200" cap="none" spc="0" normalizeH="0" baseline="0" noProof="1">
                <a:solidFill>
                  <a:srgbClr val="FF0000"/>
                </a:solidFill>
                <a:latin typeface="方正黑体简体" pitchFamily="2" charset="-122"/>
                <a:ea typeface="方正黑体简体" pitchFamily="2" charset="-122"/>
                <a:cs typeface="+mn-ea"/>
                <a:sym typeface="+mn-lt"/>
              </a:rPr>
              <a:t>布表</a:t>
            </a:r>
            <a:endParaRPr kumimoji="0" lang="en-US" altLang="zh-CN" sz="1800" b="0" i="0" u="none" strike="noStrike" kern="1200" cap="none" spc="0" normalizeH="0" baseline="0" noProof="1">
              <a:solidFill>
                <a:srgbClr val="FF0000"/>
              </a:solidFill>
              <a:latin typeface="方正黑体简体" pitchFamily="2" charset="-122"/>
              <a:ea typeface="方正黑体简体" pitchFamily="2" charset="-122"/>
              <a:cs typeface="+mn-ea"/>
              <a:sym typeface="+mn-lt"/>
            </a:endParaRPr>
          </a:p>
        </p:txBody>
      </p:sp>
      <p:sp>
        <p:nvSpPr>
          <p:cNvPr id="4" name="圆角矩形标注 3"/>
          <p:cNvSpPr/>
          <p:nvPr/>
        </p:nvSpPr>
        <p:spPr>
          <a:xfrm>
            <a:off x="-25400" y="1593850"/>
            <a:ext cx="1303338" cy="1311275"/>
          </a:xfrm>
          <a:prstGeom prst="wedgeRoundRectCallout">
            <a:avLst>
              <a:gd name="adj1" fmla="val 72669"/>
              <a:gd name="adj2" fmla="val 11575"/>
              <a:gd name="adj3" fmla="val 16667"/>
            </a:avLst>
          </a:prstGeom>
          <a:noFill/>
          <a:ln w="25400">
            <a:solidFill>
              <a:srgbClr val="FFC000"/>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0" fontAlgn="base" latinLnBrk="0" hangingPunct="0">
              <a:lnSpc>
                <a:spcPct val="100000"/>
              </a:lnSpc>
              <a:spcBef>
                <a:spcPct val="0"/>
              </a:spcBef>
              <a:spcAft>
                <a:spcPct val="0"/>
              </a:spcAft>
              <a:buClrTx/>
              <a:buSzTx/>
              <a:buFontTx/>
              <a:buNone/>
            </a:pPr>
            <a:r>
              <a:rPr kumimoji="0" lang="zh-CN" altLang="en-US" sz="1800" b="0" i="0" u="none" strike="noStrike" kern="1200" cap="none" spc="0" normalizeH="0" baseline="0" noProof="1">
                <a:solidFill>
                  <a:schemeClr val="accent2">
                    <a:lumMod val="75000"/>
                  </a:schemeClr>
                </a:solidFill>
                <a:latin typeface="方正黑体简体" pitchFamily="2" charset="-122"/>
                <a:ea typeface="方正黑体简体" pitchFamily="2" charset="-122"/>
                <a:cs typeface="+mn-ea"/>
                <a:sym typeface="+mn-lt"/>
              </a:rPr>
              <a:t>灰色部分调查单位免报</a:t>
            </a:r>
            <a:endParaRPr kumimoji="0" lang="zh-CN" altLang="en-US" sz="1800" b="0" i="0" u="none" strike="noStrike" kern="1200" cap="none" spc="0" normalizeH="0" baseline="0" noProof="1">
              <a:solidFill>
                <a:schemeClr val="accent2">
                  <a:lumMod val="75000"/>
                </a:schemeClr>
              </a:solidFill>
              <a:latin typeface="方正黑体简体" pitchFamily="2" charset="-122"/>
              <a:ea typeface="方正黑体简体" pitchFamily="2" charset="-122"/>
              <a:cs typeface="+mn-ea"/>
              <a:sym typeface="+mn-lt"/>
            </a:endParaRPr>
          </a:p>
        </p:txBody>
      </p:sp>
      <p:sp>
        <p:nvSpPr>
          <p:cNvPr id="5" name="标题 1"/>
          <p:cNvSpPr>
            <a:spLocks noGrp="1"/>
          </p:cNvSpPr>
          <p:nvPr/>
        </p:nvSpPr>
        <p:spPr>
          <a:xfrm>
            <a:off x="1979295" y="225425"/>
            <a:ext cx="3364865" cy="795020"/>
          </a:xfrm>
          <a:prstGeom prst="rect">
            <a:avLst/>
          </a:prstGeom>
          <a:noFill/>
          <a:ln>
            <a:noFill/>
          </a:ln>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方正黑体简体" pitchFamily="2" charset="-122"/>
                <a:ea typeface="方正黑体简体" pitchFamily="2" charset="-122"/>
                <a:cs typeface="方正黑体简体"/>
              </a:defRPr>
            </a:lvl1pPr>
            <a:lvl2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2pPr>
            <a:lvl3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3pPr>
            <a:lvl4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4pPr>
            <a:lvl5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5pPr>
            <a:lvl6pPr marL="457200" algn="l" rtl="0" fontAlgn="base">
              <a:lnSpc>
                <a:spcPct val="90000"/>
              </a:lnSpc>
              <a:spcBef>
                <a:spcPct val="0"/>
              </a:spcBef>
              <a:spcAft>
                <a:spcPct val="0"/>
              </a:spcAft>
              <a:defRPr sz="4400">
                <a:solidFill>
                  <a:schemeClr val="tx1"/>
                </a:solidFill>
                <a:latin typeface="方正黑体简体"/>
                <a:ea typeface="方正黑体简体"/>
                <a:cs typeface="方正黑体简体"/>
              </a:defRPr>
            </a:lvl6pPr>
            <a:lvl7pPr marL="914400" algn="l" rtl="0" fontAlgn="base">
              <a:lnSpc>
                <a:spcPct val="90000"/>
              </a:lnSpc>
              <a:spcBef>
                <a:spcPct val="0"/>
              </a:spcBef>
              <a:spcAft>
                <a:spcPct val="0"/>
              </a:spcAft>
              <a:defRPr sz="4400">
                <a:solidFill>
                  <a:schemeClr val="tx1"/>
                </a:solidFill>
                <a:latin typeface="方正黑体简体"/>
                <a:ea typeface="方正黑体简体"/>
                <a:cs typeface="方正黑体简体"/>
              </a:defRPr>
            </a:lvl7pPr>
            <a:lvl8pPr marL="1371600" algn="l" rtl="0" fontAlgn="base">
              <a:lnSpc>
                <a:spcPct val="90000"/>
              </a:lnSpc>
              <a:spcBef>
                <a:spcPct val="0"/>
              </a:spcBef>
              <a:spcAft>
                <a:spcPct val="0"/>
              </a:spcAft>
              <a:defRPr sz="4400">
                <a:solidFill>
                  <a:schemeClr val="tx1"/>
                </a:solidFill>
                <a:latin typeface="方正黑体简体"/>
                <a:ea typeface="方正黑体简体"/>
                <a:cs typeface="方正黑体简体"/>
              </a:defRPr>
            </a:lvl8pPr>
            <a:lvl9pPr marL="1828800" algn="l" rtl="0" fontAlgn="base">
              <a:lnSpc>
                <a:spcPct val="90000"/>
              </a:lnSpc>
              <a:spcBef>
                <a:spcPct val="0"/>
              </a:spcBef>
              <a:spcAft>
                <a:spcPct val="0"/>
              </a:spcAft>
              <a:defRPr sz="4400">
                <a:solidFill>
                  <a:schemeClr val="tx1"/>
                </a:solidFill>
                <a:latin typeface="方正黑体简体"/>
                <a:ea typeface="方正黑体简体"/>
                <a:cs typeface="方正黑体简体"/>
              </a:defRPr>
            </a:lvl9pPr>
          </a:lstStyle>
          <a:p>
            <a:r>
              <a:rPr lang="en-US" altLang="zh-CN"/>
              <a:t> </a:t>
            </a:r>
            <a:r>
              <a:rPr lang="zh-CN" altLang="en-US" sz="2400"/>
              <a:t>填报指标</a:t>
            </a:r>
            <a:r>
              <a:rPr lang="en-US" altLang="zh-CN" sz="2400"/>
              <a:t>101-1</a:t>
            </a:r>
            <a:r>
              <a:rPr lang="zh-CN" altLang="en-US" sz="2400"/>
              <a:t>表</a:t>
            </a:r>
            <a:endParaRPr lang="zh-CN" altLang="en-US" sz="2400"/>
          </a:p>
        </p:txBody>
      </p:sp>
      <p:sp>
        <p:nvSpPr>
          <p:cNvPr id="3" name="矩形 2"/>
          <p:cNvSpPr/>
          <p:nvPr/>
        </p:nvSpPr>
        <p:spPr>
          <a:xfrm rot="13500000">
            <a:off x="1732757" y="5135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26983" name="矩形 22"/>
          <p:cNvSpPr>
            <a:spLocks noChangeArrowheads="1"/>
          </p:cNvSpPr>
          <p:nvPr/>
        </p:nvSpPr>
        <p:spPr bwMode="auto">
          <a:xfrm>
            <a:off x="474663" y="330200"/>
            <a:ext cx="9956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r>
              <a:rPr lang="en-US" altLang="zh-CN" sz="3200">
                <a:solidFill>
                  <a:srgbClr val="18478F"/>
                </a:solidFill>
                <a:latin typeface="方正黑体简体" pitchFamily="2" charset="-122"/>
                <a:ea typeface="方正黑体简体" pitchFamily="2" charset="-122"/>
                <a:sym typeface="FZZhengHeiS-R-GB"/>
              </a:rPr>
              <a:t>3.1.3</a:t>
            </a:r>
            <a:endParaRPr lang="zh-CN" altLang="en-US" sz="3200">
              <a:solidFill>
                <a:srgbClr val="18478F"/>
              </a:solidFill>
              <a:latin typeface="方正黑体简体" pitchFamily="2" charset="-122"/>
              <a:ea typeface="方正黑体简体" pitchFamily="2" charset="-122"/>
              <a:sym typeface="FZZhengHeiS-R-GB"/>
            </a:endParaRPr>
          </a:p>
        </p:txBody>
      </p:sp>
      <p:sp>
        <p:nvSpPr>
          <p:cNvPr id="6" name="矩形 5"/>
          <p:cNvSpPr/>
          <p:nvPr/>
        </p:nvSpPr>
        <p:spPr>
          <a:xfrm rot="13500000">
            <a:off x="1480344" y="4770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Tree>
  </p:cSld>
  <p:clrMapOvr>
    <a:masterClrMapping/>
  </p:clrMapOvr>
  <p:transition spd="slow" advTm="10000">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下箭头 4"/>
          <p:cNvSpPr/>
          <p:nvPr/>
        </p:nvSpPr>
        <p:spPr>
          <a:xfrm>
            <a:off x="5225415" y="3755390"/>
            <a:ext cx="625475" cy="722630"/>
          </a:xfrm>
          <a:prstGeom prst="downArrow">
            <a:avLst/>
          </a:prstGeom>
          <a:solidFill>
            <a:srgbClr val="92D050"/>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6" name="文本框 5"/>
          <p:cNvSpPr txBox="1"/>
          <p:nvPr/>
        </p:nvSpPr>
        <p:spPr>
          <a:xfrm>
            <a:off x="3291201" y="4478019"/>
            <a:ext cx="6447161" cy="645153"/>
          </a:xfrm>
          <a:prstGeom prst="rect">
            <a:avLst/>
          </a:prstGeom>
          <a:noFill/>
        </p:spPr>
        <p:txBody>
          <a:bodyPr wrap="square" rtlCol="0">
            <a:spAutoFit/>
            <a:scene3d>
              <a:camera prst="orthographicFront"/>
              <a:lightRig rig="threePt" dir="t"/>
            </a:scene3d>
          </a:bodyPr>
          <a:lstStyle/>
          <a:p>
            <a:pPr marR="0" defTabSz="914400" eaLnBrk="0" hangingPunct="0">
              <a:buClrTx/>
              <a:buSzTx/>
              <a:buFontTx/>
              <a:buNone/>
            </a:pPr>
            <a:r>
              <a:rPr kumimoji="0" lang="zh-CN" altLang="en-US" kern="1200" cap="none" spc="0" normalizeH="0" baseline="0" noProof="1">
                <a:effectLst>
                  <a:outerShdw blurRad="38100" dist="19050" dir="2700000" algn="tl" rotWithShape="0">
                    <a:schemeClr val="dk1">
                      <a:alpha val="40000"/>
                    </a:schemeClr>
                  </a:outerShdw>
                </a:effectLst>
                <a:latin typeface="FZZhengHeiS-R-GB"/>
                <a:ea typeface="FZHei-B01S"/>
                <a:cs typeface="FZHei-B01S"/>
              </a:rPr>
              <a:t>待相关报表数据确认后进行摘抄或计算取得，</a:t>
            </a:r>
            <a:r>
              <a:rPr kumimoji="0" lang="zh-CN" altLang="en-US" kern="1200" cap="none" spc="0" normalizeH="0" baseline="0" noProof="1">
                <a:effectLst>
                  <a:outerShdw blurRad="38100" dist="19050" dir="2700000" algn="tl" rotWithShape="0">
                    <a:schemeClr val="dk1">
                      <a:alpha val="40000"/>
                    </a:schemeClr>
                  </a:outerShdw>
                </a:effectLst>
                <a:latin typeface="Calibri" panose="020F0502020204030204" charset="0"/>
                <a:ea typeface="宋体" panose="02010600030101010101" pitchFamily="2" charset="-122"/>
                <a:cs typeface="FZHei-B01S"/>
                <a:sym typeface="+mn-ea"/>
              </a:rPr>
              <a:t>企业和统计机构均</a:t>
            </a:r>
            <a:r>
              <a:rPr kumimoji="0" lang="zh-CN" altLang="en-US" kern="1200" cap="none" spc="0" normalizeH="0" baseline="0" noProof="1">
                <a:effectLst>
                  <a:outerShdw blurRad="38100" dist="19050" dir="2700000" algn="tl" rotWithShape="0">
                    <a:schemeClr val="dk1">
                      <a:alpha val="40000"/>
                    </a:schemeClr>
                  </a:outerShdw>
                </a:effectLst>
                <a:latin typeface="FZZhengHeiS-R-GB"/>
                <a:ea typeface="FZHei-B01S"/>
                <a:cs typeface="FZHei-B01S"/>
              </a:rPr>
              <a:t>无需填报</a:t>
            </a:r>
            <a:endParaRPr kumimoji="0" lang="zh-CN" altLang="en-US" kern="1200" cap="none" spc="0" normalizeH="0" baseline="0" noProof="1">
              <a:effectLst>
                <a:outerShdw blurRad="38100" dist="19050" dir="2700000" algn="tl" rotWithShape="0">
                  <a:schemeClr val="dk1">
                    <a:alpha val="40000"/>
                  </a:schemeClr>
                </a:outerShdw>
              </a:effectLst>
              <a:latin typeface="FZZhengHeiS-R-GB"/>
              <a:ea typeface="FZHei-B01S"/>
              <a:cs typeface="FZHei-B01S"/>
            </a:endParaRPr>
          </a:p>
        </p:txBody>
      </p:sp>
      <p:sp>
        <p:nvSpPr>
          <p:cNvPr id="8" name="右箭头 7"/>
          <p:cNvSpPr/>
          <p:nvPr/>
        </p:nvSpPr>
        <p:spPr>
          <a:xfrm rot="19980000">
            <a:off x="2539365" y="1817370"/>
            <a:ext cx="820420" cy="241300"/>
          </a:xfrm>
          <a:prstGeom prst="rightArrow">
            <a:avLst/>
          </a:prstGeom>
          <a:solidFill>
            <a:schemeClr val="accent2">
              <a:lumMod val="60000"/>
              <a:lumOff val="4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9" name="文本框 8"/>
          <p:cNvSpPr txBox="1"/>
          <p:nvPr/>
        </p:nvSpPr>
        <p:spPr>
          <a:xfrm>
            <a:off x="3341998" y="1531619"/>
            <a:ext cx="6515735" cy="645153"/>
          </a:xfrm>
          <a:prstGeom prst="rect">
            <a:avLst/>
          </a:prstGeom>
          <a:noFill/>
        </p:spPr>
        <p:txBody>
          <a:bodyPr wrap="square" rtlCol="0">
            <a:spAutoFit/>
            <a:scene3d>
              <a:camera prst="orthographicFront"/>
              <a:lightRig rig="threePt" dir="t"/>
            </a:scene3d>
          </a:bodyPr>
          <a:lstStyle/>
          <a:p>
            <a:pPr marR="0" defTabSz="914400" eaLnBrk="0" hangingPunct="0">
              <a:buClrTx/>
              <a:buSzTx/>
              <a:buFontTx/>
              <a:buNone/>
            </a:pPr>
            <a:r>
              <a:rPr kumimoji="0" lang="zh-CN" altLang="en-US" kern="1200" cap="none" spc="0" normalizeH="0" baseline="0" noProof="1">
                <a:effectLst>
                  <a:outerShdw blurRad="38100" dist="19050" dir="2700000" algn="tl" rotWithShape="0">
                    <a:schemeClr val="dk1">
                      <a:alpha val="40000"/>
                    </a:schemeClr>
                  </a:outerShdw>
                </a:effectLst>
                <a:latin typeface="FZZhengHeiS-R-GB"/>
                <a:ea typeface="FZHei-B01S"/>
                <a:cs typeface="FZHei-B01S"/>
              </a:rPr>
              <a:t>依据《统计上大中小微型企业划分办法（2017）》及“192从业人员”和“193企业主要经济指标”的数据计算取得。</a:t>
            </a:r>
            <a:endParaRPr kumimoji="0" lang="zh-CN" altLang="en-US" kern="1200" cap="none" spc="0" normalizeH="0" baseline="0" noProof="1">
              <a:effectLst>
                <a:outerShdw blurRad="38100" dist="19050" dir="2700000" algn="tl" rotWithShape="0">
                  <a:schemeClr val="dk1">
                    <a:alpha val="40000"/>
                  </a:schemeClr>
                </a:outerShdw>
              </a:effectLst>
              <a:latin typeface="FZZhengHeiS-R-GB"/>
              <a:ea typeface="FZHei-B01S"/>
              <a:cs typeface="FZHei-B01S"/>
            </a:endParaRPr>
          </a:p>
        </p:txBody>
      </p:sp>
      <p:pic>
        <p:nvPicPr>
          <p:cNvPr id="45062" name="图片 10" descr="截图-2021年10月12日 16时45分0秒"/>
          <p:cNvPicPr>
            <a:picLocks noChangeAspect="1"/>
          </p:cNvPicPr>
          <p:nvPr/>
        </p:nvPicPr>
        <p:blipFill>
          <a:blip r:embed="rId1"/>
          <a:stretch>
            <a:fillRect/>
          </a:stretch>
        </p:blipFill>
        <p:spPr>
          <a:xfrm>
            <a:off x="1544638" y="2338388"/>
            <a:ext cx="9742487" cy="1255712"/>
          </a:xfrm>
          <a:prstGeom prst="rect">
            <a:avLst/>
          </a:prstGeom>
          <a:noFill/>
          <a:ln w="9525">
            <a:noFill/>
          </a:ln>
        </p:spPr>
      </p:pic>
      <p:sp>
        <p:nvSpPr>
          <p:cNvPr id="12" name="圆角矩形 11"/>
          <p:cNvSpPr/>
          <p:nvPr/>
        </p:nvSpPr>
        <p:spPr>
          <a:xfrm>
            <a:off x="1435100" y="2682875"/>
            <a:ext cx="9985375" cy="1035050"/>
          </a:xfrm>
          <a:prstGeom prst="roundRect">
            <a:avLst/>
          </a:prstGeom>
          <a:noFill/>
          <a:ln w="28575" cmpd="sng">
            <a:solidFill>
              <a:schemeClr val="accent6">
                <a:lumMod val="60000"/>
                <a:lumOff val="40000"/>
              </a:schemeClr>
            </a:solidFill>
            <a:prstDash val="solid"/>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13" name="圆角矩形 12"/>
          <p:cNvSpPr/>
          <p:nvPr/>
        </p:nvSpPr>
        <p:spPr>
          <a:xfrm>
            <a:off x="1689100" y="2338705"/>
            <a:ext cx="1409700" cy="321945"/>
          </a:xfrm>
          <a:prstGeom prst="roundRect">
            <a:avLst/>
          </a:prstGeom>
          <a:noFill/>
          <a:ln w="28575" cmpd="sng">
            <a:solidFill>
              <a:srgbClr val="0000AB"/>
            </a:solidFill>
            <a:prstDash val="solid"/>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2" name="标题 1"/>
          <p:cNvSpPr>
            <a:spLocks noGrp="1"/>
          </p:cNvSpPr>
          <p:nvPr/>
        </p:nvSpPr>
        <p:spPr>
          <a:xfrm>
            <a:off x="1979295" y="225425"/>
            <a:ext cx="3364865" cy="795020"/>
          </a:xfrm>
          <a:prstGeom prst="rect">
            <a:avLst/>
          </a:prstGeom>
          <a:noFill/>
          <a:ln>
            <a:noFill/>
          </a:ln>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方正黑体简体" pitchFamily="2" charset="-122"/>
                <a:ea typeface="方正黑体简体" pitchFamily="2" charset="-122"/>
                <a:cs typeface="方正黑体简体"/>
              </a:defRPr>
            </a:lvl1pPr>
            <a:lvl2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2pPr>
            <a:lvl3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3pPr>
            <a:lvl4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4pPr>
            <a:lvl5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5pPr>
            <a:lvl6pPr marL="457200" algn="l" rtl="0" fontAlgn="base">
              <a:lnSpc>
                <a:spcPct val="90000"/>
              </a:lnSpc>
              <a:spcBef>
                <a:spcPct val="0"/>
              </a:spcBef>
              <a:spcAft>
                <a:spcPct val="0"/>
              </a:spcAft>
              <a:defRPr sz="4400">
                <a:solidFill>
                  <a:schemeClr val="tx1"/>
                </a:solidFill>
                <a:latin typeface="方正黑体简体"/>
                <a:ea typeface="方正黑体简体"/>
                <a:cs typeface="方正黑体简体"/>
              </a:defRPr>
            </a:lvl6pPr>
            <a:lvl7pPr marL="914400" algn="l" rtl="0" fontAlgn="base">
              <a:lnSpc>
                <a:spcPct val="90000"/>
              </a:lnSpc>
              <a:spcBef>
                <a:spcPct val="0"/>
              </a:spcBef>
              <a:spcAft>
                <a:spcPct val="0"/>
              </a:spcAft>
              <a:defRPr sz="4400">
                <a:solidFill>
                  <a:schemeClr val="tx1"/>
                </a:solidFill>
                <a:latin typeface="方正黑体简体"/>
                <a:ea typeface="方正黑体简体"/>
                <a:cs typeface="方正黑体简体"/>
              </a:defRPr>
            </a:lvl7pPr>
            <a:lvl8pPr marL="1371600" algn="l" rtl="0" fontAlgn="base">
              <a:lnSpc>
                <a:spcPct val="90000"/>
              </a:lnSpc>
              <a:spcBef>
                <a:spcPct val="0"/>
              </a:spcBef>
              <a:spcAft>
                <a:spcPct val="0"/>
              </a:spcAft>
              <a:defRPr sz="4400">
                <a:solidFill>
                  <a:schemeClr val="tx1"/>
                </a:solidFill>
                <a:latin typeface="方正黑体简体"/>
                <a:ea typeface="方正黑体简体"/>
                <a:cs typeface="方正黑体简体"/>
              </a:defRPr>
            </a:lvl8pPr>
            <a:lvl9pPr marL="1828800" algn="l" rtl="0" fontAlgn="base">
              <a:lnSpc>
                <a:spcPct val="90000"/>
              </a:lnSpc>
              <a:spcBef>
                <a:spcPct val="0"/>
              </a:spcBef>
              <a:spcAft>
                <a:spcPct val="0"/>
              </a:spcAft>
              <a:defRPr sz="4400">
                <a:solidFill>
                  <a:schemeClr val="tx1"/>
                </a:solidFill>
                <a:latin typeface="方正黑体简体"/>
                <a:ea typeface="方正黑体简体"/>
                <a:cs typeface="方正黑体简体"/>
              </a:defRPr>
            </a:lvl9pPr>
          </a:lstStyle>
          <a:p>
            <a:r>
              <a:rPr lang="en-US" altLang="zh-CN"/>
              <a:t> </a:t>
            </a:r>
            <a:r>
              <a:rPr lang="zh-CN" altLang="en-US" sz="2400"/>
              <a:t>填报指标</a:t>
            </a:r>
            <a:r>
              <a:rPr lang="en-US" altLang="zh-CN" sz="2400"/>
              <a:t>101-1</a:t>
            </a:r>
            <a:r>
              <a:rPr lang="zh-CN" altLang="en-US" sz="2400"/>
              <a:t>表</a:t>
            </a:r>
            <a:endParaRPr lang="zh-CN" altLang="en-US" sz="2400"/>
          </a:p>
        </p:txBody>
      </p:sp>
      <p:sp>
        <p:nvSpPr>
          <p:cNvPr id="3" name="矩形 2"/>
          <p:cNvSpPr/>
          <p:nvPr/>
        </p:nvSpPr>
        <p:spPr>
          <a:xfrm rot="13500000">
            <a:off x="1732757" y="5135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26983" name="矩形 22"/>
          <p:cNvSpPr>
            <a:spLocks noChangeArrowheads="1"/>
          </p:cNvSpPr>
          <p:nvPr/>
        </p:nvSpPr>
        <p:spPr bwMode="auto">
          <a:xfrm>
            <a:off x="474663" y="330200"/>
            <a:ext cx="9956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r>
              <a:rPr lang="en-US" altLang="zh-CN" sz="3200">
                <a:solidFill>
                  <a:srgbClr val="18478F"/>
                </a:solidFill>
                <a:latin typeface="方正黑体简体" pitchFamily="2" charset="-122"/>
                <a:ea typeface="方正黑体简体" pitchFamily="2" charset="-122"/>
                <a:sym typeface="FZZhengHeiS-R-GB"/>
              </a:rPr>
              <a:t>3.1.3</a:t>
            </a:r>
            <a:endParaRPr lang="zh-CN" altLang="en-US" sz="3200">
              <a:solidFill>
                <a:srgbClr val="18478F"/>
              </a:solidFill>
              <a:latin typeface="方正黑体简体" pitchFamily="2" charset="-122"/>
              <a:ea typeface="方正黑体简体" pitchFamily="2" charset="-122"/>
              <a:sym typeface="FZZhengHeiS-R-GB"/>
            </a:endParaRPr>
          </a:p>
        </p:txBody>
      </p:sp>
      <p:sp>
        <p:nvSpPr>
          <p:cNvPr id="4" name="矩形 3"/>
          <p:cNvSpPr/>
          <p:nvPr/>
        </p:nvSpPr>
        <p:spPr>
          <a:xfrm rot="13500000">
            <a:off x="1480344" y="4770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Tree>
  </p:cSld>
  <p:clrMapOvr>
    <a:masterClrMapping/>
  </p:clrMapOvr>
  <p:transition spd="slow" advTm="10000">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4785" y="811530"/>
            <a:ext cx="11971655" cy="5631180"/>
          </a:xfrm>
          <a:prstGeom prst="rect">
            <a:avLst/>
          </a:prstGeom>
          <a:noFill/>
        </p:spPr>
        <p:txBody>
          <a:bodyPr wrap="square" rtlCol="0">
            <a:spAutoFit/>
          </a:bodyPr>
          <a:lstStyle/>
          <a:p>
            <a:pPr>
              <a:lnSpc>
                <a:spcPct val="120000"/>
              </a:lnSpc>
            </a:pPr>
            <a:r>
              <a:rPr lang="zh-CN" altLang="en-US" sz="2000" b="1" dirty="0">
                <a:latin typeface="楷体" panose="02010609060101010101" charset="-122"/>
                <a:ea typeface="楷体" panose="02010609060101010101" charset="-122"/>
                <a:cs typeface="楷体" panose="02010609060101010101" charset="-122"/>
              </a:rPr>
              <a:t>调查单位填报指标</a:t>
            </a:r>
            <a:endParaRPr lang="zh-CN" altLang="en-US" sz="2000" dirty="0">
              <a:latin typeface="楷体" panose="02010609060101010101" charset="-122"/>
              <a:ea typeface="楷体" panose="02010609060101010101" charset="-122"/>
              <a:cs typeface="楷体" panose="02010609060101010101" charset="-122"/>
            </a:endParaRPr>
          </a:p>
          <a:p>
            <a:pPr>
              <a:lnSpc>
                <a:spcPct val="120000"/>
              </a:lnSpc>
            </a:pPr>
            <a:r>
              <a:rPr lang="en-US" altLang="zh-CN" sz="2000" dirty="0">
                <a:latin typeface="楷体" panose="02010609060101010101" charset="-122"/>
                <a:ea typeface="楷体" panose="02010609060101010101" charset="-122"/>
                <a:cs typeface="楷体" panose="02010609060101010101" charset="-122"/>
              </a:rPr>
              <a:t>    </a:t>
            </a:r>
            <a:r>
              <a:rPr lang="zh-CN" altLang="en-US" sz="2000" dirty="0">
                <a:solidFill>
                  <a:schemeClr val="tx1"/>
                </a:solidFill>
                <a:latin typeface="楷体" panose="02010609060101010101" charset="-122"/>
                <a:ea typeface="楷体" panose="02010609060101010101" charset="-122"/>
                <a:cs typeface="楷体" panose="02010609060101010101" charset="-122"/>
              </a:rPr>
              <a:t>统一社会信用代码、主要业务活动、单位所在地详细地址、单位注册地详细地址、法定代表人、成立时间、开业时间、联系方式、机构类型、登记注册类型、港澳台商投资情况、企业控股情况、隶属关系、运营状态、执行会计标准类别、执行企业会计准则情况、企业集团情况、建筑业企业资质等级编码、建筑业企业新资质等级编码、房地产开发经营业企业资质等级、经营形式、零售业态、住宿业单位星级评定情况、本法人单位是否有上一级法人、本法人单位是否有下属产业活动单位</a:t>
            </a:r>
            <a:endParaRPr lang="zh-CN" altLang="en-US" sz="2000" dirty="0">
              <a:latin typeface="楷体" panose="02010609060101010101" charset="-122"/>
              <a:ea typeface="楷体" panose="02010609060101010101" charset="-122"/>
              <a:cs typeface="楷体" panose="02010609060101010101" charset="-122"/>
            </a:endParaRPr>
          </a:p>
          <a:p>
            <a:pPr>
              <a:lnSpc>
                <a:spcPct val="120000"/>
              </a:lnSpc>
            </a:pPr>
            <a:r>
              <a:rPr lang="zh-CN" altLang="en-US" sz="2000" b="1" dirty="0">
                <a:latin typeface="楷体" panose="02010609060101010101" charset="-122"/>
                <a:ea typeface="楷体" panose="02010609060101010101" charset="-122"/>
                <a:cs typeface="楷体" panose="02010609060101010101" charset="-122"/>
              </a:rPr>
              <a:t>统计机构填报指标</a:t>
            </a:r>
            <a:endParaRPr lang="zh-CN" altLang="en-US" sz="2000" dirty="0">
              <a:latin typeface="楷体" panose="02010609060101010101" charset="-122"/>
              <a:ea typeface="楷体" panose="02010609060101010101" charset="-122"/>
              <a:cs typeface="楷体" panose="02010609060101010101" charset="-122"/>
            </a:endParaRPr>
          </a:p>
          <a:p>
            <a:pPr>
              <a:lnSpc>
                <a:spcPct val="120000"/>
              </a:lnSpc>
            </a:pPr>
            <a:r>
              <a:rPr lang="en-US" altLang="zh-CN" sz="2000" dirty="0">
                <a:latin typeface="楷体" panose="02010609060101010101" charset="-122"/>
                <a:ea typeface="楷体" panose="02010609060101010101" charset="-122"/>
                <a:cs typeface="楷体" panose="02010609060101010101" charset="-122"/>
              </a:rPr>
              <a:t>    </a:t>
            </a:r>
            <a:r>
              <a:rPr lang="zh-CN" altLang="en-US" sz="2000" dirty="0">
                <a:latin typeface="楷体" panose="02010609060101010101" charset="-122"/>
                <a:ea typeface="楷体" panose="02010609060101010101" charset="-122"/>
                <a:cs typeface="楷体" panose="02010609060101010101" charset="-122"/>
              </a:rPr>
              <a:t>是否为“视同法人单位”、行业代码（不允许跨专业修改）、单位所在地区划代码（自动生成）、单位注册地区划代码（自动生成）</a:t>
            </a:r>
            <a:endParaRPr lang="zh-CN" altLang="en-US" sz="2000" dirty="0">
              <a:latin typeface="楷体" panose="02010609060101010101" charset="-122"/>
              <a:ea typeface="楷体" panose="02010609060101010101" charset="-122"/>
              <a:cs typeface="楷体" panose="02010609060101010101" charset="-122"/>
            </a:endParaRPr>
          </a:p>
          <a:p>
            <a:pPr>
              <a:lnSpc>
                <a:spcPct val="120000"/>
              </a:lnSpc>
            </a:pPr>
            <a:r>
              <a:rPr lang="zh-CN" altLang="en-US" sz="2000" b="1" dirty="0">
                <a:latin typeface="楷体" panose="02010609060101010101" charset="-122"/>
                <a:ea typeface="楷体" panose="02010609060101010101" charset="-122"/>
                <a:cs typeface="楷体" panose="02010609060101010101" charset="-122"/>
              </a:rPr>
              <a:t>由国家统计局统一布表指标</a:t>
            </a:r>
            <a:endParaRPr lang="zh-CN" altLang="en-US" sz="2000" dirty="0">
              <a:latin typeface="楷体" panose="02010609060101010101" charset="-122"/>
              <a:ea typeface="楷体" panose="02010609060101010101" charset="-122"/>
              <a:cs typeface="楷体" panose="02010609060101010101" charset="-122"/>
            </a:endParaRPr>
          </a:p>
          <a:p>
            <a:pPr>
              <a:lnSpc>
                <a:spcPct val="120000"/>
              </a:lnSpc>
            </a:pPr>
            <a:r>
              <a:rPr lang="en-US" altLang="zh-CN" sz="2000" dirty="0">
                <a:latin typeface="楷体" panose="02010609060101010101" charset="-122"/>
                <a:ea typeface="楷体" panose="02010609060101010101" charset="-122"/>
                <a:cs typeface="楷体" panose="02010609060101010101" charset="-122"/>
              </a:rPr>
              <a:t>    </a:t>
            </a:r>
            <a:r>
              <a:rPr lang="zh-CN" altLang="en-US" sz="2000" dirty="0">
                <a:latin typeface="楷体" panose="02010609060101010101" charset="-122"/>
                <a:ea typeface="楷体" panose="02010609060101010101" charset="-122"/>
                <a:cs typeface="楷体" panose="02010609060101010101" charset="-122"/>
              </a:rPr>
              <a:t>组织机构代码、单位详细名称、报表类别</a:t>
            </a:r>
            <a:endParaRPr lang="zh-CN" altLang="en-US" sz="2000" dirty="0">
              <a:latin typeface="楷体" panose="02010609060101010101" charset="-122"/>
              <a:ea typeface="楷体" panose="02010609060101010101" charset="-122"/>
              <a:cs typeface="楷体" panose="02010609060101010101" charset="-122"/>
            </a:endParaRPr>
          </a:p>
          <a:p>
            <a:pPr>
              <a:lnSpc>
                <a:spcPct val="120000"/>
              </a:lnSpc>
            </a:pPr>
            <a:r>
              <a:rPr lang="zh-CN" altLang="en-US" sz="2000" b="1" dirty="0">
                <a:latin typeface="楷体" panose="02010609060101010101" charset="-122"/>
                <a:ea typeface="楷体" panose="02010609060101010101" charset="-122"/>
                <a:cs typeface="楷体" panose="02010609060101010101" charset="-122"/>
              </a:rPr>
              <a:t>计算指标</a:t>
            </a:r>
            <a:endParaRPr lang="zh-CN" altLang="en-US" sz="2000" dirty="0">
              <a:latin typeface="楷体" panose="02010609060101010101" charset="-122"/>
              <a:ea typeface="楷体" panose="02010609060101010101" charset="-122"/>
              <a:cs typeface="楷体" panose="02010609060101010101" charset="-122"/>
            </a:endParaRPr>
          </a:p>
          <a:p>
            <a:pPr>
              <a:lnSpc>
                <a:spcPct val="120000"/>
              </a:lnSpc>
            </a:pPr>
            <a:r>
              <a:rPr lang="en-US" altLang="zh-CN" sz="2000" dirty="0">
                <a:latin typeface="楷体" panose="02010609060101010101" charset="-122"/>
                <a:ea typeface="楷体" panose="02010609060101010101" charset="-122"/>
                <a:cs typeface="楷体" panose="02010609060101010101" charset="-122"/>
              </a:rPr>
              <a:t>    </a:t>
            </a:r>
            <a:r>
              <a:rPr lang="zh-CN" altLang="en-US" sz="2000" dirty="0">
                <a:latin typeface="楷体" panose="02010609060101010101" charset="-122"/>
                <a:ea typeface="楷体" panose="02010609060101010101" charset="-122"/>
                <a:cs typeface="楷体" panose="02010609060101010101" charset="-122"/>
              </a:rPr>
              <a:t>单位规模、单位所在地城乡代码、单位注册地城乡代码</a:t>
            </a:r>
            <a:endParaRPr lang="zh-CN" altLang="en-US" sz="2000" dirty="0">
              <a:latin typeface="楷体" panose="02010609060101010101" charset="-122"/>
              <a:ea typeface="楷体" panose="02010609060101010101" charset="-122"/>
              <a:cs typeface="楷体" panose="02010609060101010101" charset="-122"/>
            </a:endParaRPr>
          </a:p>
          <a:p>
            <a:pPr>
              <a:lnSpc>
                <a:spcPct val="120000"/>
              </a:lnSpc>
            </a:pPr>
            <a:r>
              <a:rPr lang="zh-CN" altLang="en-US" sz="2000" b="1" dirty="0">
                <a:latin typeface="楷体" panose="02010609060101010101" charset="-122"/>
                <a:ea typeface="楷体" panose="02010609060101010101" charset="-122"/>
                <a:cs typeface="楷体" panose="02010609060101010101" charset="-122"/>
              </a:rPr>
              <a:t>摘抄指标</a:t>
            </a:r>
            <a:endParaRPr lang="zh-CN" altLang="en-US" sz="2000" dirty="0">
              <a:latin typeface="楷体" panose="02010609060101010101" charset="-122"/>
              <a:ea typeface="楷体" panose="02010609060101010101" charset="-122"/>
              <a:cs typeface="楷体" panose="02010609060101010101" charset="-122"/>
            </a:endParaRPr>
          </a:p>
          <a:p>
            <a:pPr>
              <a:lnSpc>
                <a:spcPct val="120000"/>
              </a:lnSpc>
            </a:pPr>
            <a:r>
              <a:rPr lang="en-US" altLang="zh-CN" sz="2000" dirty="0">
                <a:latin typeface="楷体" panose="02010609060101010101" charset="-122"/>
                <a:ea typeface="楷体" panose="02010609060101010101" charset="-122"/>
                <a:cs typeface="楷体" panose="02010609060101010101" charset="-122"/>
              </a:rPr>
              <a:t>    </a:t>
            </a:r>
            <a:r>
              <a:rPr lang="zh-CN" altLang="en-US" sz="2000" dirty="0">
                <a:latin typeface="楷体" panose="02010609060101010101" charset="-122"/>
                <a:ea typeface="楷体" panose="02010609060101010101" charset="-122"/>
                <a:cs typeface="楷体" panose="02010609060101010101" charset="-122"/>
              </a:rPr>
              <a:t>从业人员、企业主要经济指标</a:t>
            </a:r>
            <a:endParaRPr lang="zh-CN" altLang="en-US" sz="2000" dirty="0">
              <a:latin typeface="楷体" panose="02010609060101010101" charset="-122"/>
              <a:ea typeface="楷体" panose="02010609060101010101" charset="-122"/>
              <a:cs typeface="楷体" panose="02010609060101010101" charset="-122"/>
            </a:endParaRPr>
          </a:p>
        </p:txBody>
      </p:sp>
      <p:sp>
        <p:nvSpPr>
          <p:cNvPr id="3" name="标题 1"/>
          <p:cNvSpPr>
            <a:spLocks noGrp="1"/>
          </p:cNvSpPr>
          <p:nvPr/>
        </p:nvSpPr>
        <p:spPr>
          <a:xfrm>
            <a:off x="1979295" y="225425"/>
            <a:ext cx="3364865" cy="795020"/>
          </a:xfrm>
          <a:prstGeom prst="rect">
            <a:avLst/>
          </a:prstGeom>
          <a:noFill/>
          <a:ln>
            <a:noFill/>
          </a:ln>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方正黑体简体" pitchFamily="2" charset="-122"/>
                <a:ea typeface="方正黑体简体" pitchFamily="2" charset="-122"/>
                <a:cs typeface="方正黑体简体"/>
              </a:defRPr>
            </a:lvl1pPr>
            <a:lvl2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2pPr>
            <a:lvl3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3pPr>
            <a:lvl4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4pPr>
            <a:lvl5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5pPr>
            <a:lvl6pPr marL="457200" algn="l" rtl="0" fontAlgn="base">
              <a:lnSpc>
                <a:spcPct val="90000"/>
              </a:lnSpc>
              <a:spcBef>
                <a:spcPct val="0"/>
              </a:spcBef>
              <a:spcAft>
                <a:spcPct val="0"/>
              </a:spcAft>
              <a:defRPr sz="4400">
                <a:solidFill>
                  <a:schemeClr val="tx1"/>
                </a:solidFill>
                <a:latin typeface="方正黑体简体"/>
                <a:ea typeface="方正黑体简体"/>
                <a:cs typeface="方正黑体简体"/>
              </a:defRPr>
            </a:lvl6pPr>
            <a:lvl7pPr marL="914400" algn="l" rtl="0" fontAlgn="base">
              <a:lnSpc>
                <a:spcPct val="90000"/>
              </a:lnSpc>
              <a:spcBef>
                <a:spcPct val="0"/>
              </a:spcBef>
              <a:spcAft>
                <a:spcPct val="0"/>
              </a:spcAft>
              <a:defRPr sz="4400">
                <a:solidFill>
                  <a:schemeClr val="tx1"/>
                </a:solidFill>
                <a:latin typeface="方正黑体简体"/>
                <a:ea typeface="方正黑体简体"/>
                <a:cs typeface="方正黑体简体"/>
              </a:defRPr>
            </a:lvl7pPr>
            <a:lvl8pPr marL="1371600" algn="l" rtl="0" fontAlgn="base">
              <a:lnSpc>
                <a:spcPct val="90000"/>
              </a:lnSpc>
              <a:spcBef>
                <a:spcPct val="0"/>
              </a:spcBef>
              <a:spcAft>
                <a:spcPct val="0"/>
              </a:spcAft>
              <a:defRPr sz="4400">
                <a:solidFill>
                  <a:schemeClr val="tx1"/>
                </a:solidFill>
                <a:latin typeface="方正黑体简体"/>
                <a:ea typeface="方正黑体简体"/>
                <a:cs typeface="方正黑体简体"/>
              </a:defRPr>
            </a:lvl8pPr>
            <a:lvl9pPr marL="1828800" algn="l" rtl="0" fontAlgn="base">
              <a:lnSpc>
                <a:spcPct val="90000"/>
              </a:lnSpc>
              <a:spcBef>
                <a:spcPct val="0"/>
              </a:spcBef>
              <a:spcAft>
                <a:spcPct val="0"/>
              </a:spcAft>
              <a:defRPr sz="4400">
                <a:solidFill>
                  <a:schemeClr val="tx1"/>
                </a:solidFill>
                <a:latin typeface="方正黑体简体"/>
                <a:ea typeface="方正黑体简体"/>
                <a:cs typeface="方正黑体简体"/>
              </a:defRPr>
            </a:lvl9pPr>
          </a:lstStyle>
          <a:p>
            <a:r>
              <a:rPr lang="en-US" altLang="zh-CN"/>
              <a:t> </a:t>
            </a:r>
            <a:r>
              <a:rPr lang="zh-CN" altLang="en-US" sz="2400"/>
              <a:t>填报指标</a:t>
            </a:r>
            <a:r>
              <a:rPr lang="en-US" altLang="zh-CN" sz="2400"/>
              <a:t>101-1</a:t>
            </a:r>
            <a:r>
              <a:rPr lang="zh-CN" altLang="en-US" sz="2400"/>
              <a:t>表</a:t>
            </a:r>
            <a:endParaRPr lang="zh-CN" altLang="en-US" sz="2400"/>
          </a:p>
        </p:txBody>
      </p:sp>
      <p:sp>
        <p:nvSpPr>
          <p:cNvPr id="4" name="矩形 3"/>
          <p:cNvSpPr/>
          <p:nvPr/>
        </p:nvSpPr>
        <p:spPr>
          <a:xfrm rot="13500000">
            <a:off x="1732757" y="5135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26983" name="矩形 22"/>
          <p:cNvSpPr>
            <a:spLocks noChangeArrowheads="1"/>
          </p:cNvSpPr>
          <p:nvPr/>
        </p:nvSpPr>
        <p:spPr bwMode="auto">
          <a:xfrm>
            <a:off x="474663" y="330200"/>
            <a:ext cx="9956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r>
              <a:rPr lang="en-US" altLang="zh-CN" sz="3200">
                <a:solidFill>
                  <a:srgbClr val="18478F"/>
                </a:solidFill>
                <a:latin typeface="方正黑体简体" pitchFamily="2" charset="-122"/>
                <a:ea typeface="方正黑体简体" pitchFamily="2" charset="-122"/>
                <a:sym typeface="FZZhengHeiS-R-GB"/>
              </a:rPr>
              <a:t>3.1.3</a:t>
            </a:r>
            <a:endParaRPr lang="zh-CN" altLang="en-US" sz="3200">
              <a:solidFill>
                <a:srgbClr val="18478F"/>
              </a:solidFill>
              <a:latin typeface="方正黑体简体" pitchFamily="2" charset="-122"/>
              <a:ea typeface="方正黑体简体" pitchFamily="2" charset="-122"/>
              <a:sym typeface="FZZhengHeiS-R-GB"/>
            </a:endParaRPr>
          </a:p>
        </p:txBody>
      </p:sp>
      <p:sp>
        <p:nvSpPr>
          <p:cNvPr id="5" name="矩形 4"/>
          <p:cNvSpPr/>
          <p:nvPr/>
        </p:nvSpPr>
        <p:spPr>
          <a:xfrm rot="13500000">
            <a:off x="1480344" y="4770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Tree>
  </p:cSld>
  <p:clrMapOvr>
    <a:masterClrMapping/>
  </p:clrMapOvr>
  <p:transition spd="slow" advTm="10000">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图片 9" descr="截图-2021年7月15日 9时40分44秒"/>
          <p:cNvPicPr>
            <a:picLocks noChangeAspect="1"/>
          </p:cNvPicPr>
          <p:nvPr/>
        </p:nvPicPr>
        <p:blipFill>
          <a:blip r:embed="rId1"/>
          <a:srcRect l="23289" t="17010" r="27866" b="14355"/>
          <a:stretch>
            <a:fillRect/>
          </a:stretch>
        </p:blipFill>
        <p:spPr>
          <a:xfrm>
            <a:off x="1277938" y="1190625"/>
            <a:ext cx="9096375" cy="5194300"/>
          </a:xfrm>
          <a:prstGeom prst="rect">
            <a:avLst/>
          </a:prstGeom>
          <a:noFill/>
          <a:ln w="9525">
            <a:noFill/>
          </a:ln>
        </p:spPr>
      </p:pic>
      <p:sp>
        <p:nvSpPr>
          <p:cNvPr id="11" name="圆角矩形 10"/>
          <p:cNvSpPr/>
          <p:nvPr/>
        </p:nvSpPr>
        <p:spPr>
          <a:xfrm>
            <a:off x="9017000" y="2055813"/>
            <a:ext cx="1270000" cy="1044575"/>
          </a:xfrm>
          <a:prstGeom prst="roundRect">
            <a:avLst/>
          </a:prstGeom>
          <a:noFill/>
          <a:ln w="25400">
            <a:solidFill>
              <a:srgbClr val="FF9B9B"/>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12" name="圆角矩形 11"/>
          <p:cNvSpPr/>
          <p:nvPr/>
        </p:nvSpPr>
        <p:spPr>
          <a:xfrm>
            <a:off x="4424363" y="4946650"/>
            <a:ext cx="1395413" cy="841375"/>
          </a:xfrm>
          <a:prstGeom prst="roundRect">
            <a:avLst/>
          </a:prstGeom>
          <a:noFill/>
          <a:ln w="25400">
            <a:solidFill>
              <a:srgbClr val="FF9B9B"/>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cxnSp>
        <p:nvCxnSpPr>
          <p:cNvPr id="13" name="直接箭头连接符 12"/>
          <p:cNvCxnSpPr/>
          <p:nvPr/>
        </p:nvCxnSpPr>
        <p:spPr>
          <a:xfrm>
            <a:off x="9367838" y="3168650"/>
            <a:ext cx="1143000" cy="655638"/>
          </a:xfrm>
          <a:prstGeom prst="straightConnector1">
            <a:avLst/>
          </a:prstGeom>
          <a:ln w="19050">
            <a:solidFill>
              <a:srgbClr val="FF9B9B"/>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stCxn id="12" idx="3"/>
          </p:cNvCxnSpPr>
          <p:nvPr/>
        </p:nvCxnSpPr>
        <p:spPr>
          <a:xfrm flipV="1">
            <a:off x="5819775" y="3883025"/>
            <a:ext cx="4740275" cy="1484313"/>
          </a:xfrm>
          <a:prstGeom prst="straightConnector1">
            <a:avLst/>
          </a:prstGeom>
          <a:ln w="19050">
            <a:solidFill>
              <a:srgbClr val="FF9B9B"/>
            </a:solidFill>
            <a:tailEnd type="arrow"/>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10560050" y="3603625"/>
            <a:ext cx="1562100" cy="368300"/>
          </a:xfrm>
          <a:prstGeom prst="rect">
            <a:avLst/>
          </a:prstGeom>
          <a:noFill/>
        </p:spPr>
        <p:txBody>
          <a:bodyPr wrap="square" rtlCol="0">
            <a:spAutoFit/>
          </a:bodyPr>
          <a:lstStyle/>
          <a:p>
            <a:pPr marR="0" defTabSz="914400" eaLnBrk="0" hangingPunct="0">
              <a:buClrTx/>
              <a:buSzTx/>
              <a:buFontTx/>
              <a:buNone/>
            </a:pPr>
            <a:r>
              <a:rPr kumimoji="0" lang="zh-CN" altLang="en-US" b="1" kern="1200" cap="none" spc="0" normalizeH="0" baseline="0" noProof="1">
                <a:solidFill>
                  <a:schemeClr val="accent1">
                    <a:lumMod val="75000"/>
                  </a:schemeClr>
                </a:solidFill>
                <a:effectLst>
                  <a:outerShdw blurRad="38100" dist="25400" dir="5400000" algn="ctr" rotWithShape="0">
                    <a:srgbClr val="6E747A">
                      <a:alpha val="43000"/>
                    </a:srgbClr>
                  </a:outerShdw>
                </a:effectLst>
                <a:latin typeface="FZZhengHeiS-R-GB"/>
                <a:ea typeface="FZHei-B01S"/>
                <a:cs typeface="FZHei-B01S"/>
              </a:rPr>
              <a:t>统计机构填写</a:t>
            </a:r>
            <a:endParaRPr kumimoji="0" lang="zh-CN" altLang="en-US" b="1" kern="1200" cap="none" spc="0" normalizeH="0" baseline="0" noProof="1">
              <a:solidFill>
                <a:schemeClr val="accent1">
                  <a:lumMod val="75000"/>
                </a:schemeClr>
              </a:solidFill>
              <a:effectLst>
                <a:outerShdw blurRad="38100" dist="25400" dir="5400000" algn="ctr" rotWithShape="0">
                  <a:srgbClr val="6E747A">
                    <a:alpha val="43000"/>
                  </a:srgbClr>
                </a:outerShdw>
              </a:effectLst>
              <a:latin typeface="FZZhengHeiS-R-GB"/>
              <a:ea typeface="FZHei-B01S"/>
              <a:cs typeface="FZHei-B01S"/>
            </a:endParaRPr>
          </a:p>
        </p:txBody>
      </p:sp>
      <p:sp>
        <p:nvSpPr>
          <p:cNvPr id="16" name="椭圆 15"/>
          <p:cNvSpPr/>
          <p:nvPr/>
        </p:nvSpPr>
        <p:spPr>
          <a:xfrm>
            <a:off x="2432050" y="2143125"/>
            <a:ext cx="1260475" cy="615950"/>
          </a:xfrm>
          <a:prstGeom prst="ellipse">
            <a:avLst/>
          </a:prstGeom>
          <a:noFill/>
          <a:ln w="28575" cmpd="sng">
            <a:solidFill>
              <a:schemeClr val="accent2">
                <a:lumMod val="75000"/>
              </a:schemeClr>
            </a:solidFill>
            <a:prstDash val="solid"/>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latin typeface="方正黑体简体" pitchFamily="2" charset="-122"/>
              <a:ea typeface="方正黑体简体" pitchFamily="2" charset="-122"/>
              <a:cs typeface="+mn-ea"/>
              <a:sym typeface="+mn-lt"/>
            </a:endParaRPr>
          </a:p>
        </p:txBody>
      </p:sp>
      <p:sp>
        <p:nvSpPr>
          <p:cNvPr id="18" name="文本框 17"/>
          <p:cNvSpPr txBox="1"/>
          <p:nvPr/>
        </p:nvSpPr>
        <p:spPr>
          <a:xfrm>
            <a:off x="3409315" y="3247390"/>
            <a:ext cx="5607685" cy="645160"/>
          </a:xfrm>
          <a:prstGeom prst="rect">
            <a:avLst/>
          </a:prstGeom>
          <a:noFill/>
          <a:ln>
            <a:noFill/>
          </a:ln>
        </p:spPr>
        <p:txBody>
          <a:bodyPr wrap="square" rtlCol="0">
            <a:spAutoFit/>
            <a:scene3d>
              <a:camera prst="orthographicFront"/>
              <a:lightRig rig="soft" dir="t">
                <a:rot lat="0" lon="0" rev="15600000"/>
              </a:lightRig>
            </a:scene3d>
            <a:sp3d extrusionH="57150" prstMaterial="softEdge">
              <a:bevelT w="25400" h="38100"/>
            </a:sp3d>
          </a:bodyPr>
          <a:lstStyle/>
          <a:p>
            <a:pPr marR="0" defTabSz="914400" eaLnBrk="0" hangingPunct="0">
              <a:buClrTx/>
              <a:buSzTx/>
              <a:buFontTx/>
              <a:buNone/>
            </a:pPr>
            <a:r>
              <a:rPr kumimoji="0" lang="en-US" altLang="zh-CN" b="1" kern="1200" cap="none" spc="0" normalizeH="0" baseline="0" noProof="1">
                <a:solidFill>
                  <a:schemeClr val="accent2">
                    <a:lumMod val="75000"/>
                  </a:schemeClr>
                </a:solidFill>
                <a:latin typeface="楷体" panose="02010609060101010101" charset="-122"/>
                <a:ea typeface="楷体" panose="02010609060101010101" charset="-122"/>
                <a:cs typeface="楷体" panose="02010609060101010101" charset="-122"/>
              </a:rPr>
              <a:t>1</a:t>
            </a:r>
            <a:r>
              <a:rPr kumimoji="0" lang="zh-CN" altLang="en-US" b="1" kern="1200" cap="none" spc="0" normalizeH="0" baseline="0" noProof="1">
                <a:solidFill>
                  <a:schemeClr val="accent2">
                    <a:lumMod val="75000"/>
                  </a:schemeClr>
                </a:solidFill>
                <a:latin typeface="楷体" panose="02010609060101010101" charset="-122"/>
                <a:ea typeface="楷体" panose="02010609060101010101" charset="-122"/>
                <a:cs typeface="楷体" panose="02010609060101010101" charset="-122"/>
              </a:rPr>
              <a:t>：</a:t>
            </a:r>
            <a:r>
              <a:rPr kumimoji="0" lang="en-US" altLang="zh-CN" b="1" kern="1200" cap="none" spc="0" normalizeH="0" baseline="0" noProof="1">
                <a:solidFill>
                  <a:schemeClr val="accent2">
                    <a:lumMod val="75000"/>
                  </a:schemeClr>
                </a:solidFill>
                <a:latin typeface="楷体" panose="02010609060101010101" charset="-122"/>
                <a:ea typeface="楷体" panose="02010609060101010101" charset="-122"/>
                <a:cs typeface="楷体" panose="02010609060101010101" charset="-122"/>
              </a:rPr>
              <a:t>法人单位本部（总部、本店、本所等） </a:t>
            </a:r>
            <a:endParaRPr kumimoji="0" lang="en-US" altLang="zh-CN" b="1" kern="1200" cap="none" spc="0" normalizeH="0" baseline="0" noProof="1">
              <a:solidFill>
                <a:schemeClr val="accent2">
                  <a:lumMod val="75000"/>
                </a:schemeClr>
              </a:solidFill>
              <a:latin typeface="楷体" panose="02010609060101010101" charset="-122"/>
              <a:ea typeface="楷体" panose="02010609060101010101" charset="-122"/>
              <a:cs typeface="楷体" panose="02010609060101010101" charset="-122"/>
            </a:endParaRPr>
          </a:p>
          <a:p>
            <a:pPr marR="0" defTabSz="914400" eaLnBrk="0" hangingPunct="0">
              <a:buClrTx/>
              <a:buSzTx/>
              <a:buFontTx/>
              <a:buNone/>
            </a:pPr>
            <a:r>
              <a:rPr kumimoji="0" lang="en-US" altLang="zh-CN" b="1" kern="1200" cap="none" spc="0" normalizeH="0" baseline="0" noProof="1">
                <a:solidFill>
                  <a:schemeClr val="accent2">
                    <a:lumMod val="75000"/>
                  </a:schemeClr>
                </a:solidFill>
                <a:latin typeface="楷体" panose="02010609060101010101" charset="-122"/>
                <a:ea typeface="楷体" panose="02010609060101010101" charset="-122"/>
                <a:cs typeface="楷体" panose="02010609060101010101" charset="-122"/>
              </a:rPr>
              <a:t>2</a:t>
            </a:r>
            <a:r>
              <a:rPr kumimoji="0" lang="zh-CN" altLang="en-US" b="1" kern="1200" cap="none" spc="0" normalizeH="0" baseline="0" noProof="1">
                <a:solidFill>
                  <a:schemeClr val="accent2">
                    <a:lumMod val="75000"/>
                  </a:schemeClr>
                </a:solidFill>
                <a:latin typeface="楷体" panose="02010609060101010101" charset="-122"/>
                <a:ea typeface="楷体" panose="02010609060101010101" charset="-122"/>
                <a:cs typeface="楷体" panose="02010609060101010101" charset="-122"/>
              </a:rPr>
              <a:t>：</a:t>
            </a:r>
            <a:r>
              <a:rPr kumimoji="0" lang="en-US" altLang="zh-CN" b="1" kern="1200" cap="none" spc="0" normalizeH="0" baseline="0" noProof="1">
                <a:solidFill>
                  <a:schemeClr val="accent2">
                    <a:lumMod val="75000"/>
                  </a:schemeClr>
                </a:solidFill>
                <a:latin typeface="楷体" panose="02010609060101010101" charset="-122"/>
                <a:ea typeface="楷体" panose="02010609060101010101" charset="-122"/>
                <a:cs typeface="楷体" panose="02010609060101010101" charset="-122"/>
              </a:rPr>
              <a:t>法人单位分支机构（分部、分厂、分店、支所等）</a:t>
            </a:r>
            <a:endParaRPr kumimoji="0" lang="en-US" altLang="zh-CN" b="1" kern="1200" cap="none" spc="0" normalizeH="0" baseline="0" noProof="1">
              <a:solidFill>
                <a:schemeClr val="accent2">
                  <a:lumMod val="75000"/>
                </a:schemeClr>
              </a:solidFill>
              <a:latin typeface="楷体" panose="02010609060101010101" charset="-122"/>
              <a:ea typeface="楷体" panose="02010609060101010101" charset="-122"/>
              <a:cs typeface="楷体" panose="02010609060101010101" charset="-122"/>
            </a:endParaRPr>
          </a:p>
        </p:txBody>
      </p:sp>
      <p:cxnSp>
        <p:nvCxnSpPr>
          <p:cNvPr id="19" name="直接箭头连接符 18"/>
          <p:cNvCxnSpPr>
            <a:stCxn id="16" idx="4"/>
          </p:cNvCxnSpPr>
          <p:nvPr/>
        </p:nvCxnSpPr>
        <p:spPr>
          <a:xfrm>
            <a:off x="3062288" y="2759075"/>
            <a:ext cx="1147763" cy="488950"/>
          </a:xfrm>
          <a:prstGeom prst="straightConnector1">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9328142" y="1716397"/>
            <a:ext cx="102235" cy="75565"/>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0" fontAlgn="base" latinLnBrk="0" hangingPunct="0">
              <a:lnSpc>
                <a:spcPct val="100000"/>
              </a:lnSpc>
              <a:spcBef>
                <a:spcPct val="0"/>
              </a:spcBef>
              <a:spcAft>
                <a:spcPct val="0"/>
              </a:spcAft>
              <a:buClrTx/>
              <a:buSzTx/>
              <a:buFontTx/>
              <a:buNone/>
            </a:pPr>
            <a:r>
              <a:rPr kumimoji="0" lang="en-US" altLang="zh-CN" sz="1800" b="0" i="0" u="none" strike="noStrike" kern="1200" cap="none" spc="0" normalizeH="0" baseline="0" noProof="1">
                <a:solidFill>
                  <a:prstClr val="white"/>
                </a:solidFill>
                <a:latin typeface="方正黑体简体" pitchFamily="2" charset="-122"/>
                <a:ea typeface="方正黑体简体" pitchFamily="2" charset="-122"/>
                <a:cs typeface="+mn-ea"/>
                <a:sym typeface="+mn-lt"/>
              </a:rPr>
              <a:t>2</a:t>
            </a:r>
            <a:endParaRPr kumimoji="0" lang="en-US" altLang="zh-CN" sz="1800" b="0" i="0" u="none" strike="noStrike" kern="1200" cap="none" spc="0" normalizeH="0" baseline="0" noProof="1">
              <a:solidFill>
                <a:prstClr val="white"/>
              </a:solidFill>
              <a:latin typeface="方正黑体简体" pitchFamily="2" charset="-122"/>
              <a:ea typeface="方正黑体简体" pitchFamily="2" charset="-122"/>
              <a:cs typeface="+mn-ea"/>
              <a:sym typeface="+mn-lt"/>
            </a:endParaRPr>
          </a:p>
        </p:txBody>
      </p:sp>
      <p:sp>
        <p:nvSpPr>
          <p:cNvPr id="3" name="对话气泡: 椭圆形 2"/>
          <p:cNvSpPr/>
          <p:nvPr/>
        </p:nvSpPr>
        <p:spPr>
          <a:xfrm>
            <a:off x="5230813" y="467678"/>
            <a:ext cx="3382963" cy="1162050"/>
          </a:xfrm>
          <a:prstGeom prst="wedgeEllipseCallout">
            <a:avLst>
              <a:gd name="adj1" fmla="val -81047"/>
              <a:gd name="adj2" fmla="val 79695"/>
            </a:avLst>
          </a:prstGeom>
        </p:spPr>
        <p:style>
          <a:lnRef idx="2">
            <a:schemeClr val="accent2"/>
          </a:lnRef>
          <a:fillRef idx="1">
            <a:schemeClr val="lt1"/>
          </a:fillRef>
          <a:effectRef idx="0">
            <a:schemeClr val="accent2"/>
          </a:effectRef>
          <a:fontRef idx="minor">
            <a:schemeClr val="dk1"/>
          </a:fontRef>
        </p:style>
        <p:txBody>
          <a:bodyPr rtlCol="0" anchor="ctr"/>
          <a:lstStyle/>
          <a:p>
            <a:pPr marL="0" marR="0" indent="0" algn="ctr" defTabSz="914400" rtl="0" eaLnBrk="0" fontAlgn="base" latinLnBrk="0" hangingPunct="0">
              <a:lnSpc>
                <a:spcPct val="100000"/>
              </a:lnSpc>
              <a:spcBef>
                <a:spcPct val="0"/>
              </a:spcBef>
              <a:spcAft>
                <a:spcPct val="0"/>
              </a:spcAft>
              <a:buClrTx/>
              <a:buSzTx/>
              <a:buFontTx/>
              <a:buNone/>
            </a:pPr>
            <a:r>
              <a:rPr kumimoji="0" lang="zh-CN" altLang="en-US" sz="1800" b="0" i="0" u="none" strike="noStrike" kern="1200" cap="none" spc="0" normalizeH="0" baseline="0" noProof="1">
                <a:solidFill>
                  <a:schemeClr val="tx1"/>
                </a:solidFill>
                <a:latin typeface="方正黑体简体" pitchFamily="2" charset="-122"/>
                <a:ea typeface="方正黑体简体" pitchFamily="2" charset="-122"/>
                <a:cs typeface="+mn-ea"/>
                <a:sym typeface="+mn-lt"/>
              </a:rPr>
              <a:t>本法人单位所属产业活动单位数应</a:t>
            </a:r>
            <a:r>
              <a:rPr kumimoji="0" lang="en-US" altLang="zh-CN" sz="1800" b="0" i="0" u="none" strike="noStrike" kern="1200" cap="none" spc="0" normalizeH="0" baseline="0" noProof="1">
                <a:solidFill>
                  <a:schemeClr val="tx1"/>
                </a:solidFill>
                <a:latin typeface="方正黑体简体" pitchFamily="2" charset="-122"/>
                <a:ea typeface="方正黑体简体" pitchFamily="2" charset="-122"/>
                <a:cs typeface="+mn-ea"/>
                <a:sym typeface="+mn-lt"/>
              </a:rPr>
              <a:t>&gt;=2</a:t>
            </a:r>
            <a:endParaRPr kumimoji="0" lang="zh-CN" altLang="en-US" sz="1800" b="0" i="0" u="none" strike="noStrike" kern="1200" cap="none" spc="0" normalizeH="0" baseline="0" noProof="1">
              <a:solidFill>
                <a:schemeClr val="tx1"/>
              </a:solidFill>
              <a:latin typeface="方正黑体简体" pitchFamily="2" charset="-122"/>
              <a:ea typeface="方正黑体简体" pitchFamily="2" charset="-122"/>
              <a:cs typeface="+mn-ea"/>
              <a:sym typeface="+mn-lt"/>
            </a:endParaRPr>
          </a:p>
        </p:txBody>
      </p:sp>
      <p:sp>
        <p:nvSpPr>
          <p:cNvPr id="4" name="标题 1"/>
          <p:cNvSpPr>
            <a:spLocks noGrp="1"/>
          </p:cNvSpPr>
          <p:nvPr/>
        </p:nvSpPr>
        <p:spPr>
          <a:xfrm>
            <a:off x="1979295" y="225425"/>
            <a:ext cx="3364865" cy="795020"/>
          </a:xfrm>
          <a:prstGeom prst="rect">
            <a:avLst/>
          </a:prstGeom>
          <a:noFill/>
          <a:ln>
            <a:noFill/>
          </a:ln>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方正黑体简体" pitchFamily="2" charset="-122"/>
                <a:ea typeface="方正黑体简体" pitchFamily="2" charset="-122"/>
                <a:cs typeface="方正黑体简体"/>
              </a:defRPr>
            </a:lvl1pPr>
            <a:lvl2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2pPr>
            <a:lvl3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3pPr>
            <a:lvl4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4pPr>
            <a:lvl5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5pPr>
            <a:lvl6pPr marL="457200" algn="l" rtl="0" fontAlgn="base">
              <a:lnSpc>
                <a:spcPct val="90000"/>
              </a:lnSpc>
              <a:spcBef>
                <a:spcPct val="0"/>
              </a:spcBef>
              <a:spcAft>
                <a:spcPct val="0"/>
              </a:spcAft>
              <a:defRPr sz="4400">
                <a:solidFill>
                  <a:schemeClr val="tx1"/>
                </a:solidFill>
                <a:latin typeface="方正黑体简体"/>
                <a:ea typeface="方正黑体简体"/>
                <a:cs typeface="方正黑体简体"/>
              </a:defRPr>
            </a:lvl6pPr>
            <a:lvl7pPr marL="914400" algn="l" rtl="0" fontAlgn="base">
              <a:lnSpc>
                <a:spcPct val="90000"/>
              </a:lnSpc>
              <a:spcBef>
                <a:spcPct val="0"/>
              </a:spcBef>
              <a:spcAft>
                <a:spcPct val="0"/>
              </a:spcAft>
              <a:defRPr sz="4400">
                <a:solidFill>
                  <a:schemeClr val="tx1"/>
                </a:solidFill>
                <a:latin typeface="方正黑体简体"/>
                <a:ea typeface="方正黑体简体"/>
                <a:cs typeface="方正黑体简体"/>
              </a:defRPr>
            </a:lvl7pPr>
            <a:lvl8pPr marL="1371600" algn="l" rtl="0" fontAlgn="base">
              <a:lnSpc>
                <a:spcPct val="90000"/>
              </a:lnSpc>
              <a:spcBef>
                <a:spcPct val="0"/>
              </a:spcBef>
              <a:spcAft>
                <a:spcPct val="0"/>
              </a:spcAft>
              <a:defRPr sz="4400">
                <a:solidFill>
                  <a:schemeClr val="tx1"/>
                </a:solidFill>
                <a:latin typeface="方正黑体简体"/>
                <a:ea typeface="方正黑体简体"/>
                <a:cs typeface="方正黑体简体"/>
              </a:defRPr>
            </a:lvl8pPr>
            <a:lvl9pPr marL="1828800" algn="l" rtl="0" fontAlgn="base">
              <a:lnSpc>
                <a:spcPct val="90000"/>
              </a:lnSpc>
              <a:spcBef>
                <a:spcPct val="0"/>
              </a:spcBef>
              <a:spcAft>
                <a:spcPct val="0"/>
              </a:spcAft>
              <a:defRPr sz="4400">
                <a:solidFill>
                  <a:schemeClr val="tx1"/>
                </a:solidFill>
                <a:latin typeface="方正黑体简体"/>
                <a:ea typeface="方正黑体简体"/>
                <a:cs typeface="方正黑体简体"/>
              </a:defRPr>
            </a:lvl9pPr>
          </a:lstStyle>
          <a:p>
            <a:r>
              <a:rPr lang="en-US" altLang="zh-CN"/>
              <a:t> </a:t>
            </a:r>
            <a:r>
              <a:rPr lang="zh-CN" altLang="en-US" sz="2400"/>
              <a:t>填报指标</a:t>
            </a:r>
            <a:r>
              <a:rPr lang="en-US" altLang="zh-CN" sz="2400"/>
              <a:t>101-2</a:t>
            </a:r>
            <a:r>
              <a:rPr lang="zh-CN" altLang="en-US" sz="2400"/>
              <a:t>表</a:t>
            </a:r>
            <a:endParaRPr lang="zh-CN" altLang="en-US" sz="2400"/>
          </a:p>
        </p:txBody>
      </p:sp>
      <p:sp>
        <p:nvSpPr>
          <p:cNvPr id="5" name="矩形 4"/>
          <p:cNvSpPr/>
          <p:nvPr/>
        </p:nvSpPr>
        <p:spPr>
          <a:xfrm rot="13500000">
            <a:off x="1732757" y="5135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26983" name="矩形 22"/>
          <p:cNvSpPr>
            <a:spLocks noChangeArrowheads="1"/>
          </p:cNvSpPr>
          <p:nvPr/>
        </p:nvSpPr>
        <p:spPr bwMode="auto">
          <a:xfrm>
            <a:off x="474663" y="330200"/>
            <a:ext cx="9956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r>
              <a:rPr lang="en-US" altLang="zh-CN" sz="3200">
                <a:solidFill>
                  <a:srgbClr val="18478F"/>
                </a:solidFill>
                <a:latin typeface="方正黑体简体" pitchFamily="2" charset="-122"/>
                <a:ea typeface="方正黑体简体" pitchFamily="2" charset="-122"/>
                <a:sym typeface="FZZhengHeiS-R-GB"/>
              </a:rPr>
              <a:t>3.1.4</a:t>
            </a:r>
            <a:endParaRPr lang="zh-CN" altLang="en-US" sz="3200">
              <a:solidFill>
                <a:srgbClr val="18478F"/>
              </a:solidFill>
              <a:latin typeface="方正黑体简体" pitchFamily="2" charset="-122"/>
              <a:ea typeface="方正黑体简体" pitchFamily="2" charset="-122"/>
              <a:sym typeface="FZZhengHeiS-R-GB"/>
            </a:endParaRPr>
          </a:p>
        </p:txBody>
      </p:sp>
      <p:sp>
        <p:nvSpPr>
          <p:cNvPr id="6" name="矩形 5"/>
          <p:cNvSpPr/>
          <p:nvPr/>
        </p:nvSpPr>
        <p:spPr>
          <a:xfrm rot="13500000">
            <a:off x="1480344" y="4770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Tree>
  </p:cSld>
  <p:clrMapOvr>
    <a:masterClrMapping/>
  </p:clrMapOvr>
  <p:transition spd="slow" advTm="10000">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19735" y="1137285"/>
            <a:ext cx="11503660" cy="4728210"/>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l" defTabSz="914400" rtl="0" eaLnBrk="0" fontAlgn="base" hangingPunct="0">
              <a:lnSpc>
                <a:spcPct val="150000"/>
              </a:lnSpc>
              <a:spcBef>
                <a:spcPct val="0"/>
              </a:spcBef>
              <a:spcAft>
                <a:spcPct val="0"/>
              </a:spcAft>
              <a:buClrTx/>
              <a:buSzTx/>
              <a:buFontTx/>
              <a:buNone/>
            </a:pPr>
            <a:r>
              <a:rPr kumimoji="0" lang="en-US" altLang="zh-CN" sz="3200" b="0" i="0" u="none" strike="noStrike" kern="1200" cap="none" spc="0" normalizeH="0" baseline="0" noProof="1">
                <a:solidFill>
                  <a:srgbClr val="F0944A"/>
                </a:solidFill>
                <a:latin typeface="楷体" panose="02010609060101010101" charset="-122"/>
                <a:ea typeface="楷体" panose="02010609060101010101" charset="-122"/>
                <a:cs typeface="楷体" panose="02010609060101010101" charset="-122"/>
                <a:sym typeface="FZHei-B01S"/>
              </a:rPr>
              <a:t>★</a:t>
            </a:r>
            <a:r>
              <a:rPr kumimoji="0" lang="zh-CN" altLang="en-US" sz="3200" b="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rPr>
              <a:t>针对表内指标，设置了不同的审核条件，分为准强制性、核实性和提示性错误；</a:t>
            </a:r>
            <a:endParaRPr kumimoji="0" lang="zh-CN" altLang="en-US" sz="3200" b="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endParaRPr>
          </a:p>
          <a:p>
            <a:pPr marL="0" marR="0" indent="0" algn="l" defTabSz="914400" rtl="0" eaLnBrk="0" fontAlgn="base" hangingPunct="0">
              <a:lnSpc>
                <a:spcPct val="150000"/>
              </a:lnSpc>
              <a:spcBef>
                <a:spcPct val="0"/>
              </a:spcBef>
              <a:spcAft>
                <a:spcPct val="0"/>
              </a:spcAft>
              <a:buClrTx/>
              <a:buSzTx/>
              <a:buFontTx/>
              <a:buNone/>
            </a:pPr>
            <a:r>
              <a:rPr kumimoji="0" lang="en-US" altLang="zh-CN" sz="3200" b="0" i="0" u="none" strike="noStrike" kern="1200" cap="none" spc="0" normalizeH="0" baseline="0" noProof="1">
                <a:solidFill>
                  <a:srgbClr val="F0944A"/>
                </a:solidFill>
                <a:latin typeface="楷体" panose="02010609060101010101" charset="-122"/>
                <a:ea typeface="楷体" panose="02010609060101010101" charset="-122"/>
                <a:cs typeface="楷体" panose="02010609060101010101" charset="-122"/>
                <a:sym typeface="FZHei-B01S"/>
              </a:rPr>
              <a:t>★</a:t>
            </a:r>
            <a:r>
              <a:rPr kumimoji="0" lang="zh-CN" altLang="en-US" sz="3200" b="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rPr>
              <a:t>确保表内无准强制性错误；</a:t>
            </a:r>
            <a:endParaRPr kumimoji="0" lang="zh-CN" altLang="en-US" sz="3200" b="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endParaRPr>
          </a:p>
          <a:p>
            <a:pPr marL="0" marR="0" indent="0" algn="l" defTabSz="914400" rtl="0" eaLnBrk="0" fontAlgn="base" hangingPunct="0">
              <a:lnSpc>
                <a:spcPct val="150000"/>
              </a:lnSpc>
              <a:spcBef>
                <a:spcPct val="0"/>
              </a:spcBef>
              <a:spcAft>
                <a:spcPct val="0"/>
              </a:spcAft>
              <a:buClrTx/>
              <a:buSzTx/>
              <a:buFontTx/>
              <a:buNone/>
            </a:pPr>
            <a:r>
              <a:rPr kumimoji="0" lang="en-US" altLang="zh-CN" sz="3200" b="0" i="0" u="none" strike="noStrike" kern="1200" cap="none" spc="0" normalizeH="0" baseline="0" noProof="1">
                <a:solidFill>
                  <a:srgbClr val="F0944A"/>
                </a:solidFill>
                <a:latin typeface="楷体" panose="02010609060101010101" charset="-122"/>
                <a:ea typeface="楷体" panose="02010609060101010101" charset="-122"/>
                <a:cs typeface="楷体" panose="02010609060101010101" charset="-122"/>
                <a:sym typeface="FZHei-B01S"/>
              </a:rPr>
              <a:t>★</a:t>
            </a:r>
            <a:r>
              <a:rPr kumimoji="0" lang="zh-CN" altLang="en-US" sz="3200" b="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rPr>
              <a:t>核实性错误由填报单位填写真实合理的情况说明，不能简单填写“核实无误”“已核实”等内容。</a:t>
            </a:r>
            <a:endParaRPr kumimoji="0" lang="zh-CN" altLang="en-US" sz="2800" b="0" i="0" u="none" strike="noStrike" kern="1200" cap="none" spc="0" normalizeH="0" baseline="0" noProof="1">
              <a:solidFill>
                <a:schemeClr val="tx1"/>
              </a:solidFill>
              <a:latin typeface="楷体" panose="02010609060101010101" charset="-122"/>
              <a:ea typeface="楷体" panose="02010609060101010101" charset="-122"/>
              <a:cs typeface="楷体" panose="02010609060101010101" charset="-122"/>
              <a:sym typeface="+mn-lt"/>
            </a:endParaRPr>
          </a:p>
        </p:txBody>
      </p:sp>
      <p:sp>
        <p:nvSpPr>
          <p:cNvPr id="4" name="标题 1"/>
          <p:cNvSpPr>
            <a:spLocks noGrp="1"/>
          </p:cNvSpPr>
          <p:nvPr/>
        </p:nvSpPr>
        <p:spPr>
          <a:xfrm>
            <a:off x="1979295" y="225425"/>
            <a:ext cx="3364865" cy="795020"/>
          </a:xfrm>
          <a:prstGeom prst="rect">
            <a:avLst/>
          </a:prstGeom>
          <a:noFill/>
          <a:ln>
            <a:noFill/>
          </a:ln>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方正黑体简体" pitchFamily="2" charset="-122"/>
                <a:ea typeface="方正黑体简体" pitchFamily="2" charset="-122"/>
                <a:cs typeface="方正黑体简体"/>
              </a:defRPr>
            </a:lvl1pPr>
            <a:lvl2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2pPr>
            <a:lvl3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3pPr>
            <a:lvl4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4pPr>
            <a:lvl5pPr algn="l" rtl="0" eaLnBrk="0" fontAlgn="base" hangingPunct="0">
              <a:lnSpc>
                <a:spcPct val="90000"/>
              </a:lnSpc>
              <a:spcBef>
                <a:spcPct val="0"/>
              </a:spcBef>
              <a:spcAft>
                <a:spcPct val="0"/>
              </a:spcAft>
              <a:defRPr sz="4400">
                <a:solidFill>
                  <a:schemeClr val="tx1"/>
                </a:solidFill>
                <a:latin typeface="方正黑体简体"/>
                <a:ea typeface="方正黑体简体"/>
                <a:cs typeface="方正黑体简体"/>
              </a:defRPr>
            </a:lvl5pPr>
            <a:lvl6pPr marL="457200" algn="l" rtl="0" fontAlgn="base">
              <a:lnSpc>
                <a:spcPct val="90000"/>
              </a:lnSpc>
              <a:spcBef>
                <a:spcPct val="0"/>
              </a:spcBef>
              <a:spcAft>
                <a:spcPct val="0"/>
              </a:spcAft>
              <a:defRPr sz="4400">
                <a:solidFill>
                  <a:schemeClr val="tx1"/>
                </a:solidFill>
                <a:latin typeface="方正黑体简体"/>
                <a:ea typeface="方正黑体简体"/>
                <a:cs typeface="方正黑体简体"/>
              </a:defRPr>
            </a:lvl6pPr>
            <a:lvl7pPr marL="914400" algn="l" rtl="0" fontAlgn="base">
              <a:lnSpc>
                <a:spcPct val="90000"/>
              </a:lnSpc>
              <a:spcBef>
                <a:spcPct val="0"/>
              </a:spcBef>
              <a:spcAft>
                <a:spcPct val="0"/>
              </a:spcAft>
              <a:defRPr sz="4400">
                <a:solidFill>
                  <a:schemeClr val="tx1"/>
                </a:solidFill>
                <a:latin typeface="方正黑体简体"/>
                <a:ea typeface="方正黑体简体"/>
                <a:cs typeface="方正黑体简体"/>
              </a:defRPr>
            </a:lvl7pPr>
            <a:lvl8pPr marL="1371600" algn="l" rtl="0" fontAlgn="base">
              <a:lnSpc>
                <a:spcPct val="90000"/>
              </a:lnSpc>
              <a:spcBef>
                <a:spcPct val="0"/>
              </a:spcBef>
              <a:spcAft>
                <a:spcPct val="0"/>
              </a:spcAft>
              <a:defRPr sz="4400">
                <a:solidFill>
                  <a:schemeClr val="tx1"/>
                </a:solidFill>
                <a:latin typeface="方正黑体简体"/>
                <a:ea typeface="方正黑体简体"/>
                <a:cs typeface="方正黑体简体"/>
              </a:defRPr>
            </a:lvl8pPr>
            <a:lvl9pPr marL="1828800" algn="l" rtl="0" fontAlgn="base">
              <a:lnSpc>
                <a:spcPct val="90000"/>
              </a:lnSpc>
              <a:spcBef>
                <a:spcPct val="0"/>
              </a:spcBef>
              <a:spcAft>
                <a:spcPct val="0"/>
              </a:spcAft>
              <a:defRPr sz="4400">
                <a:solidFill>
                  <a:schemeClr val="tx1"/>
                </a:solidFill>
                <a:latin typeface="方正黑体简体"/>
                <a:ea typeface="方正黑体简体"/>
                <a:cs typeface="方正黑体简体"/>
              </a:defRPr>
            </a:lvl9pPr>
          </a:lstStyle>
          <a:p>
            <a:r>
              <a:rPr lang="en-US" altLang="zh-CN"/>
              <a:t> </a:t>
            </a:r>
            <a:r>
              <a:rPr lang="zh-CN" altLang="en-US" sz="2400"/>
              <a:t>指标</a:t>
            </a:r>
            <a:r>
              <a:rPr lang="zh-CN" sz="2400"/>
              <a:t>审核</a:t>
            </a:r>
            <a:endParaRPr lang="zh-CN" sz="2400"/>
          </a:p>
        </p:txBody>
      </p:sp>
      <p:sp>
        <p:nvSpPr>
          <p:cNvPr id="5" name="矩形 4"/>
          <p:cNvSpPr/>
          <p:nvPr/>
        </p:nvSpPr>
        <p:spPr>
          <a:xfrm rot="13500000">
            <a:off x="1732757" y="513556"/>
            <a:ext cx="209550" cy="21431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
        <p:nvSpPr>
          <p:cNvPr id="126983" name="矩形 22"/>
          <p:cNvSpPr>
            <a:spLocks noChangeArrowheads="1"/>
          </p:cNvSpPr>
          <p:nvPr/>
        </p:nvSpPr>
        <p:spPr bwMode="auto">
          <a:xfrm>
            <a:off x="474663" y="330200"/>
            <a:ext cx="9956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r>
              <a:rPr lang="en-US" altLang="zh-CN" sz="3200">
                <a:solidFill>
                  <a:srgbClr val="18478F"/>
                </a:solidFill>
                <a:latin typeface="方正黑体简体" pitchFamily="2" charset="-122"/>
                <a:ea typeface="方正黑体简体" pitchFamily="2" charset="-122"/>
                <a:sym typeface="FZZhengHeiS-R-GB"/>
              </a:rPr>
              <a:t>3.1.5</a:t>
            </a:r>
            <a:endParaRPr lang="zh-CN" altLang="en-US" sz="3200">
              <a:solidFill>
                <a:srgbClr val="18478F"/>
              </a:solidFill>
              <a:latin typeface="方正黑体简体" pitchFamily="2" charset="-122"/>
              <a:ea typeface="方正黑体简体" pitchFamily="2" charset="-122"/>
              <a:sym typeface="FZZhengHeiS-R-GB"/>
            </a:endParaRPr>
          </a:p>
        </p:txBody>
      </p:sp>
      <p:sp>
        <p:nvSpPr>
          <p:cNvPr id="6" name="矩形 5"/>
          <p:cNvSpPr/>
          <p:nvPr/>
        </p:nvSpPr>
        <p:spPr>
          <a:xfrm rot="13500000">
            <a:off x="1480344" y="477044"/>
            <a:ext cx="292100" cy="290512"/>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noProof="1">
              <a:solidFill>
                <a:prstClr val="white"/>
              </a:solidFill>
              <a:latin typeface="方正黑体简体" pitchFamily="2" charset="-122"/>
              <a:ea typeface="方正黑体简体" pitchFamily="2" charset="-122"/>
              <a:cs typeface="+mn-ea"/>
              <a:sym typeface="+mn-lt"/>
            </a:endParaRPr>
          </a:p>
        </p:txBody>
      </p:sp>
    </p:spTree>
  </p:cSld>
  <p:clrMapOvr>
    <a:masterClrMapping/>
  </p:clrMapOvr>
  <p:transition spd="slow" advTm="10000">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标题 2"/>
          <p:cNvSpPr>
            <a:spLocks noGrp="1"/>
          </p:cNvSpPr>
          <p:nvPr>
            <p:ph type="title"/>
          </p:nvPr>
        </p:nvSpPr>
        <p:spPr>
          <a:xfrm>
            <a:off x="838200" y="125413"/>
            <a:ext cx="9669463" cy="795337"/>
          </a:xfrm>
        </p:spPr>
        <p:txBody>
          <a:bodyPr anchor="ctr" anchorCtr="0"/>
          <a:lstStyle/>
          <a:p>
            <a:r>
              <a:rPr lang="en-US" altLang="zh-CN" dirty="0"/>
              <a:t>3.2.1 101-1</a:t>
            </a:r>
            <a:r>
              <a:rPr lang="zh-CN" altLang="en-US" dirty="0"/>
              <a:t>表</a:t>
            </a:r>
            <a:endParaRPr lang="zh-CN" altLang="en-US" dirty="0"/>
          </a:p>
        </p:txBody>
      </p:sp>
      <p:sp>
        <p:nvSpPr>
          <p:cNvPr id="55298" name="文本框 3"/>
          <p:cNvSpPr txBox="1"/>
          <p:nvPr/>
        </p:nvSpPr>
        <p:spPr>
          <a:xfrm>
            <a:off x="372745" y="1044575"/>
            <a:ext cx="11446510" cy="4984750"/>
          </a:xfrm>
          <a:prstGeom prst="rect">
            <a:avLst/>
          </a:prstGeom>
          <a:noFill/>
          <a:ln w="9525">
            <a:noFill/>
          </a:ln>
        </p:spPr>
        <p:txBody>
          <a:bodyPr wrap="square" anchor="t" anchorCtr="0">
            <a:spAutoFit/>
          </a:bodyPr>
          <a:lstStyle/>
          <a:p>
            <a:pPr eaLnBrk="0" hangingPunct="0">
              <a:lnSpc>
                <a:spcPct val="150000"/>
              </a:lnSpc>
            </a:pPr>
            <a:r>
              <a:rPr lang="en-US" altLang="zh-CN" sz="2400" b="1" dirty="0">
                <a:latin typeface="楷体" panose="02010609060101010101" charset="-122"/>
                <a:ea typeface="楷体" panose="02010609060101010101" charset="-122"/>
              </a:rPr>
              <a:t>100 </a:t>
            </a:r>
            <a:r>
              <a:rPr lang="zh-CN" altLang="en-US" sz="2400" b="1" dirty="0">
                <a:latin typeface="楷体" panose="02010609060101010101" charset="-122"/>
                <a:ea typeface="楷体" panose="02010609060101010101" charset="-122"/>
              </a:rPr>
              <a:t>是否为“视同法人单位”？如是，请勾选</a:t>
            </a:r>
            <a:endParaRPr lang="zh-CN" altLang="en-US" sz="2400" dirty="0">
              <a:latin typeface="FZZhengHeiS-R-GB"/>
              <a:ea typeface="FZHei-B01S"/>
            </a:endParaRPr>
          </a:p>
          <a:p>
            <a:pPr eaLnBrk="0" hangingPunct="0">
              <a:lnSpc>
                <a:spcPct val="150000"/>
              </a:lnSpc>
            </a:pPr>
            <a:endParaRPr lang="zh-CN" altLang="en-US" sz="2400" dirty="0">
              <a:latin typeface="FZZhengHeiS-R-GB"/>
              <a:ea typeface="FZHei-B01S"/>
            </a:endParaRPr>
          </a:p>
          <a:p>
            <a:pPr eaLnBrk="0" hangingPunct="0">
              <a:lnSpc>
                <a:spcPct val="150000"/>
              </a:lnSpc>
            </a:pPr>
            <a:endParaRPr lang="zh-CN" altLang="en-US" sz="2000" dirty="0">
              <a:solidFill>
                <a:srgbClr val="FF0000"/>
              </a:solidFill>
              <a:latin typeface="黑体" panose="02010609060101010101" charset="-122"/>
              <a:ea typeface="黑体" panose="02010609060101010101" charset="-122"/>
            </a:endParaRPr>
          </a:p>
          <a:p>
            <a:pPr eaLnBrk="0" hangingPunct="0">
              <a:lnSpc>
                <a:spcPct val="150000"/>
              </a:lnSpc>
            </a:pPr>
            <a:r>
              <a:rPr lang="zh-CN" altLang="en-US" sz="2400" dirty="0">
                <a:solidFill>
                  <a:srgbClr val="FF0000"/>
                </a:solidFill>
                <a:latin typeface="黑体" panose="02010609060101010101" charset="-122"/>
                <a:ea typeface="黑体" panose="02010609060101010101" charset="-122"/>
              </a:rPr>
              <a:t>填报主体：</a:t>
            </a:r>
            <a:r>
              <a:rPr lang="zh-CN" altLang="en-US" sz="2400" u="sng" dirty="0">
                <a:solidFill>
                  <a:srgbClr val="0070C0"/>
                </a:solidFill>
                <a:latin typeface="黑体" panose="02010609060101010101" charset="-122"/>
                <a:ea typeface="黑体" panose="02010609060101010101" charset="-122"/>
              </a:rPr>
              <a:t>填报单位免填</a:t>
            </a:r>
            <a:r>
              <a:rPr lang="zh-CN" altLang="en-US" sz="2400" u="sng" dirty="0">
                <a:latin typeface="黑体" panose="02010609060101010101" charset="-122"/>
                <a:ea typeface="黑体" panose="02010609060101010101" charset="-122"/>
              </a:rPr>
              <a:t>，由统计机构填写。</a:t>
            </a:r>
            <a:endParaRPr lang="en-US" altLang="zh-CN" sz="2400" u="sng" dirty="0">
              <a:latin typeface="黑体" panose="02010609060101010101" charset="-122"/>
              <a:ea typeface="黑体" panose="02010609060101010101" charset="-122"/>
            </a:endParaRPr>
          </a:p>
          <a:p>
            <a:pPr eaLnBrk="0" hangingPunct="0">
              <a:lnSpc>
                <a:spcPct val="150000"/>
              </a:lnSpc>
            </a:pPr>
            <a:r>
              <a:rPr lang="zh-CN" altLang="en-US" sz="2400" dirty="0">
                <a:latin typeface="黑体" panose="02010609060101010101" charset="-122"/>
                <a:ea typeface="黑体" panose="02010609060101010101" charset="-122"/>
              </a:rPr>
              <a:t>    按照统计单位划分有关规定，将全部（包括制度中规定的范围内单位和设管司审批后同意视同法人的单位两大类）视同法人单位统计的产业活动单位进行勾选。</a:t>
            </a:r>
            <a:endParaRPr lang="zh-CN" altLang="en-US" sz="2400" dirty="0">
              <a:solidFill>
                <a:srgbClr val="FF0000"/>
              </a:solidFill>
              <a:latin typeface="黑体" panose="02010609060101010101" charset="-122"/>
              <a:ea typeface="黑体" panose="02010609060101010101" charset="-122"/>
            </a:endParaRPr>
          </a:p>
          <a:p>
            <a:pPr eaLnBrk="0" hangingPunct="0">
              <a:lnSpc>
                <a:spcPct val="150000"/>
              </a:lnSpc>
            </a:pPr>
            <a:r>
              <a:rPr lang="zh-CN" altLang="en-US" sz="2400" dirty="0">
                <a:solidFill>
                  <a:srgbClr val="00B050"/>
                </a:solidFill>
                <a:latin typeface="黑体" panose="02010609060101010101" charset="-122"/>
                <a:ea typeface="黑体" panose="02010609060101010101" charset="-122"/>
                <a:sym typeface="微软雅黑" panose="020B0503020204020204" charset="-122"/>
              </a:rPr>
              <a:t>填报要求：</a:t>
            </a:r>
            <a:endParaRPr lang="zh-CN" altLang="en-US" sz="2400" dirty="0">
              <a:solidFill>
                <a:srgbClr val="00B050"/>
              </a:solidFill>
              <a:latin typeface="黑体" panose="02010609060101010101" charset="-122"/>
              <a:ea typeface="黑体" panose="02010609060101010101" charset="-122"/>
            </a:endParaRPr>
          </a:p>
          <a:p>
            <a:pPr eaLnBrk="0" hangingPunct="0">
              <a:lnSpc>
                <a:spcPct val="150000"/>
              </a:lnSpc>
            </a:pPr>
            <a:r>
              <a:rPr lang="en-US" altLang="zh-CN" sz="2400" dirty="0">
                <a:solidFill>
                  <a:schemeClr val="accent2"/>
                </a:solidFill>
                <a:latin typeface="汉仪叶叶相思体简" panose="02010509060101010101" charset="-122"/>
                <a:ea typeface="汉仪叶叶相思体简" panose="02010509060101010101" charset="-122"/>
                <a:sym typeface="FZHei-B01S"/>
              </a:rPr>
              <a:t>★</a:t>
            </a:r>
            <a:r>
              <a:rPr lang="zh-CN" altLang="en-US" sz="2400" dirty="0">
                <a:latin typeface="黑体" panose="02010609060101010101" charset="-122"/>
                <a:ea typeface="黑体" panose="02010609060101010101" charset="-122"/>
                <a:sym typeface="微软雅黑" panose="020B0503020204020204" charset="-122"/>
              </a:rPr>
              <a:t>单位详细名称包含“分公司、分厂、分部”等字眼的，必须勾选此项。</a:t>
            </a:r>
            <a:endParaRPr lang="zh-CN" altLang="en-US" sz="2400" dirty="0">
              <a:latin typeface="黑体" panose="02010609060101010101" charset="-122"/>
              <a:ea typeface="黑体" panose="02010609060101010101" charset="-122"/>
            </a:endParaRPr>
          </a:p>
          <a:p>
            <a:pPr eaLnBrk="0" hangingPunct="0">
              <a:lnSpc>
                <a:spcPct val="150000"/>
              </a:lnSpc>
            </a:pPr>
            <a:endParaRPr lang="zh-CN" altLang="en-US" sz="2400" dirty="0">
              <a:latin typeface="FZZhengHeiS-R-GB"/>
              <a:ea typeface="FZHei-B01S"/>
            </a:endParaRPr>
          </a:p>
        </p:txBody>
      </p:sp>
      <p:pic>
        <p:nvPicPr>
          <p:cNvPr id="55299" name="图片 1"/>
          <p:cNvPicPr>
            <a:picLocks noChangeAspect="1"/>
          </p:cNvPicPr>
          <p:nvPr/>
        </p:nvPicPr>
        <p:blipFill>
          <a:blip r:embed="rId1"/>
          <a:stretch>
            <a:fillRect/>
          </a:stretch>
        </p:blipFill>
        <p:spPr>
          <a:xfrm>
            <a:off x="462915" y="1866265"/>
            <a:ext cx="8436610" cy="385445"/>
          </a:xfrm>
          <a:prstGeom prst="rect">
            <a:avLst/>
          </a:prstGeom>
          <a:noFill/>
          <a:ln w="9525">
            <a:noFill/>
          </a:ln>
        </p:spPr>
      </p:pic>
    </p:spTree>
  </p:cSld>
  <p:clrMapOvr>
    <a:masterClrMapping/>
  </p:clrMapOvr>
  <p:transition spd="slow" advTm="10000">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标题 2"/>
          <p:cNvSpPr>
            <a:spLocks noGrp="1"/>
          </p:cNvSpPr>
          <p:nvPr>
            <p:ph type="title"/>
          </p:nvPr>
        </p:nvSpPr>
        <p:spPr>
          <a:xfrm>
            <a:off x="838200" y="125413"/>
            <a:ext cx="9669463" cy="795337"/>
          </a:xfrm>
        </p:spPr>
        <p:txBody>
          <a:bodyPr anchor="ctr" anchorCtr="0"/>
          <a:lstStyle/>
          <a:p>
            <a:r>
              <a:rPr lang="en-US" altLang="zh-CN" dirty="0"/>
              <a:t>3.2.1 101-1</a:t>
            </a:r>
            <a:r>
              <a:rPr lang="zh-CN" altLang="en-US" dirty="0"/>
              <a:t>表</a:t>
            </a:r>
            <a:endParaRPr lang="zh-CN" altLang="en-US" dirty="0"/>
          </a:p>
        </p:txBody>
      </p:sp>
      <p:sp>
        <p:nvSpPr>
          <p:cNvPr id="57346" name="文本框 3"/>
          <p:cNvSpPr txBox="1"/>
          <p:nvPr/>
        </p:nvSpPr>
        <p:spPr>
          <a:xfrm>
            <a:off x="379095" y="890270"/>
            <a:ext cx="11640820" cy="5077460"/>
          </a:xfrm>
          <a:prstGeom prst="rect">
            <a:avLst/>
          </a:prstGeom>
          <a:noFill/>
          <a:ln w="9525">
            <a:noFill/>
          </a:ln>
        </p:spPr>
        <p:txBody>
          <a:bodyPr wrap="square" anchor="t" anchorCtr="0">
            <a:spAutoFit/>
          </a:bodyPr>
          <a:lstStyle/>
          <a:p>
            <a:pPr eaLnBrk="0" hangingPunct="0">
              <a:lnSpc>
                <a:spcPct val="150000"/>
              </a:lnSpc>
            </a:pPr>
            <a:r>
              <a:rPr lang="en-US" altLang="zh-CN" sz="2400" b="1" dirty="0">
                <a:latin typeface="楷体" panose="02010609060101010101" charset="-122"/>
                <a:ea typeface="楷体" panose="02010609060101010101" charset="-122"/>
              </a:rPr>
              <a:t>109 </a:t>
            </a:r>
            <a:r>
              <a:rPr lang="zh-CN" altLang="en-US" sz="2400" b="1" dirty="0">
                <a:latin typeface="楷体" panose="02010609060101010101" charset="-122"/>
                <a:ea typeface="楷体" panose="02010609060101010101" charset="-122"/>
              </a:rPr>
              <a:t>统一社会信用代码</a:t>
            </a:r>
            <a:endParaRPr lang="zh-CN" altLang="en-US" sz="2400" dirty="0">
              <a:latin typeface="FZZhengHeiS-R-GB"/>
              <a:ea typeface="FZHei-B01S"/>
            </a:endParaRPr>
          </a:p>
          <a:p>
            <a:pPr eaLnBrk="0" hangingPunct="0">
              <a:lnSpc>
                <a:spcPct val="150000"/>
              </a:lnSpc>
            </a:pPr>
            <a:endParaRPr lang="zh-CN" altLang="en-US" sz="2400" dirty="0">
              <a:latin typeface="FZZhengHeiS-R-GB"/>
              <a:ea typeface="FZHei-B01S"/>
            </a:endParaRPr>
          </a:p>
          <a:p>
            <a:pPr eaLnBrk="0" hangingPunct="0">
              <a:lnSpc>
                <a:spcPct val="150000"/>
              </a:lnSpc>
            </a:pPr>
            <a:r>
              <a:rPr lang="zh-CN" altLang="en-US" sz="2400" dirty="0">
                <a:solidFill>
                  <a:srgbClr val="7030A0"/>
                </a:solidFill>
                <a:latin typeface="黑体" panose="02010609060101010101" charset="-122"/>
                <a:ea typeface="黑体" panose="02010609060101010101" charset="-122"/>
              </a:rPr>
              <a:t>指标含义：</a:t>
            </a:r>
            <a:r>
              <a:rPr lang="zh-CN" altLang="en-US" sz="2400" dirty="0">
                <a:latin typeface="楷体" panose="02010609060101010101" charset="-122"/>
                <a:ea typeface="楷体" panose="02010609060101010101" charset="-122"/>
              </a:rPr>
              <a:t>指按照《国务院关于批转发展改革委等部门法人和其他组织统一社会信用代码制度建设总体方案的通知》（国发〔2015〕33号）规定，由赋码主管部门给每一个法人单位和其他组织颁发的在全国范围内唯一的、终身不变的法定身份识别码。</a:t>
            </a:r>
            <a:endParaRPr lang="zh-CN" altLang="en-US" sz="2400" dirty="0">
              <a:latin typeface="楷体" panose="02010609060101010101" charset="-122"/>
              <a:ea typeface="楷体" panose="02010609060101010101" charset="-122"/>
            </a:endParaRPr>
          </a:p>
          <a:p>
            <a:pPr eaLnBrk="0" hangingPunct="0">
              <a:lnSpc>
                <a:spcPct val="150000"/>
              </a:lnSpc>
            </a:pPr>
            <a:r>
              <a:rPr lang="zh-CN" altLang="en-US" sz="2400" dirty="0">
                <a:solidFill>
                  <a:srgbClr val="FF0000"/>
                </a:solidFill>
                <a:latin typeface="黑体" panose="02010609060101010101" charset="-122"/>
                <a:ea typeface="黑体" panose="02010609060101010101" charset="-122"/>
              </a:rPr>
              <a:t>填报主体：</a:t>
            </a:r>
            <a:r>
              <a:rPr lang="zh-CN" altLang="en-US" sz="2400" u="sng" dirty="0">
                <a:latin typeface="黑体" panose="02010609060101010101" charset="-122"/>
                <a:ea typeface="黑体" panose="02010609060101010101" charset="-122"/>
              </a:rPr>
              <a:t>所有单位均填写本项。</a:t>
            </a:r>
            <a:endParaRPr lang="zh-CN" altLang="en-US" sz="2400" u="sng" dirty="0">
              <a:latin typeface="黑体" panose="02010609060101010101" charset="-122"/>
              <a:ea typeface="黑体" panose="02010609060101010101" charset="-122"/>
            </a:endParaRPr>
          </a:p>
          <a:p>
            <a:pPr eaLnBrk="0" hangingPunct="0">
              <a:lnSpc>
                <a:spcPct val="150000"/>
              </a:lnSpc>
            </a:pPr>
            <a:r>
              <a:rPr lang="zh-CN" altLang="en-US" sz="2400" dirty="0">
                <a:solidFill>
                  <a:srgbClr val="00B050"/>
                </a:solidFill>
                <a:latin typeface="黑体" panose="02010609060101010101" charset="-122"/>
                <a:ea typeface="黑体" panose="02010609060101010101" charset="-122"/>
              </a:rPr>
              <a:t>填报要求：</a:t>
            </a:r>
            <a:r>
              <a:rPr lang="zh-CN" altLang="en-US" sz="2400" dirty="0">
                <a:latin typeface="黑体" panose="02010609060101010101" charset="-122"/>
                <a:ea typeface="黑体" panose="02010609060101010101" charset="-122"/>
              </a:rPr>
              <a:t> </a:t>
            </a:r>
            <a:endParaRPr lang="zh-CN" altLang="en-US" sz="2400" dirty="0">
              <a:latin typeface="黑体" panose="02010609060101010101" charset="-122"/>
              <a:ea typeface="黑体" panose="02010609060101010101" charset="-122"/>
            </a:endParaRPr>
          </a:p>
          <a:p>
            <a:pPr eaLnBrk="0" hangingPunct="0">
              <a:lnSpc>
                <a:spcPct val="150000"/>
              </a:lnSpc>
            </a:pPr>
            <a:r>
              <a:rPr lang="en-US" altLang="zh-CN" sz="2400" dirty="0">
                <a:solidFill>
                  <a:schemeClr val="accent2"/>
                </a:solidFill>
                <a:latin typeface="汉仪叶叶相思体简" panose="02010509060101010101" charset="-122"/>
                <a:ea typeface="汉仪叶叶相思体简" panose="02010509060101010101" charset="-122"/>
                <a:sym typeface="FZHei-B01S"/>
              </a:rPr>
              <a:t>★</a:t>
            </a:r>
            <a:r>
              <a:rPr lang="zh-CN" altLang="en-US" sz="2400" dirty="0">
                <a:latin typeface="黑体" panose="02010609060101010101" charset="-122"/>
                <a:ea typeface="黑体" panose="02010609060101010101" charset="-122"/>
              </a:rPr>
              <a:t>按照《营业执照》（证书）上的统一社会信用代码填写，</a:t>
            </a:r>
            <a:r>
              <a:rPr lang="en-US" altLang="zh-CN" sz="2400" dirty="0">
                <a:latin typeface="黑体" panose="02010609060101010101" charset="-122"/>
                <a:ea typeface="黑体" panose="02010609060101010101" charset="-122"/>
              </a:rPr>
              <a:t>18</a:t>
            </a:r>
            <a:r>
              <a:rPr lang="zh-CN" altLang="en-US" sz="2400" dirty="0">
                <a:latin typeface="黑体" panose="02010609060101010101" charset="-122"/>
                <a:ea typeface="黑体" panose="02010609060101010101" charset="-122"/>
              </a:rPr>
              <a:t>位的阿拉伯数字或大写英文字母。</a:t>
            </a:r>
            <a:endParaRPr lang="zh-CN" altLang="en-US" dirty="0">
              <a:latin typeface="FZZhengHeiS-R-GB"/>
              <a:ea typeface="FZHei-B01S"/>
            </a:endParaRPr>
          </a:p>
        </p:txBody>
      </p:sp>
      <p:pic>
        <p:nvPicPr>
          <p:cNvPr id="57347" name="图片 1"/>
          <p:cNvPicPr>
            <a:picLocks noChangeAspect="1"/>
          </p:cNvPicPr>
          <p:nvPr/>
        </p:nvPicPr>
        <p:blipFill>
          <a:blip r:embed="rId1"/>
          <a:stretch>
            <a:fillRect/>
          </a:stretch>
        </p:blipFill>
        <p:spPr>
          <a:xfrm>
            <a:off x="514350" y="1489710"/>
            <a:ext cx="6600190" cy="628650"/>
          </a:xfrm>
          <a:prstGeom prst="rect">
            <a:avLst/>
          </a:prstGeom>
          <a:noFill/>
          <a:ln w="9525">
            <a:noFill/>
          </a:ln>
        </p:spPr>
      </p:pic>
    </p:spTree>
  </p:cSld>
  <p:clrMapOvr>
    <a:masterClrMapping/>
  </p:clrMapOvr>
  <p:transition spd="slow" advTm="10000">
    <p:fade/>
  </p:transition>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PA" val="v3.0.1"/>
</p:tagLst>
</file>

<file path=ppt/tags/tag13.xml><?xml version="1.0" encoding="utf-8"?>
<p:tagLst xmlns:p="http://schemas.openxmlformats.org/presentationml/2006/main">
  <p:tag name="PA" val="v3.0.1"/>
</p:tagLst>
</file>

<file path=ppt/tags/tag14.xml><?xml version="1.0" encoding="utf-8"?>
<p:tagLst xmlns:p="http://schemas.openxmlformats.org/presentationml/2006/main">
  <p:tag name="PA" val="v3.0.1"/>
</p:tagLst>
</file>

<file path=ppt/tags/tag15.xml><?xml version="1.0" encoding="utf-8"?>
<p:tagLst xmlns:p="http://schemas.openxmlformats.org/presentationml/2006/main">
  <p:tag name="PA" val="v3.0.1"/>
</p:tagLst>
</file>

<file path=ppt/tags/tag16.xml><?xml version="1.0" encoding="utf-8"?>
<p:tagLst xmlns:p="http://schemas.openxmlformats.org/presentationml/2006/main">
  <p:tag name="PA" val="v3.0.1"/>
</p:tagLst>
</file>

<file path=ppt/tags/tag17.xml><?xml version="1.0" encoding="utf-8"?>
<p:tagLst xmlns:p="http://schemas.openxmlformats.org/presentationml/2006/main">
  <p:tag name="PA" val="v3.0.1"/>
</p:tagLst>
</file>

<file path=ppt/tags/tag18.xml><?xml version="1.0" encoding="utf-8"?>
<p:tagLst xmlns:p="http://schemas.openxmlformats.org/presentationml/2006/main">
  <p:tag name="PA" val="v3.0.1"/>
</p:tagLst>
</file>

<file path=ppt/tags/tag19.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20.xml><?xml version="1.0" encoding="utf-8"?>
<p:tagLst xmlns:p="http://schemas.openxmlformats.org/presentationml/2006/main">
  <p:tag name="PA" val="v3.0.1"/>
</p:tagLst>
</file>

<file path=ppt/tags/tag21.xml><?xml version="1.0" encoding="utf-8"?>
<p:tagLst xmlns:p="http://schemas.openxmlformats.org/presentationml/2006/main">
  <p:tag name="PA" val="v3.0.1"/>
</p:tagLst>
</file>

<file path=ppt/tags/tag22.xml><?xml version="1.0" encoding="utf-8"?>
<p:tagLst xmlns:p="http://schemas.openxmlformats.org/presentationml/2006/main">
  <p:tag name="KSO_WPP_MARK_KEY" val="acf261e4-d80b-4fe0-a349-d746b49b7af5"/>
  <p:tag name="COMMONDATA" val="eyJoZGlkIjoiM2Y2ZjZiMmFjNGQ5NzkxZDFkODUzNjk3OWRkYWI0ZDkifQ=="/>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rv3fj2s">
      <a:majorFont>
        <a:latin typeface="FZZhengHeiS-R-GB"/>
        <a:ea typeface="FZHei-B01S"/>
        <a:cs typeface=""/>
      </a:majorFont>
      <a:minorFont>
        <a:latin typeface="FZZhengHeiS-R-GB"/>
        <a:ea typeface="FZHei-B01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a:spPr>
      <a:bodyPr rtlCol="0" anchor="ctr"/>
      <a:lstStyle>
        <a:defPPr algn="ctr">
          <a:defRPr dirty="0">
            <a:solidFill>
              <a:prstClr val="white"/>
            </a:solidFill>
            <a:latin typeface="方正黑体简体" pitchFamily="2" charset="-122"/>
            <a:ea typeface="方正黑体简体" pitchFamily="2" charset="-122"/>
            <a:cs typeface="+mn-ea"/>
            <a:sym typeface="+mn-lt"/>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rv3fj2s">
      <a:majorFont>
        <a:latin typeface="FZZhengHeiS-R-GB"/>
        <a:ea typeface="FZHei-B01S"/>
        <a:cs typeface=""/>
      </a:majorFont>
      <a:minorFont>
        <a:latin typeface="FZZhengHeiS-R-GB"/>
        <a:ea typeface="FZHei-B01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a:spPr>
      <a:bodyPr rtlCol="0" anchor="ctr"/>
      <a:lstStyle>
        <a:defPPr algn="ctr">
          <a:defRPr dirty="0">
            <a:solidFill>
              <a:prstClr val="white"/>
            </a:solidFill>
            <a:latin typeface="方正黑体简体" pitchFamily="2" charset="-122"/>
            <a:ea typeface="方正黑体简体" pitchFamily="2" charset="-122"/>
            <a:cs typeface="+mn-ea"/>
            <a:sym typeface="+mn-lt"/>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23523</Words>
  <Application>WPS 演示</Application>
  <PresentationFormat>宽屏</PresentationFormat>
  <Paragraphs>2575</Paragraphs>
  <Slides>154</Slides>
  <Notes>60</Notes>
  <HiddenSlides>0</HiddenSlides>
  <MMClips>0</MMClips>
  <ScaleCrop>false</ScaleCrop>
  <HeadingPairs>
    <vt:vector size="6" baseType="variant">
      <vt:variant>
        <vt:lpstr>已用的字体</vt:lpstr>
      </vt:variant>
      <vt:variant>
        <vt:i4>27</vt:i4>
      </vt:variant>
      <vt:variant>
        <vt:lpstr>主题</vt:lpstr>
      </vt:variant>
      <vt:variant>
        <vt:i4>2</vt:i4>
      </vt:variant>
      <vt:variant>
        <vt:lpstr>幻灯片标题</vt:lpstr>
      </vt:variant>
      <vt:variant>
        <vt:i4>154</vt:i4>
      </vt:variant>
    </vt:vector>
  </HeadingPairs>
  <TitlesOfParts>
    <vt:vector size="183" baseType="lpstr">
      <vt:lpstr>Arial</vt:lpstr>
      <vt:lpstr>宋体</vt:lpstr>
      <vt:lpstr>Wingdings</vt:lpstr>
      <vt:lpstr>FZZhengHeiS-R-GB</vt:lpstr>
      <vt:lpstr>Segoe Print</vt:lpstr>
      <vt:lpstr>FZHei-B01S</vt:lpstr>
      <vt:lpstr>方正黑体简体</vt:lpstr>
      <vt:lpstr>微软雅黑</vt:lpstr>
      <vt:lpstr>方正黑体简体</vt:lpstr>
      <vt:lpstr>楷体_GB2312</vt:lpstr>
      <vt:lpstr>新宋体</vt:lpstr>
      <vt:lpstr>杨任东竹石体-Bold</vt:lpstr>
      <vt:lpstr>思源黑体 Medium</vt:lpstr>
      <vt:lpstr>黑体</vt:lpstr>
      <vt:lpstr>Arial Unicode MS</vt:lpstr>
      <vt:lpstr>Calibri</vt:lpstr>
      <vt:lpstr>仿宋</vt:lpstr>
      <vt:lpstr>方正小标宋_GBK</vt:lpstr>
      <vt:lpstr>方正黑体_GBK</vt:lpstr>
      <vt:lpstr>东文宋体</vt:lpstr>
      <vt:lpstr>汉仪书宋二S</vt:lpstr>
      <vt:lpstr>方正黑体简体</vt:lpstr>
      <vt:lpstr>汉仪叶叶相思体简</vt:lpstr>
      <vt:lpstr>楷体</vt:lpstr>
      <vt:lpstr>方正楷体_GBK</vt:lpstr>
      <vt:lpstr>等线</vt:lpstr>
      <vt:lpstr>华文楷体</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调查单位基本情况统计报表</vt:lpstr>
      <vt:lpstr>统计范围</vt:lpstr>
      <vt:lpstr>PowerPoint 演示文稿</vt:lpstr>
      <vt:lpstr>统计范围</vt:lpstr>
      <vt:lpstr>PowerPoint 演示文稿</vt:lpstr>
      <vt:lpstr>PowerPoint 演示文稿</vt:lpstr>
      <vt:lpstr>PowerPoint 演示文稿</vt:lpstr>
      <vt:lpstr>PowerPoint 演示文稿</vt:lpstr>
      <vt:lpstr> 总说明</vt:lpstr>
      <vt:lpstr> 总说明</vt:lpstr>
      <vt:lpstr> 总说明</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3.2.1 101-1表</vt:lpstr>
      <vt:lpstr>3.2.1 101-1表</vt:lpstr>
      <vt:lpstr>3.2.1 101-1表</vt:lpstr>
      <vt:lpstr>3.2.1 101-1表</vt:lpstr>
      <vt:lpstr>3.2.1 101-1表</vt:lpstr>
      <vt:lpstr>3.2.1 101-1表</vt:lpstr>
      <vt:lpstr>3.2.1 101-1表</vt:lpstr>
      <vt:lpstr>3.2.1 101-1表</vt:lpstr>
      <vt:lpstr>3.2.1 101-1表</vt:lpstr>
      <vt:lpstr>3.2.1 101-1表</vt:lpstr>
      <vt:lpstr>3.2.1 101-1表</vt:lpstr>
      <vt:lpstr>3.2.1 101-1表</vt:lpstr>
      <vt:lpstr>3.2.1 101-1表</vt:lpstr>
      <vt:lpstr>3.2.1 101-1表</vt:lpstr>
      <vt:lpstr>3.2.1 101-1表</vt:lpstr>
      <vt:lpstr>3.2.1 101-1表</vt:lpstr>
      <vt:lpstr>3.2.1 101-1表</vt:lpstr>
      <vt:lpstr>3.2.1 101-1表</vt:lpstr>
      <vt:lpstr>3.2.1 101-1表</vt:lpstr>
      <vt:lpstr>3.2.1 101-1表</vt:lpstr>
      <vt:lpstr>3.2.1 101-1表</vt:lpstr>
      <vt:lpstr>3.2.1 101-1表</vt:lpstr>
      <vt:lpstr>3.2.1 101-1表</vt:lpstr>
      <vt:lpstr>3.2.1 101-1表</vt:lpstr>
      <vt:lpstr>3.2.1 101-1表</vt:lpstr>
      <vt:lpstr>3.2.1 101-1表</vt:lpstr>
      <vt:lpstr>3.2.1 101-1表</vt:lpstr>
      <vt:lpstr>3.2.1 101-1表</vt:lpstr>
      <vt:lpstr>3.2.1 101-1表</vt:lpstr>
      <vt:lpstr>3.2.1 101-1表</vt:lpstr>
      <vt:lpstr>3.2.1 101-1表</vt:lpstr>
      <vt:lpstr>3.2.1 101-1表</vt:lpstr>
      <vt:lpstr>3.2.1 101-1表</vt:lpstr>
      <vt:lpstr>3.2.1 101-1表</vt:lpstr>
      <vt:lpstr>3.2.1 101-1表</vt:lpstr>
      <vt:lpstr>3.2.1 101-1表</vt:lpstr>
      <vt:lpstr>3.2.1 101-1表</vt:lpstr>
      <vt:lpstr>3.2.1 101-1表</vt:lpstr>
      <vt:lpstr>3.2.1 101-1表</vt:lpstr>
      <vt:lpstr>3.2.1 101-1表</vt:lpstr>
      <vt:lpstr>3.2.1 101-1表</vt:lpstr>
      <vt:lpstr>3.2.1 101-1表</vt:lpstr>
      <vt:lpstr>3.2.2 101-2表</vt:lpstr>
      <vt:lpstr>3.2.2 101-2表</vt:lpstr>
      <vt:lpstr>3.2.2 101-2表</vt:lpstr>
      <vt:lpstr>3.2.2 101-2表</vt:lpstr>
      <vt:lpstr>3.2.2 101-2表</vt:lpstr>
      <vt:lpstr>3.2.2 101-2表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nbs</dc:creator>
  <cp:lastModifiedBy>佳欣</cp:lastModifiedBy>
  <cp:revision>1209</cp:revision>
  <dcterms:created xsi:type="dcterms:W3CDTF">2022-11-01T02:58:00Z</dcterms:created>
  <dcterms:modified xsi:type="dcterms:W3CDTF">2022-11-11T07:25:24Z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2052-11.1.0.12763</vt:lpwstr>
  </property>
  <property fmtid="{D5CDD505-2E9C-101B-9397-08002B2CF9AE}" pid="3" name="ICV">
    <vt:lpwstr>7A0B6B382B474F3095A7013384785633</vt:lpwstr>
  </property>
</Properties>
</file>