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handoutMasters/handoutMaster1.xml" ContentType="application/vnd.openxmlformats-officedocument.presentationml.handoutMaster+xml"/>
  <Override PartName="/ppt/media/image6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handoutMasterIdLst>
    <p:handoutMasterId r:id="rId17"/>
  </p:handoutMasterIdLst>
  <p:sldIdLst>
    <p:sldId id="861" r:id="rId3"/>
    <p:sldId id="278" r:id="rId5"/>
    <p:sldId id="849" r:id="rId6"/>
    <p:sldId id="901" r:id="rId7"/>
    <p:sldId id="855" r:id="rId8"/>
    <p:sldId id="880" r:id="rId9"/>
    <p:sldId id="881" r:id="rId10"/>
    <p:sldId id="858" r:id="rId11"/>
    <p:sldId id="895" r:id="rId12"/>
    <p:sldId id="897" r:id="rId13"/>
    <p:sldId id="898" r:id="rId14"/>
    <p:sldId id="896" r:id="rId15"/>
    <p:sldId id="857" r:id="rId16"/>
  </p:sldIdLst>
  <p:sldSz cx="12192000" cy="6858000"/>
  <p:notesSz cx="6858000" cy="9144000"/>
  <p:embeddedFontLst>
    <p:embeddedFont>
      <p:font typeface="汉仪润圆-65简" panose="00020600040101010101" pitchFamily="18" charset="-122"/>
      <p:regular r:id="rId21"/>
    </p:embeddedFont>
    <p:embeddedFont>
      <p:font typeface="方正粗黑宋简体" panose="02000000000000000000" charset="-122"/>
      <p:regular r:id="rId22"/>
    </p:embeddedFont>
    <p:embeddedFont>
      <p:font typeface="汉仪大黑" panose="01010104010101010101" charset="-122"/>
      <p:regular r:id="rId23"/>
    </p:embeddedFont>
  </p:embeddedFontLst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CBEF3"/>
    <a:srgbClr val="027BEC"/>
    <a:srgbClr val="2D353A"/>
    <a:srgbClr val="D44750"/>
    <a:srgbClr val="6AB566"/>
    <a:srgbClr val="61AA70"/>
    <a:srgbClr val="00F5D9"/>
    <a:srgbClr val="095BE2"/>
    <a:srgbClr val="08A2E1"/>
    <a:srgbClr val="41D0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26" autoAdjust="0"/>
    <p:restoredTop sz="94694" autoAdjust="0"/>
  </p:normalViewPr>
  <p:slideViewPr>
    <p:cSldViewPr snapToGrid="0" showGuides="1">
      <p:cViewPr varScale="1">
        <p:scale>
          <a:sx n="75" d="100"/>
          <a:sy n="75" d="100"/>
        </p:scale>
        <p:origin x="66" y="324"/>
      </p:cViewPr>
      <p:guideLst>
        <p:guide orient="horz" pos="2196"/>
        <p:guide pos="3760"/>
        <p:guide pos="416"/>
        <p:guide pos="7256"/>
        <p:guide orient="horz" pos="1518"/>
        <p:guide orient="horz" pos="761"/>
        <p:guide orient="horz" pos="3928"/>
        <p:guide orient="horz" pos="382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323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4" Type="http://schemas.openxmlformats.org/officeDocument/2006/relationships/tags" Target="tags/tag1.xml"/><Relationship Id="rId23" Type="http://schemas.openxmlformats.org/officeDocument/2006/relationships/font" Target="fonts/font3.fntdata"/><Relationship Id="rId22" Type="http://schemas.openxmlformats.org/officeDocument/2006/relationships/font" Target="fonts/font2.fntdata"/><Relationship Id="rId21" Type="http://schemas.openxmlformats.org/officeDocument/2006/relationships/font" Target="fonts/font1.fntdata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handoutMaster" Target="handoutMasters/handoutMaster1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汉仪润圆-65简" panose="00020600040101010101" pitchFamily="18" charset="-122"/>
              <a:ea typeface="汉仪润圆-65简" panose="00020600040101010101" pitchFamily="18" charset="-122"/>
              <a:cs typeface="汉仪润圆-65简" panose="00020600040101010101" pitchFamily="18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cs typeface="汉仪润圆-65简" panose="00020600040101010101" pitchFamily="18" charset="-122"/>
              </a:rPr>
            </a:fld>
            <a:endParaRPr lang="zh-CN" altLang="en-US">
              <a:cs typeface="汉仪润圆-65简" panose="00020600040101010101" pitchFamily="18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汉仪润圆-65简" panose="00020600040101010101" pitchFamily="18" charset="-122"/>
              <a:ea typeface="汉仪润圆-65简" panose="00020600040101010101" pitchFamily="18" charset="-122"/>
              <a:cs typeface="汉仪润圆-65简" panose="00020600040101010101" pitchFamily="18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cs typeface="汉仪润圆-65简" panose="00020600040101010101" pitchFamily="18" charset="-122"/>
              </a:rPr>
            </a:fld>
            <a:endParaRPr lang="zh-CN" altLang="en-US">
              <a:cs typeface="汉仪润圆-65简" panose="00020600040101010101" pitchFamily="18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汉仪润圆-65简" panose="00020600040101010101" pitchFamily="18" charset="-122"/>
                <a:ea typeface="汉仪润圆-65简" panose="00020600040101010101" pitchFamily="18" charset="-122"/>
                <a:cs typeface="汉仪润圆-65简" panose="00020600040101010101" pitchFamily="18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汉仪润圆-65简" panose="00020600040101010101" pitchFamily="18" charset="-122"/>
                <a:ea typeface="汉仪润圆-65简" panose="00020600040101010101" pitchFamily="18" charset="-122"/>
                <a:cs typeface="汉仪润圆-65简" panose="00020600040101010101" pitchFamily="18" charset="-122"/>
              </a:defRPr>
            </a:lvl1pPr>
          </a:lstStyle>
          <a:p>
            <a:fld id="{283CE2B5-C7CF-4FCB-A687-2965513C891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汉仪润圆-65简" panose="00020600040101010101" pitchFamily="18" charset="-122"/>
                <a:ea typeface="汉仪润圆-65简" panose="00020600040101010101" pitchFamily="18" charset="-122"/>
                <a:cs typeface="汉仪润圆-65简" panose="00020600040101010101" pitchFamily="18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汉仪润圆-65简" panose="00020600040101010101" pitchFamily="18" charset="-122"/>
                <a:ea typeface="汉仪润圆-65简" panose="00020600040101010101" pitchFamily="18" charset="-122"/>
                <a:cs typeface="汉仪润圆-65简" panose="00020600040101010101" pitchFamily="18" charset="-122"/>
              </a:defRPr>
            </a:lvl1pPr>
          </a:lstStyle>
          <a:p>
            <a:fld id="{9DAEF730-554A-4C31-AC8F-C3E8827AFB1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汉仪润圆-65简" panose="00020600040101010101" pitchFamily="18" charset="-122"/>
        <a:ea typeface="汉仪润圆-65简" panose="00020600040101010101" pitchFamily="18" charset="-122"/>
        <a:cs typeface="汉仪润圆-65简" panose="00020600040101010101" pitchFamily="18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汉仪润圆-65简" panose="00020600040101010101" pitchFamily="18" charset="-122"/>
        <a:ea typeface="汉仪润圆-65简" panose="00020600040101010101" pitchFamily="18" charset="-122"/>
        <a:cs typeface="汉仪润圆-65简" panose="00020600040101010101" pitchFamily="18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汉仪润圆-65简" panose="00020600040101010101" pitchFamily="18" charset="-122"/>
        <a:ea typeface="汉仪润圆-65简" panose="00020600040101010101" pitchFamily="18" charset="-122"/>
        <a:cs typeface="汉仪润圆-65简" panose="00020600040101010101" pitchFamily="18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汉仪润圆-65简" panose="00020600040101010101" pitchFamily="18" charset="-122"/>
        <a:ea typeface="汉仪润圆-65简" panose="00020600040101010101" pitchFamily="18" charset="-122"/>
        <a:cs typeface="汉仪润圆-65简" panose="00020600040101010101" pitchFamily="18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汉仪润圆-65简" panose="00020600040101010101" pitchFamily="18" charset="-122"/>
        <a:ea typeface="汉仪润圆-65简" panose="00020600040101010101" pitchFamily="18" charset="-122"/>
        <a:cs typeface="汉仪润圆-65简" panose="00020600040101010101" pitchFamily="18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8C40CB-2485-4A33-B1C8-1C50A20CB34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EF730-554A-4C31-AC8F-C3E8827AFB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EF730-554A-4C31-AC8F-C3E8827AFB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EF730-554A-4C31-AC8F-C3E8827AFB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EF730-554A-4C31-AC8F-C3E8827AFB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B905D4-827C-4148-B7A2-BD99F4484BE6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EF730-554A-4C31-AC8F-C3E8827AFB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EF730-554A-4C31-AC8F-C3E8827AFB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EF730-554A-4C31-AC8F-C3E8827AFB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EF730-554A-4C31-AC8F-C3E8827AFB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EF730-554A-4C31-AC8F-C3E8827AFB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EF730-554A-4C31-AC8F-C3E8827AFB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EF730-554A-4C31-AC8F-C3E8827AFB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660400" y="1607972"/>
            <a:ext cx="1606644" cy="4092432"/>
          </a:xfrm>
          <a:custGeom>
            <a:avLst/>
            <a:gdLst>
              <a:gd name="connsiteX0" fmla="*/ 327553 w 1965278"/>
              <a:gd name="connsiteY0" fmla="*/ 0 h 5895832"/>
              <a:gd name="connsiteX1" fmla="*/ 1637725 w 1965278"/>
              <a:gd name="connsiteY1" fmla="*/ 0 h 5895832"/>
              <a:gd name="connsiteX2" fmla="*/ 1965278 w 1965278"/>
              <a:gd name="connsiteY2" fmla="*/ 327553 h 5895832"/>
              <a:gd name="connsiteX3" fmla="*/ 1965278 w 1965278"/>
              <a:gd name="connsiteY3" fmla="*/ 5568279 h 5895832"/>
              <a:gd name="connsiteX4" fmla="*/ 1637725 w 1965278"/>
              <a:gd name="connsiteY4" fmla="*/ 5895832 h 5895832"/>
              <a:gd name="connsiteX5" fmla="*/ 327553 w 1965278"/>
              <a:gd name="connsiteY5" fmla="*/ 5895832 h 5895832"/>
              <a:gd name="connsiteX6" fmla="*/ 0 w 1965278"/>
              <a:gd name="connsiteY6" fmla="*/ 5568279 h 5895832"/>
              <a:gd name="connsiteX7" fmla="*/ 0 w 1965278"/>
              <a:gd name="connsiteY7" fmla="*/ 327553 h 5895832"/>
              <a:gd name="connsiteX8" fmla="*/ 327553 w 1965278"/>
              <a:gd name="connsiteY8" fmla="*/ 0 h 5895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65278" h="5895832">
                <a:moveTo>
                  <a:pt x="327553" y="0"/>
                </a:moveTo>
                <a:lnTo>
                  <a:pt x="1637725" y="0"/>
                </a:lnTo>
                <a:cubicBezTo>
                  <a:pt x="1818628" y="0"/>
                  <a:pt x="1965278" y="146650"/>
                  <a:pt x="1965278" y="327553"/>
                </a:cubicBezTo>
                <a:lnTo>
                  <a:pt x="1965278" y="5568279"/>
                </a:lnTo>
                <a:cubicBezTo>
                  <a:pt x="1965278" y="5749182"/>
                  <a:pt x="1818628" y="5895832"/>
                  <a:pt x="1637725" y="5895832"/>
                </a:cubicBezTo>
                <a:lnTo>
                  <a:pt x="327553" y="5895832"/>
                </a:lnTo>
                <a:cubicBezTo>
                  <a:pt x="146650" y="5895832"/>
                  <a:pt x="0" y="5749182"/>
                  <a:pt x="0" y="5568279"/>
                </a:cubicBezTo>
                <a:lnTo>
                  <a:pt x="0" y="327553"/>
                </a:lnTo>
                <a:cubicBezTo>
                  <a:pt x="0" y="146650"/>
                  <a:pt x="146650" y="0"/>
                  <a:pt x="327553" y="0"/>
                </a:cubicBez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1">
            <a:normAutofit/>
          </a:bodyPr>
          <a:lstStyle>
            <a:lvl1pPr>
              <a:defRPr lang="en-US" sz="600">
                <a:solidFill>
                  <a:schemeClr val="lt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2574878" y="1130300"/>
            <a:ext cx="1606644" cy="4092432"/>
          </a:xfrm>
          <a:custGeom>
            <a:avLst/>
            <a:gdLst>
              <a:gd name="connsiteX0" fmla="*/ 327553 w 1965278"/>
              <a:gd name="connsiteY0" fmla="*/ 0 h 5895832"/>
              <a:gd name="connsiteX1" fmla="*/ 1637725 w 1965278"/>
              <a:gd name="connsiteY1" fmla="*/ 0 h 5895832"/>
              <a:gd name="connsiteX2" fmla="*/ 1965278 w 1965278"/>
              <a:gd name="connsiteY2" fmla="*/ 327553 h 5895832"/>
              <a:gd name="connsiteX3" fmla="*/ 1965278 w 1965278"/>
              <a:gd name="connsiteY3" fmla="*/ 5568279 h 5895832"/>
              <a:gd name="connsiteX4" fmla="*/ 1637725 w 1965278"/>
              <a:gd name="connsiteY4" fmla="*/ 5895832 h 5895832"/>
              <a:gd name="connsiteX5" fmla="*/ 327553 w 1965278"/>
              <a:gd name="connsiteY5" fmla="*/ 5895832 h 5895832"/>
              <a:gd name="connsiteX6" fmla="*/ 0 w 1965278"/>
              <a:gd name="connsiteY6" fmla="*/ 5568279 h 5895832"/>
              <a:gd name="connsiteX7" fmla="*/ 0 w 1965278"/>
              <a:gd name="connsiteY7" fmla="*/ 327553 h 5895832"/>
              <a:gd name="connsiteX8" fmla="*/ 327553 w 1965278"/>
              <a:gd name="connsiteY8" fmla="*/ 0 h 5895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65278" h="5895832">
                <a:moveTo>
                  <a:pt x="327553" y="0"/>
                </a:moveTo>
                <a:lnTo>
                  <a:pt x="1637725" y="0"/>
                </a:lnTo>
                <a:cubicBezTo>
                  <a:pt x="1818628" y="0"/>
                  <a:pt x="1965278" y="146650"/>
                  <a:pt x="1965278" y="327553"/>
                </a:cubicBezTo>
                <a:lnTo>
                  <a:pt x="1965278" y="5568279"/>
                </a:lnTo>
                <a:cubicBezTo>
                  <a:pt x="1965278" y="5749182"/>
                  <a:pt x="1818628" y="5895832"/>
                  <a:pt x="1637725" y="5895832"/>
                </a:cubicBezTo>
                <a:lnTo>
                  <a:pt x="327553" y="5895832"/>
                </a:lnTo>
                <a:cubicBezTo>
                  <a:pt x="146650" y="5895832"/>
                  <a:pt x="0" y="5749182"/>
                  <a:pt x="0" y="5568279"/>
                </a:cubicBezTo>
                <a:lnTo>
                  <a:pt x="0" y="327553"/>
                </a:lnTo>
                <a:cubicBezTo>
                  <a:pt x="0" y="146650"/>
                  <a:pt x="146650" y="0"/>
                  <a:pt x="327553" y="0"/>
                </a:cubicBez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1">
            <a:normAutofit/>
          </a:bodyPr>
          <a:lstStyle>
            <a:lvl1pPr>
              <a:defRPr lang="en-US" sz="600">
                <a:solidFill>
                  <a:schemeClr val="lt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4489356" y="1828611"/>
            <a:ext cx="1606644" cy="4092432"/>
          </a:xfrm>
          <a:custGeom>
            <a:avLst/>
            <a:gdLst>
              <a:gd name="connsiteX0" fmla="*/ 327553 w 1965278"/>
              <a:gd name="connsiteY0" fmla="*/ 0 h 5895832"/>
              <a:gd name="connsiteX1" fmla="*/ 1637725 w 1965278"/>
              <a:gd name="connsiteY1" fmla="*/ 0 h 5895832"/>
              <a:gd name="connsiteX2" fmla="*/ 1965278 w 1965278"/>
              <a:gd name="connsiteY2" fmla="*/ 327553 h 5895832"/>
              <a:gd name="connsiteX3" fmla="*/ 1965278 w 1965278"/>
              <a:gd name="connsiteY3" fmla="*/ 5568279 h 5895832"/>
              <a:gd name="connsiteX4" fmla="*/ 1637725 w 1965278"/>
              <a:gd name="connsiteY4" fmla="*/ 5895832 h 5895832"/>
              <a:gd name="connsiteX5" fmla="*/ 327553 w 1965278"/>
              <a:gd name="connsiteY5" fmla="*/ 5895832 h 5895832"/>
              <a:gd name="connsiteX6" fmla="*/ 0 w 1965278"/>
              <a:gd name="connsiteY6" fmla="*/ 5568279 h 5895832"/>
              <a:gd name="connsiteX7" fmla="*/ 0 w 1965278"/>
              <a:gd name="connsiteY7" fmla="*/ 327553 h 5895832"/>
              <a:gd name="connsiteX8" fmla="*/ 327553 w 1965278"/>
              <a:gd name="connsiteY8" fmla="*/ 0 h 5895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65278" h="5895832">
                <a:moveTo>
                  <a:pt x="327553" y="0"/>
                </a:moveTo>
                <a:lnTo>
                  <a:pt x="1637725" y="0"/>
                </a:lnTo>
                <a:cubicBezTo>
                  <a:pt x="1818628" y="0"/>
                  <a:pt x="1965278" y="146650"/>
                  <a:pt x="1965278" y="327553"/>
                </a:cubicBezTo>
                <a:lnTo>
                  <a:pt x="1965278" y="5568279"/>
                </a:lnTo>
                <a:cubicBezTo>
                  <a:pt x="1965278" y="5749182"/>
                  <a:pt x="1818628" y="5895832"/>
                  <a:pt x="1637725" y="5895832"/>
                </a:cubicBezTo>
                <a:lnTo>
                  <a:pt x="327553" y="5895832"/>
                </a:lnTo>
                <a:cubicBezTo>
                  <a:pt x="146650" y="5895832"/>
                  <a:pt x="0" y="5749182"/>
                  <a:pt x="0" y="5568279"/>
                </a:cubicBezTo>
                <a:lnTo>
                  <a:pt x="0" y="327553"/>
                </a:lnTo>
                <a:cubicBezTo>
                  <a:pt x="0" y="146650"/>
                  <a:pt x="146650" y="0"/>
                  <a:pt x="327553" y="0"/>
                </a:cubicBez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1">
            <a:normAutofit/>
          </a:bodyPr>
          <a:lstStyle>
            <a:lvl1pPr>
              <a:defRPr lang="en-US" sz="600">
                <a:solidFill>
                  <a:schemeClr val="lt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410468" y="952500"/>
            <a:ext cx="4733782" cy="2401069"/>
          </a:xfrm>
          <a:custGeom>
            <a:avLst/>
            <a:gdLst>
              <a:gd name="connsiteX0" fmla="*/ 231271 w 4733782"/>
              <a:gd name="connsiteY0" fmla="*/ 0 h 2401069"/>
              <a:gd name="connsiteX1" fmla="*/ 4502511 w 4733782"/>
              <a:gd name="connsiteY1" fmla="*/ 0 h 2401069"/>
              <a:gd name="connsiteX2" fmla="*/ 4733782 w 4733782"/>
              <a:gd name="connsiteY2" fmla="*/ 231271 h 2401069"/>
              <a:gd name="connsiteX3" fmla="*/ 4733782 w 4733782"/>
              <a:gd name="connsiteY3" fmla="*/ 2169798 h 2401069"/>
              <a:gd name="connsiteX4" fmla="*/ 4502511 w 4733782"/>
              <a:gd name="connsiteY4" fmla="*/ 2401069 h 2401069"/>
              <a:gd name="connsiteX5" fmla="*/ 231271 w 4733782"/>
              <a:gd name="connsiteY5" fmla="*/ 2401069 h 2401069"/>
              <a:gd name="connsiteX6" fmla="*/ 0 w 4733782"/>
              <a:gd name="connsiteY6" fmla="*/ 2169798 h 2401069"/>
              <a:gd name="connsiteX7" fmla="*/ 0 w 4733782"/>
              <a:gd name="connsiteY7" fmla="*/ 231271 h 2401069"/>
              <a:gd name="connsiteX8" fmla="*/ 231271 w 4733782"/>
              <a:gd name="connsiteY8" fmla="*/ 0 h 2401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33782" h="2401069">
                <a:moveTo>
                  <a:pt x="231271" y="0"/>
                </a:moveTo>
                <a:lnTo>
                  <a:pt x="4502511" y="0"/>
                </a:lnTo>
                <a:cubicBezTo>
                  <a:pt x="4630238" y="0"/>
                  <a:pt x="4733782" y="103544"/>
                  <a:pt x="4733782" y="231271"/>
                </a:cubicBezTo>
                <a:lnTo>
                  <a:pt x="4733782" y="2169798"/>
                </a:lnTo>
                <a:cubicBezTo>
                  <a:pt x="4733782" y="2297525"/>
                  <a:pt x="4630238" y="2401069"/>
                  <a:pt x="4502511" y="2401069"/>
                </a:cubicBezTo>
                <a:lnTo>
                  <a:pt x="231271" y="2401069"/>
                </a:lnTo>
                <a:cubicBezTo>
                  <a:pt x="103544" y="2401069"/>
                  <a:pt x="0" y="2297525"/>
                  <a:pt x="0" y="2169798"/>
                </a:cubicBezTo>
                <a:lnTo>
                  <a:pt x="0" y="231271"/>
                </a:lnTo>
                <a:cubicBezTo>
                  <a:pt x="0" y="103544"/>
                  <a:pt x="103544" y="0"/>
                  <a:pt x="231271" y="0"/>
                </a:cubicBez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1">
            <a:normAutofit/>
          </a:bodyPr>
          <a:lstStyle>
            <a:lvl1pPr>
              <a:defRPr lang="en-US" sz="600">
                <a:solidFill>
                  <a:schemeClr val="lt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899511" y="3504431"/>
            <a:ext cx="4733782" cy="2401069"/>
          </a:xfrm>
          <a:custGeom>
            <a:avLst/>
            <a:gdLst>
              <a:gd name="connsiteX0" fmla="*/ 231271 w 4733782"/>
              <a:gd name="connsiteY0" fmla="*/ 0 h 2401069"/>
              <a:gd name="connsiteX1" fmla="*/ 4502511 w 4733782"/>
              <a:gd name="connsiteY1" fmla="*/ 0 h 2401069"/>
              <a:gd name="connsiteX2" fmla="*/ 4733782 w 4733782"/>
              <a:gd name="connsiteY2" fmla="*/ 231271 h 2401069"/>
              <a:gd name="connsiteX3" fmla="*/ 4733782 w 4733782"/>
              <a:gd name="connsiteY3" fmla="*/ 2169798 h 2401069"/>
              <a:gd name="connsiteX4" fmla="*/ 4502511 w 4733782"/>
              <a:gd name="connsiteY4" fmla="*/ 2401069 h 2401069"/>
              <a:gd name="connsiteX5" fmla="*/ 231271 w 4733782"/>
              <a:gd name="connsiteY5" fmla="*/ 2401069 h 2401069"/>
              <a:gd name="connsiteX6" fmla="*/ 0 w 4733782"/>
              <a:gd name="connsiteY6" fmla="*/ 2169798 h 2401069"/>
              <a:gd name="connsiteX7" fmla="*/ 0 w 4733782"/>
              <a:gd name="connsiteY7" fmla="*/ 231271 h 2401069"/>
              <a:gd name="connsiteX8" fmla="*/ 231271 w 4733782"/>
              <a:gd name="connsiteY8" fmla="*/ 0 h 2401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33782" h="2401069">
                <a:moveTo>
                  <a:pt x="231271" y="0"/>
                </a:moveTo>
                <a:lnTo>
                  <a:pt x="4502511" y="0"/>
                </a:lnTo>
                <a:cubicBezTo>
                  <a:pt x="4630238" y="0"/>
                  <a:pt x="4733782" y="103544"/>
                  <a:pt x="4733782" y="231271"/>
                </a:cubicBezTo>
                <a:lnTo>
                  <a:pt x="4733782" y="2169798"/>
                </a:lnTo>
                <a:cubicBezTo>
                  <a:pt x="4733782" y="2297525"/>
                  <a:pt x="4630238" y="2401069"/>
                  <a:pt x="4502511" y="2401069"/>
                </a:cubicBezTo>
                <a:lnTo>
                  <a:pt x="231271" y="2401069"/>
                </a:lnTo>
                <a:cubicBezTo>
                  <a:pt x="103544" y="2401069"/>
                  <a:pt x="0" y="2297525"/>
                  <a:pt x="0" y="2169798"/>
                </a:cubicBezTo>
                <a:lnTo>
                  <a:pt x="0" y="231271"/>
                </a:lnTo>
                <a:cubicBezTo>
                  <a:pt x="0" y="103544"/>
                  <a:pt x="103544" y="0"/>
                  <a:pt x="231271" y="0"/>
                </a:cubicBez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1">
            <a:normAutofit/>
          </a:bodyPr>
          <a:lstStyle>
            <a:lvl1pPr>
              <a:defRPr lang="en-US" sz="600">
                <a:solidFill>
                  <a:schemeClr val="lt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60400" y="1070542"/>
            <a:ext cx="2297320" cy="2297319"/>
          </a:xfrm>
          <a:custGeom>
            <a:avLst/>
            <a:gdLst>
              <a:gd name="connsiteX0" fmla="*/ 0 w 2297320"/>
              <a:gd name="connsiteY0" fmla="*/ 0 h 2297319"/>
              <a:gd name="connsiteX1" fmla="*/ 2297320 w 2297320"/>
              <a:gd name="connsiteY1" fmla="*/ 0 h 2297319"/>
              <a:gd name="connsiteX2" fmla="*/ 2297320 w 2297320"/>
              <a:gd name="connsiteY2" fmla="*/ 2297319 h 2297319"/>
              <a:gd name="connsiteX3" fmla="*/ 0 w 2297320"/>
              <a:gd name="connsiteY3" fmla="*/ 2297319 h 229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7320" h="2297319">
                <a:moveTo>
                  <a:pt x="0" y="0"/>
                </a:moveTo>
                <a:lnTo>
                  <a:pt x="2297320" y="0"/>
                </a:lnTo>
                <a:lnTo>
                  <a:pt x="2297320" y="2297319"/>
                </a:lnTo>
                <a:lnTo>
                  <a:pt x="0" y="2297319"/>
                </a:ln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1">
            <a:normAutofit/>
          </a:bodyPr>
          <a:lstStyle>
            <a:lvl1pPr>
              <a:defRPr lang="en-US" sz="600">
                <a:solidFill>
                  <a:schemeClr val="lt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3092841" y="1070542"/>
            <a:ext cx="2297320" cy="2297319"/>
          </a:xfrm>
          <a:custGeom>
            <a:avLst/>
            <a:gdLst>
              <a:gd name="connsiteX0" fmla="*/ 0 w 2297320"/>
              <a:gd name="connsiteY0" fmla="*/ 0 h 2297319"/>
              <a:gd name="connsiteX1" fmla="*/ 2297320 w 2297320"/>
              <a:gd name="connsiteY1" fmla="*/ 0 h 2297319"/>
              <a:gd name="connsiteX2" fmla="*/ 2297320 w 2297320"/>
              <a:gd name="connsiteY2" fmla="*/ 2297319 h 2297319"/>
              <a:gd name="connsiteX3" fmla="*/ 0 w 2297320"/>
              <a:gd name="connsiteY3" fmla="*/ 2297319 h 229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7320" h="2297319">
                <a:moveTo>
                  <a:pt x="0" y="0"/>
                </a:moveTo>
                <a:lnTo>
                  <a:pt x="2297320" y="0"/>
                </a:lnTo>
                <a:lnTo>
                  <a:pt x="2297320" y="2297319"/>
                </a:lnTo>
                <a:lnTo>
                  <a:pt x="0" y="2297319"/>
                </a:ln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1">
            <a:normAutofit/>
          </a:bodyPr>
          <a:lstStyle>
            <a:lvl1pPr>
              <a:defRPr lang="en-US" sz="600">
                <a:solidFill>
                  <a:schemeClr val="lt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3092842" y="3496489"/>
            <a:ext cx="2297320" cy="2297319"/>
          </a:xfrm>
          <a:custGeom>
            <a:avLst/>
            <a:gdLst>
              <a:gd name="connsiteX0" fmla="*/ 0 w 2297320"/>
              <a:gd name="connsiteY0" fmla="*/ 0 h 2297319"/>
              <a:gd name="connsiteX1" fmla="*/ 2297320 w 2297320"/>
              <a:gd name="connsiteY1" fmla="*/ 0 h 2297319"/>
              <a:gd name="connsiteX2" fmla="*/ 2297320 w 2297320"/>
              <a:gd name="connsiteY2" fmla="*/ 2297319 h 2297319"/>
              <a:gd name="connsiteX3" fmla="*/ 0 w 2297320"/>
              <a:gd name="connsiteY3" fmla="*/ 2297319 h 229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7320" h="2297319">
                <a:moveTo>
                  <a:pt x="0" y="0"/>
                </a:moveTo>
                <a:lnTo>
                  <a:pt x="2297320" y="0"/>
                </a:lnTo>
                <a:lnTo>
                  <a:pt x="2297320" y="2297319"/>
                </a:lnTo>
                <a:lnTo>
                  <a:pt x="0" y="2297319"/>
                </a:ln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1">
            <a:normAutofit/>
          </a:bodyPr>
          <a:lstStyle>
            <a:lvl1pPr>
              <a:defRPr lang="en-US" sz="600">
                <a:solidFill>
                  <a:schemeClr val="lt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46382" y="856344"/>
            <a:ext cx="5049617" cy="2526661"/>
          </a:xfrm>
          <a:prstGeom prst="round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1">
            <a:normAutofit/>
          </a:bodyPr>
          <a:lstStyle>
            <a:lvl1pPr>
              <a:defRPr lang="en-US" sz="600">
                <a:solidFill>
                  <a:schemeClr val="lt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1046382" y="3474997"/>
            <a:ext cx="5049617" cy="2526661"/>
          </a:xfrm>
          <a:prstGeom prst="round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1">
            <a:normAutofit/>
          </a:bodyPr>
          <a:lstStyle>
            <a:lvl1pPr>
              <a:defRPr lang="en-US" sz="600">
                <a:solidFill>
                  <a:schemeClr val="lt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3" y="3"/>
            <a:ext cx="12191997" cy="68579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1">
            <a:normAutofit/>
          </a:bodyPr>
          <a:lstStyle>
            <a:lvl1pPr>
              <a:defRPr lang="zh-CN" altLang="en-US" sz="600">
                <a:solidFill>
                  <a:schemeClr val="lt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000" dirty="0">
              <a:cs typeface="汉仪润圆-65简" panose="00020600040101010101" pitchFamily="18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S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Image"/>
          <p:cNvSpPr>
            <a:spLocks noGrp="1"/>
          </p:cNvSpPr>
          <p:nvPr>
            <p:ph type="pic" sz="quarter" idx="13"/>
          </p:nvPr>
        </p:nvSpPr>
        <p:spPr>
          <a:xfrm>
            <a:off x="9264226" y="2090057"/>
            <a:ext cx="2927774" cy="2177144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1">
            <a:normAutofit/>
          </a:bodyPr>
          <a:lstStyle>
            <a:lvl1pPr>
              <a:defRPr sz="600">
                <a:solidFill>
                  <a:schemeClr val="lt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</a:p>
        </p:txBody>
      </p:sp>
      <p:sp>
        <p:nvSpPr>
          <p:cNvPr id="111" name="Image"/>
          <p:cNvSpPr>
            <a:spLocks noGrp="1"/>
          </p:cNvSpPr>
          <p:nvPr>
            <p:ph type="pic" sz="quarter" idx="14"/>
          </p:nvPr>
        </p:nvSpPr>
        <p:spPr>
          <a:xfrm>
            <a:off x="2991244" y="2090057"/>
            <a:ext cx="3024538" cy="2177144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1">
            <a:normAutofit/>
          </a:bodyPr>
          <a:lstStyle>
            <a:lvl1pPr>
              <a:defRPr sz="600">
                <a:solidFill>
                  <a:schemeClr val="lt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</a:p>
        </p:txBody>
      </p:sp>
      <p:sp>
        <p:nvSpPr>
          <p:cNvPr id="112" name="Image"/>
          <p:cNvSpPr>
            <a:spLocks noGrp="1"/>
          </p:cNvSpPr>
          <p:nvPr>
            <p:ph type="pic" sz="quarter" idx="15"/>
          </p:nvPr>
        </p:nvSpPr>
        <p:spPr>
          <a:xfrm>
            <a:off x="0" y="2090057"/>
            <a:ext cx="2830909" cy="2177144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1">
            <a:normAutofit/>
          </a:bodyPr>
          <a:lstStyle>
            <a:lvl1pPr>
              <a:defRPr sz="600">
                <a:solidFill>
                  <a:schemeClr val="lt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</a:p>
        </p:txBody>
      </p:sp>
      <p:sp>
        <p:nvSpPr>
          <p:cNvPr id="113" name="Image"/>
          <p:cNvSpPr>
            <a:spLocks noGrp="1"/>
          </p:cNvSpPr>
          <p:nvPr>
            <p:ph type="pic" sz="quarter" idx="16"/>
          </p:nvPr>
        </p:nvSpPr>
        <p:spPr>
          <a:xfrm>
            <a:off x="6176117" y="2090057"/>
            <a:ext cx="2927773" cy="2177144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1">
            <a:normAutofit/>
          </a:bodyPr>
          <a:lstStyle>
            <a:lvl1pPr>
              <a:defRPr sz="600">
                <a:solidFill>
                  <a:schemeClr val="lt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S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Image"/>
          <p:cNvSpPr>
            <a:spLocks noGrp="1"/>
          </p:cNvSpPr>
          <p:nvPr>
            <p:ph type="pic" sz="half" idx="13"/>
          </p:nvPr>
        </p:nvSpPr>
        <p:spPr>
          <a:xfrm>
            <a:off x="5969000" y="1346200"/>
            <a:ext cx="6223000" cy="47244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1">
            <a:normAutofit/>
          </a:bodyPr>
          <a:lstStyle>
            <a:lvl1pPr>
              <a:defRPr sz="600" dirty="0">
                <a:solidFill>
                  <a:schemeClr val="lt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endParaRPr dirty="0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2_MS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Image"/>
          <p:cNvSpPr>
            <a:spLocks noGrp="1"/>
          </p:cNvSpPr>
          <p:nvPr>
            <p:ph type="pic" sz="half" idx="13"/>
          </p:nvPr>
        </p:nvSpPr>
        <p:spPr>
          <a:xfrm>
            <a:off x="7206018" y="0"/>
            <a:ext cx="4985916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1">
            <a:normAutofit/>
          </a:bodyPr>
          <a:lstStyle>
            <a:lvl1pPr>
              <a:defRPr sz="600" dirty="0">
                <a:solidFill>
                  <a:schemeClr val="lt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endParaRPr dirty="0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MS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Image"/>
          <p:cNvSpPr>
            <a:spLocks noGrp="1"/>
          </p:cNvSpPr>
          <p:nvPr>
            <p:ph type="pic" sz="half" idx="13"/>
          </p:nvPr>
        </p:nvSpPr>
        <p:spPr>
          <a:xfrm>
            <a:off x="864797" y="1684539"/>
            <a:ext cx="2570605" cy="342956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1">
            <a:normAutofit/>
          </a:bodyPr>
          <a:lstStyle>
            <a:lvl1pPr>
              <a:defRPr sz="600" dirty="0">
                <a:solidFill>
                  <a:schemeClr val="lt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endParaRPr dirty="0"/>
          </a:p>
        </p:txBody>
      </p:sp>
      <p:sp>
        <p:nvSpPr>
          <p:cNvPr id="7" name="Image"/>
          <p:cNvSpPr>
            <a:spLocks noGrp="1"/>
          </p:cNvSpPr>
          <p:nvPr>
            <p:ph type="pic" sz="half" idx="14"/>
          </p:nvPr>
        </p:nvSpPr>
        <p:spPr>
          <a:xfrm>
            <a:off x="3516588" y="1684539"/>
            <a:ext cx="2570605" cy="342956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1">
            <a:normAutofit/>
          </a:bodyPr>
          <a:lstStyle>
            <a:lvl1pPr>
              <a:defRPr sz="600" dirty="0">
                <a:solidFill>
                  <a:schemeClr val="lt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endParaRPr dirty="0"/>
          </a:p>
        </p:txBody>
      </p:sp>
      <p:sp>
        <p:nvSpPr>
          <p:cNvPr id="8" name="Image"/>
          <p:cNvSpPr>
            <a:spLocks noGrp="1"/>
          </p:cNvSpPr>
          <p:nvPr>
            <p:ph type="pic" sz="half" idx="15"/>
          </p:nvPr>
        </p:nvSpPr>
        <p:spPr>
          <a:xfrm>
            <a:off x="6168379" y="1684539"/>
            <a:ext cx="2570605" cy="342956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1">
            <a:normAutofit/>
          </a:bodyPr>
          <a:lstStyle>
            <a:lvl1pPr>
              <a:defRPr sz="600" dirty="0">
                <a:solidFill>
                  <a:schemeClr val="lt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endParaRPr dirty="0"/>
          </a:p>
        </p:txBody>
      </p:sp>
      <p:sp>
        <p:nvSpPr>
          <p:cNvPr id="9" name="Image"/>
          <p:cNvSpPr>
            <a:spLocks noGrp="1"/>
          </p:cNvSpPr>
          <p:nvPr>
            <p:ph type="pic" sz="half" idx="16"/>
          </p:nvPr>
        </p:nvSpPr>
        <p:spPr>
          <a:xfrm>
            <a:off x="8820170" y="1684539"/>
            <a:ext cx="2570605" cy="342956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1">
            <a:normAutofit/>
          </a:bodyPr>
          <a:lstStyle>
            <a:lvl1pPr>
              <a:defRPr sz="600" dirty="0">
                <a:solidFill>
                  <a:schemeClr val="lt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endParaRPr dirty="0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1419367" y="3002507"/>
            <a:ext cx="4230806" cy="2961565"/>
          </a:xfrm>
          <a:custGeom>
            <a:avLst/>
            <a:gdLst>
              <a:gd name="connsiteX0" fmla="*/ 0 w 4230806"/>
              <a:gd name="connsiteY0" fmla="*/ 0 h 2961565"/>
              <a:gd name="connsiteX1" fmla="*/ 4230806 w 4230806"/>
              <a:gd name="connsiteY1" fmla="*/ 0 h 2961565"/>
              <a:gd name="connsiteX2" fmla="*/ 4230806 w 4230806"/>
              <a:gd name="connsiteY2" fmla="*/ 2961565 h 2961565"/>
              <a:gd name="connsiteX3" fmla="*/ 0 w 4230806"/>
              <a:gd name="connsiteY3" fmla="*/ 2961565 h 2961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30806" h="2961565">
                <a:moveTo>
                  <a:pt x="0" y="0"/>
                </a:moveTo>
                <a:lnTo>
                  <a:pt x="4230806" y="0"/>
                </a:lnTo>
                <a:lnTo>
                  <a:pt x="4230806" y="2961565"/>
                </a:lnTo>
                <a:lnTo>
                  <a:pt x="0" y="2961565"/>
                </a:ln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1">
            <a:normAutofit/>
          </a:bodyPr>
          <a:lstStyle>
            <a:lvl1pPr>
              <a:defRPr lang="en-US" sz="600">
                <a:solidFill>
                  <a:schemeClr val="lt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6610066" y="1718862"/>
            <a:ext cx="4230806" cy="2961565"/>
          </a:xfrm>
          <a:custGeom>
            <a:avLst/>
            <a:gdLst>
              <a:gd name="connsiteX0" fmla="*/ 0 w 4230806"/>
              <a:gd name="connsiteY0" fmla="*/ 0 h 2961565"/>
              <a:gd name="connsiteX1" fmla="*/ 4230806 w 4230806"/>
              <a:gd name="connsiteY1" fmla="*/ 0 h 2961565"/>
              <a:gd name="connsiteX2" fmla="*/ 4230806 w 4230806"/>
              <a:gd name="connsiteY2" fmla="*/ 2961565 h 2961565"/>
              <a:gd name="connsiteX3" fmla="*/ 0 w 4230806"/>
              <a:gd name="connsiteY3" fmla="*/ 2961565 h 2961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30806" h="2961565">
                <a:moveTo>
                  <a:pt x="0" y="0"/>
                </a:moveTo>
                <a:lnTo>
                  <a:pt x="4230806" y="0"/>
                </a:lnTo>
                <a:lnTo>
                  <a:pt x="4230806" y="2961565"/>
                </a:lnTo>
                <a:lnTo>
                  <a:pt x="0" y="2961565"/>
                </a:ln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 anchorCtr="1">
            <a:normAutofit/>
          </a:bodyPr>
          <a:lstStyle>
            <a:lvl1pPr>
              <a:defRPr lang="en-US" sz="600">
                <a:solidFill>
                  <a:schemeClr val="lt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image" Target="../media/image2.jpeg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4" t="64038" r="61057" b="7391"/>
          <a:stretch>
            <a:fillRect/>
          </a:stretch>
        </p:blipFill>
        <p:spPr>
          <a:xfrm>
            <a:off x="0" y="4898571"/>
            <a:ext cx="4203701" cy="1959429"/>
          </a:xfrm>
          <a:custGeom>
            <a:avLst/>
            <a:gdLst>
              <a:gd name="connsiteX0" fmla="*/ 0 w 4203701"/>
              <a:gd name="connsiteY0" fmla="*/ 0 h 1959429"/>
              <a:gd name="connsiteX1" fmla="*/ 4203701 w 4203701"/>
              <a:gd name="connsiteY1" fmla="*/ 0 h 1959429"/>
              <a:gd name="connsiteX2" fmla="*/ 4203701 w 4203701"/>
              <a:gd name="connsiteY2" fmla="*/ 1959429 h 1959429"/>
              <a:gd name="connsiteX3" fmla="*/ 0 w 4203701"/>
              <a:gd name="connsiteY3" fmla="*/ 1959429 h 1959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3701" h="1959429">
                <a:moveTo>
                  <a:pt x="0" y="0"/>
                </a:moveTo>
                <a:lnTo>
                  <a:pt x="4203701" y="0"/>
                </a:lnTo>
                <a:lnTo>
                  <a:pt x="4203701" y="1959429"/>
                </a:lnTo>
                <a:lnTo>
                  <a:pt x="0" y="1959429"/>
                </a:lnTo>
                <a:close/>
              </a:path>
            </a:pathLst>
          </a:custGeom>
        </p:spPr>
      </p:pic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汉仪润圆-65简" panose="00020600040101010101" pitchFamily="18" charset="-122"/>
              </a:defRPr>
            </a:lvl1pPr>
          </a:lstStyle>
          <a:p>
            <a:fld id="{B6D21B80-9413-4EE8-A058-97DF2E8B882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汉仪润圆-65简" panose="00020600040101010101" pitchFamily="18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汉仪润圆-65简" panose="00020600040101010101" pitchFamily="18" charset="-122"/>
              </a:defRPr>
            </a:lvl1pPr>
          </a:lstStyle>
          <a:p>
            <a:fld id="{0C2F1850-6661-42FC-9D6D-89140B9F6166}" type="slidenum">
              <a:rPr lang="zh-CN" altLang="en-US" smtClean="0"/>
            </a:fld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52" t="7407" r="4568" b="64021"/>
          <a:stretch>
            <a:fillRect/>
          </a:stretch>
        </p:blipFill>
        <p:spPr>
          <a:xfrm>
            <a:off x="7988300" y="0"/>
            <a:ext cx="4203700" cy="1959429"/>
          </a:xfrm>
          <a:custGeom>
            <a:avLst/>
            <a:gdLst>
              <a:gd name="connsiteX0" fmla="*/ 0 w 4203700"/>
              <a:gd name="connsiteY0" fmla="*/ 0 h 1959429"/>
              <a:gd name="connsiteX1" fmla="*/ 4203700 w 4203700"/>
              <a:gd name="connsiteY1" fmla="*/ 0 h 1959429"/>
              <a:gd name="connsiteX2" fmla="*/ 4203700 w 4203700"/>
              <a:gd name="connsiteY2" fmla="*/ 1959429 h 1959429"/>
              <a:gd name="connsiteX3" fmla="*/ 0 w 4203700"/>
              <a:gd name="connsiteY3" fmla="*/ 1959429 h 1959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3700" h="1959429">
                <a:moveTo>
                  <a:pt x="0" y="0"/>
                </a:moveTo>
                <a:lnTo>
                  <a:pt x="4203700" y="0"/>
                </a:lnTo>
                <a:lnTo>
                  <a:pt x="4203700" y="1959429"/>
                </a:lnTo>
                <a:lnTo>
                  <a:pt x="0" y="1959429"/>
                </a:lnTo>
                <a:close/>
              </a:path>
            </a:pathLst>
          </a:cu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汉仪润圆-65简" panose="00020600040101010101" pitchFamily="18" charset="-122"/>
          <a:ea typeface="汉仪润圆-65简" panose="00020600040101010101" pitchFamily="18" charset="-122"/>
          <a:cs typeface="汉仪润圆-65简" panose="00020600040101010101" pitchFamily="18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汉仪润圆-65简" panose="00020600040101010101" pitchFamily="18" charset="-122"/>
          <a:ea typeface="汉仪润圆-65简" panose="00020600040101010101" pitchFamily="18" charset="-122"/>
          <a:cs typeface="汉仪润圆-65简" panose="00020600040101010101" pitchFamily="18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汉仪润圆-65简" panose="00020600040101010101" pitchFamily="18" charset="-122"/>
          <a:ea typeface="汉仪润圆-65简" panose="00020600040101010101" pitchFamily="18" charset="-122"/>
          <a:cs typeface="汉仪润圆-65简" panose="00020600040101010101" pitchFamily="18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汉仪润圆-65简" panose="00020600040101010101" pitchFamily="18" charset="-122"/>
          <a:ea typeface="汉仪润圆-65简" panose="00020600040101010101" pitchFamily="18" charset="-122"/>
          <a:cs typeface="汉仪润圆-65简" panose="00020600040101010101" pitchFamily="18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汉仪润圆-65简" panose="00020600040101010101" pitchFamily="18" charset="-122"/>
          <a:ea typeface="汉仪润圆-65简" panose="00020600040101010101" pitchFamily="18" charset="-122"/>
          <a:cs typeface="汉仪润圆-65简" panose="00020600040101010101" pitchFamily="18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汉仪润圆-65简" panose="00020600040101010101" pitchFamily="18" charset="-122"/>
          <a:ea typeface="汉仪润圆-65简" panose="00020600040101010101" pitchFamily="18" charset="-122"/>
          <a:cs typeface="汉仪润圆-65简" panose="00020600040101010101" pitchFamily="18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7.jpeg"/><Relationship Id="rId2" Type="http://schemas.openxmlformats.org/officeDocument/2006/relationships/image" Target="../media/image6.svg"/><Relationship Id="rId1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7.jpeg"/><Relationship Id="rId2" Type="http://schemas.openxmlformats.org/officeDocument/2006/relationships/image" Target="../media/image6.svg"/><Relationship Id="rId1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7.jpeg"/><Relationship Id="rId2" Type="http://schemas.openxmlformats.org/officeDocument/2006/relationships/image" Target="../media/image6.svg"/><Relationship Id="rId1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7.jpeg"/><Relationship Id="rId2" Type="http://schemas.openxmlformats.org/officeDocument/2006/relationships/image" Target="../media/image6.svg"/><Relationship Id="rId1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7.jpeg"/><Relationship Id="rId2" Type="http://schemas.openxmlformats.org/officeDocument/2006/relationships/image" Target="../media/image6.svg"/><Relationship Id="rId1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占位符 2"/>
          <p:cNvPicPr>
            <a:picLocks noGrp="1" noChangeAspect="1"/>
          </p:cNvPicPr>
          <p:nvPr>
            <p:ph type="pic" sz="quarter" idx="10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矩形 259"/>
          <p:cNvSpPr>
            <a:spLocks noChangeArrowheads="1"/>
          </p:cNvSpPr>
          <p:nvPr/>
        </p:nvSpPr>
        <p:spPr bwMode="auto">
          <a:xfrm>
            <a:off x="483705" y="2411269"/>
            <a:ext cx="11224522" cy="1179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defTabSz="913765">
              <a:spcBef>
                <a:spcPct val="20000"/>
              </a:spcBef>
            </a:pPr>
            <a:r>
              <a:rPr lang="zh-CN" altLang="en-US" sz="7665" b="1" cap="all" dirty="0">
                <a:solidFill>
                  <a:schemeClr val="accent1">
                    <a:lumMod val="75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四上企业</a:t>
            </a:r>
            <a:r>
              <a:rPr lang="en-US" altLang="zh-CN" sz="7665" b="1" cap="all" dirty="0">
                <a:solidFill>
                  <a:schemeClr val="accent1">
                    <a:lumMod val="75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&amp;</a:t>
            </a:r>
            <a:r>
              <a:rPr lang="zh-CN" altLang="en-US" sz="7665" b="1" cap="all" dirty="0">
                <a:solidFill>
                  <a:schemeClr val="accent1">
                    <a:lumMod val="75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入库指南</a:t>
            </a:r>
            <a:endParaRPr lang="zh-CN" altLang="en-US" sz="7665" b="1" cap="all" dirty="0">
              <a:solidFill>
                <a:schemeClr val="accent1">
                  <a:lumMod val="75000"/>
                </a:schemeClr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936365" y="4038600"/>
            <a:ext cx="4319270" cy="99568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dist" defTabSz="914400">
              <a:defRPr/>
            </a:pPr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鞍山市统计局</a:t>
            </a:r>
            <a:endParaRPr lang="zh-CN" altLang="en-US" sz="2400" dirty="0">
              <a:solidFill>
                <a:schemeClr val="accent1">
                  <a:lumMod val="75000"/>
                </a:schemeClr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组合 52"/>
          <p:cNvGrpSpPr/>
          <p:nvPr/>
        </p:nvGrpSpPr>
        <p:grpSpPr>
          <a:xfrm>
            <a:off x="31115" y="3067050"/>
            <a:ext cx="4425315" cy="957580"/>
            <a:chOff x="-314" y="2446"/>
            <a:chExt cx="6969" cy="1508"/>
          </a:xfrm>
        </p:grpSpPr>
        <p:pic>
          <p:nvPicPr>
            <p:cNvPr id="6" name="图片 5" descr="32313539393237383b32313539393234373bcfeec4bfb9dcc0ed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5215" y="2446"/>
              <a:ext cx="1440" cy="1440"/>
            </a:xfrm>
            <a:prstGeom prst="rect">
              <a:avLst/>
            </a:prstGeom>
          </p:spPr>
        </p:pic>
        <p:sp>
          <p:nvSpPr>
            <p:cNvPr id="49" name="文本框 48"/>
            <p:cNvSpPr txBox="1"/>
            <p:nvPr/>
          </p:nvSpPr>
          <p:spPr>
            <a:xfrm>
              <a:off x="-314" y="2453"/>
              <a:ext cx="5529" cy="15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marL="0"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1" i="0" u="none" strike="noStrike" kern="1200" cap="none" spc="0" normalizeH="0" baseline="0" noProof="0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</a:rPr>
                <a:t>打印并加盖税务部门和单位</a:t>
              </a:r>
              <a:r>
                <a:rPr kumimoji="0" lang="zh-CN" altLang="en-US" sz="1400" b="1" i="0" u="none" strike="noStrike" kern="1200" cap="none" spc="0" normalizeH="0" baseline="0" noProof="0" dirty="0"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</a:rPr>
                <a:t>公章</a:t>
              </a:r>
              <a:r>
                <a:rPr kumimoji="0" lang="zh-CN" altLang="en-US" sz="1400" b="1" i="0" u="none" strike="noStrike" kern="1200" cap="none" spc="0" normalizeH="0" baseline="0" noProof="0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</a:rPr>
                <a:t>的《</a:t>
              </a:r>
              <a:r>
                <a:rPr kumimoji="0" lang="zh-CN" altLang="en-US" sz="1400" b="1" i="0" u="none" strike="noStrike" kern="1200" cap="none" spc="0" normalizeH="0" baseline="0" noProof="0" dirty="0"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</a:rPr>
                <a:t>增值税纳税申报表</a:t>
              </a:r>
              <a:r>
                <a:rPr kumimoji="0" lang="zh-CN" altLang="en-US" sz="1400" b="1" i="0" u="none" strike="noStrike" kern="1200" cap="none" spc="0" normalizeH="0" baseline="0" noProof="0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</a:rPr>
                <a:t>》，或打印税务网上申报系统查询的《增值税纳税申报表》</a:t>
              </a:r>
              <a:r>
                <a:rPr kumimoji="0" lang="zh-CN" altLang="en-US" sz="1400" b="1" i="0" u="none" strike="noStrike" kern="1200" cap="none" spc="0" normalizeH="0" baseline="0" noProof="0" dirty="0"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</a:rPr>
                <a:t>整屏截图</a:t>
              </a:r>
              <a:r>
                <a:rPr kumimoji="0" lang="zh-CN" altLang="en-US" sz="1400" b="1" i="0" u="none" strike="noStrike" kern="1200" cap="none" spc="0" normalizeH="0" baseline="0" noProof="0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</a:rPr>
                <a:t>（带查询页面的完整表）并加盖单位</a:t>
              </a:r>
              <a:r>
                <a:rPr kumimoji="0" lang="zh-CN" altLang="en-US" sz="1400" b="1" i="0" u="none" strike="noStrike" kern="1200" cap="none" spc="0" normalizeH="0" baseline="0" noProof="0" dirty="0"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</a:rPr>
                <a:t>公章</a:t>
              </a:r>
              <a:endParaRPr kumimoji="0" lang="zh-CN" altLang="en-US" sz="1400" b="1" i="0" u="none" strike="noStrike" kern="1200" cap="none" spc="0" normalizeH="0" baseline="0" noProof="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815340" y="1734820"/>
            <a:ext cx="3987800" cy="914400"/>
            <a:chOff x="375" y="2446"/>
            <a:chExt cx="6280" cy="1440"/>
          </a:xfrm>
        </p:grpSpPr>
        <p:pic>
          <p:nvPicPr>
            <p:cNvPr id="9" name="图片 8" descr="32313539393237383b32313539393234373bcfeec4bfb9dcc0ed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5215" y="2446"/>
              <a:ext cx="1440" cy="1440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375" y="2905"/>
              <a:ext cx="4840" cy="4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marL="0"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1" i="0" u="none" strike="noStrike" kern="1200" cap="none" spc="0" normalizeH="0" baseline="0" noProof="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</a:rPr>
                <a:t>调查单位</a:t>
              </a:r>
              <a:r>
                <a:rPr kumimoji="0" lang="zh-CN" altLang="en-US" sz="1400" b="1" i="0" u="none" strike="noStrike" kern="1200" cap="none" spc="0" normalizeH="0" baseline="0" noProof="0" dirty="0"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</a:rPr>
                <a:t>审核登记表</a:t>
              </a:r>
              <a:endParaRPr kumimoji="0" lang="zh-CN" altLang="en-US" sz="1400" b="1" i="0" u="none" strike="noStrike" kern="1200" cap="none" spc="0" normalizeH="0" baseline="0" noProof="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431800" y="4405630"/>
            <a:ext cx="4505960" cy="914400"/>
            <a:chOff x="-441" y="2446"/>
            <a:chExt cx="7096" cy="1440"/>
          </a:xfrm>
        </p:grpSpPr>
        <p:pic>
          <p:nvPicPr>
            <p:cNvPr id="18" name="图片 17" descr="32313539393237383b32313539393234373bcfeec4bfb9dcc0ed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5215" y="2446"/>
              <a:ext cx="1440" cy="1440"/>
            </a:xfrm>
            <a:prstGeom prst="rect">
              <a:avLst/>
            </a:prstGeom>
          </p:spPr>
        </p:pic>
        <p:sp>
          <p:nvSpPr>
            <p:cNvPr id="26" name="文本框 25"/>
            <p:cNvSpPr txBox="1"/>
            <p:nvPr/>
          </p:nvSpPr>
          <p:spPr>
            <a:xfrm>
              <a:off x="-441" y="2913"/>
              <a:ext cx="5612" cy="457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1" i="0" u="none" strike="noStrike" kern="1200" cap="none" spc="0" normalizeH="0" baseline="0" noProof="0" dirty="0"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</a:rPr>
                <a:t>营业执照</a:t>
              </a:r>
              <a:r>
                <a:rPr kumimoji="0" lang="zh-CN" altLang="en-US" sz="1400" b="1" i="0" u="none" strike="noStrike" kern="1200" cap="none" spc="0" normalizeH="0" baseline="0" noProof="0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</a:rPr>
                <a:t>（证书）复印件（加盖单位公章）</a:t>
              </a:r>
              <a:endParaRPr kumimoji="0" lang="zh-CN" altLang="en-US" sz="1400" b="1" i="0" u="none" strike="noStrike" kern="1200" cap="none" spc="0" normalizeH="0" baseline="0" noProof="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endParaRPr>
            </a:p>
          </p:txBody>
        </p:sp>
      </p:grpSp>
      <p:pic>
        <p:nvPicPr>
          <p:cNvPr id="64" name="https://photo-static-api.fotomore.com/creative/vcg/veer/612/veer-141525427.jpg" descr="&amp;pky4470051670_sjzg_&amp;2&amp;src_toppic_dropmo01&amp;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6455" y="2115185"/>
            <a:ext cx="2623820" cy="2627630"/>
          </a:xfrm>
          <a:prstGeom prst="ellipse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7185660" y="2115185"/>
            <a:ext cx="4541520" cy="932815"/>
            <a:chOff x="12321" y="2446"/>
            <a:chExt cx="7152" cy="1469"/>
          </a:xfrm>
        </p:grpSpPr>
        <p:pic>
          <p:nvPicPr>
            <p:cNvPr id="29" name="图片 28" descr="32313539393237383b32313539393234373bcfeec4bfb9dcc0ed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2321" y="2446"/>
              <a:ext cx="1440" cy="1440"/>
            </a:xfrm>
            <a:prstGeom prst="rect">
              <a:avLst/>
            </a:prstGeom>
          </p:spPr>
        </p:pic>
        <p:sp>
          <p:nvSpPr>
            <p:cNvPr id="34" name="文本框 33"/>
            <p:cNvSpPr txBox="1"/>
            <p:nvPr/>
          </p:nvSpPr>
          <p:spPr>
            <a:xfrm>
              <a:off x="13761" y="2754"/>
              <a:ext cx="5712" cy="11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1" i="0" u="none" strike="noStrike" kern="1200" cap="none" spc="0" normalizeH="0" baseline="0" noProof="0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</a:rPr>
                <a:t>截至申报期</a:t>
              </a:r>
              <a:r>
                <a:rPr kumimoji="0" lang="zh-CN" altLang="en-US" sz="1400" b="1" i="0" u="none" strike="noStrike" kern="1200" cap="none" spc="0" normalizeH="0" baseline="0" noProof="0" dirty="0"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</a:rPr>
                <a:t>最近1个月</a:t>
              </a:r>
              <a:r>
                <a:rPr kumimoji="0" lang="zh-CN" altLang="en-US" sz="1400" b="1" i="0" u="none" strike="noStrike" kern="1200" cap="none" spc="0" normalizeH="0" baseline="0" noProof="0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</a:rPr>
                <a:t>加盖单位</a:t>
              </a:r>
              <a:r>
                <a:rPr kumimoji="0" lang="zh-CN" altLang="en-US" sz="1400" b="1" i="0" u="none" strike="noStrike" kern="1200" cap="none" spc="0" normalizeH="0" baseline="0" noProof="0" dirty="0"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</a:rPr>
                <a:t>公章</a:t>
              </a:r>
              <a:r>
                <a:rPr kumimoji="0" lang="zh-CN" altLang="en-US" sz="1400" b="1" i="0" u="none" strike="noStrike" kern="1200" cap="none" spc="0" normalizeH="0" baseline="0" noProof="0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</a:rPr>
                <a:t>（或财务专用章）的《</a:t>
              </a:r>
              <a:r>
                <a:rPr kumimoji="0" lang="zh-CN" altLang="en-US" sz="1400" b="1" i="0" u="none" strike="noStrike" kern="1200" cap="none" spc="0" normalizeH="0" baseline="0" noProof="0" dirty="0"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</a:rPr>
                <a:t>利润表</a:t>
              </a:r>
              <a:r>
                <a:rPr kumimoji="0" lang="zh-CN" altLang="en-US" sz="1400" b="1" i="0" u="none" strike="noStrike" kern="1200" cap="none" spc="0" normalizeH="0" baseline="0" noProof="0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</a:rPr>
                <a:t>》复印件（若无月度表，则提供最近1个季度的报表复印件）</a:t>
              </a:r>
              <a:endParaRPr kumimoji="0" lang="zh-CN" altLang="en-US" sz="1400" b="1" i="0" u="none" strike="noStrike" kern="1200" cap="none" spc="0" normalizeH="0" baseline="0" noProof="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7280275" y="3828415"/>
            <a:ext cx="4525645" cy="933450"/>
            <a:chOff x="12217" y="2398"/>
            <a:chExt cx="7127" cy="1470"/>
          </a:xfrm>
        </p:grpSpPr>
        <p:pic>
          <p:nvPicPr>
            <p:cNvPr id="36" name="图片 35" descr="32313539393237383b32313539393234373bcfeec4bfb9dcc0ed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2217" y="2398"/>
              <a:ext cx="1440" cy="1440"/>
            </a:xfrm>
            <a:prstGeom prst="rect">
              <a:avLst/>
            </a:prstGeom>
          </p:spPr>
        </p:pic>
        <p:sp>
          <p:nvSpPr>
            <p:cNvPr id="39" name="文本框 38"/>
            <p:cNvSpPr txBox="1"/>
            <p:nvPr/>
          </p:nvSpPr>
          <p:spPr>
            <a:xfrm>
              <a:off x="13688" y="2707"/>
              <a:ext cx="5656" cy="11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1" i="0" u="none" strike="noStrike" kern="1200" cap="none" spc="0" normalizeH="0" baseline="0" noProof="0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</a:rPr>
                <a:t>因未缴纳增值税而</a:t>
              </a:r>
              <a:r>
                <a:rPr kumimoji="0" lang="zh-CN" altLang="en-US" sz="1400" b="1" i="0" u="none" strike="noStrike" kern="1200" cap="none" spc="0" normalizeH="0" baseline="0" noProof="0" dirty="0"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</a:rPr>
                <a:t>缺少《增值税纳税申报表》</a:t>
              </a:r>
              <a:r>
                <a:rPr kumimoji="0" lang="zh-CN" altLang="en-US" sz="1400" b="1" i="0" u="none" strike="noStrike" kern="1200" cap="none" spc="0" normalizeH="0" baseline="0" noProof="0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</a:rPr>
                <a:t>或《增值税纳税申报表》无法反映实际经营情况的企业，可按专业要求提供</a:t>
              </a:r>
              <a:r>
                <a:rPr kumimoji="0" lang="zh-CN" altLang="en-US" sz="1400" b="1" i="0" u="none" strike="noStrike" kern="1200" cap="none" spc="0" normalizeH="0" baseline="0" noProof="0" dirty="0"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</a:rPr>
                <a:t>补充材料</a:t>
              </a:r>
              <a:endParaRPr kumimoji="0" lang="zh-CN" altLang="en-US" sz="1400" b="1" i="0" u="none" strike="noStrike" kern="1200" cap="none" spc="0" normalizeH="0" baseline="0" noProof="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endParaRPr>
            </a:p>
          </p:txBody>
        </p:sp>
      </p:grpSp>
      <p:sp>
        <p:nvSpPr>
          <p:cNvPr id="45" name="文本框 44"/>
          <p:cNvSpPr txBox="1"/>
          <p:nvPr/>
        </p:nvSpPr>
        <p:spPr>
          <a:xfrm>
            <a:off x="4138295" y="1123950"/>
            <a:ext cx="391477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pPr algn="l"/>
            <a:r>
              <a:rPr lang="zh-CN" altLang="en-US" sz="3200" b="1">
                <a:solidFill>
                  <a:srgbClr val="0062C0"/>
                </a:solidFill>
                <a:effectLst/>
                <a:latin typeface="汉仪大黑" panose="01010104010101010101" charset="-122"/>
                <a:ea typeface="汉仪大黑" panose="01010104010101010101" charset="-122"/>
              </a:rPr>
              <a:t>批零住餐业</a:t>
            </a:r>
            <a:r>
              <a:rPr lang="zh-CN" altLang="en-US" sz="2400">
                <a:solidFill>
                  <a:srgbClr val="0062C0"/>
                </a:solidFill>
                <a:effectLst/>
                <a:latin typeface="汉仪大黑" panose="01010104010101010101" charset="-122"/>
                <a:ea typeface="汉仪大黑" panose="01010104010101010101" charset="-122"/>
              </a:rPr>
              <a:t>企业需准备</a:t>
            </a:r>
            <a:endParaRPr lang="zh-CN" altLang="en-US" sz="2400">
              <a:solidFill>
                <a:srgbClr val="0062C0"/>
              </a:solidFill>
              <a:effectLst/>
              <a:latin typeface="汉仪大黑" panose="01010104010101010101" charset="-122"/>
              <a:ea typeface="汉仪大黑" panose="01010104010101010101" charset="-122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295275" y="708660"/>
            <a:ext cx="219075" cy="594360"/>
          </a:xfrm>
          <a:prstGeom prst="rect">
            <a:avLst/>
          </a:prstGeom>
          <a:solidFill>
            <a:srgbClr val="0062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8" name="文本框 47"/>
          <p:cNvSpPr txBox="1"/>
          <p:nvPr/>
        </p:nvSpPr>
        <p:spPr>
          <a:xfrm>
            <a:off x="3888740" y="451485"/>
            <a:ext cx="4415155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1400">
                <a:gradFill>
                  <a:gsLst>
                    <a:gs pos="0">
                      <a:srgbClr val="08AEEA"/>
                    </a:gs>
                    <a:gs pos="100000">
                      <a:srgbClr val="2AF598"/>
                    </a:gs>
                  </a:gsLst>
                  <a:lin ang="27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>
              <a:lnSpc>
                <a:spcPct val="100000"/>
              </a:lnSpc>
              <a:defRPr/>
            </a:pPr>
            <a:r>
              <a:rPr lang="zh-CN" altLang="en-US" sz="36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如 何 申 报 入 库</a:t>
            </a:r>
            <a:endParaRPr lang="zh-CN" altLang="en-US" sz="3600" b="1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grpSp>
        <p:nvGrpSpPr>
          <p:cNvPr id="50" name="组合 49"/>
          <p:cNvGrpSpPr/>
          <p:nvPr/>
        </p:nvGrpSpPr>
        <p:grpSpPr>
          <a:xfrm>
            <a:off x="12065" y="638810"/>
            <a:ext cx="11933555" cy="270510"/>
            <a:chOff x="1837039" y="691984"/>
            <a:chExt cx="7908323" cy="108542"/>
          </a:xfrm>
        </p:grpSpPr>
        <p:cxnSp>
          <p:nvCxnSpPr>
            <p:cNvPr id="51" name="直接连接符 50"/>
            <p:cNvCxnSpPr/>
            <p:nvPr/>
          </p:nvCxnSpPr>
          <p:spPr>
            <a:xfrm flipH="1">
              <a:off x="3256384" y="691984"/>
              <a:ext cx="1039545" cy="0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4" name="直接连接符 53"/>
            <p:cNvCxnSpPr/>
            <p:nvPr/>
          </p:nvCxnSpPr>
          <p:spPr>
            <a:xfrm flipH="1">
              <a:off x="1837039" y="800526"/>
              <a:ext cx="2458890" cy="0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5" name="直接连接符 54"/>
            <p:cNvCxnSpPr/>
            <p:nvPr/>
          </p:nvCxnSpPr>
          <p:spPr>
            <a:xfrm flipH="1">
              <a:off x="7286472" y="691984"/>
              <a:ext cx="2458890" cy="0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6" name="直接连接符 55"/>
            <p:cNvCxnSpPr/>
            <p:nvPr/>
          </p:nvCxnSpPr>
          <p:spPr>
            <a:xfrm flipH="1">
              <a:off x="7286472" y="800526"/>
              <a:ext cx="1372336" cy="0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组合 52"/>
          <p:cNvGrpSpPr/>
          <p:nvPr/>
        </p:nvGrpSpPr>
        <p:grpSpPr>
          <a:xfrm>
            <a:off x="938530" y="3067050"/>
            <a:ext cx="3517900" cy="914400"/>
            <a:chOff x="1115" y="2446"/>
            <a:chExt cx="5540" cy="1440"/>
          </a:xfrm>
        </p:grpSpPr>
        <p:pic>
          <p:nvPicPr>
            <p:cNvPr id="6" name="图片 5" descr="32313539393237383b32313539393234373bcfeec4bfb9dcc0ed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5215" y="2446"/>
              <a:ext cx="1440" cy="1440"/>
            </a:xfrm>
            <a:prstGeom prst="rect">
              <a:avLst/>
            </a:prstGeom>
          </p:spPr>
        </p:pic>
        <p:sp>
          <p:nvSpPr>
            <p:cNvPr id="49" name="文本框 48"/>
            <p:cNvSpPr txBox="1"/>
            <p:nvPr/>
          </p:nvSpPr>
          <p:spPr>
            <a:xfrm>
              <a:off x="1115" y="2664"/>
              <a:ext cx="4100" cy="11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marL="0"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1" i="0" u="none" strike="noStrike" kern="1200" cap="none" spc="0" normalizeH="0" baseline="0" noProof="0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</a:rPr>
                <a:t>截至申报期</a:t>
              </a:r>
              <a:r>
                <a:rPr kumimoji="0" lang="zh-CN" altLang="en-US" sz="1400" b="1" i="0" u="none" strike="noStrike" kern="1200" cap="none" spc="0" normalizeH="0" baseline="0" noProof="0" dirty="0"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</a:rPr>
                <a:t>最近1个月</a:t>
              </a:r>
              <a:r>
                <a:rPr kumimoji="0" lang="zh-CN" altLang="en-US" sz="1400" b="1" i="0" u="none" strike="noStrike" kern="1200" cap="none" spc="0" normalizeH="0" baseline="0" noProof="0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</a:rPr>
                <a:t>加盖单位</a:t>
              </a:r>
              <a:r>
                <a:rPr kumimoji="0" lang="zh-CN" altLang="en-US" sz="1400" b="1" i="0" u="none" strike="noStrike" kern="1200" cap="none" spc="0" normalizeH="0" baseline="0" noProof="0" dirty="0"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</a:rPr>
                <a:t>公章</a:t>
              </a:r>
              <a:r>
                <a:rPr kumimoji="0" lang="zh-CN" altLang="en-US" sz="1400" b="1" i="0" u="none" strike="noStrike" kern="1200" cap="none" spc="0" normalizeH="0" baseline="0" noProof="0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</a:rPr>
                <a:t>（或财务专用章）的《</a:t>
              </a:r>
              <a:r>
                <a:rPr kumimoji="0" lang="zh-CN" altLang="en-US" sz="1400" b="1" i="0" u="none" strike="noStrike" kern="1200" cap="none" spc="0" normalizeH="0" baseline="0" noProof="0" dirty="0"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</a:rPr>
                <a:t>利润表</a:t>
              </a:r>
              <a:r>
                <a:rPr kumimoji="0" lang="zh-CN" altLang="en-US" sz="1400" b="1" i="0" u="none" strike="noStrike" kern="1200" cap="none" spc="0" normalizeH="0" baseline="0" noProof="0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</a:rPr>
                <a:t>》复印件</a:t>
              </a:r>
              <a:endParaRPr kumimoji="0" lang="zh-CN" altLang="en-US" sz="1400" b="1" i="0" u="none" strike="noStrike" kern="1200" cap="none" spc="0" normalizeH="0" baseline="0" noProof="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1686560" y="1734820"/>
            <a:ext cx="3116580" cy="914400"/>
            <a:chOff x="1747" y="2446"/>
            <a:chExt cx="4908" cy="1440"/>
          </a:xfrm>
        </p:grpSpPr>
        <p:pic>
          <p:nvPicPr>
            <p:cNvPr id="9" name="图片 8" descr="32313539393237383b32313539393234373bcfeec4bfb9dcc0ed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5215" y="2446"/>
              <a:ext cx="1440" cy="1440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1747" y="2925"/>
              <a:ext cx="3468" cy="4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marL="0"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1" i="0" u="none" strike="noStrike" kern="1200" cap="none" spc="0" normalizeH="0" baseline="0" noProof="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</a:rPr>
                <a:t>调查单位</a:t>
              </a:r>
              <a:r>
                <a:rPr kumimoji="0" lang="zh-CN" altLang="en-US" sz="1400" b="1" i="0" u="none" strike="noStrike" kern="1200" cap="none" spc="0" normalizeH="0" baseline="0" noProof="0" dirty="0"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</a:rPr>
                <a:t>审核登记表</a:t>
              </a:r>
              <a:endParaRPr kumimoji="0" lang="zh-CN" altLang="en-US" sz="1400" b="1" i="0" u="none" strike="noStrike" kern="1200" cap="none" spc="0" normalizeH="0" baseline="0" noProof="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112395" y="4469130"/>
            <a:ext cx="5258435" cy="914400"/>
            <a:chOff x="-944" y="2546"/>
            <a:chExt cx="8281" cy="1440"/>
          </a:xfrm>
        </p:grpSpPr>
        <p:pic>
          <p:nvPicPr>
            <p:cNvPr id="18" name="图片 17" descr="32313539393237383b32313539393234373bcfeec4bfb9dcc0ed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5897" y="2546"/>
              <a:ext cx="1440" cy="1440"/>
            </a:xfrm>
            <a:prstGeom prst="rect">
              <a:avLst/>
            </a:prstGeom>
          </p:spPr>
        </p:pic>
        <p:sp>
          <p:nvSpPr>
            <p:cNvPr id="26" name="文本框 25"/>
            <p:cNvSpPr txBox="1"/>
            <p:nvPr/>
          </p:nvSpPr>
          <p:spPr>
            <a:xfrm>
              <a:off x="-944" y="2644"/>
              <a:ext cx="6840" cy="1243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1" i="0" u="none" strike="noStrike" kern="1200" cap="none" spc="0" normalizeH="0" baseline="0" noProof="0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</a:rPr>
                <a:t>加盖单位公章的《增值税纳税申报表附列资料（表一）》（小规模纳税人免此项），</a:t>
              </a:r>
              <a:r>
                <a:rPr kumimoji="0" lang="zh-CN" altLang="en-US" sz="1400" b="1" i="0" u="none" strike="noStrike" kern="1200" cap="none" spc="0" normalizeH="0" baseline="0" noProof="0" dirty="0"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</a:rPr>
                <a:t>没有</a:t>
              </a:r>
              <a:r>
                <a:rPr kumimoji="0" lang="zh-CN" altLang="en-US" sz="1400" b="1" i="0" u="none" strike="noStrike" kern="1200" cap="none" spc="0" normalizeH="0" baseline="0" noProof="0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</a:rPr>
                <a:t>《增值税纳税申报表附列资料（表一）》的单位，需附</a:t>
              </a:r>
              <a:r>
                <a:rPr kumimoji="0" lang="zh-CN" altLang="en-US" sz="1400" b="1" i="0" u="none" strike="noStrike" kern="1200" cap="none" spc="0" normalizeH="0" baseline="0" noProof="0" dirty="0"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</a:rPr>
                <a:t>证明材料</a:t>
              </a:r>
              <a:endParaRPr kumimoji="0" lang="zh-CN" altLang="en-US" sz="1400" b="1" i="0" u="none" strike="noStrike" kern="1200" cap="none" spc="0" normalizeH="0" baseline="0" noProof="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endParaRPr>
            </a:p>
          </p:txBody>
        </p:sp>
      </p:grpSp>
      <p:pic>
        <p:nvPicPr>
          <p:cNvPr id="64" name="https://photo-static-api.fotomore.com/creative/vcg/veer/612/veer-141525427.jpg" descr="&amp;pky4470051670_sjzg_&amp;2&amp;src_toppic_dropmo01&amp;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6455" y="2115185"/>
            <a:ext cx="2623820" cy="2627630"/>
          </a:xfrm>
          <a:prstGeom prst="ellipse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7195185" y="1735455"/>
            <a:ext cx="4511675" cy="914400"/>
            <a:chOff x="12321" y="2446"/>
            <a:chExt cx="7105" cy="1440"/>
          </a:xfrm>
        </p:grpSpPr>
        <p:pic>
          <p:nvPicPr>
            <p:cNvPr id="29" name="图片 28" descr="32313539393237383b32313539393234373bcfeec4bfb9dcc0ed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2321" y="2446"/>
              <a:ext cx="1440" cy="1440"/>
            </a:xfrm>
            <a:prstGeom prst="rect">
              <a:avLst/>
            </a:prstGeom>
          </p:spPr>
        </p:pic>
        <p:sp>
          <p:nvSpPr>
            <p:cNvPr id="34" name="文本框 33"/>
            <p:cNvSpPr txBox="1"/>
            <p:nvPr/>
          </p:nvSpPr>
          <p:spPr>
            <a:xfrm>
              <a:off x="13761" y="2936"/>
              <a:ext cx="5665" cy="4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1" i="0" u="none" strike="noStrike" kern="1200" cap="none" spc="0" normalizeH="0" baseline="0" noProof="0" dirty="0"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</a:rPr>
                <a:t>营业执照</a:t>
              </a:r>
              <a:r>
                <a:rPr kumimoji="0" lang="zh-CN" altLang="en-US" sz="1400" b="1" i="0" u="none" strike="noStrike" kern="1200" cap="none" spc="0" normalizeH="0" baseline="0" noProof="0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</a:rPr>
                <a:t>（证书）复印件（加盖单位公章）</a:t>
              </a:r>
              <a:endParaRPr kumimoji="0" lang="zh-CN" altLang="en-US" sz="1400" b="1" i="0" u="none" strike="noStrike" kern="1200" cap="none" spc="0" normalizeH="0" baseline="0" noProof="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7480300" y="3067050"/>
            <a:ext cx="4484370" cy="983615"/>
            <a:chOff x="12217" y="2398"/>
            <a:chExt cx="7062" cy="1549"/>
          </a:xfrm>
        </p:grpSpPr>
        <p:pic>
          <p:nvPicPr>
            <p:cNvPr id="36" name="图片 35" descr="32313539393237383b32313539393234373bcfeec4bfb9dcc0ed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2217" y="2398"/>
              <a:ext cx="1440" cy="1440"/>
            </a:xfrm>
            <a:prstGeom prst="rect">
              <a:avLst/>
            </a:prstGeom>
          </p:spPr>
        </p:pic>
        <p:sp>
          <p:nvSpPr>
            <p:cNvPr id="39" name="文本框 38"/>
            <p:cNvSpPr txBox="1"/>
            <p:nvPr/>
          </p:nvSpPr>
          <p:spPr>
            <a:xfrm>
              <a:off x="13846" y="2446"/>
              <a:ext cx="5433" cy="15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1" i="0" u="none" strike="noStrike" kern="1200" cap="none" spc="0" normalizeH="0" baseline="0" noProof="0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</a:rPr>
                <a:t>打印并加盖税务部门和单位</a:t>
              </a:r>
              <a:r>
                <a:rPr kumimoji="0" lang="zh-CN" altLang="en-US" sz="1400" b="1" i="0" u="none" strike="noStrike" kern="1200" cap="none" spc="0" normalizeH="0" baseline="0" noProof="0" dirty="0"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</a:rPr>
                <a:t>公章</a:t>
              </a:r>
              <a:r>
                <a:rPr kumimoji="0" lang="zh-CN" altLang="en-US" sz="1400" b="1" i="0" u="none" strike="noStrike" kern="1200" cap="none" spc="0" normalizeH="0" baseline="0" noProof="0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</a:rPr>
                <a:t>的《</a:t>
              </a:r>
              <a:r>
                <a:rPr kumimoji="0" lang="zh-CN" altLang="en-US" sz="1400" b="1" i="0" u="none" strike="noStrike" kern="1200" cap="none" spc="0" normalizeH="0" baseline="0" noProof="0" dirty="0"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</a:rPr>
                <a:t>增值税纳税申报表</a:t>
              </a:r>
              <a:r>
                <a:rPr kumimoji="0" lang="zh-CN" altLang="en-US" sz="1400" b="1" i="0" u="none" strike="noStrike" kern="1200" cap="none" spc="0" normalizeH="0" baseline="0" noProof="0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</a:rPr>
                <a:t>》，或打印税务网上申报系统查询的《增值税纳税申报表》</a:t>
              </a:r>
              <a:r>
                <a:rPr kumimoji="0" lang="zh-CN" altLang="en-US" sz="1400" b="1" i="0" u="none" strike="noStrike" kern="1200" cap="none" spc="0" normalizeH="0" baseline="0" noProof="0" dirty="0"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</a:rPr>
                <a:t>整屏截图</a:t>
              </a:r>
              <a:r>
                <a:rPr kumimoji="0" lang="zh-CN" altLang="en-US" sz="1400" b="1" i="0" u="none" strike="noStrike" kern="1200" cap="none" spc="0" normalizeH="0" baseline="0" noProof="0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</a:rPr>
                <a:t>（带查询页面的完整表）并加盖单位</a:t>
              </a:r>
              <a:r>
                <a:rPr kumimoji="0" lang="zh-CN" altLang="en-US" sz="1400" b="1" i="0" u="none" strike="noStrike" kern="1200" cap="none" spc="0" normalizeH="0" baseline="0" noProof="0" dirty="0"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</a:rPr>
                <a:t>公章</a:t>
              </a:r>
              <a:endParaRPr kumimoji="0" lang="zh-CN" altLang="en-US" sz="1400" b="1" i="0" u="none" strike="noStrike" kern="1200" cap="none" spc="0" normalizeH="0" baseline="0" noProof="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6822440" y="4398645"/>
            <a:ext cx="4884420" cy="914400"/>
            <a:chOff x="12321" y="2446"/>
            <a:chExt cx="7692" cy="1440"/>
          </a:xfrm>
        </p:grpSpPr>
        <p:pic>
          <p:nvPicPr>
            <p:cNvPr id="41" name="图片 40" descr="32313539393237383b32313539393234373bcfeec4bfb9dcc0ed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2321" y="2446"/>
              <a:ext cx="1440" cy="1440"/>
            </a:xfrm>
            <a:prstGeom prst="rect">
              <a:avLst/>
            </a:prstGeom>
          </p:spPr>
        </p:pic>
        <p:sp>
          <p:nvSpPr>
            <p:cNvPr id="44" name="文本框 43"/>
            <p:cNvSpPr txBox="1"/>
            <p:nvPr/>
          </p:nvSpPr>
          <p:spPr>
            <a:xfrm>
              <a:off x="13953" y="2755"/>
              <a:ext cx="6060" cy="8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1" i="0" u="none" strike="noStrike" kern="1200" cap="none" spc="0" normalizeH="0" baseline="0" noProof="0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</a:rPr>
                <a:t>利润表和纳税申报表中营业收入</a:t>
              </a:r>
              <a:r>
                <a:rPr kumimoji="0" lang="zh-CN" altLang="en-US" sz="1400" b="1" i="0" u="none" strike="noStrike" kern="1200" cap="none" spc="0" normalizeH="0" baseline="0" noProof="0" dirty="0"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</a:rPr>
                <a:t>不一致</a:t>
              </a:r>
              <a:r>
                <a:rPr kumimoji="0" lang="zh-CN" altLang="en-US" sz="1400" b="1" i="0" u="none" strike="noStrike" kern="1200" cap="none" spc="0" normalizeH="0" baseline="0" noProof="0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</a:rPr>
                <a:t>需要提供</a:t>
              </a:r>
              <a:r>
                <a:rPr kumimoji="0" lang="zh-CN" altLang="en-US" sz="1400" b="1" i="0" u="none" strike="noStrike" kern="1200" cap="none" spc="0" normalizeH="0" baseline="0" noProof="0" dirty="0"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</a:rPr>
                <a:t>说明材料</a:t>
              </a:r>
              <a:r>
                <a:rPr kumimoji="0" lang="zh-CN" altLang="en-US" sz="1400" b="1" i="0" u="none" strike="noStrike" kern="1200" cap="none" spc="0" normalizeH="0" baseline="0" noProof="0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</a:rPr>
                <a:t>并加盖单位</a:t>
              </a:r>
              <a:r>
                <a:rPr kumimoji="0" lang="zh-CN" altLang="en-US" sz="1400" b="1" i="0" u="none" strike="noStrike" kern="1200" cap="none" spc="0" normalizeH="0" baseline="0" noProof="0" dirty="0"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</a:rPr>
                <a:t>公章</a:t>
              </a:r>
              <a:r>
                <a:rPr kumimoji="0" lang="zh-CN" altLang="en-US" sz="1400" b="1" i="0" u="none" strike="noStrike" kern="1200" cap="none" spc="0" normalizeH="0" baseline="0" noProof="0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</a:rPr>
                <a:t>（或财务专用章）</a:t>
              </a:r>
              <a:endParaRPr kumimoji="0" lang="zh-CN" altLang="en-US" sz="1400" b="1" i="0" u="none" strike="noStrike" kern="1200" cap="none" spc="0" normalizeH="0" baseline="0" noProof="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endParaRPr>
            </a:p>
          </p:txBody>
        </p:sp>
      </p:grpSp>
      <p:sp>
        <p:nvSpPr>
          <p:cNvPr id="45" name="文本框 44"/>
          <p:cNvSpPr txBox="1"/>
          <p:nvPr/>
        </p:nvSpPr>
        <p:spPr>
          <a:xfrm>
            <a:off x="4595495" y="1096645"/>
            <a:ext cx="326326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pPr algn="l"/>
            <a:r>
              <a:rPr lang="zh-CN" altLang="en-US" sz="3200">
                <a:solidFill>
                  <a:srgbClr val="0062C0"/>
                </a:solidFill>
                <a:effectLst/>
                <a:latin typeface="汉仪大黑" panose="01010104010101010101" charset="-122"/>
                <a:ea typeface="汉仪大黑" panose="01010104010101010101" charset="-122"/>
              </a:rPr>
              <a:t>服务业</a:t>
            </a:r>
            <a:r>
              <a:rPr lang="zh-CN" altLang="en-US" sz="2400">
                <a:solidFill>
                  <a:srgbClr val="0062C0"/>
                </a:solidFill>
                <a:effectLst/>
                <a:latin typeface="汉仪大黑" panose="01010104010101010101" charset="-122"/>
                <a:ea typeface="汉仪大黑" panose="01010104010101010101" charset="-122"/>
              </a:rPr>
              <a:t>企业需准备</a:t>
            </a:r>
            <a:endParaRPr lang="zh-CN" altLang="en-US" sz="2400">
              <a:solidFill>
                <a:srgbClr val="0062C0"/>
              </a:solidFill>
              <a:effectLst/>
              <a:latin typeface="汉仪大黑" panose="01010104010101010101" charset="-122"/>
              <a:ea typeface="汉仪大黑" panose="01010104010101010101" charset="-122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295275" y="708660"/>
            <a:ext cx="219075" cy="594360"/>
          </a:xfrm>
          <a:prstGeom prst="rect">
            <a:avLst/>
          </a:prstGeom>
          <a:solidFill>
            <a:srgbClr val="0062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8" name="文本框 47"/>
          <p:cNvSpPr txBox="1"/>
          <p:nvPr/>
        </p:nvSpPr>
        <p:spPr>
          <a:xfrm>
            <a:off x="3888740" y="451485"/>
            <a:ext cx="4415155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1400">
                <a:gradFill>
                  <a:gsLst>
                    <a:gs pos="0">
                      <a:srgbClr val="08AEEA"/>
                    </a:gs>
                    <a:gs pos="100000">
                      <a:srgbClr val="2AF598"/>
                    </a:gs>
                  </a:gsLst>
                  <a:lin ang="27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>
              <a:lnSpc>
                <a:spcPct val="100000"/>
              </a:lnSpc>
              <a:defRPr/>
            </a:pPr>
            <a:r>
              <a:rPr lang="zh-CN" altLang="en-US" sz="36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如 何 申 报 入 库</a:t>
            </a:r>
            <a:endParaRPr lang="zh-CN" altLang="en-US" sz="3600" b="1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grpSp>
        <p:nvGrpSpPr>
          <p:cNvPr id="50" name="组合 49"/>
          <p:cNvGrpSpPr/>
          <p:nvPr/>
        </p:nvGrpSpPr>
        <p:grpSpPr>
          <a:xfrm>
            <a:off x="12065" y="638810"/>
            <a:ext cx="11933555" cy="270510"/>
            <a:chOff x="1837039" y="691984"/>
            <a:chExt cx="7908323" cy="108542"/>
          </a:xfrm>
        </p:grpSpPr>
        <p:cxnSp>
          <p:nvCxnSpPr>
            <p:cNvPr id="51" name="直接连接符 50"/>
            <p:cNvCxnSpPr/>
            <p:nvPr/>
          </p:nvCxnSpPr>
          <p:spPr>
            <a:xfrm flipH="1">
              <a:off x="3256384" y="691984"/>
              <a:ext cx="1039545" cy="0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4" name="直接连接符 53"/>
            <p:cNvCxnSpPr/>
            <p:nvPr/>
          </p:nvCxnSpPr>
          <p:spPr>
            <a:xfrm flipH="1">
              <a:off x="1837039" y="800526"/>
              <a:ext cx="2458890" cy="0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5" name="直接连接符 54"/>
            <p:cNvCxnSpPr/>
            <p:nvPr/>
          </p:nvCxnSpPr>
          <p:spPr>
            <a:xfrm flipH="1">
              <a:off x="7286472" y="691984"/>
              <a:ext cx="2458890" cy="0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6" name="直接连接符 55"/>
            <p:cNvCxnSpPr/>
            <p:nvPr/>
          </p:nvCxnSpPr>
          <p:spPr>
            <a:xfrm flipH="1">
              <a:off x="7286472" y="800526"/>
              <a:ext cx="1372336" cy="0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组合 52"/>
          <p:cNvGrpSpPr/>
          <p:nvPr/>
        </p:nvGrpSpPr>
        <p:grpSpPr>
          <a:xfrm>
            <a:off x="649605" y="4024630"/>
            <a:ext cx="4323715" cy="914400"/>
            <a:chOff x="-154" y="2446"/>
            <a:chExt cx="6809" cy="1440"/>
          </a:xfrm>
        </p:grpSpPr>
        <p:pic>
          <p:nvPicPr>
            <p:cNvPr id="6" name="图片 5" descr="32313539393237383b32313539393234373bcfeec4bfb9dcc0ed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5215" y="2446"/>
              <a:ext cx="1440" cy="1440"/>
            </a:xfrm>
            <a:prstGeom prst="rect">
              <a:avLst/>
            </a:prstGeom>
          </p:spPr>
        </p:pic>
        <p:sp>
          <p:nvSpPr>
            <p:cNvPr id="49" name="文本框 48"/>
            <p:cNvSpPr txBox="1"/>
            <p:nvPr/>
          </p:nvSpPr>
          <p:spPr>
            <a:xfrm>
              <a:off x="-154" y="2586"/>
              <a:ext cx="5369" cy="11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marL="0"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1" i="0" u="none" strike="noStrike" kern="1200" cap="none" spc="0" normalizeH="0" baseline="0" noProof="0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</a:rPr>
                <a:t>建筑业法人企业还需提供∶带有“</a:t>
              </a:r>
              <a:r>
                <a:rPr kumimoji="0" lang="zh-CN" altLang="en-US" sz="1400" b="1" i="0" u="none" strike="noStrike" kern="1200" cap="none" spc="0" normalizeH="0" baseline="0" noProof="0" dirty="0"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</a:rPr>
                <a:t>建筑业企业资质证书</a:t>
              </a:r>
              <a:r>
                <a:rPr kumimoji="0" lang="zh-CN" altLang="en-US" sz="1400" b="1" i="0" u="none" strike="noStrike" kern="1200" cap="none" spc="0" normalizeH="0" baseline="0" noProof="0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</a:rPr>
                <a:t>”字样和住建部门</a:t>
              </a:r>
              <a:r>
                <a:rPr kumimoji="0" lang="zh-CN" altLang="en-US" sz="1400" b="1" i="0" u="none" strike="noStrike" kern="1200" cap="none" spc="0" normalizeH="0" baseline="0" noProof="0" dirty="0"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</a:rPr>
                <a:t>公章</a:t>
              </a:r>
              <a:r>
                <a:rPr kumimoji="0" lang="zh-CN" altLang="en-US" sz="1400" b="1" i="0" u="none" strike="noStrike" kern="1200" cap="none" spc="0" normalizeH="0" baseline="0" noProof="0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</a:rPr>
                <a:t>页面的建筑业企业</a:t>
              </a:r>
              <a:r>
                <a:rPr kumimoji="0" lang="zh-CN" altLang="en-US" sz="1400" b="1" i="0" u="none" strike="noStrike" kern="1200" cap="none" spc="0" normalizeH="0" baseline="0" noProof="0" dirty="0"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</a:rPr>
                <a:t>资质证书</a:t>
              </a:r>
              <a:r>
                <a:rPr kumimoji="0" lang="zh-CN" altLang="en-US" sz="1400" b="1" i="0" u="none" strike="noStrike" kern="1200" cap="none" spc="0" normalizeH="0" baseline="0" noProof="0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</a:rPr>
                <a:t>复印件。</a:t>
              </a:r>
              <a:endParaRPr kumimoji="0" lang="zh-CN" altLang="en-US" sz="1400" b="1" i="0" u="none" strike="noStrike" kern="1200" cap="none" spc="0" normalizeH="0" baseline="0" noProof="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835660" y="2103755"/>
            <a:ext cx="3881120" cy="914400"/>
            <a:chOff x="543" y="2446"/>
            <a:chExt cx="6112" cy="1440"/>
          </a:xfrm>
        </p:grpSpPr>
        <p:pic>
          <p:nvPicPr>
            <p:cNvPr id="9" name="图片 8" descr="32313539393237383b32313539393234373bcfeec4bfb9dcc0ed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5215" y="2446"/>
              <a:ext cx="1440" cy="1440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543" y="2926"/>
              <a:ext cx="4840" cy="8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marL="0"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400" b="1" noProof="0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  <a:sym typeface="+mn-ea"/>
                </a:rPr>
                <a:t>调查单位</a:t>
              </a:r>
              <a:r>
                <a:rPr lang="zh-CN" altLang="en-US" sz="1400" b="1" noProof="0" dirty="0"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  <a:sym typeface="+mn-ea"/>
                </a:rPr>
                <a:t>审核登记表</a:t>
              </a:r>
              <a:endParaRPr kumimoji="0" lang="zh-CN" altLang="en-US" sz="1400" b="1" i="0" u="none" strike="noStrike" kern="1200" cap="none" spc="0" normalizeH="0" baseline="0" noProof="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endParaRPr>
            </a:p>
            <a:p>
              <a:pPr marL="0"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1" i="0" u="none" strike="noStrike" kern="1200" cap="none" spc="0" normalizeH="0" baseline="0" noProof="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endParaRPr>
            </a:p>
          </p:txBody>
        </p:sp>
      </p:grpSp>
      <p:pic>
        <p:nvPicPr>
          <p:cNvPr id="64" name="https://photo-static-api.fotomore.com/creative/vcg/veer/612/veer-141525427.jpg" descr="&amp;pky4470051670_sjzg_&amp;2&amp;src_toppic_dropmo01&amp;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6455" y="2115185"/>
            <a:ext cx="2623820" cy="2627630"/>
          </a:xfrm>
          <a:prstGeom prst="ellipse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7185660" y="2115185"/>
            <a:ext cx="4416425" cy="914400"/>
            <a:chOff x="12321" y="2446"/>
            <a:chExt cx="6955" cy="1440"/>
          </a:xfrm>
        </p:grpSpPr>
        <p:pic>
          <p:nvPicPr>
            <p:cNvPr id="29" name="图片 28" descr="32313539393237383b32313539393234373bcfeec4bfb9dcc0ed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2321" y="2446"/>
              <a:ext cx="1440" cy="1440"/>
            </a:xfrm>
            <a:prstGeom prst="rect">
              <a:avLst/>
            </a:prstGeom>
          </p:spPr>
        </p:pic>
        <p:sp>
          <p:nvSpPr>
            <p:cNvPr id="34" name="文本框 33"/>
            <p:cNvSpPr txBox="1"/>
            <p:nvPr/>
          </p:nvSpPr>
          <p:spPr>
            <a:xfrm>
              <a:off x="13761" y="2906"/>
              <a:ext cx="5515" cy="4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400" b="1" noProof="0" dirty="0"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  <a:sym typeface="+mn-ea"/>
                </a:rPr>
                <a:t>营业执照</a:t>
              </a:r>
              <a:r>
                <a:rPr lang="zh-CN" altLang="en-US" sz="1400" b="1" noProof="0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  <a:sym typeface="+mn-ea"/>
                </a:rPr>
                <a:t>（证书）复印件（加盖单位公章）</a:t>
              </a:r>
              <a:endParaRPr kumimoji="0" lang="zh-CN" altLang="en-US" sz="1400" b="1" i="0" u="none" strike="noStrike" kern="1200" cap="none" spc="0" normalizeH="0" baseline="0" noProof="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7280275" y="3828415"/>
            <a:ext cx="4277995" cy="933450"/>
            <a:chOff x="12217" y="2398"/>
            <a:chExt cx="6737" cy="1470"/>
          </a:xfrm>
        </p:grpSpPr>
        <p:pic>
          <p:nvPicPr>
            <p:cNvPr id="36" name="图片 35" descr="32313539393237383b32313539393234373bcfeec4bfb9dcc0ed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2217" y="2398"/>
              <a:ext cx="1440" cy="1440"/>
            </a:xfrm>
            <a:prstGeom prst="rect">
              <a:avLst/>
            </a:prstGeom>
          </p:spPr>
        </p:pic>
        <p:sp>
          <p:nvSpPr>
            <p:cNvPr id="39" name="文本框 38"/>
            <p:cNvSpPr txBox="1"/>
            <p:nvPr/>
          </p:nvSpPr>
          <p:spPr>
            <a:xfrm>
              <a:off x="13688" y="2707"/>
              <a:ext cx="5266" cy="11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1" i="0" u="none" strike="noStrike" kern="1200" cap="none" spc="0" normalizeH="0" baseline="0" noProof="0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</a:rPr>
                <a:t>具有房地产开发经营业</a:t>
              </a:r>
              <a:r>
                <a:rPr kumimoji="0" lang="zh-CN" altLang="en-US" sz="1400" b="1" i="0" u="none" strike="noStrike" kern="1200" cap="none" spc="0" normalizeH="0" baseline="0" noProof="0" dirty="0"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</a:rPr>
                <a:t>资质</a:t>
              </a:r>
              <a:r>
                <a:rPr kumimoji="0" lang="zh-CN" altLang="en-US" sz="1400" b="1" i="0" u="none" strike="noStrike" kern="1200" cap="none" spc="0" normalizeH="0" baseline="0" noProof="0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</a:rPr>
                <a:t>的房地产开发经营业法人单位还需提供房地产开发经营业</a:t>
              </a:r>
              <a:r>
                <a:rPr kumimoji="0" lang="zh-CN" altLang="en-US" sz="1400" b="1" i="0" u="none" strike="noStrike" kern="1200" cap="none" spc="0" normalizeH="0" baseline="0" noProof="0" dirty="0"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</a:rPr>
                <a:t>资质证书</a:t>
              </a:r>
              <a:r>
                <a:rPr kumimoji="0" lang="zh-CN" altLang="en-US" sz="1400" b="1" i="0" u="none" strike="noStrike" kern="1200" cap="none" spc="0" normalizeH="0" baseline="0" noProof="0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</a:rPr>
                <a:t>复印件</a:t>
              </a:r>
              <a:endParaRPr kumimoji="0" lang="zh-CN" altLang="en-US" sz="1400" b="1" i="0" u="none" strike="noStrike" kern="1200" cap="none" spc="0" normalizeH="0" baseline="0" noProof="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endParaRPr>
            </a:p>
          </p:txBody>
        </p:sp>
      </p:grpSp>
      <p:sp>
        <p:nvSpPr>
          <p:cNvPr id="45" name="文本框 44"/>
          <p:cNvSpPr txBox="1"/>
          <p:nvPr/>
        </p:nvSpPr>
        <p:spPr>
          <a:xfrm>
            <a:off x="3382645" y="1303020"/>
            <a:ext cx="571436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pPr algn="l"/>
            <a:r>
              <a:rPr lang="zh-CN" altLang="en-US" sz="3200" b="1">
                <a:solidFill>
                  <a:srgbClr val="0062C0"/>
                </a:solidFill>
                <a:effectLst/>
                <a:latin typeface="汉仪大黑" panose="01010104010101010101" charset="-122"/>
                <a:ea typeface="汉仪大黑" panose="01010104010101010101" charset="-122"/>
              </a:rPr>
              <a:t>建筑业、房地产</a:t>
            </a:r>
            <a:r>
              <a:rPr lang="zh-CN" altLang="en-US" sz="2400">
                <a:solidFill>
                  <a:srgbClr val="0062C0"/>
                </a:solidFill>
                <a:effectLst/>
                <a:latin typeface="汉仪大黑" panose="01010104010101010101" charset="-122"/>
                <a:ea typeface="汉仪大黑" panose="01010104010101010101" charset="-122"/>
              </a:rPr>
              <a:t>企业需准备</a:t>
            </a:r>
            <a:endParaRPr lang="zh-CN" altLang="en-US" sz="2400">
              <a:solidFill>
                <a:srgbClr val="0062C0"/>
              </a:solidFill>
              <a:effectLst/>
              <a:latin typeface="汉仪大黑" panose="01010104010101010101" charset="-122"/>
              <a:ea typeface="汉仪大黑" panose="01010104010101010101" charset="-122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295275" y="708660"/>
            <a:ext cx="219075" cy="594360"/>
          </a:xfrm>
          <a:prstGeom prst="rect">
            <a:avLst/>
          </a:prstGeom>
          <a:solidFill>
            <a:srgbClr val="0062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8" name="文本框 47"/>
          <p:cNvSpPr txBox="1"/>
          <p:nvPr/>
        </p:nvSpPr>
        <p:spPr>
          <a:xfrm>
            <a:off x="3888740" y="451485"/>
            <a:ext cx="4415155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1400">
                <a:gradFill>
                  <a:gsLst>
                    <a:gs pos="0">
                      <a:srgbClr val="08AEEA"/>
                    </a:gs>
                    <a:gs pos="100000">
                      <a:srgbClr val="2AF598"/>
                    </a:gs>
                  </a:gsLst>
                  <a:lin ang="27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>
              <a:lnSpc>
                <a:spcPct val="100000"/>
              </a:lnSpc>
              <a:defRPr/>
            </a:pPr>
            <a:r>
              <a:rPr lang="zh-CN" altLang="en-US" sz="36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如 何 申 报 入 库</a:t>
            </a:r>
            <a:endParaRPr lang="zh-CN" altLang="en-US" sz="3600" b="1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grpSp>
        <p:nvGrpSpPr>
          <p:cNvPr id="50" name="组合 49"/>
          <p:cNvGrpSpPr/>
          <p:nvPr/>
        </p:nvGrpSpPr>
        <p:grpSpPr>
          <a:xfrm>
            <a:off x="12065" y="638810"/>
            <a:ext cx="11933555" cy="270510"/>
            <a:chOff x="1837039" y="691984"/>
            <a:chExt cx="7908323" cy="108542"/>
          </a:xfrm>
        </p:grpSpPr>
        <p:cxnSp>
          <p:nvCxnSpPr>
            <p:cNvPr id="51" name="直接连接符 50"/>
            <p:cNvCxnSpPr/>
            <p:nvPr/>
          </p:nvCxnSpPr>
          <p:spPr>
            <a:xfrm flipH="1">
              <a:off x="3256384" y="691984"/>
              <a:ext cx="1039545" cy="0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4" name="直接连接符 53"/>
            <p:cNvCxnSpPr/>
            <p:nvPr/>
          </p:nvCxnSpPr>
          <p:spPr>
            <a:xfrm flipH="1">
              <a:off x="1837039" y="800526"/>
              <a:ext cx="2458890" cy="0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5" name="直接连接符 54"/>
            <p:cNvCxnSpPr/>
            <p:nvPr/>
          </p:nvCxnSpPr>
          <p:spPr>
            <a:xfrm flipH="1">
              <a:off x="7286472" y="691984"/>
              <a:ext cx="2458890" cy="0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6" name="直接连接符 55"/>
            <p:cNvCxnSpPr/>
            <p:nvPr/>
          </p:nvCxnSpPr>
          <p:spPr>
            <a:xfrm flipH="1">
              <a:off x="7286472" y="800526"/>
              <a:ext cx="1372336" cy="0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占位符 1"/>
          <p:cNvPicPr>
            <a:picLocks noGrp="1" noChangeAspect="1"/>
          </p:cNvPicPr>
          <p:nvPr>
            <p:ph type="pic" sz="quarter" idx="10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V="1">
            <a:off x="638" y="3"/>
            <a:ext cx="12191997" cy="6857997"/>
          </a:xfrm>
        </p:spPr>
      </p:pic>
      <p:sp>
        <p:nvSpPr>
          <p:cNvPr id="3" name="圆角矩形 2"/>
          <p:cNvSpPr/>
          <p:nvPr/>
        </p:nvSpPr>
        <p:spPr>
          <a:xfrm>
            <a:off x="805711" y="1707880"/>
            <a:ext cx="2367031" cy="823960"/>
          </a:xfrm>
          <a:prstGeom prst="roundRect">
            <a:avLst>
              <a:gd name="adj" fmla="val 50000"/>
            </a:avLst>
          </a:prstGeom>
          <a:solidFill>
            <a:srgbClr val="027BEC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4922" tIns="174922" rIns="174922" bIns="174922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600" b="1" kern="1200" dirty="0" smtClean="0"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鞍山市统计局</a:t>
            </a:r>
            <a:endParaRPr lang="zh-CN" altLang="en-US" sz="1600" b="1" kern="1200" dirty="0" smtClean="0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1" kern="1200" dirty="0"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5542363</a:t>
            </a:r>
            <a:endParaRPr lang="en-US" sz="1600" b="1" kern="1200" dirty="0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805711" y="3016885"/>
            <a:ext cx="2367031" cy="823960"/>
          </a:xfrm>
          <a:prstGeom prst="roundRect">
            <a:avLst>
              <a:gd name="adj" fmla="val 50000"/>
            </a:avLst>
          </a:prstGeom>
          <a:solidFill>
            <a:srgbClr val="2CBEF3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4922" tIns="174922" rIns="174922" bIns="174922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Aft>
                <a:spcPct val="35000"/>
              </a:spcAft>
              <a:buClrTx/>
              <a:buSzTx/>
              <a:buNone/>
            </a:pPr>
            <a:r>
              <a:rPr lang="zh-CN" altLang="en-US" sz="1600" b="1" kern="1200" dirty="0" smtClean="0"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千山区统计局</a:t>
            </a:r>
            <a:endParaRPr lang="zh-CN" altLang="en-US" sz="1600" b="1" kern="1200" dirty="0" smtClean="0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  <a:p>
            <a:pPr lvl="0" algn="ctr" defTabSz="1422400">
              <a:lnSpc>
                <a:spcPct val="90000"/>
              </a:lnSpc>
              <a:spcAft>
                <a:spcPct val="35000"/>
              </a:spcAft>
              <a:buClrTx/>
              <a:buSzTx/>
              <a:buNone/>
            </a:pPr>
            <a:r>
              <a:rPr lang="zh-CN" altLang="en-US" sz="1600" b="1" kern="1200" dirty="0" smtClean="0"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2313215</a:t>
            </a:r>
            <a:endParaRPr lang="zh-CN" altLang="en-US" sz="1600" b="1" kern="1200" dirty="0" smtClean="0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30" name="圆角矩形 29"/>
          <p:cNvSpPr/>
          <p:nvPr/>
        </p:nvSpPr>
        <p:spPr>
          <a:xfrm>
            <a:off x="3579619" y="1707880"/>
            <a:ext cx="2367031" cy="823960"/>
          </a:xfrm>
          <a:prstGeom prst="roundRect">
            <a:avLst>
              <a:gd name="adj" fmla="val 50000"/>
            </a:avLst>
          </a:prstGeom>
          <a:solidFill>
            <a:srgbClr val="2CBEF3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4922" tIns="174922" rIns="174922" bIns="174922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600" b="1" kern="1200" dirty="0" smtClean="0"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铁东区统计局</a:t>
            </a:r>
            <a:endParaRPr lang="zh-CN" altLang="en-US" sz="1600" b="1" kern="1200" dirty="0" smtClean="0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600" b="1" kern="1200" dirty="0" smtClean="0"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2699108</a:t>
            </a:r>
            <a:endParaRPr lang="zh-CN" altLang="en-US" sz="1600" b="1" kern="1200" dirty="0" smtClean="0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32" name="圆角矩形 31"/>
          <p:cNvSpPr/>
          <p:nvPr/>
        </p:nvSpPr>
        <p:spPr>
          <a:xfrm>
            <a:off x="3578984" y="3016885"/>
            <a:ext cx="2367031" cy="823960"/>
          </a:xfrm>
          <a:prstGeom prst="roundRect">
            <a:avLst>
              <a:gd name="adj" fmla="val 50000"/>
            </a:avLst>
          </a:prstGeom>
          <a:solidFill>
            <a:srgbClr val="027BEC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4922" tIns="174922" rIns="174922" bIns="174922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600" b="1" kern="1200" dirty="0" smtClean="0"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海城市统计局</a:t>
            </a:r>
            <a:endParaRPr lang="zh-CN" altLang="en-US" sz="1600" b="1" kern="1200" dirty="0" smtClean="0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600" b="1" kern="1200" dirty="0" smtClean="0"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3605636</a:t>
            </a:r>
            <a:endParaRPr lang="zh-CN" altLang="en-US" sz="1600" b="1" kern="1200" dirty="0" smtClean="0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35" name="圆角矩形 34"/>
          <p:cNvSpPr/>
          <p:nvPr/>
        </p:nvSpPr>
        <p:spPr>
          <a:xfrm>
            <a:off x="6294472" y="1707879"/>
            <a:ext cx="2367031" cy="823960"/>
          </a:xfrm>
          <a:prstGeom prst="roundRect">
            <a:avLst>
              <a:gd name="adj" fmla="val 50000"/>
            </a:avLst>
          </a:prstGeom>
          <a:solidFill>
            <a:srgbClr val="027BEC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4922" tIns="174922" rIns="174922" bIns="174922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600" b="1" kern="1200" dirty="0" smtClean="0"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铁西区统计局</a:t>
            </a:r>
            <a:endParaRPr lang="zh-CN" altLang="en-US" sz="1600" b="1" kern="1200" dirty="0" smtClean="0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600" b="1" kern="1200" dirty="0" smtClean="0"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8515028</a:t>
            </a:r>
            <a:endParaRPr lang="zh-CN" altLang="en-US" sz="1600" b="1" kern="1200" dirty="0" smtClean="0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37" name="圆角矩形 36"/>
          <p:cNvSpPr/>
          <p:nvPr/>
        </p:nvSpPr>
        <p:spPr>
          <a:xfrm>
            <a:off x="6380832" y="3016884"/>
            <a:ext cx="2367031" cy="823960"/>
          </a:xfrm>
          <a:prstGeom prst="roundRect">
            <a:avLst>
              <a:gd name="adj" fmla="val 50000"/>
            </a:avLst>
          </a:prstGeom>
          <a:solidFill>
            <a:srgbClr val="2CBEF3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4922" tIns="174922" rIns="174922" bIns="174922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600" b="1" dirty="0" smtClean="0"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台安县统计局</a:t>
            </a:r>
            <a:endParaRPr lang="zh-CN" altLang="en-US" sz="1600" b="1" dirty="0" smtClean="0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600" b="1" dirty="0" smtClean="0"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4890823</a:t>
            </a:r>
            <a:endParaRPr lang="en-US" sz="1600" b="1" kern="1200" dirty="0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39" name="圆角矩形 38"/>
          <p:cNvSpPr/>
          <p:nvPr/>
        </p:nvSpPr>
        <p:spPr>
          <a:xfrm>
            <a:off x="9009325" y="1707879"/>
            <a:ext cx="2367031" cy="823960"/>
          </a:xfrm>
          <a:prstGeom prst="roundRect">
            <a:avLst>
              <a:gd name="adj" fmla="val 50000"/>
            </a:avLst>
          </a:prstGeom>
          <a:solidFill>
            <a:srgbClr val="2CBEF3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4922" tIns="174922" rIns="174922" bIns="174922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600" b="1" kern="1200" dirty="0" smtClean="0"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立山区统计局</a:t>
            </a:r>
            <a:endParaRPr lang="zh-CN" altLang="en-US" sz="1600" b="1" kern="1200" dirty="0" smtClean="0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600" b="1" kern="1200" dirty="0" smtClean="0"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6616338</a:t>
            </a:r>
            <a:endParaRPr lang="zh-CN" altLang="en-US" sz="1600" b="1" kern="1200" dirty="0" smtClean="0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40" name="圆角矩形 39"/>
          <p:cNvSpPr/>
          <p:nvPr/>
        </p:nvSpPr>
        <p:spPr>
          <a:xfrm>
            <a:off x="9009960" y="3016884"/>
            <a:ext cx="2367031" cy="823960"/>
          </a:xfrm>
          <a:prstGeom prst="roundRect">
            <a:avLst>
              <a:gd name="adj" fmla="val 50000"/>
            </a:avLst>
          </a:prstGeom>
          <a:solidFill>
            <a:srgbClr val="027BEC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4922" tIns="174922" rIns="174922" bIns="174922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600" b="1" kern="1200" dirty="0" smtClean="0"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岫岩县统计局</a:t>
            </a:r>
            <a:endParaRPr lang="zh-CN" altLang="en-US" sz="1600" b="1" kern="1200" dirty="0" smtClean="0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600" b="1" kern="1200" dirty="0" smtClean="0"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7800339</a:t>
            </a:r>
            <a:endParaRPr lang="zh-CN" altLang="en-US" sz="1600" b="1" kern="1200" dirty="0" smtClean="0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45" name="圆角矩形 44"/>
          <p:cNvSpPr/>
          <p:nvPr/>
        </p:nvSpPr>
        <p:spPr>
          <a:xfrm>
            <a:off x="2141751" y="4326525"/>
            <a:ext cx="2367031" cy="823960"/>
          </a:xfrm>
          <a:prstGeom prst="roundRect">
            <a:avLst>
              <a:gd name="adj" fmla="val 50000"/>
            </a:avLst>
          </a:prstGeom>
          <a:solidFill>
            <a:srgbClr val="027BEC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4922" tIns="174922" rIns="174922" bIns="174922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600" b="1" kern="1200" dirty="0" smtClean="0"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高新区统计机构</a:t>
            </a:r>
            <a:endParaRPr lang="zh-CN" altLang="en-US" sz="1600" b="1" kern="1200" dirty="0" smtClean="0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600" b="1" kern="1200" dirty="0" smtClean="0"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5213362</a:t>
            </a:r>
            <a:endParaRPr lang="zh-CN" altLang="en-US" sz="1600" b="1" kern="1200" dirty="0" smtClean="0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46" name="圆角矩形 45"/>
          <p:cNvSpPr/>
          <p:nvPr/>
        </p:nvSpPr>
        <p:spPr>
          <a:xfrm>
            <a:off x="4862319" y="4397645"/>
            <a:ext cx="2367031" cy="823960"/>
          </a:xfrm>
          <a:prstGeom prst="roundRect">
            <a:avLst>
              <a:gd name="adj" fmla="val 50000"/>
            </a:avLst>
          </a:prstGeom>
          <a:solidFill>
            <a:srgbClr val="2CBEF3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4922" tIns="174922" rIns="174922" bIns="174922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600" b="1" kern="1200" dirty="0" smtClean="0"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经开区统计机构</a:t>
            </a:r>
            <a:endParaRPr lang="zh-CN" altLang="en-US" sz="1600" b="1" kern="1200" dirty="0" smtClean="0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600" b="1" kern="1200" dirty="0" smtClean="0"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8486030</a:t>
            </a:r>
            <a:endParaRPr lang="zh-CN" altLang="en-US" sz="1600" b="1" kern="1200" dirty="0" smtClean="0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47" name="圆角矩形 46"/>
          <p:cNvSpPr/>
          <p:nvPr/>
        </p:nvSpPr>
        <p:spPr>
          <a:xfrm>
            <a:off x="7583170" y="4397375"/>
            <a:ext cx="2475865" cy="824230"/>
          </a:xfrm>
          <a:prstGeom prst="roundRect">
            <a:avLst>
              <a:gd name="adj" fmla="val 50000"/>
            </a:avLst>
          </a:prstGeom>
          <a:solidFill>
            <a:srgbClr val="027BEC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4922" tIns="174922" rIns="174922" bIns="174922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600" b="1" kern="1200" dirty="0" smtClean="0"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千山风景区统计机构</a:t>
            </a:r>
            <a:endParaRPr lang="zh-CN" altLang="en-US" sz="1600" b="1" kern="1200" dirty="0" smtClean="0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600" b="1" kern="1200" dirty="0" smtClean="0"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 8070185</a:t>
            </a:r>
            <a:endParaRPr lang="zh-CN" altLang="en-US" sz="1600" b="1" kern="1200" dirty="0" smtClean="0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191002" y="693420"/>
            <a:ext cx="3809998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1400">
                <a:gradFill>
                  <a:gsLst>
                    <a:gs pos="0">
                      <a:srgbClr val="08AEEA"/>
                    </a:gs>
                    <a:gs pos="100000">
                      <a:srgbClr val="2AF598"/>
                    </a:gs>
                  </a:gsLst>
                  <a:lin ang="27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zh-CN" altLang="en-US" sz="36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联系方式</a:t>
            </a:r>
            <a:endParaRPr lang="zh-CN" alt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3561080" y="5519420"/>
            <a:ext cx="529018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zh-CN" b="1">
                <a:latin typeface="方正粗黑宋简体" panose="02000000000000000000" charset="-122"/>
                <a:ea typeface="方正粗黑宋简体" panose="02000000000000000000" charset="-122"/>
              </a:rPr>
              <a:t>如您仍有疑惑</a:t>
            </a:r>
            <a:endParaRPr lang="zh-CN" b="1"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indent="0" algn="ctr"/>
            <a:r>
              <a:rPr lang="zh-CN" b="1">
                <a:latin typeface="方正粗黑宋简体" panose="02000000000000000000" charset="-122"/>
                <a:ea typeface="方正粗黑宋简体" panose="02000000000000000000" charset="-122"/>
              </a:rPr>
              <a:t>您可联系企业经营地所在的统计机构进行详细咨询</a:t>
            </a:r>
            <a:endParaRPr lang="zh-CN" altLang="en-US" b="1"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grpSp>
        <p:nvGrpSpPr>
          <p:cNvPr id="50" name="组合 49"/>
          <p:cNvGrpSpPr/>
          <p:nvPr/>
        </p:nvGrpSpPr>
        <p:grpSpPr>
          <a:xfrm>
            <a:off x="1288415" y="906780"/>
            <a:ext cx="9398635" cy="270510"/>
            <a:chOff x="1837039" y="691984"/>
            <a:chExt cx="7908323" cy="108542"/>
          </a:xfrm>
        </p:grpSpPr>
        <p:cxnSp>
          <p:nvCxnSpPr>
            <p:cNvPr id="51" name="直接连接符 50"/>
            <p:cNvCxnSpPr/>
            <p:nvPr/>
          </p:nvCxnSpPr>
          <p:spPr>
            <a:xfrm flipH="1">
              <a:off x="3256384" y="691984"/>
              <a:ext cx="1039545" cy="0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4" name="直接连接符 53"/>
            <p:cNvCxnSpPr/>
            <p:nvPr/>
          </p:nvCxnSpPr>
          <p:spPr>
            <a:xfrm flipH="1">
              <a:off x="1837039" y="800526"/>
              <a:ext cx="2458890" cy="0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5" name="直接连接符 54"/>
            <p:cNvCxnSpPr/>
            <p:nvPr/>
          </p:nvCxnSpPr>
          <p:spPr>
            <a:xfrm flipH="1">
              <a:off x="7286472" y="691984"/>
              <a:ext cx="2458890" cy="0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6" name="直接连接符 55"/>
            <p:cNvCxnSpPr/>
            <p:nvPr/>
          </p:nvCxnSpPr>
          <p:spPr>
            <a:xfrm flipH="1">
              <a:off x="7286472" y="800526"/>
              <a:ext cx="1372336" cy="0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858617" y="1736284"/>
            <a:ext cx="3273866" cy="3273866"/>
          </a:xfrm>
          <a:prstGeom prst="ellipse">
            <a:avLst/>
          </a:prstGeom>
          <a:solidFill>
            <a:srgbClr val="027B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润圆-65简" panose="00020600040101010101" pitchFamily="18" charset="-122"/>
            </a:endParaRPr>
          </a:p>
        </p:txBody>
      </p:sp>
      <p:sp>
        <p:nvSpPr>
          <p:cNvPr id="38" name="Text Placeholder 33"/>
          <p:cNvSpPr txBox="1"/>
          <p:nvPr/>
        </p:nvSpPr>
        <p:spPr>
          <a:xfrm>
            <a:off x="5167630" y="3260725"/>
            <a:ext cx="3962400" cy="3683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defTabSz="1219200">
              <a:lnSpc>
                <a:spcPct val="100000"/>
              </a:lnSpc>
              <a:spcBef>
                <a:spcPct val="20000"/>
              </a:spcBef>
              <a:defRPr sz="3000" b="1">
                <a:solidFill>
                  <a:srgbClr val="54578E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en-US" altLang="zh-CN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“</a:t>
            </a:r>
            <a:r>
              <a:rPr lang="zh-CN" alt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四上</a:t>
            </a:r>
            <a:r>
              <a:rPr lang="en-US" altLang="zh-CN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”</a:t>
            </a:r>
            <a:r>
              <a:rPr lang="zh-CN" alt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企业年度审批入库工作开启</a:t>
            </a:r>
            <a:endParaRPr lang="zh-CN" altLang="en-US" sz="1800" dirty="0" smtClean="0">
              <a:solidFill>
                <a:schemeClr val="tx1">
                  <a:lumMod val="75000"/>
                  <a:lumOff val="25000"/>
                </a:schemeClr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49" name="Text Placeholder 33"/>
          <p:cNvSpPr txBox="1"/>
          <p:nvPr/>
        </p:nvSpPr>
        <p:spPr>
          <a:xfrm>
            <a:off x="5288915" y="4480243"/>
            <a:ext cx="2854960" cy="3683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defTabSz="1219200">
              <a:lnSpc>
                <a:spcPct val="100000"/>
              </a:lnSpc>
              <a:spcBef>
                <a:spcPct val="20000"/>
              </a:spcBef>
              <a:defRPr sz="3000" b="1">
                <a:solidFill>
                  <a:srgbClr val="54578E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“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四上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”</a:t>
            </a: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企业是什么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61" name="Text Placeholder 33"/>
          <p:cNvSpPr txBox="1"/>
          <p:nvPr/>
        </p:nvSpPr>
        <p:spPr>
          <a:xfrm>
            <a:off x="9616413" y="2069368"/>
            <a:ext cx="2042187" cy="3683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defTabSz="1219200">
              <a:lnSpc>
                <a:spcPct val="100000"/>
              </a:lnSpc>
              <a:spcBef>
                <a:spcPct val="20000"/>
              </a:spcBef>
              <a:defRPr sz="3000" b="1">
                <a:solidFill>
                  <a:srgbClr val="54578E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入库标准</a:t>
            </a:r>
            <a:endParaRPr lang="en-AU" altLang="zh-CN" sz="1800" dirty="0">
              <a:solidFill>
                <a:schemeClr val="tx1">
                  <a:lumMod val="75000"/>
                  <a:lumOff val="25000"/>
                </a:schemeClr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74" name="文本框 73"/>
          <p:cNvSpPr txBox="1"/>
          <p:nvPr/>
        </p:nvSpPr>
        <p:spPr>
          <a:xfrm>
            <a:off x="1123950" y="2496228"/>
            <a:ext cx="28643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1400">
                <a:gradFill>
                  <a:gsLst>
                    <a:gs pos="0">
                      <a:srgbClr val="08AEEA"/>
                    </a:gs>
                    <a:gs pos="100000">
                      <a:srgbClr val="2AF598"/>
                    </a:gs>
                  </a:gsLst>
                  <a:lin ang="27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1218565">
              <a:lnSpc>
                <a:spcPct val="100000"/>
              </a:lnSpc>
              <a:defRPr/>
            </a:pPr>
            <a:r>
              <a:rPr lang="zh-CN" altLang="en-US" sz="8000" b="1" dirty="0" smtClean="0">
                <a:solidFill>
                  <a:schemeClr val="bg1"/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目录</a:t>
            </a:r>
            <a:endParaRPr lang="zh-CN" altLang="en-US" sz="8000" b="1" dirty="0">
              <a:solidFill>
                <a:schemeClr val="bg1"/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19" name="Text Placeholder 33"/>
          <p:cNvSpPr txBox="1"/>
          <p:nvPr/>
        </p:nvSpPr>
        <p:spPr>
          <a:xfrm>
            <a:off x="9629748" y="3214274"/>
            <a:ext cx="2042187" cy="3683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defTabSz="1219200">
              <a:lnSpc>
                <a:spcPct val="100000"/>
              </a:lnSpc>
              <a:spcBef>
                <a:spcPct val="20000"/>
              </a:spcBef>
              <a:defRPr sz="3000" b="1">
                <a:solidFill>
                  <a:srgbClr val="54578E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如何申报入库</a:t>
            </a:r>
            <a:endParaRPr lang="en-AU" altLang="zh-CN" sz="1800" dirty="0">
              <a:solidFill>
                <a:schemeClr val="tx1">
                  <a:lumMod val="75000"/>
                  <a:lumOff val="25000"/>
                </a:schemeClr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2009048" y="3981851"/>
            <a:ext cx="97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33"/>
          <p:cNvSpPr txBox="1"/>
          <p:nvPr/>
        </p:nvSpPr>
        <p:spPr>
          <a:xfrm>
            <a:off x="5288915" y="2036763"/>
            <a:ext cx="3541395" cy="3683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defTabSz="1219200">
              <a:lnSpc>
                <a:spcPct val="100000"/>
              </a:lnSpc>
              <a:spcBef>
                <a:spcPct val="20000"/>
              </a:spcBef>
              <a:defRPr sz="3000" b="1">
                <a:solidFill>
                  <a:srgbClr val="54578E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入库纳统</a:t>
            </a:r>
            <a:r>
              <a:rPr lang="en-US" altLang="zh-CN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——</a:t>
            </a:r>
            <a:r>
              <a:rPr lang="zh-CN" alt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企业应尽的义务</a:t>
            </a:r>
            <a:endParaRPr lang="en-AU" altLang="zh-CN" sz="1800" dirty="0">
              <a:solidFill>
                <a:schemeClr val="tx1">
                  <a:lumMod val="75000"/>
                  <a:lumOff val="25000"/>
                </a:schemeClr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4883150" y="2099115"/>
            <a:ext cx="309670" cy="309670"/>
          </a:xfrm>
          <a:prstGeom prst="ellipse">
            <a:avLst/>
          </a:prstGeom>
          <a:solidFill>
            <a:schemeClr val="bg1"/>
          </a:solidFill>
          <a:ln w="38100">
            <a:solidFill>
              <a:srgbClr val="2CBE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润圆-65简" panose="00020600040101010101" pitchFamily="18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4883150" y="3272566"/>
            <a:ext cx="309670" cy="309670"/>
          </a:xfrm>
          <a:prstGeom prst="ellipse">
            <a:avLst/>
          </a:prstGeom>
          <a:solidFill>
            <a:schemeClr val="bg1"/>
          </a:solidFill>
          <a:ln w="38100">
            <a:solidFill>
              <a:srgbClr val="2CBE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润圆-65简" panose="00020600040101010101" pitchFamily="18" charset="-122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4883150" y="4480307"/>
            <a:ext cx="309670" cy="309670"/>
          </a:xfrm>
          <a:prstGeom prst="ellipse">
            <a:avLst/>
          </a:prstGeom>
          <a:solidFill>
            <a:schemeClr val="bg1"/>
          </a:solidFill>
          <a:ln w="38100">
            <a:solidFill>
              <a:srgbClr val="2CBE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润圆-65简" panose="00020600040101010101" pitchFamily="18" charset="-122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9121775" y="2099259"/>
            <a:ext cx="309670" cy="309670"/>
          </a:xfrm>
          <a:prstGeom prst="ellipse">
            <a:avLst/>
          </a:prstGeom>
          <a:solidFill>
            <a:schemeClr val="bg1"/>
          </a:solidFill>
          <a:ln w="38100">
            <a:solidFill>
              <a:srgbClr val="2CBE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润圆-65简" panose="00020600040101010101" pitchFamily="18" charset="-122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9121775" y="3272710"/>
            <a:ext cx="309670" cy="309670"/>
          </a:xfrm>
          <a:prstGeom prst="ellipse">
            <a:avLst/>
          </a:prstGeom>
          <a:solidFill>
            <a:schemeClr val="bg1"/>
          </a:solidFill>
          <a:ln w="38100">
            <a:solidFill>
              <a:srgbClr val="2CBE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润圆-65简" panose="00020600040101010101" pitchFamily="18" charset="-122"/>
            </a:endParaRPr>
          </a:p>
        </p:txBody>
      </p:sp>
      <p:sp>
        <p:nvSpPr>
          <p:cNvPr id="23" name="Text Placeholder 33"/>
          <p:cNvSpPr txBox="1"/>
          <p:nvPr/>
        </p:nvSpPr>
        <p:spPr>
          <a:xfrm>
            <a:off x="9716135" y="4480560"/>
            <a:ext cx="1198880" cy="3683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defTabSz="1219200">
              <a:lnSpc>
                <a:spcPct val="100000"/>
              </a:lnSpc>
              <a:spcBef>
                <a:spcPct val="20000"/>
              </a:spcBef>
              <a:defRPr sz="3000" b="1">
                <a:solidFill>
                  <a:srgbClr val="54578E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联系方式</a:t>
            </a:r>
            <a:endParaRPr lang="en-AU" altLang="zh-CN" sz="1800" dirty="0">
              <a:solidFill>
                <a:schemeClr val="tx1">
                  <a:lumMod val="75000"/>
                  <a:lumOff val="25000"/>
                </a:schemeClr>
              </a:solidFill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9121775" y="4484058"/>
            <a:ext cx="309670" cy="309670"/>
          </a:xfrm>
          <a:prstGeom prst="ellipse">
            <a:avLst/>
          </a:prstGeom>
          <a:solidFill>
            <a:schemeClr val="bg1"/>
          </a:solidFill>
          <a:ln w="38100">
            <a:solidFill>
              <a:srgbClr val="2CBE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汉仪润圆-65简" panose="00020600040101010101" pitchFamily="18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占位符 4" descr="7e192cdabb7fb9210af040fc52a4151"/>
          <p:cNvPicPr>
            <a:picLocks noChangeAspect="1"/>
          </p:cNvPicPr>
          <p:nvPr>
            <p:ph type="pic" sz="half" idx="13"/>
          </p:nvPr>
        </p:nvPicPr>
        <p:blipFill>
          <a:blip r:embed="rId1"/>
          <a:stretch>
            <a:fillRect/>
          </a:stretch>
        </p:blipFill>
        <p:spPr>
          <a:xfrm>
            <a:off x="5969000" y="2349500"/>
            <a:ext cx="6223000" cy="2647950"/>
          </a:xfrm>
          <a:prstGeom prst="rect">
            <a:avLst/>
          </a:prstGeom>
        </p:spPr>
      </p:pic>
      <p:sp>
        <p:nvSpPr>
          <p:cNvPr id="551" name="Rectangle"/>
          <p:cNvSpPr/>
          <p:nvPr/>
        </p:nvSpPr>
        <p:spPr>
          <a:xfrm>
            <a:off x="0" y="1346200"/>
            <a:ext cx="6216539" cy="4724400"/>
          </a:xfrm>
          <a:prstGeom prst="rect">
            <a:avLst/>
          </a:prstGeom>
          <a:solidFill>
            <a:srgbClr val="027BEC"/>
          </a:solidFill>
          <a:ln w="25400">
            <a:miter lim="400000"/>
          </a:ln>
        </p:spPr>
        <p:txBody>
          <a:bodyPr tIns="45720" bIns="45720"/>
          <a:lstStyle/>
          <a:p>
            <a:endParaRPr sz="900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16" name="TextBox 39"/>
          <p:cNvSpPr txBox="1"/>
          <p:nvPr/>
        </p:nvSpPr>
        <p:spPr>
          <a:xfrm>
            <a:off x="660400" y="1990725"/>
            <a:ext cx="4835525" cy="33661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defTabSz="1219200">
              <a:lnSpc>
                <a:spcPct val="100000"/>
              </a:lnSpc>
              <a:spcBef>
                <a:spcPct val="20000"/>
              </a:spcBef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</a:defRPr>
            </a:lvl1pPr>
          </a:lstStyle>
          <a:p>
            <a:r>
              <a:rPr lang="en-US" altLang="zh-CN" sz="2800" b="0">
                <a:solidFill>
                  <a:schemeClr val="bg1"/>
                </a:solidFill>
                <a:sym typeface="汉仪润圆-65简" panose="00020600040101010101" pitchFamily="18" charset="-122"/>
              </a:rPr>
              <a:t>     </a:t>
            </a:r>
            <a:r>
              <a:rPr lang="en-US" altLang="zh-CN" sz="3200" b="0">
                <a:solidFill>
                  <a:schemeClr val="bg1"/>
                </a:solidFill>
                <a:sym typeface="汉仪润圆-65简" panose="00020600040101010101" pitchFamily="18" charset="-122"/>
              </a:rPr>
              <a:t>  </a:t>
            </a:r>
            <a:r>
              <a:rPr lang="zh-CN" altLang="en-US" sz="3200">
                <a:solidFill>
                  <a:schemeClr val="bg1"/>
                </a:solidFill>
                <a:sym typeface="汉仪润圆-65简" panose="00020600040101010101" pitchFamily="18" charset="-122"/>
              </a:rPr>
              <a:t>按照国家统计制度要求，达到一定规模、资质或限额的法人单位（俗称“四上”企业）均应及时申报，纳入“四上”统计，这也是</a:t>
            </a:r>
            <a:r>
              <a:rPr lang="zh-CN" altLang="en-US" sz="320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汉仪润圆-65简" panose="00020600040101010101" pitchFamily="18" charset="-122"/>
              </a:rPr>
              <a:t>企业应尽的义务</a:t>
            </a:r>
            <a:r>
              <a:rPr lang="zh-CN" altLang="en-US" sz="2800">
                <a:solidFill>
                  <a:schemeClr val="bg1"/>
                </a:solidFill>
                <a:sym typeface="汉仪润圆-65简" panose="00020600040101010101" pitchFamily="18" charset="-122"/>
              </a:rPr>
              <a:t>。</a:t>
            </a:r>
            <a:endParaRPr lang="zh-CN" altLang="en-US" sz="2800">
              <a:solidFill>
                <a:schemeClr val="bg1"/>
              </a:solidFill>
              <a:sym typeface="汉仪润圆-65简" panose="00020600040101010101" pitchFamily="18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820795" y="419735"/>
            <a:ext cx="4549775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1400">
                <a:gradFill>
                  <a:gsLst>
                    <a:gs pos="0">
                      <a:srgbClr val="08AEEA"/>
                    </a:gs>
                    <a:gs pos="100000">
                      <a:srgbClr val="2AF598"/>
                    </a:gs>
                  </a:gsLst>
                  <a:lin ang="27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>
              <a:lnSpc>
                <a:spcPct val="100000"/>
              </a:lnSpc>
              <a:buClrTx/>
              <a:buSzTx/>
              <a:buFontTx/>
              <a:defRPr/>
            </a:pPr>
            <a:r>
              <a:rPr lang="zh-CN" altLang="en-US" sz="36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如实申报审批</a:t>
            </a:r>
            <a:endParaRPr lang="zh-CN" altLang="en-US" sz="3600" b="1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311785" y="619125"/>
            <a:ext cx="11568430" cy="205105"/>
            <a:chOff x="1837039" y="691984"/>
            <a:chExt cx="7908323" cy="108542"/>
          </a:xfrm>
        </p:grpSpPr>
        <p:cxnSp>
          <p:nvCxnSpPr>
            <p:cNvPr id="11" name="直接连接符 10"/>
            <p:cNvCxnSpPr/>
            <p:nvPr/>
          </p:nvCxnSpPr>
          <p:spPr>
            <a:xfrm flipH="1">
              <a:off x="3256384" y="691984"/>
              <a:ext cx="1039545" cy="0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>
              <a:off x="1837039" y="800526"/>
              <a:ext cx="2458890" cy="0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 flipH="1">
              <a:off x="7286472" y="691984"/>
              <a:ext cx="2458890" cy="0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 flipH="1">
              <a:off x="7286472" y="800526"/>
              <a:ext cx="1372336" cy="0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 dir="r"/>
      </p:transition>
    </mc:Choice>
    <mc:Fallback>
      <p:transition spd="slow">
        <p:push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Rectangle"/>
          <p:cNvSpPr/>
          <p:nvPr/>
        </p:nvSpPr>
        <p:spPr>
          <a:xfrm>
            <a:off x="782955" y="1336675"/>
            <a:ext cx="10626090" cy="4724400"/>
          </a:xfrm>
          <a:prstGeom prst="rect">
            <a:avLst/>
          </a:prstGeom>
          <a:solidFill>
            <a:srgbClr val="027BEC"/>
          </a:solidFill>
          <a:ln w="25400">
            <a:miter lim="400000"/>
          </a:ln>
        </p:spPr>
        <p:txBody>
          <a:bodyPr tIns="45720" bIns="45720"/>
          <a:lstStyle/>
          <a:p>
            <a:endParaRPr sz="900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16" name="TextBox 39"/>
          <p:cNvSpPr txBox="1"/>
          <p:nvPr/>
        </p:nvSpPr>
        <p:spPr>
          <a:xfrm>
            <a:off x="1816100" y="1818005"/>
            <a:ext cx="8243570" cy="36055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defTabSz="1219200">
              <a:lnSpc>
                <a:spcPct val="100000"/>
              </a:lnSpc>
              <a:spcBef>
                <a:spcPct val="20000"/>
              </a:spcBef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</a:defRPr>
            </a:lvl1pPr>
          </a:lstStyle>
          <a:p>
            <a:r>
              <a:rPr lang="en-US" altLang="zh-CN" sz="2800" b="0">
                <a:solidFill>
                  <a:schemeClr val="bg1"/>
                </a:solidFill>
                <a:sym typeface="汉仪润圆-65简" panose="00020600040101010101" pitchFamily="18" charset="-122"/>
              </a:rPr>
              <a:t>     </a:t>
            </a:r>
            <a:r>
              <a:rPr lang="en-US" altLang="zh-CN" sz="3200" b="0">
                <a:solidFill>
                  <a:schemeClr val="bg1"/>
                </a:solidFill>
                <a:sym typeface="汉仪润圆-65简" panose="00020600040101010101" pitchFamily="18" charset="-122"/>
              </a:rPr>
              <a:t> </a:t>
            </a:r>
            <a:r>
              <a:rPr lang="en-US" altLang="zh-CN" sz="3000" b="0">
                <a:solidFill>
                  <a:schemeClr val="bg1"/>
                </a:solidFill>
                <a:sym typeface="汉仪润圆-65简" panose="00020600040101010101" pitchFamily="18" charset="-122"/>
              </a:rPr>
              <a:t> </a:t>
            </a:r>
            <a:r>
              <a:rPr lang="zh-CN" altLang="en-US" sz="3000">
                <a:solidFill>
                  <a:srgbClr val="FF0000"/>
                </a:solidFill>
                <a:sym typeface="汉仪润圆-65简" panose="00020600040101010101" pitchFamily="18" charset="-122"/>
              </a:rPr>
              <a:t>根据</a:t>
            </a:r>
            <a:r>
              <a:rPr lang="zh-CN" altLang="en-US" sz="3000">
                <a:solidFill>
                  <a:schemeClr val="bg1"/>
                </a:solidFill>
                <a:sym typeface="汉仪润圆-65简" panose="00020600040101010101" pitchFamily="18" charset="-122"/>
              </a:rPr>
              <a:t>《中华人民共和国统计法》《中华人民共和国统计法实施条例》</a:t>
            </a:r>
            <a:r>
              <a:rPr lang="zh-CN" altLang="en-US" sz="3000">
                <a:solidFill>
                  <a:srgbClr val="FF0000"/>
                </a:solidFill>
                <a:sym typeface="汉仪润圆-65简" panose="00020600040101010101" pitchFamily="18" charset="-122"/>
              </a:rPr>
              <a:t>规定</a:t>
            </a:r>
            <a:r>
              <a:rPr lang="zh-CN" altLang="en-US" sz="3000">
                <a:solidFill>
                  <a:schemeClr val="bg1"/>
                </a:solidFill>
                <a:sym typeface="汉仪润圆-65简" panose="00020600040101010101" pitchFamily="18" charset="-122"/>
              </a:rPr>
              <a:t>，统计调查对象</a:t>
            </a:r>
            <a:r>
              <a:rPr lang="zh-CN" altLang="en-US" sz="3000">
                <a:solidFill>
                  <a:srgbClr val="FF0000"/>
                </a:solidFill>
                <a:sym typeface="汉仪润圆-65简" panose="00020600040101010101" pitchFamily="18" charset="-122"/>
              </a:rPr>
              <a:t>必须依法提供</a:t>
            </a:r>
            <a:r>
              <a:rPr lang="zh-CN" altLang="en-US" sz="3000">
                <a:solidFill>
                  <a:schemeClr val="bg1"/>
                </a:solidFill>
                <a:sym typeface="汉仪润圆-65简" panose="00020600040101010101" pitchFamily="18" charset="-122"/>
              </a:rPr>
              <a:t>统计调查所需要的资料。对于不履行统计法定义务的单位，县级以上人民政府统计机构有权依据相关法律规定</a:t>
            </a:r>
            <a:r>
              <a:rPr lang="zh-CN" altLang="en-US" sz="3000">
                <a:solidFill>
                  <a:srgbClr val="FF0000"/>
                </a:solidFill>
                <a:sym typeface="汉仪润圆-65简" panose="00020600040101010101" pitchFamily="18" charset="-122"/>
              </a:rPr>
              <a:t>给予处罚，直至认定失信企业</a:t>
            </a:r>
            <a:r>
              <a:rPr lang="zh-CN" altLang="en-US" sz="3000">
                <a:solidFill>
                  <a:schemeClr val="bg1"/>
                </a:solidFill>
                <a:sym typeface="汉仪润圆-65简" panose="00020600040101010101" pitchFamily="18" charset="-122"/>
              </a:rPr>
              <a:t>。同时，各级统计机构及统计人员将会对企业所提供的</a:t>
            </a:r>
            <a:r>
              <a:rPr lang="zh-CN" altLang="en-US" sz="3000">
                <a:solidFill>
                  <a:srgbClr val="FF0000"/>
                </a:solidFill>
                <a:sym typeface="汉仪润圆-65简" panose="00020600040101010101" pitchFamily="18" charset="-122"/>
              </a:rPr>
              <a:t>信息严格保密</a:t>
            </a:r>
            <a:r>
              <a:rPr lang="zh-CN" altLang="en-US" sz="3000">
                <a:solidFill>
                  <a:schemeClr val="bg1"/>
                </a:solidFill>
                <a:sym typeface="汉仪润圆-65简" panose="00020600040101010101" pitchFamily="18" charset="-122"/>
              </a:rPr>
              <a:t>。</a:t>
            </a:r>
            <a:endParaRPr lang="zh-CN" altLang="en-US" sz="3000">
              <a:solidFill>
                <a:schemeClr val="bg1"/>
              </a:solidFill>
              <a:sym typeface="汉仪润圆-65简" panose="00020600040101010101" pitchFamily="18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820795" y="419735"/>
            <a:ext cx="4549775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1400">
                <a:gradFill>
                  <a:gsLst>
                    <a:gs pos="0">
                      <a:srgbClr val="08AEEA"/>
                    </a:gs>
                    <a:gs pos="100000">
                      <a:srgbClr val="2AF598"/>
                    </a:gs>
                  </a:gsLst>
                  <a:lin ang="27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>
              <a:lnSpc>
                <a:spcPct val="100000"/>
              </a:lnSpc>
              <a:buClrTx/>
              <a:buSzTx/>
              <a:buFontTx/>
              <a:defRPr/>
            </a:pPr>
            <a:r>
              <a:rPr lang="zh-CN" altLang="en-US" sz="36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如实申报审批</a:t>
            </a:r>
            <a:endParaRPr lang="zh-CN" altLang="en-US" sz="3600" b="1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311785" y="619125"/>
            <a:ext cx="11568430" cy="205105"/>
            <a:chOff x="1837039" y="691984"/>
            <a:chExt cx="7908323" cy="108542"/>
          </a:xfrm>
        </p:grpSpPr>
        <p:cxnSp>
          <p:nvCxnSpPr>
            <p:cNvPr id="11" name="直接连接符 10"/>
            <p:cNvCxnSpPr/>
            <p:nvPr/>
          </p:nvCxnSpPr>
          <p:spPr>
            <a:xfrm flipH="1">
              <a:off x="3256384" y="691984"/>
              <a:ext cx="1039545" cy="0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>
              <a:off x="1837039" y="800526"/>
              <a:ext cx="2458890" cy="0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 flipH="1">
              <a:off x="7286472" y="691984"/>
              <a:ext cx="2458890" cy="0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 flipH="1">
              <a:off x="7286472" y="800526"/>
              <a:ext cx="1372336" cy="0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 dir="r"/>
      </p:transition>
    </mc:Choice>
    <mc:Fallback>
      <p:transition spd="slow">
        <p:push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41680" y="1876425"/>
            <a:ext cx="9779635" cy="3757930"/>
          </a:xfrm>
          <a:prstGeom prst="roundRect">
            <a:avLst/>
          </a:prstGeom>
          <a:solidFill>
            <a:srgbClr val="027BEC"/>
          </a:solidFill>
          <a:ln>
            <a:solidFill>
              <a:srgbClr val="027B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48" name="Rectangle 2"/>
          <p:cNvSpPr/>
          <p:nvPr/>
        </p:nvSpPr>
        <p:spPr>
          <a:xfrm>
            <a:off x="1436370" y="1876425"/>
            <a:ext cx="9084945" cy="3758565"/>
          </a:xfrm>
          <a:prstGeom prst="roundRect">
            <a:avLst/>
          </a:prstGeom>
          <a:solidFill>
            <a:schemeClr val="bg1"/>
          </a:solidFill>
          <a:ln>
            <a:solidFill>
              <a:srgbClr val="027B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5" name="AutoShape 46"/>
          <p:cNvSpPr/>
          <p:nvPr/>
        </p:nvSpPr>
        <p:spPr bwMode="auto">
          <a:xfrm>
            <a:off x="1873885" y="2277745"/>
            <a:ext cx="539750" cy="55054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6874" y="17549"/>
                </a:moveTo>
                <a:cubicBezTo>
                  <a:pt x="15513" y="17549"/>
                  <a:pt x="14343" y="15612"/>
                  <a:pt x="13809" y="12825"/>
                </a:cubicBezTo>
                <a:lnTo>
                  <a:pt x="15524" y="12825"/>
                </a:lnTo>
                <a:cubicBezTo>
                  <a:pt x="17038" y="12825"/>
                  <a:pt x="18224" y="11343"/>
                  <a:pt x="18224" y="9450"/>
                </a:cubicBezTo>
                <a:cubicBezTo>
                  <a:pt x="18224" y="7558"/>
                  <a:pt x="17038" y="6075"/>
                  <a:pt x="15524" y="6075"/>
                </a:cubicBezTo>
                <a:lnTo>
                  <a:pt x="13809" y="6075"/>
                </a:lnTo>
                <a:cubicBezTo>
                  <a:pt x="14343" y="3289"/>
                  <a:pt x="15513" y="1350"/>
                  <a:pt x="16874" y="1350"/>
                </a:cubicBezTo>
                <a:cubicBezTo>
                  <a:pt x="18739" y="1350"/>
                  <a:pt x="20249" y="4976"/>
                  <a:pt x="20249" y="9450"/>
                </a:cubicBezTo>
                <a:cubicBezTo>
                  <a:pt x="20249" y="13923"/>
                  <a:pt x="18739" y="17549"/>
                  <a:pt x="16874" y="17549"/>
                </a:cubicBezTo>
                <a:moveTo>
                  <a:pt x="8926" y="11482"/>
                </a:moveTo>
                <a:lnTo>
                  <a:pt x="8774" y="11482"/>
                </a:lnTo>
                <a:lnTo>
                  <a:pt x="8774" y="11475"/>
                </a:lnTo>
                <a:cubicBezTo>
                  <a:pt x="8028" y="11475"/>
                  <a:pt x="7424" y="10569"/>
                  <a:pt x="7424" y="9450"/>
                </a:cubicBezTo>
                <a:cubicBezTo>
                  <a:pt x="7424" y="8332"/>
                  <a:pt x="8028" y="7425"/>
                  <a:pt x="8774" y="7425"/>
                </a:cubicBezTo>
                <a:lnTo>
                  <a:pt x="8926" y="7425"/>
                </a:lnTo>
                <a:cubicBezTo>
                  <a:pt x="10200" y="7425"/>
                  <a:pt x="11391" y="6924"/>
                  <a:pt x="12441" y="6063"/>
                </a:cubicBezTo>
                <a:cubicBezTo>
                  <a:pt x="12248" y="7149"/>
                  <a:pt x="12149" y="8300"/>
                  <a:pt x="12149" y="9450"/>
                </a:cubicBezTo>
                <a:cubicBezTo>
                  <a:pt x="12149" y="10603"/>
                  <a:pt x="12248" y="11758"/>
                  <a:pt x="12442" y="12846"/>
                </a:cubicBezTo>
                <a:cubicBezTo>
                  <a:pt x="11393" y="11983"/>
                  <a:pt x="10200" y="11482"/>
                  <a:pt x="8926" y="11482"/>
                </a:cubicBezTo>
                <a:moveTo>
                  <a:pt x="8096" y="20249"/>
                </a:moveTo>
                <a:lnTo>
                  <a:pt x="5396" y="20249"/>
                </a:lnTo>
                <a:lnTo>
                  <a:pt x="5396" y="14175"/>
                </a:lnTo>
                <a:cubicBezTo>
                  <a:pt x="5396" y="13683"/>
                  <a:pt x="5264" y="13223"/>
                  <a:pt x="5033" y="12825"/>
                </a:cubicBezTo>
                <a:lnTo>
                  <a:pt x="5505" y="12825"/>
                </a:lnTo>
                <a:lnTo>
                  <a:pt x="5505" y="12832"/>
                </a:lnTo>
                <a:lnTo>
                  <a:pt x="7535" y="12832"/>
                </a:lnTo>
                <a:cubicBezTo>
                  <a:pt x="7463" y="13042"/>
                  <a:pt x="7421" y="13265"/>
                  <a:pt x="7421" y="13500"/>
                </a:cubicBezTo>
                <a:lnTo>
                  <a:pt x="7421" y="18225"/>
                </a:lnTo>
                <a:cubicBezTo>
                  <a:pt x="7421" y="18874"/>
                  <a:pt x="7784" y="19307"/>
                  <a:pt x="8001" y="19565"/>
                </a:cubicBezTo>
                <a:cubicBezTo>
                  <a:pt x="8031" y="19601"/>
                  <a:pt x="8065" y="19638"/>
                  <a:pt x="8096" y="19677"/>
                </a:cubicBezTo>
                <a:cubicBezTo>
                  <a:pt x="8096" y="19677"/>
                  <a:pt x="8096" y="20249"/>
                  <a:pt x="8096" y="20249"/>
                </a:cubicBezTo>
                <a:close/>
                <a:moveTo>
                  <a:pt x="1349" y="9450"/>
                </a:moveTo>
                <a:cubicBezTo>
                  <a:pt x="1349" y="8332"/>
                  <a:pt x="1953" y="7425"/>
                  <a:pt x="2699" y="7425"/>
                </a:cubicBezTo>
                <a:lnTo>
                  <a:pt x="7434" y="7425"/>
                </a:lnTo>
                <a:cubicBezTo>
                  <a:pt x="7014" y="7916"/>
                  <a:pt x="6749" y="8631"/>
                  <a:pt x="6749" y="9450"/>
                </a:cubicBezTo>
                <a:cubicBezTo>
                  <a:pt x="6749" y="10270"/>
                  <a:pt x="7014" y="10984"/>
                  <a:pt x="7434" y="11475"/>
                </a:cubicBezTo>
                <a:lnTo>
                  <a:pt x="2699" y="11475"/>
                </a:lnTo>
                <a:cubicBezTo>
                  <a:pt x="1953" y="11475"/>
                  <a:pt x="1349" y="10569"/>
                  <a:pt x="1349" y="9450"/>
                </a:cubicBezTo>
                <a:moveTo>
                  <a:pt x="13499" y="9450"/>
                </a:moveTo>
                <a:cubicBezTo>
                  <a:pt x="13499" y="8749"/>
                  <a:pt x="13540" y="8073"/>
                  <a:pt x="13610" y="7425"/>
                </a:cubicBezTo>
                <a:lnTo>
                  <a:pt x="15524" y="7425"/>
                </a:lnTo>
                <a:cubicBezTo>
                  <a:pt x="16269" y="7425"/>
                  <a:pt x="16874" y="8332"/>
                  <a:pt x="16874" y="9450"/>
                </a:cubicBezTo>
                <a:cubicBezTo>
                  <a:pt x="16874" y="10569"/>
                  <a:pt x="16269" y="11475"/>
                  <a:pt x="15524" y="11475"/>
                </a:cubicBezTo>
                <a:lnTo>
                  <a:pt x="13610" y="11475"/>
                </a:lnTo>
                <a:cubicBezTo>
                  <a:pt x="13540" y="10826"/>
                  <a:pt x="13499" y="10151"/>
                  <a:pt x="13499" y="9450"/>
                </a:cubicBezTo>
                <a:moveTo>
                  <a:pt x="16874" y="0"/>
                </a:moveTo>
                <a:cubicBezTo>
                  <a:pt x="15489" y="0"/>
                  <a:pt x="14400" y="951"/>
                  <a:pt x="13618" y="2420"/>
                </a:cubicBezTo>
                <a:lnTo>
                  <a:pt x="13604" y="2412"/>
                </a:lnTo>
                <a:cubicBezTo>
                  <a:pt x="12469" y="4635"/>
                  <a:pt x="10778" y="6075"/>
                  <a:pt x="8926" y="6075"/>
                </a:cubicBezTo>
                <a:lnTo>
                  <a:pt x="8479" y="6075"/>
                </a:lnTo>
                <a:lnTo>
                  <a:pt x="5505" y="6075"/>
                </a:lnTo>
                <a:lnTo>
                  <a:pt x="2699" y="6075"/>
                </a:lnTo>
                <a:cubicBezTo>
                  <a:pt x="1185" y="6075"/>
                  <a:pt x="0" y="7558"/>
                  <a:pt x="0" y="9450"/>
                </a:cubicBezTo>
                <a:cubicBezTo>
                  <a:pt x="0" y="11343"/>
                  <a:pt x="1185" y="12825"/>
                  <a:pt x="2699" y="12825"/>
                </a:cubicBezTo>
                <a:cubicBezTo>
                  <a:pt x="3443" y="12827"/>
                  <a:pt x="4046" y="13430"/>
                  <a:pt x="4046" y="14175"/>
                </a:cubicBezTo>
                <a:lnTo>
                  <a:pt x="4046" y="20249"/>
                </a:lnTo>
                <a:cubicBezTo>
                  <a:pt x="4046" y="20996"/>
                  <a:pt x="4651" y="21599"/>
                  <a:pt x="5396" y="21599"/>
                </a:cubicBezTo>
                <a:lnTo>
                  <a:pt x="8096" y="21599"/>
                </a:lnTo>
                <a:cubicBezTo>
                  <a:pt x="8842" y="21599"/>
                  <a:pt x="9446" y="20996"/>
                  <a:pt x="9446" y="20249"/>
                </a:cubicBezTo>
                <a:lnTo>
                  <a:pt x="9446" y="19575"/>
                </a:lnTo>
                <a:cubicBezTo>
                  <a:pt x="9446" y="18900"/>
                  <a:pt x="8771" y="18598"/>
                  <a:pt x="8771" y="18225"/>
                </a:cubicBezTo>
                <a:lnTo>
                  <a:pt x="8771" y="13500"/>
                </a:lnTo>
                <a:cubicBezTo>
                  <a:pt x="8771" y="13484"/>
                  <a:pt x="8781" y="13473"/>
                  <a:pt x="8782" y="13458"/>
                </a:cubicBezTo>
                <a:cubicBezTo>
                  <a:pt x="8789" y="13361"/>
                  <a:pt x="8815" y="13271"/>
                  <a:pt x="8859" y="13191"/>
                </a:cubicBezTo>
                <a:cubicBezTo>
                  <a:pt x="8871" y="13169"/>
                  <a:pt x="8884" y="13151"/>
                  <a:pt x="8898" y="13132"/>
                </a:cubicBezTo>
                <a:cubicBezTo>
                  <a:pt x="8952" y="13051"/>
                  <a:pt x="9020" y="12985"/>
                  <a:pt x="9103" y="12934"/>
                </a:cubicBezTo>
                <a:cubicBezTo>
                  <a:pt x="9107" y="12931"/>
                  <a:pt x="9108" y="12927"/>
                  <a:pt x="9112" y="12925"/>
                </a:cubicBezTo>
                <a:cubicBezTo>
                  <a:pt x="9115" y="12925"/>
                  <a:pt x="9117" y="12922"/>
                  <a:pt x="9120" y="12922"/>
                </a:cubicBezTo>
                <a:cubicBezTo>
                  <a:pt x="9174" y="12892"/>
                  <a:pt x="9238" y="12885"/>
                  <a:pt x="9299" y="12868"/>
                </a:cubicBezTo>
                <a:cubicBezTo>
                  <a:pt x="11003" y="13049"/>
                  <a:pt x="12545" y="14424"/>
                  <a:pt x="13604" y="16495"/>
                </a:cubicBezTo>
                <a:lnTo>
                  <a:pt x="13621" y="16487"/>
                </a:lnTo>
                <a:cubicBezTo>
                  <a:pt x="14404" y="17950"/>
                  <a:pt x="15490" y="18900"/>
                  <a:pt x="16874" y="18900"/>
                </a:cubicBezTo>
                <a:cubicBezTo>
                  <a:pt x="19977" y="18900"/>
                  <a:pt x="21600" y="14145"/>
                  <a:pt x="21600" y="9450"/>
                </a:cubicBezTo>
                <a:cubicBezTo>
                  <a:pt x="21600" y="4754"/>
                  <a:pt x="19977" y="0"/>
                  <a:pt x="16874" y="0"/>
                </a:cubicBezTo>
              </a:path>
            </a:pathLst>
          </a:custGeom>
          <a:solidFill>
            <a:srgbClr val="027BEC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algn="ctr" defTabSz="228600" fontAlgn="base" hangingPunct="0">
              <a:spcBef>
                <a:spcPct val="0"/>
              </a:spcBef>
              <a:spcAft>
                <a:spcPct val="0"/>
              </a:spcAft>
            </a:pPr>
            <a:endParaRPr lang="en-US" sz="15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49" name="TextBox 50"/>
          <p:cNvSpPr txBox="1"/>
          <p:nvPr/>
        </p:nvSpPr>
        <p:spPr>
          <a:xfrm>
            <a:off x="2659380" y="2277745"/>
            <a:ext cx="7334250" cy="29470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defTabSz="1219200">
              <a:lnSpc>
                <a:spcPct val="100000"/>
              </a:lnSpc>
              <a:spcBef>
                <a:spcPct val="20000"/>
              </a:spcBef>
              <a:defRPr b="1">
                <a:solidFill>
                  <a:schemeClr val="tx1">
                    <a:lumMod val="75000"/>
                    <a:lumOff val="25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</a:defRPr>
            </a:lvl1pPr>
          </a:lstStyle>
          <a:p>
            <a:r>
              <a:rPr lang="en-US" altLang="zh-CN" sz="2200" dirty="0">
                <a:sym typeface="汉仪润圆-65简" panose="00020600040101010101" pitchFamily="18" charset="-122"/>
              </a:rPr>
              <a:t>       </a:t>
            </a:r>
            <a:r>
              <a:rPr lang="zh-CN" altLang="en-US" sz="2200" dirty="0">
                <a:sym typeface="汉仪润圆-65简" panose="00020600040101010101" pitchFamily="18" charset="-122"/>
              </a:rPr>
              <a:t>鞍山市2022年“四上”企业年度入库纳统工作将于</a:t>
            </a:r>
            <a:r>
              <a:rPr lang="zh-CN" altLang="en-US" sz="2200" dirty="0">
                <a:solidFill>
                  <a:srgbClr val="FF0000"/>
                </a:solidFill>
                <a:sym typeface="汉仪润圆-65简" panose="00020600040101010101" pitchFamily="18" charset="-122"/>
              </a:rPr>
              <a:t>11月</a:t>
            </a:r>
            <a:r>
              <a:rPr lang="zh-CN" altLang="en-US" sz="2200" dirty="0">
                <a:sym typeface="汉仪润圆-65简" panose="00020600040101010101" pitchFamily="18" charset="-122"/>
              </a:rPr>
              <a:t>、</a:t>
            </a:r>
            <a:r>
              <a:rPr lang="zh-CN" altLang="en-US" sz="2200" dirty="0">
                <a:solidFill>
                  <a:srgbClr val="FF0000"/>
                </a:solidFill>
                <a:sym typeface="汉仪润圆-65简" panose="00020600040101010101" pitchFamily="18" charset="-122"/>
              </a:rPr>
              <a:t>12月</a:t>
            </a:r>
            <a:r>
              <a:rPr lang="zh-CN" altLang="en-US" sz="2200" dirty="0">
                <a:sym typeface="汉仪润圆-65简" panose="00020600040101010101" pitchFamily="18" charset="-122"/>
              </a:rPr>
              <a:t>全面开展，各级统计机构统计人员正在对</a:t>
            </a:r>
            <a:r>
              <a:rPr lang="zh-CN" altLang="en-US" sz="2200" dirty="0">
                <a:solidFill>
                  <a:srgbClr val="FF0000"/>
                </a:solidFill>
                <a:sym typeface="汉仪润圆-65简" panose="00020600040101010101" pitchFamily="18" charset="-122"/>
              </a:rPr>
              <a:t>辖区内</a:t>
            </a:r>
            <a:r>
              <a:rPr lang="zh-CN" altLang="en-US" sz="2200" dirty="0">
                <a:sym typeface="汉仪润圆-65简" panose="00020600040101010101" pitchFamily="18" charset="-122"/>
              </a:rPr>
              <a:t>的企业进行</a:t>
            </a:r>
            <a:r>
              <a:rPr lang="zh-CN" altLang="en-US" sz="2200" dirty="0">
                <a:solidFill>
                  <a:srgbClr val="FF0000"/>
                </a:solidFill>
                <a:sym typeface="汉仪润圆-65简" panose="00020600040101010101" pitchFamily="18" charset="-122"/>
              </a:rPr>
              <a:t>全面</a:t>
            </a:r>
            <a:r>
              <a:rPr lang="zh-CN" altLang="en-US" sz="2200" dirty="0">
                <a:sym typeface="汉仪润圆-65简" panose="00020600040101010101" pitchFamily="18" charset="-122"/>
              </a:rPr>
              <a:t>摸排，通知、指导符合“四上”标准的企业入库纳统。请各企业积极支持，主动配合基层统计人员工作，</a:t>
            </a:r>
            <a:r>
              <a:rPr lang="zh-CN" altLang="en-US" sz="2200" dirty="0">
                <a:solidFill>
                  <a:srgbClr val="FF0000"/>
                </a:solidFill>
                <a:sym typeface="汉仪润圆-65简" panose="00020600040101010101" pitchFamily="18" charset="-122"/>
              </a:rPr>
              <a:t>如实申报</a:t>
            </a:r>
            <a:r>
              <a:rPr lang="zh-CN" altLang="en-US" sz="2200" dirty="0">
                <a:sym typeface="汉仪润圆-65简" panose="00020600040101010101" pitchFamily="18" charset="-122"/>
              </a:rPr>
              <a:t>相关统计资料。这不仅有助于国家、地方准确掌握经济发展形势，</a:t>
            </a:r>
            <a:r>
              <a:rPr lang="zh-CN" altLang="en-US" sz="2200" dirty="0">
                <a:solidFill>
                  <a:srgbClr val="FF0000"/>
                </a:solidFill>
                <a:sym typeface="汉仪润圆-65简" panose="00020600040101010101" pitchFamily="18" charset="-122"/>
              </a:rPr>
              <a:t>制定</a:t>
            </a:r>
            <a:r>
              <a:rPr lang="zh-CN" altLang="en-US" sz="2200" dirty="0">
                <a:sym typeface="汉仪润圆-65简" panose="00020600040101010101" pitchFamily="18" charset="-122"/>
              </a:rPr>
              <a:t>更好的经济发展政策，更方便政府相关部门掌握您的具体情况，便于为企业</a:t>
            </a:r>
            <a:r>
              <a:rPr lang="zh-CN" altLang="en-US" sz="2200" dirty="0">
                <a:solidFill>
                  <a:srgbClr val="FF0000"/>
                </a:solidFill>
                <a:sym typeface="汉仪润圆-65简" panose="00020600040101010101" pitchFamily="18" charset="-122"/>
              </a:rPr>
              <a:t>提供精准服务。</a:t>
            </a:r>
            <a:endParaRPr lang="zh-CN" altLang="en-US" sz="2200" dirty="0">
              <a:solidFill>
                <a:srgbClr val="FF0000"/>
              </a:solidFill>
              <a:sym typeface="汉仪润圆-65简" panose="00020600040101010101" pitchFamily="18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933190" y="264795"/>
            <a:ext cx="3971925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1400">
                <a:gradFill>
                  <a:gsLst>
                    <a:gs pos="0">
                      <a:srgbClr val="08AEEA"/>
                    </a:gs>
                    <a:gs pos="100000">
                      <a:srgbClr val="2AF598"/>
                    </a:gs>
                  </a:gsLst>
                  <a:lin ang="27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>
              <a:lnSpc>
                <a:spcPct val="100000"/>
              </a:lnSpc>
              <a:buClrTx/>
              <a:buSzTx/>
              <a:buFontTx/>
              <a:defRPr/>
            </a:pPr>
            <a:r>
              <a:rPr lang="zh-CN" altLang="en-US" sz="36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“四上”企业年度审批入库工作</a:t>
            </a:r>
            <a:endParaRPr lang="zh-CN" altLang="en-US" sz="3600" b="1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63500" y="704850"/>
            <a:ext cx="11933555" cy="270510"/>
            <a:chOff x="1837039" y="691984"/>
            <a:chExt cx="7908323" cy="108542"/>
          </a:xfrm>
        </p:grpSpPr>
        <p:cxnSp>
          <p:nvCxnSpPr>
            <p:cNvPr id="21" name="直接连接符 20"/>
            <p:cNvCxnSpPr/>
            <p:nvPr/>
          </p:nvCxnSpPr>
          <p:spPr>
            <a:xfrm flipH="1">
              <a:off x="3256384" y="691984"/>
              <a:ext cx="1039545" cy="0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 flipH="1">
              <a:off x="1837039" y="800526"/>
              <a:ext cx="2458890" cy="0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 flipH="1">
              <a:off x="7286472" y="691984"/>
              <a:ext cx="2458890" cy="0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 flipH="1">
              <a:off x="7286472" y="800526"/>
              <a:ext cx="1372336" cy="0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41680" y="1876425"/>
            <a:ext cx="9779635" cy="3757930"/>
          </a:xfrm>
          <a:prstGeom prst="roundRect">
            <a:avLst/>
          </a:prstGeom>
          <a:solidFill>
            <a:srgbClr val="027BEC"/>
          </a:solidFill>
          <a:ln>
            <a:solidFill>
              <a:srgbClr val="027B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48" name="Rectangle 2"/>
          <p:cNvSpPr/>
          <p:nvPr/>
        </p:nvSpPr>
        <p:spPr>
          <a:xfrm>
            <a:off x="1436370" y="1876425"/>
            <a:ext cx="9084945" cy="3758565"/>
          </a:xfrm>
          <a:prstGeom prst="roundRect">
            <a:avLst/>
          </a:prstGeom>
          <a:solidFill>
            <a:schemeClr val="bg1"/>
          </a:solidFill>
          <a:ln>
            <a:solidFill>
              <a:srgbClr val="027B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5" name="AutoShape 46"/>
          <p:cNvSpPr/>
          <p:nvPr/>
        </p:nvSpPr>
        <p:spPr bwMode="auto">
          <a:xfrm>
            <a:off x="1873885" y="2277745"/>
            <a:ext cx="539750" cy="55054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6874" y="17549"/>
                </a:moveTo>
                <a:cubicBezTo>
                  <a:pt x="15513" y="17549"/>
                  <a:pt x="14343" y="15612"/>
                  <a:pt x="13809" y="12825"/>
                </a:cubicBezTo>
                <a:lnTo>
                  <a:pt x="15524" y="12825"/>
                </a:lnTo>
                <a:cubicBezTo>
                  <a:pt x="17038" y="12825"/>
                  <a:pt x="18224" y="11343"/>
                  <a:pt x="18224" y="9450"/>
                </a:cubicBezTo>
                <a:cubicBezTo>
                  <a:pt x="18224" y="7558"/>
                  <a:pt x="17038" y="6075"/>
                  <a:pt x="15524" y="6075"/>
                </a:cubicBezTo>
                <a:lnTo>
                  <a:pt x="13809" y="6075"/>
                </a:lnTo>
                <a:cubicBezTo>
                  <a:pt x="14343" y="3289"/>
                  <a:pt x="15513" y="1350"/>
                  <a:pt x="16874" y="1350"/>
                </a:cubicBezTo>
                <a:cubicBezTo>
                  <a:pt x="18739" y="1350"/>
                  <a:pt x="20249" y="4976"/>
                  <a:pt x="20249" y="9450"/>
                </a:cubicBezTo>
                <a:cubicBezTo>
                  <a:pt x="20249" y="13923"/>
                  <a:pt x="18739" y="17549"/>
                  <a:pt x="16874" y="17549"/>
                </a:cubicBezTo>
                <a:moveTo>
                  <a:pt x="8926" y="11482"/>
                </a:moveTo>
                <a:lnTo>
                  <a:pt x="8774" y="11482"/>
                </a:lnTo>
                <a:lnTo>
                  <a:pt x="8774" y="11475"/>
                </a:lnTo>
                <a:cubicBezTo>
                  <a:pt x="8028" y="11475"/>
                  <a:pt x="7424" y="10569"/>
                  <a:pt x="7424" y="9450"/>
                </a:cubicBezTo>
                <a:cubicBezTo>
                  <a:pt x="7424" y="8332"/>
                  <a:pt x="8028" y="7425"/>
                  <a:pt x="8774" y="7425"/>
                </a:cubicBezTo>
                <a:lnTo>
                  <a:pt x="8926" y="7425"/>
                </a:lnTo>
                <a:cubicBezTo>
                  <a:pt x="10200" y="7425"/>
                  <a:pt x="11391" y="6924"/>
                  <a:pt x="12441" y="6063"/>
                </a:cubicBezTo>
                <a:cubicBezTo>
                  <a:pt x="12248" y="7149"/>
                  <a:pt x="12149" y="8300"/>
                  <a:pt x="12149" y="9450"/>
                </a:cubicBezTo>
                <a:cubicBezTo>
                  <a:pt x="12149" y="10603"/>
                  <a:pt x="12248" y="11758"/>
                  <a:pt x="12442" y="12846"/>
                </a:cubicBezTo>
                <a:cubicBezTo>
                  <a:pt x="11393" y="11983"/>
                  <a:pt x="10200" y="11482"/>
                  <a:pt x="8926" y="11482"/>
                </a:cubicBezTo>
                <a:moveTo>
                  <a:pt x="8096" y="20249"/>
                </a:moveTo>
                <a:lnTo>
                  <a:pt x="5396" y="20249"/>
                </a:lnTo>
                <a:lnTo>
                  <a:pt x="5396" y="14175"/>
                </a:lnTo>
                <a:cubicBezTo>
                  <a:pt x="5396" y="13683"/>
                  <a:pt x="5264" y="13223"/>
                  <a:pt x="5033" y="12825"/>
                </a:cubicBezTo>
                <a:lnTo>
                  <a:pt x="5505" y="12825"/>
                </a:lnTo>
                <a:lnTo>
                  <a:pt x="5505" y="12832"/>
                </a:lnTo>
                <a:lnTo>
                  <a:pt x="7535" y="12832"/>
                </a:lnTo>
                <a:cubicBezTo>
                  <a:pt x="7463" y="13042"/>
                  <a:pt x="7421" y="13265"/>
                  <a:pt x="7421" y="13500"/>
                </a:cubicBezTo>
                <a:lnTo>
                  <a:pt x="7421" y="18225"/>
                </a:lnTo>
                <a:cubicBezTo>
                  <a:pt x="7421" y="18874"/>
                  <a:pt x="7784" y="19307"/>
                  <a:pt x="8001" y="19565"/>
                </a:cubicBezTo>
                <a:cubicBezTo>
                  <a:pt x="8031" y="19601"/>
                  <a:pt x="8065" y="19638"/>
                  <a:pt x="8096" y="19677"/>
                </a:cubicBezTo>
                <a:cubicBezTo>
                  <a:pt x="8096" y="19677"/>
                  <a:pt x="8096" y="20249"/>
                  <a:pt x="8096" y="20249"/>
                </a:cubicBezTo>
                <a:close/>
                <a:moveTo>
                  <a:pt x="1349" y="9450"/>
                </a:moveTo>
                <a:cubicBezTo>
                  <a:pt x="1349" y="8332"/>
                  <a:pt x="1953" y="7425"/>
                  <a:pt x="2699" y="7425"/>
                </a:cubicBezTo>
                <a:lnTo>
                  <a:pt x="7434" y="7425"/>
                </a:lnTo>
                <a:cubicBezTo>
                  <a:pt x="7014" y="7916"/>
                  <a:pt x="6749" y="8631"/>
                  <a:pt x="6749" y="9450"/>
                </a:cubicBezTo>
                <a:cubicBezTo>
                  <a:pt x="6749" y="10270"/>
                  <a:pt x="7014" y="10984"/>
                  <a:pt x="7434" y="11475"/>
                </a:cubicBezTo>
                <a:lnTo>
                  <a:pt x="2699" y="11475"/>
                </a:lnTo>
                <a:cubicBezTo>
                  <a:pt x="1953" y="11475"/>
                  <a:pt x="1349" y="10569"/>
                  <a:pt x="1349" y="9450"/>
                </a:cubicBezTo>
                <a:moveTo>
                  <a:pt x="13499" y="9450"/>
                </a:moveTo>
                <a:cubicBezTo>
                  <a:pt x="13499" y="8749"/>
                  <a:pt x="13540" y="8073"/>
                  <a:pt x="13610" y="7425"/>
                </a:cubicBezTo>
                <a:lnTo>
                  <a:pt x="15524" y="7425"/>
                </a:lnTo>
                <a:cubicBezTo>
                  <a:pt x="16269" y="7425"/>
                  <a:pt x="16874" y="8332"/>
                  <a:pt x="16874" y="9450"/>
                </a:cubicBezTo>
                <a:cubicBezTo>
                  <a:pt x="16874" y="10569"/>
                  <a:pt x="16269" y="11475"/>
                  <a:pt x="15524" y="11475"/>
                </a:cubicBezTo>
                <a:lnTo>
                  <a:pt x="13610" y="11475"/>
                </a:lnTo>
                <a:cubicBezTo>
                  <a:pt x="13540" y="10826"/>
                  <a:pt x="13499" y="10151"/>
                  <a:pt x="13499" y="9450"/>
                </a:cubicBezTo>
                <a:moveTo>
                  <a:pt x="16874" y="0"/>
                </a:moveTo>
                <a:cubicBezTo>
                  <a:pt x="15489" y="0"/>
                  <a:pt x="14400" y="951"/>
                  <a:pt x="13618" y="2420"/>
                </a:cubicBezTo>
                <a:lnTo>
                  <a:pt x="13604" y="2412"/>
                </a:lnTo>
                <a:cubicBezTo>
                  <a:pt x="12469" y="4635"/>
                  <a:pt x="10778" y="6075"/>
                  <a:pt x="8926" y="6075"/>
                </a:cubicBezTo>
                <a:lnTo>
                  <a:pt x="8479" y="6075"/>
                </a:lnTo>
                <a:lnTo>
                  <a:pt x="5505" y="6075"/>
                </a:lnTo>
                <a:lnTo>
                  <a:pt x="2699" y="6075"/>
                </a:lnTo>
                <a:cubicBezTo>
                  <a:pt x="1185" y="6075"/>
                  <a:pt x="0" y="7558"/>
                  <a:pt x="0" y="9450"/>
                </a:cubicBezTo>
                <a:cubicBezTo>
                  <a:pt x="0" y="11343"/>
                  <a:pt x="1185" y="12825"/>
                  <a:pt x="2699" y="12825"/>
                </a:cubicBezTo>
                <a:cubicBezTo>
                  <a:pt x="3443" y="12827"/>
                  <a:pt x="4046" y="13430"/>
                  <a:pt x="4046" y="14175"/>
                </a:cubicBezTo>
                <a:lnTo>
                  <a:pt x="4046" y="20249"/>
                </a:lnTo>
                <a:cubicBezTo>
                  <a:pt x="4046" y="20996"/>
                  <a:pt x="4651" y="21599"/>
                  <a:pt x="5396" y="21599"/>
                </a:cubicBezTo>
                <a:lnTo>
                  <a:pt x="8096" y="21599"/>
                </a:lnTo>
                <a:cubicBezTo>
                  <a:pt x="8842" y="21599"/>
                  <a:pt x="9446" y="20996"/>
                  <a:pt x="9446" y="20249"/>
                </a:cubicBezTo>
                <a:lnTo>
                  <a:pt x="9446" y="19575"/>
                </a:lnTo>
                <a:cubicBezTo>
                  <a:pt x="9446" y="18900"/>
                  <a:pt x="8771" y="18598"/>
                  <a:pt x="8771" y="18225"/>
                </a:cubicBezTo>
                <a:lnTo>
                  <a:pt x="8771" y="13500"/>
                </a:lnTo>
                <a:cubicBezTo>
                  <a:pt x="8771" y="13484"/>
                  <a:pt x="8781" y="13473"/>
                  <a:pt x="8782" y="13458"/>
                </a:cubicBezTo>
                <a:cubicBezTo>
                  <a:pt x="8789" y="13361"/>
                  <a:pt x="8815" y="13271"/>
                  <a:pt x="8859" y="13191"/>
                </a:cubicBezTo>
                <a:cubicBezTo>
                  <a:pt x="8871" y="13169"/>
                  <a:pt x="8884" y="13151"/>
                  <a:pt x="8898" y="13132"/>
                </a:cubicBezTo>
                <a:cubicBezTo>
                  <a:pt x="8952" y="13051"/>
                  <a:pt x="9020" y="12985"/>
                  <a:pt x="9103" y="12934"/>
                </a:cubicBezTo>
                <a:cubicBezTo>
                  <a:pt x="9107" y="12931"/>
                  <a:pt x="9108" y="12927"/>
                  <a:pt x="9112" y="12925"/>
                </a:cubicBezTo>
                <a:cubicBezTo>
                  <a:pt x="9115" y="12925"/>
                  <a:pt x="9117" y="12922"/>
                  <a:pt x="9120" y="12922"/>
                </a:cubicBezTo>
                <a:cubicBezTo>
                  <a:pt x="9174" y="12892"/>
                  <a:pt x="9238" y="12885"/>
                  <a:pt x="9299" y="12868"/>
                </a:cubicBezTo>
                <a:cubicBezTo>
                  <a:pt x="11003" y="13049"/>
                  <a:pt x="12545" y="14424"/>
                  <a:pt x="13604" y="16495"/>
                </a:cubicBezTo>
                <a:lnTo>
                  <a:pt x="13621" y="16487"/>
                </a:lnTo>
                <a:cubicBezTo>
                  <a:pt x="14404" y="17950"/>
                  <a:pt x="15490" y="18900"/>
                  <a:pt x="16874" y="18900"/>
                </a:cubicBezTo>
                <a:cubicBezTo>
                  <a:pt x="19977" y="18900"/>
                  <a:pt x="21600" y="14145"/>
                  <a:pt x="21600" y="9450"/>
                </a:cubicBezTo>
                <a:cubicBezTo>
                  <a:pt x="21600" y="4754"/>
                  <a:pt x="19977" y="0"/>
                  <a:pt x="16874" y="0"/>
                </a:cubicBezTo>
              </a:path>
            </a:pathLst>
          </a:custGeom>
          <a:solidFill>
            <a:srgbClr val="027BEC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algn="ctr" defTabSz="228600" fontAlgn="base" hangingPunct="0">
              <a:spcBef>
                <a:spcPct val="0"/>
              </a:spcBef>
              <a:spcAft>
                <a:spcPct val="0"/>
              </a:spcAft>
            </a:pPr>
            <a:endParaRPr lang="en-US" sz="15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sp>
        <p:nvSpPr>
          <p:cNvPr id="49" name="TextBox 50"/>
          <p:cNvSpPr txBox="1"/>
          <p:nvPr/>
        </p:nvSpPr>
        <p:spPr>
          <a:xfrm>
            <a:off x="2659380" y="2277745"/>
            <a:ext cx="7334250" cy="29470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defTabSz="1219200">
              <a:lnSpc>
                <a:spcPct val="100000"/>
              </a:lnSpc>
              <a:spcBef>
                <a:spcPct val="20000"/>
              </a:spcBef>
              <a:defRPr b="1">
                <a:solidFill>
                  <a:schemeClr val="tx1">
                    <a:lumMod val="75000"/>
                    <a:lumOff val="25000"/>
                  </a:schemeClr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</a:defRPr>
            </a:lvl1pPr>
          </a:lstStyle>
          <a:p>
            <a:r>
              <a:rPr lang="en-US" altLang="zh-CN" sz="2200" dirty="0">
                <a:sym typeface="汉仪润圆-65简" panose="00020600040101010101" pitchFamily="18" charset="-122"/>
              </a:rPr>
              <a:t>       </a:t>
            </a:r>
            <a:r>
              <a:rPr lang="zh-CN" altLang="en-US" sz="2200" dirty="0">
                <a:sym typeface="汉仪润圆-65简" panose="00020600040101010101" pitchFamily="18" charset="-122"/>
              </a:rPr>
              <a:t>“四上”企业是指</a:t>
            </a:r>
            <a:r>
              <a:rPr lang="zh-CN" altLang="en-US" sz="2200" dirty="0">
                <a:solidFill>
                  <a:srgbClr val="FF0000"/>
                </a:solidFill>
                <a:sym typeface="汉仪润圆-65简" panose="00020600040101010101" pitchFamily="18" charset="-122"/>
              </a:rPr>
              <a:t>规模以上</a:t>
            </a:r>
            <a:r>
              <a:rPr lang="zh-CN" alt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汉仪润圆-65简" panose="00020600040101010101" pitchFamily="18" charset="-122"/>
              </a:rPr>
              <a:t>工业</a:t>
            </a:r>
            <a:r>
              <a:rPr lang="zh-CN" altLang="en-US" sz="2200" dirty="0">
                <a:sym typeface="汉仪润圆-65简" panose="00020600040101010101" pitchFamily="18" charset="-122"/>
              </a:rPr>
              <a:t>，有</a:t>
            </a:r>
            <a:r>
              <a:rPr lang="zh-CN" altLang="en-US" sz="2200" dirty="0">
                <a:solidFill>
                  <a:srgbClr val="FF0000"/>
                </a:solidFill>
                <a:sym typeface="汉仪润圆-65简" panose="00020600040101010101" pitchFamily="18" charset="-122"/>
              </a:rPr>
              <a:t>资质</a:t>
            </a:r>
            <a:r>
              <a:rPr lang="zh-CN" altLang="en-US" sz="2200" dirty="0">
                <a:sym typeface="汉仪润圆-65简" panose="00020600040101010101" pitchFamily="18" charset="-122"/>
              </a:rPr>
              <a:t>的</a:t>
            </a:r>
            <a:r>
              <a:rPr lang="zh-CN" alt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汉仪润圆-65简" panose="00020600040101010101" pitchFamily="18" charset="-122"/>
              </a:rPr>
              <a:t>建筑业</a:t>
            </a:r>
            <a:r>
              <a:rPr lang="zh-CN" altLang="en-US" sz="2200" dirty="0">
                <a:sym typeface="汉仪润圆-65简" panose="00020600040101010101" pitchFamily="18" charset="-122"/>
              </a:rPr>
              <a:t>、有</a:t>
            </a:r>
            <a:r>
              <a:rPr lang="zh-CN" altLang="en-US" sz="2200" dirty="0">
                <a:solidFill>
                  <a:srgbClr val="FF0000"/>
                </a:solidFill>
                <a:sym typeface="汉仪润圆-65简" panose="00020600040101010101" pitchFamily="18" charset="-122"/>
              </a:rPr>
              <a:t>开发经营活动</a:t>
            </a:r>
            <a:r>
              <a:rPr lang="zh-CN" altLang="en-US" sz="2200" dirty="0">
                <a:sym typeface="汉仪润圆-65简" panose="00020600040101010101" pitchFamily="18" charset="-122"/>
              </a:rPr>
              <a:t>的全部</a:t>
            </a:r>
            <a:r>
              <a:rPr lang="zh-CN" alt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汉仪润圆-65简" panose="00020600040101010101" pitchFamily="18" charset="-122"/>
              </a:rPr>
              <a:t>房地产</a:t>
            </a:r>
            <a:r>
              <a:rPr lang="zh-CN" altLang="en-US" sz="2200" dirty="0">
                <a:sym typeface="汉仪润圆-65简" panose="00020600040101010101" pitchFamily="18" charset="-122"/>
              </a:rPr>
              <a:t>开发经营业，</a:t>
            </a:r>
            <a:r>
              <a:rPr lang="zh-CN" altLang="en-US" sz="2200" dirty="0">
                <a:solidFill>
                  <a:srgbClr val="FF0000"/>
                </a:solidFill>
                <a:sym typeface="汉仪润圆-65简" panose="00020600040101010101" pitchFamily="18" charset="-122"/>
              </a:rPr>
              <a:t>限额以上</a:t>
            </a:r>
            <a:r>
              <a:rPr lang="zh-CN" alt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汉仪润圆-65简" panose="00020600040101010101" pitchFamily="18" charset="-122"/>
              </a:rPr>
              <a:t>批发零售业</a:t>
            </a:r>
            <a:r>
              <a:rPr lang="zh-CN" altLang="en-US" sz="2200" dirty="0">
                <a:sym typeface="汉仪润圆-65简" panose="00020600040101010101" pitchFamily="18" charset="-122"/>
              </a:rPr>
              <a:t>、</a:t>
            </a:r>
            <a:r>
              <a:rPr lang="zh-CN" altLang="en-US" sz="2200" dirty="0">
                <a:solidFill>
                  <a:srgbClr val="FF0000"/>
                </a:solidFill>
                <a:sym typeface="汉仪润圆-65简" panose="00020600040101010101" pitchFamily="18" charset="-122"/>
              </a:rPr>
              <a:t>限额以上</a:t>
            </a:r>
            <a:r>
              <a:rPr lang="zh-CN" alt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汉仪润圆-65简" panose="00020600040101010101" pitchFamily="18" charset="-122"/>
              </a:rPr>
              <a:t>住宿</a:t>
            </a:r>
            <a:r>
              <a:rPr lang="zh-CN" altLang="en-US" sz="2200" dirty="0">
                <a:sym typeface="汉仪润圆-65简" panose="00020600040101010101" pitchFamily="18" charset="-122"/>
              </a:rPr>
              <a:t>和</a:t>
            </a:r>
            <a:r>
              <a:rPr lang="zh-CN" alt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汉仪润圆-65简" panose="00020600040101010101" pitchFamily="18" charset="-122"/>
              </a:rPr>
              <a:t>餐饮业</a:t>
            </a:r>
            <a:r>
              <a:rPr lang="zh-CN" altLang="en-US" sz="2200" dirty="0">
                <a:sym typeface="汉仪润圆-65简" panose="00020600040101010101" pitchFamily="18" charset="-122"/>
              </a:rPr>
              <a:t>，</a:t>
            </a:r>
            <a:r>
              <a:rPr lang="zh-CN" altLang="en-US" sz="2200" dirty="0">
                <a:solidFill>
                  <a:srgbClr val="FF0000"/>
                </a:solidFill>
                <a:sym typeface="汉仪润圆-65简" panose="00020600040101010101" pitchFamily="18" charset="-122"/>
              </a:rPr>
              <a:t>规模以上</a:t>
            </a:r>
            <a:r>
              <a:rPr lang="zh-CN" alt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汉仪润圆-65简" panose="00020600040101010101" pitchFamily="18" charset="-122"/>
              </a:rPr>
              <a:t>服务业</a:t>
            </a:r>
            <a:r>
              <a:rPr lang="zh-CN" altLang="en-US" sz="2200" dirty="0">
                <a:solidFill>
                  <a:srgbClr val="FF0000"/>
                </a:solidFill>
                <a:sym typeface="汉仪润圆-65简" panose="00020600040101010101" pitchFamily="18" charset="-122"/>
              </a:rPr>
              <a:t>四类法人单位</a:t>
            </a:r>
            <a:r>
              <a:rPr lang="zh-CN" altLang="en-US" sz="2200" dirty="0">
                <a:sym typeface="汉仪润圆-65简" panose="00020600040101010101" pitchFamily="18" charset="-122"/>
              </a:rPr>
              <a:t>的统称。根据现行统计制度，“四上”企业是统计基本单位</a:t>
            </a:r>
            <a:r>
              <a:rPr lang="zh-CN" altLang="en-US" sz="2200" dirty="0">
                <a:solidFill>
                  <a:srgbClr val="FF0000"/>
                </a:solidFill>
                <a:sym typeface="汉仪润圆-65简" panose="00020600040101010101" pitchFamily="18" charset="-122"/>
              </a:rPr>
              <a:t>名录库</a:t>
            </a:r>
            <a:r>
              <a:rPr lang="zh-CN" altLang="en-US" sz="2200" dirty="0">
                <a:sym typeface="汉仪润圆-65简" panose="00020600040101010101" pitchFamily="18" charset="-122"/>
              </a:rPr>
              <a:t>建设的重要组成部分，是经济运行和经济发展统计数据的主要来源。</a:t>
            </a:r>
            <a:endParaRPr lang="zh-CN" altLang="en-US" sz="2200" dirty="0">
              <a:sym typeface="汉仪润圆-65简" panose="00020600040101010101" pitchFamily="18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722370" y="441325"/>
            <a:ext cx="4415155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1400">
                <a:gradFill>
                  <a:gsLst>
                    <a:gs pos="0">
                      <a:srgbClr val="08AEEA"/>
                    </a:gs>
                    <a:gs pos="100000">
                      <a:srgbClr val="2AF598"/>
                    </a:gs>
                  </a:gsLst>
                  <a:lin ang="27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>
              <a:lnSpc>
                <a:spcPct val="100000"/>
              </a:lnSpc>
              <a:buClrTx/>
              <a:buSzTx/>
              <a:buFontTx/>
              <a:defRPr/>
            </a:pPr>
            <a:r>
              <a:rPr lang="zh-CN" altLang="en-US" sz="36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“四上”企业是什么</a:t>
            </a:r>
            <a:endParaRPr lang="zh-CN" altLang="en-US" sz="3600" b="1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12065" y="638810"/>
            <a:ext cx="11933555" cy="270510"/>
            <a:chOff x="1837039" y="691984"/>
            <a:chExt cx="7908323" cy="108542"/>
          </a:xfrm>
        </p:grpSpPr>
        <p:cxnSp>
          <p:nvCxnSpPr>
            <p:cNvPr id="21" name="直接连接符 20"/>
            <p:cNvCxnSpPr/>
            <p:nvPr/>
          </p:nvCxnSpPr>
          <p:spPr>
            <a:xfrm flipH="1">
              <a:off x="3256384" y="691984"/>
              <a:ext cx="1039545" cy="0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 flipH="1">
              <a:off x="1837039" y="800526"/>
              <a:ext cx="2458890" cy="0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 flipH="1">
              <a:off x="7286472" y="691984"/>
              <a:ext cx="2458890" cy="0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 flipH="1">
              <a:off x="7286472" y="800526"/>
              <a:ext cx="1372336" cy="0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微信图片_202211090953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46275" y="765175"/>
            <a:ext cx="8359775" cy="6092825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3888740" y="451485"/>
            <a:ext cx="4415155" cy="64516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1400">
                <a:gradFill>
                  <a:gsLst>
                    <a:gs pos="0">
                      <a:srgbClr val="08AEEA"/>
                    </a:gs>
                    <a:gs pos="100000">
                      <a:srgbClr val="2AF598"/>
                    </a:gs>
                  </a:gsLst>
                  <a:lin ang="27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>
              <a:lnSpc>
                <a:spcPct val="100000"/>
              </a:lnSpc>
              <a:defRPr/>
            </a:pPr>
            <a:r>
              <a:rPr lang="zh-CN" altLang="en-US" sz="36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入</a:t>
            </a:r>
            <a:r>
              <a:rPr lang="en-US" altLang="zh-CN" sz="36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 </a:t>
            </a:r>
            <a:r>
              <a:rPr lang="zh-CN" altLang="en-US" sz="36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库</a:t>
            </a:r>
            <a:r>
              <a:rPr lang="en-US" altLang="zh-CN" sz="36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 </a:t>
            </a:r>
            <a:r>
              <a:rPr lang="zh-CN" altLang="en-US" sz="36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标</a:t>
            </a:r>
            <a:r>
              <a:rPr lang="en-US" altLang="zh-CN" sz="36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 </a:t>
            </a:r>
            <a:r>
              <a:rPr lang="zh-CN" altLang="en-US" sz="36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准</a:t>
            </a:r>
            <a:endParaRPr lang="zh-CN" altLang="en-US" sz="3600" b="1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12065" y="638810"/>
            <a:ext cx="11933555" cy="270510"/>
            <a:chOff x="1837039" y="691984"/>
            <a:chExt cx="7908323" cy="108542"/>
          </a:xfrm>
        </p:grpSpPr>
        <p:cxnSp>
          <p:nvCxnSpPr>
            <p:cNvPr id="21" name="直接连接符 20"/>
            <p:cNvCxnSpPr/>
            <p:nvPr/>
          </p:nvCxnSpPr>
          <p:spPr>
            <a:xfrm flipH="1">
              <a:off x="3256384" y="691984"/>
              <a:ext cx="1039545" cy="0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 flipH="1">
              <a:off x="1837039" y="800526"/>
              <a:ext cx="2458890" cy="0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 flipH="1">
              <a:off x="7286472" y="691984"/>
              <a:ext cx="2458890" cy="0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 flipH="1">
              <a:off x="7286472" y="800526"/>
              <a:ext cx="1372336" cy="0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组合 52"/>
          <p:cNvGrpSpPr/>
          <p:nvPr/>
        </p:nvGrpSpPr>
        <p:grpSpPr>
          <a:xfrm>
            <a:off x="1320165" y="3067050"/>
            <a:ext cx="3136265" cy="914400"/>
            <a:chOff x="1716" y="2446"/>
            <a:chExt cx="4939" cy="1440"/>
          </a:xfrm>
        </p:grpSpPr>
        <p:pic>
          <p:nvPicPr>
            <p:cNvPr id="6" name="图片 5" descr="32313539393237383b32313539393234373bcfeec4bfb9dcc0ed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5215" y="2446"/>
              <a:ext cx="1440" cy="1440"/>
            </a:xfrm>
            <a:prstGeom prst="rect">
              <a:avLst/>
            </a:prstGeom>
          </p:spPr>
        </p:pic>
        <p:sp>
          <p:nvSpPr>
            <p:cNvPr id="49" name="文本框 48"/>
            <p:cNvSpPr txBox="1"/>
            <p:nvPr/>
          </p:nvSpPr>
          <p:spPr>
            <a:xfrm>
              <a:off x="1716" y="2755"/>
              <a:ext cx="3468" cy="8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marL="0"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1" i="0" u="none" strike="noStrike" kern="1200" cap="none" spc="0" normalizeH="0" baseline="0" noProof="0" dirty="0"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</a:rPr>
                <a:t>营业执照</a:t>
              </a:r>
              <a:r>
                <a:rPr kumimoji="0" lang="zh-CN" altLang="en-US" sz="1400" b="1" i="0" u="none" strike="noStrike" kern="1200" cap="none" spc="0" normalizeH="0" baseline="0" noProof="0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</a:rPr>
                <a:t>（证书）复印件（加盖单位公章）</a:t>
              </a:r>
              <a:endParaRPr kumimoji="0" lang="zh-CN" altLang="en-US" sz="1400" b="1" i="0" u="none" strike="noStrike" kern="1200" cap="none" spc="0" normalizeH="0" baseline="0" noProof="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1686560" y="1734820"/>
            <a:ext cx="3116580" cy="914400"/>
            <a:chOff x="1747" y="2446"/>
            <a:chExt cx="4908" cy="1440"/>
          </a:xfrm>
        </p:grpSpPr>
        <p:pic>
          <p:nvPicPr>
            <p:cNvPr id="9" name="图片 8" descr="32313539393237383b32313539393234373bcfeec4bfb9dcc0ed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5215" y="2446"/>
              <a:ext cx="1440" cy="1440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1747" y="2925"/>
              <a:ext cx="3468" cy="4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marL="0"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400" b="1" noProof="0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  <a:sym typeface="+mn-ea"/>
                </a:rPr>
                <a:t>调查单位</a:t>
              </a:r>
              <a:r>
                <a:rPr lang="zh-CN" altLang="en-US" sz="1400" b="1" noProof="0" dirty="0"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  <a:sym typeface="+mn-ea"/>
                </a:rPr>
                <a:t>审核登记表</a:t>
              </a:r>
              <a:endParaRPr kumimoji="0" lang="zh-CN" altLang="en-US" sz="1400" b="1" i="0" u="none" strike="noStrike" kern="1200" cap="none" spc="0" normalizeH="0" baseline="0" noProof="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1294765" y="4405630"/>
            <a:ext cx="3642995" cy="931545"/>
            <a:chOff x="918" y="2446"/>
            <a:chExt cx="5737" cy="1467"/>
          </a:xfrm>
        </p:grpSpPr>
        <p:pic>
          <p:nvPicPr>
            <p:cNvPr id="18" name="图片 17" descr="32313539393237383b32313539393234373bcfeec4bfb9dcc0ed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5215" y="2446"/>
              <a:ext cx="1440" cy="1440"/>
            </a:xfrm>
            <a:prstGeom prst="rect">
              <a:avLst/>
            </a:prstGeom>
          </p:spPr>
        </p:pic>
        <p:sp>
          <p:nvSpPr>
            <p:cNvPr id="26" name="文本框 25"/>
            <p:cNvSpPr txBox="1"/>
            <p:nvPr/>
          </p:nvSpPr>
          <p:spPr>
            <a:xfrm>
              <a:off x="918" y="2914"/>
              <a:ext cx="5176" cy="999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1" i="0" u="none" strike="noStrike" kern="1200" cap="none" spc="0" normalizeH="0" baseline="0" noProof="0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</a:rPr>
                <a:t>调查单位</a:t>
              </a:r>
              <a:r>
                <a:rPr kumimoji="0" lang="zh-CN" altLang="en-US" sz="1400" b="1" i="0" u="none" strike="noStrike" kern="1200" cap="none" spc="0" normalizeH="0" baseline="0" noProof="0" dirty="0"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</a:rPr>
                <a:t>现场核查</a:t>
              </a:r>
              <a:r>
                <a:rPr kumimoji="0" lang="zh-CN" altLang="en-US" sz="1400" b="1" i="0" u="none" strike="noStrike" kern="1200" cap="none" spc="0" normalizeH="0" baseline="0" noProof="0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</a:rPr>
                <a:t>确认书</a:t>
              </a:r>
              <a:endParaRPr kumimoji="0" lang="zh-CN" altLang="en-US" sz="1400" b="1" i="0" u="none" strike="noStrike" kern="1200" cap="none" spc="0" normalizeH="0" baseline="0" noProof="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endParaRPr>
            </a:p>
          </p:txBody>
        </p:sp>
      </p:grpSp>
      <p:pic>
        <p:nvPicPr>
          <p:cNvPr id="64" name="https://photo-static-api.fotomore.com/creative/vcg/veer/612/veer-141525427.jpg" descr="&amp;pky4470051670_sjzg_&amp;2&amp;src_toppic_dropmo01&amp;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6455" y="2115185"/>
            <a:ext cx="2623820" cy="2627630"/>
          </a:xfrm>
          <a:prstGeom prst="ellipse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7195185" y="1735455"/>
            <a:ext cx="4224020" cy="914400"/>
            <a:chOff x="12321" y="2446"/>
            <a:chExt cx="6652" cy="1440"/>
          </a:xfrm>
        </p:grpSpPr>
        <p:pic>
          <p:nvPicPr>
            <p:cNvPr id="29" name="图片 28" descr="32313539393237383b32313539393234373bcfeec4bfb9dcc0ed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2321" y="2446"/>
              <a:ext cx="1440" cy="1440"/>
            </a:xfrm>
            <a:prstGeom prst="rect">
              <a:avLst/>
            </a:prstGeom>
          </p:spPr>
        </p:pic>
        <p:sp>
          <p:nvSpPr>
            <p:cNvPr id="34" name="文本框 33"/>
            <p:cNvSpPr txBox="1"/>
            <p:nvPr/>
          </p:nvSpPr>
          <p:spPr>
            <a:xfrm>
              <a:off x="13761" y="2754"/>
              <a:ext cx="5212" cy="8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1" i="0" u="none" strike="noStrike" kern="1200" cap="none" spc="0" normalizeH="0" baseline="0" noProof="0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</a:rPr>
                <a:t>截至申报期最近</a:t>
              </a:r>
              <a:r>
                <a:rPr kumimoji="0" lang="zh-CN" altLang="en-US" sz="1400" b="1" i="0" u="none" strike="noStrike" kern="1200" cap="none" spc="0" normalizeH="0" baseline="0" noProof="0" dirty="0"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</a:rPr>
                <a:t>1个月</a:t>
              </a:r>
              <a:r>
                <a:rPr kumimoji="0" lang="zh-CN" altLang="en-US" sz="1400" b="1" i="0" u="none" strike="noStrike" kern="1200" cap="none" spc="0" normalizeH="0" baseline="0" noProof="0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</a:rPr>
                <a:t>加盖单位</a:t>
              </a:r>
              <a:r>
                <a:rPr kumimoji="0" lang="zh-CN" altLang="en-US" sz="1400" b="1" i="0" u="none" strike="noStrike" kern="1200" cap="none" spc="0" normalizeH="0" baseline="0" noProof="0" dirty="0"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</a:rPr>
                <a:t>公章</a:t>
              </a:r>
              <a:r>
                <a:rPr kumimoji="0" lang="zh-CN" altLang="en-US" sz="1400" b="1" i="0" u="none" strike="noStrike" kern="1200" cap="none" spc="0" normalizeH="0" baseline="0" noProof="0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</a:rPr>
                <a:t>（或财务专用章）的《利润表》复印件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汉仪细等线简" panose="00020600040101010101" charset="-122"/>
                <a:ea typeface="汉仪细等线简" panose="00020600040101010101" charset="-122"/>
                <a:cs typeface="汉仪细等线简" panose="00020600040101010101" charset="-122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7480300" y="3067050"/>
            <a:ext cx="4484370" cy="983615"/>
            <a:chOff x="12217" y="2398"/>
            <a:chExt cx="7062" cy="1549"/>
          </a:xfrm>
        </p:grpSpPr>
        <p:pic>
          <p:nvPicPr>
            <p:cNvPr id="36" name="图片 35" descr="32313539393237383b32313539393234373bcfeec4bfb9dcc0ed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2217" y="2398"/>
              <a:ext cx="1440" cy="1440"/>
            </a:xfrm>
            <a:prstGeom prst="rect">
              <a:avLst/>
            </a:prstGeom>
          </p:spPr>
        </p:pic>
        <p:sp>
          <p:nvSpPr>
            <p:cNvPr id="39" name="文本框 38"/>
            <p:cNvSpPr txBox="1"/>
            <p:nvPr/>
          </p:nvSpPr>
          <p:spPr>
            <a:xfrm>
              <a:off x="13846" y="2446"/>
              <a:ext cx="5433" cy="15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1" i="0" u="none" strike="noStrike" kern="1200" cap="none" spc="0" normalizeH="0" baseline="0" noProof="0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</a:rPr>
                <a:t>打印并加盖税务部门和单位</a:t>
              </a:r>
              <a:r>
                <a:rPr kumimoji="0" lang="zh-CN" altLang="en-US" sz="1400" b="1" i="0" u="none" strike="noStrike" kern="1200" cap="none" spc="0" normalizeH="0" baseline="0" noProof="0" dirty="0"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</a:rPr>
                <a:t>公章</a:t>
              </a:r>
              <a:r>
                <a:rPr kumimoji="0" lang="zh-CN" altLang="en-US" sz="1400" b="1" i="0" u="none" strike="noStrike" kern="1200" cap="none" spc="0" normalizeH="0" baseline="0" noProof="0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</a:rPr>
                <a:t>的《</a:t>
              </a:r>
              <a:r>
                <a:rPr kumimoji="0" lang="zh-CN" altLang="en-US" sz="1400" b="1" i="0" u="none" strike="noStrike" kern="1200" cap="none" spc="0" normalizeH="0" baseline="0" noProof="0" dirty="0"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</a:rPr>
                <a:t>增值税纳税申报表</a:t>
              </a:r>
              <a:r>
                <a:rPr kumimoji="0" lang="zh-CN" altLang="en-US" sz="1400" b="1" i="0" u="none" strike="noStrike" kern="1200" cap="none" spc="0" normalizeH="0" baseline="0" noProof="0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</a:rPr>
                <a:t>》，或打印税务网上申报系统查询的《增值税纳税申报表》</a:t>
              </a:r>
              <a:r>
                <a:rPr kumimoji="0" lang="zh-CN" altLang="en-US" sz="1400" b="1" i="0" u="none" strike="noStrike" kern="1200" cap="none" spc="0" normalizeH="0" baseline="0" noProof="0" dirty="0"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</a:rPr>
                <a:t>整屏截图</a:t>
              </a:r>
              <a:r>
                <a:rPr kumimoji="0" lang="zh-CN" altLang="en-US" sz="1400" b="1" i="0" u="none" strike="noStrike" kern="1200" cap="none" spc="0" normalizeH="0" baseline="0" noProof="0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</a:rPr>
                <a:t>（带查询页面的完整表）并加盖单位</a:t>
              </a:r>
              <a:r>
                <a:rPr kumimoji="0" lang="zh-CN" altLang="en-US" sz="1400" b="1" i="0" u="none" strike="noStrike" kern="1200" cap="none" spc="0" normalizeH="0" baseline="0" noProof="0" dirty="0"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</a:rPr>
                <a:t>公章</a:t>
              </a:r>
              <a:endParaRPr kumimoji="0" lang="zh-CN" altLang="en-US" sz="1400" b="1" i="0" u="none" strike="noStrike" kern="1200" cap="none" spc="0" normalizeH="0" baseline="0" noProof="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6822440" y="4398645"/>
            <a:ext cx="4502150" cy="914400"/>
            <a:chOff x="12321" y="2446"/>
            <a:chExt cx="7090" cy="1440"/>
          </a:xfrm>
        </p:grpSpPr>
        <p:pic>
          <p:nvPicPr>
            <p:cNvPr id="41" name="图片 40" descr="32313539393237383b32313539393234373bcfeec4bfb9dcc0ed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2321" y="2446"/>
              <a:ext cx="1440" cy="1440"/>
            </a:xfrm>
            <a:prstGeom prst="rect">
              <a:avLst/>
            </a:prstGeom>
          </p:spPr>
        </p:pic>
        <p:sp>
          <p:nvSpPr>
            <p:cNvPr id="44" name="文本框 43"/>
            <p:cNvSpPr txBox="1"/>
            <p:nvPr/>
          </p:nvSpPr>
          <p:spPr>
            <a:xfrm>
              <a:off x="13953" y="2913"/>
              <a:ext cx="5458" cy="4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1" i="0" u="none" strike="noStrike" kern="1200" cap="none" spc="0" normalizeH="0" baseline="0" noProof="0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</a:rPr>
                <a:t>《增值税纳税申报表附列资料（</a:t>
              </a:r>
              <a:r>
                <a:rPr kumimoji="0" lang="zh-CN" altLang="en-US" sz="1400" b="1" i="0" u="none" strike="noStrike" kern="1200" cap="none" spc="0" normalizeH="0" baseline="0" noProof="0" dirty="0"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</a:rPr>
                <a:t>表一</a:t>
              </a:r>
              <a:r>
                <a:rPr kumimoji="0" lang="zh-CN" altLang="en-US" sz="1400" b="1" i="0" u="none" strike="noStrike" kern="1200" cap="none" spc="0" normalizeH="0" baseline="0" noProof="0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</a:rPr>
                <a:t>）》</a:t>
              </a:r>
              <a:endParaRPr kumimoji="0" lang="zh-CN" altLang="en-US" sz="1400" b="1" i="0" u="none" strike="noStrike" kern="1200" cap="none" spc="0" normalizeH="0" baseline="0" noProof="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endParaRPr>
            </a:p>
          </p:txBody>
        </p:sp>
      </p:grpSp>
      <p:sp>
        <p:nvSpPr>
          <p:cNvPr id="45" name="文本框 44"/>
          <p:cNvSpPr txBox="1"/>
          <p:nvPr/>
        </p:nvSpPr>
        <p:spPr>
          <a:xfrm>
            <a:off x="4595495" y="1096645"/>
            <a:ext cx="3263265" cy="5835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p>
            <a:pPr algn="l"/>
            <a:r>
              <a:rPr lang="zh-CN" altLang="en-US" sz="3200" b="1">
                <a:solidFill>
                  <a:srgbClr val="0062C0"/>
                </a:solidFill>
                <a:effectLst/>
                <a:latin typeface="汉仪大黑" panose="01010104010101010101" charset="-122"/>
                <a:ea typeface="汉仪大黑" panose="01010104010101010101" charset="-122"/>
              </a:rPr>
              <a:t>工业</a:t>
            </a:r>
            <a:r>
              <a:rPr lang="zh-CN" altLang="en-US" sz="2400">
                <a:solidFill>
                  <a:srgbClr val="0062C0"/>
                </a:solidFill>
                <a:effectLst/>
                <a:latin typeface="汉仪大黑" panose="01010104010101010101" charset="-122"/>
                <a:ea typeface="汉仪大黑" panose="01010104010101010101" charset="-122"/>
              </a:rPr>
              <a:t>企业需准备（一）</a:t>
            </a:r>
            <a:endParaRPr lang="zh-CN" altLang="en-US" sz="2400">
              <a:solidFill>
                <a:srgbClr val="0062C0"/>
              </a:solidFill>
              <a:effectLst/>
              <a:latin typeface="汉仪大黑" panose="01010104010101010101" charset="-122"/>
              <a:ea typeface="汉仪大黑" panose="01010104010101010101" charset="-122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295275" y="708660"/>
            <a:ext cx="219075" cy="594360"/>
          </a:xfrm>
          <a:prstGeom prst="rect">
            <a:avLst/>
          </a:prstGeom>
          <a:solidFill>
            <a:srgbClr val="0062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8" name="文本框 47"/>
          <p:cNvSpPr txBox="1"/>
          <p:nvPr/>
        </p:nvSpPr>
        <p:spPr>
          <a:xfrm>
            <a:off x="3888740" y="451485"/>
            <a:ext cx="4415155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1400">
                <a:gradFill>
                  <a:gsLst>
                    <a:gs pos="0">
                      <a:srgbClr val="08AEEA"/>
                    </a:gs>
                    <a:gs pos="100000">
                      <a:srgbClr val="2AF598"/>
                    </a:gs>
                  </a:gsLst>
                  <a:lin ang="27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>
              <a:lnSpc>
                <a:spcPct val="100000"/>
              </a:lnSpc>
              <a:defRPr/>
            </a:pPr>
            <a:r>
              <a:rPr lang="zh-CN" altLang="en-US" sz="36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如 何 申 报 入 库</a:t>
            </a:r>
            <a:endParaRPr lang="zh-CN" altLang="en-US" sz="3600" b="1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grpSp>
        <p:nvGrpSpPr>
          <p:cNvPr id="50" name="组合 49"/>
          <p:cNvGrpSpPr/>
          <p:nvPr/>
        </p:nvGrpSpPr>
        <p:grpSpPr>
          <a:xfrm>
            <a:off x="12065" y="638810"/>
            <a:ext cx="11933555" cy="270510"/>
            <a:chOff x="1837039" y="691984"/>
            <a:chExt cx="7908323" cy="108542"/>
          </a:xfrm>
        </p:grpSpPr>
        <p:cxnSp>
          <p:nvCxnSpPr>
            <p:cNvPr id="51" name="直接连接符 50"/>
            <p:cNvCxnSpPr/>
            <p:nvPr/>
          </p:nvCxnSpPr>
          <p:spPr>
            <a:xfrm flipH="1">
              <a:off x="3256384" y="691984"/>
              <a:ext cx="1039545" cy="0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4" name="直接连接符 53"/>
            <p:cNvCxnSpPr/>
            <p:nvPr/>
          </p:nvCxnSpPr>
          <p:spPr>
            <a:xfrm flipH="1">
              <a:off x="1837039" y="800526"/>
              <a:ext cx="2458890" cy="0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5" name="直接连接符 54"/>
            <p:cNvCxnSpPr/>
            <p:nvPr/>
          </p:nvCxnSpPr>
          <p:spPr>
            <a:xfrm flipH="1">
              <a:off x="7286472" y="691984"/>
              <a:ext cx="2458890" cy="0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6" name="直接连接符 55"/>
            <p:cNvCxnSpPr/>
            <p:nvPr/>
          </p:nvCxnSpPr>
          <p:spPr>
            <a:xfrm flipH="1">
              <a:off x="7286472" y="800526"/>
              <a:ext cx="1372336" cy="0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组合 52"/>
          <p:cNvGrpSpPr/>
          <p:nvPr/>
        </p:nvGrpSpPr>
        <p:grpSpPr>
          <a:xfrm>
            <a:off x="514985" y="3067050"/>
            <a:ext cx="3941445" cy="933450"/>
            <a:chOff x="448" y="2446"/>
            <a:chExt cx="6207" cy="1470"/>
          </a:xfrm>
        </p:grpSpPr>
        <p:pic>
          <p:nvPicPr>
            <p:cNvPr id="6" name="图片 5" descr="32313539393237383b32313539393234373bcfeec4bfb9dcc0ed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5215" y="2446"/>
              <a:ext cx="1440" cy="1440"/>
            </a:xfrm>
            <a:prstGeom prst="rect">
              <a:avLst/>
            </a:prstGeom>
          </p:spPr>
        </p:pic>
        <p:sp>
          <p:nvSpPr>
            <p:cNvPr id="49" name="文本框 48"/>
            <p:cNvSpPr txBox="1"/>
            <p:nvPr/>
          </p:nvSpPr>
          <p:spPr>
            <a:xfrm>
              <a:off x="448" y="2755"/>
              <a:ext cx="4736" cy="11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marL="0"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1" i="0" u="none" strike="noStrike" kern="1200" cap="none" spc="0" normalizeH="0" baseline="0" noProof="0" dirty="0"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</a:rPr>
                <a:t>新开业</a:t>
              </a:r>
              <a:r>
                <a:rPr kumimoji="0" lang="zh-CN" altLang="en-US" sz="1400" b="1" i="0" u="none" strike="noStrike" kern="1200" cap="none" spc="0" normalizeH="0" baseline="0" noProof="0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</a:rPr>
                <a:t>（投产）单位需要发展改革委（工信局）对建设项目的</a:t>
              </a:r>
              <a:r>
                <a:rPr kumimoji="0" lang="zh-CN" altLang="en-US" sz="1400" b="1" i="0" u="none" strike="noStrike" kern="1200" cap="none" spc="0" normalizeH="0" baseline="0" noProof="0" dirty="0"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</a:rPr>
                <a:t>批复</a:t>
              </a:r>
              <a:r>
                <a:rPr kumimoji="0" lang="zh-CN" altLang="en-US" sz="1400" b="1" i="0" u="none" strike="noStrike" kern="1200" cap="none" spc="0" normalizeH="0" baseline="0" noProof="0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</a:rPr>
                <a:t>（或备案）文件复印件</a:t>
              </a:r>
              <a:endParaRPr kumimoji="0" lang="zh-CN" altLang="en-US" sz="1400" b="1" i="0" u="none" strike="noStrike" kern="1200" cap="none" spc="0" normalizeH="0" baseline="0" noProof="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815340" y="1734820"/>
            <a:ext cx="3987800" cy="914400"/>
            <a:chOff x="375" y="2446"/>
            <a:chExt cx="6280" cy="1440"/>
          </a:xfrm>
        </p:grpSpPr>
        <p:pic>
          <p:nvPicPr>
            <p:cNvPr id="9" name="图片 8" descr="32313539393237383b32313539393234373bcfeec4bfb9dcc0ed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5215" y="2446"/>
              <a:ext cx="1440" cy="1440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375" y="2587"/>
              <a:ext cx="4840" cy="11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marL="0"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1" i="0" u="none" strike="noStrike" kern="1200" cap="none" spc="0" normalizeH="0" baseline="0" noProof="0" dirty="0"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</a:rPr>
                <a:t>两张</a:t>
              </a:r>
              <a:r>
                <a:rPr kumimoji="0" lang="zh-CN" altLang="en-US" sz="1400" b="1" i="0" u="none" strike="noStrike" kern="1200" cap="none" spc="0" normalizeH="0" baseline="0" noProof="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</a:rPr>
                <a:t>照片∶企业生产经营场地入口的</a:t>
              </a:r>
              <a:r>
                <a:rPr kumimoji="0" lang="zh-CN" altLang="en-US" sz="1400" b="1" i="0" u="none" strike="noStrike" kern="1200" cap="none" spc="0" normalizeH="0" baseline="0" noProof="0" dirty="0"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</a:rPr>
                <a:t>实地照片</a:t>
              </a:r>
              <a:r>
                <a:rPr kumimoji="0" lang="zh-CN" altLang="en-US" sz="1400" b="1" i="0" u="none" strike="noStrike" kern="1200" cap="none" spc="0" normalizeH="0" baseline="0" noProof="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</a:rPr>
                <a:t>（需有企业名称的挂牌）；生产加工现场的</a:t>
              </a:r>
              <a:r>
                <a:rPr kumimoji="0" lang="zh-CN" altLang="en-US" sz="1400" b="1" i="0" u="none" strike="noStrike" kern="1200" cap="none" spc="0" normalizeH="0" baseline="0" noProof="0" dirty="0"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</a:rPr>
                <a:t>设备照片</a:t>
              </a:r>
              <a:endParaRPr kumimoji="0" lang="zh-CN" altLang="en-US" sz="1400" b="1" i="0" u="none" strike="noStrike" kern="1200" cap="none" spc="0" normalizeH="0" baseline="0" noProof="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708660" y="4405630"/>
            <a:ext cx="4229100" cy="914400"/>
            <a:chOff x="-5" y="2446"/>
            <a:chExt cx="6660" cy="1440"/>
          </a:xfrm>
        </p:grpSpPr>
        <p:pic>
          <p:nvPicPr>
            <p:cNvPr id="18" name="图片 17" descr="32313539393237383b32313539393234373bcfeec4bfb9dcc0ed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5215" y="2446"/>
              <a:ext cx="1440" cy="1440"/>
            </a:xfrm>
            <a:prstGeom prst="rect">
              <a:avLst/>
            </a:prstGeom>
          </p:spPr>
        </p:pic>
        <p:sp>
          <p:nvSpPr>
            <p:cNvPr id="26" name="文本框 25"/>
            <p:cNvSpPr txBox="1"/>
            <p:nvPr/>
          </p:nvSpPr>
          <p:spPr>
            <a:xfrm>
              <a:off x="-5" y="2913"/>
              <a:ext cx="5176" cy="457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1" i="0" u="none" strike="noStrike" kern="1200" cap="none" spc="0" normalizeH="0" baseline="0" noProof="0" dirty="0"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</a:rPr>
                <a:t>“规下升规上”</a:t>
              </a:r>
              <a:r>
                <a:rPr kumimoji="0" lang="zh-CN" altLang="en-US" sz="1400" b="1" i="0" u="none" strike="noStrike" kern="1200" cap="none" spc="0" normalizeH="0" baseline="0" noProof="0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</a:rPr>
                <a:t>企业入库</a:t>
              </a:r>
              <a:r>
                <a:rPr kumimoji="0" lang="zh-CN" altLang="en-US" sz="1400" b="1" i="0" u="none" strike="noStrike" kern="1200" cap="none" spc="0" normalizeH="0" baseline="0" noProof="0" dirty="0"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</a:rPr>
                <a:t>申报信息表</a:t>
              </a:r>
              <a:endParaRPr kumimoji="0" lang="zh-CN" altLang="en-US" sz="1400" b="1" i="0" u="none" strike="noStrike" kern="1200" cap="none" spc="0" normalizeH="0" baseline="0" noProof="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endParaRPr>
            </a:p>
          </p:txBody>
        </p:sp>
      </p:grpSp>
      <p:pic>
        <p:nvPicPr>
          <p:cNvPr id="64" name="https://photo-static-api.fotomore.com/creative/vcg/veer/612/veer-141525427.jpg" descr="&amp;pky4470051670_sjzg_&amp;2&amp;src_toppic_dropmo01&amp;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6455" y="2115185"/>
            <a:ext cx="2623820" cy="2627630"/>
          </a:xfrm>
          <a:prstGeom prst="ellipse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7185660" y="2115185"/>
            <a:ext cx="4130040" cy="932815"/>
            <a:chOff x="12321" y="2446"/>
            <a:chExt cx="6504" cy="1469"/>
          </a:xfrm>
        </p:grpSpPr>
        <p:pic>
          <p:nvPicPr>
            <p:cNvPr id="29" name="图片 28" descr="32313539393237383b32313539393234373bcfeec4bfb9dcc0ed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2321" y="2446"/>
              <a:ext cx="1440" cy="1440"/>
            </a:xfrm>
            <a:prstGeom prst="rect">
              <a:avLst/>
            </a:prstGeom>
          </p:spPr>
        </p:pic>
        <p:sp>
          <p:nvSpPr>
            <p:cNvPr id="34" name="文本框 33"/>
            <p:cNvSpPr txBox="1"/>
            <p:nvPr/>
          </p:nvSpPr>
          <p:spPr>
            <a:xfrm>
              <a:off x="13761" y="2754"/>
              <a:ext cx="5064" cy="11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1" i="0" u="none" strike="noStrike" kern="1200" cap="none" spc="0" normalizeH="0" baseline="0" noProof="0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</a:rPr>
                <a:t>工业企业若为</a:t>
              </a:r>
              <a:r>
                <a:rPr kumimoji="0" lang="zh-CN" altLang="en-US" sz="1400" b="1" i="0" u="none" strike="noStrike" kern="1200" cap="none" spc="0" normalizeH="0" baseline="0" noProof="0" dirty="0"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</a:rPr>
                <a:t>战新企业</a:t>
              </a:r>
              <a:r>
                <a:rPr kumimoji="0" lang="zh-CN" altLang="en-US" sz="1400" b="1" i="0" u="none" strike="noStrike" kern="1200" cap="none" spc="0" normalizeH="0" baseline="0" noProof="0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</a:rPr>
                <a:t>（年报申报），需加盖企业和直管统计机构</a:t>
              </a:r>
              <a:r>
                <a:rPr kumimoji="0" lang="zh-CN" altLang="en-US" sz="1400" b="1" i="0" u="none" strike="noStrike" kern="1200" cap="none" spc="0" normalizeH="0" baseline="0" noProof="0" dirty="0"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</a:rPr>
                <a:t>公章</a:t>
              </a:r>
              <a:r>
                <a:rPr kumimoji="0" lang="zh-CN" altLang="en-US" sz="1400" b="1" i="0" u="none" strike="noStrike" kern="1200" cap="none" spc="0" normalizeH="0" baseline="0" noProof="0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</a:rPr>
                <a:t>的</a:t>
              </a:r>
              <a:endParaRPr kumimoji="0" lang="zh-CN" altLang="en-US" sz="1400" b="1" i="0" u="none" strike="noStrike" kern="1200" cap="none" spc="0" normalizeH="0" baseline="0" noProof="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1" i="0" u="none" strike="noStrike" kern="1200" cap="none" spc="0" normalizeH="0" baseline="0" noProof="0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</a:rPr>
                <a:t>战新</a:t>
              </a:r>
              <a:r>
                <a:rPr kumimoji="0" lang="zh-CN" altLang="en-US" sz="1400" b="1" i="0" u="none" strike="noStrike" kern="1200" cap="none" spc="0" normalizeH="0" baseline="0" noProof="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</a:rPr>
                <a:t>产品</a:t>
              </a:r>
              <a:r>
                <a:rPr kumimoji="0" lang="zh-CN" altLang="en-US" sz="1400" b="1" i="0" u="none" strike="noStrike" kern="1200" cap="none" spc="0" normalizeH="0" baseline="0" noProof="0" dirty="0"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</a:rPr>
                <a:t>照片</a:t>
              </a:r>
              <a:r>
                <a:rPr kumimoji="0" lang="zh-CN" altLang="en-US" sz="1400" b="1" i="0" u="none" strike="noStrike" kern="1200" cap="none" spc="0" normalizeH="0" baseline="0" noProof="0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</a:rPr>
                <a:t>和战新产品</a:t>
              </a:r>
              <a:r>
                <a:rPr kumimoji="0" lang="zh-CN" altLang="en-US" sz="1400" b="1" i="0" u="none" strike="noStrike" kern="1200" cap="none" spc="0" normalizeH="0" baseline="0" noProof="0" dirty="0"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</a:rPr>
                <a:t>信息表</a:t>
              </a:r>
              <a:endParaRPr kumimoji="0" lang="zh-CN" altLang="en-US" sz="1400" b="1" i="0" u="none" strike="noStrike" kern="1200" cap="none" spc="0" normalizeH="0" baseline="0" noProof="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7280275" y="3828415"/>
            <a:ext cx="3835400" cy="914400"/>
            <a:chOff x="12217" y="2398"/>
            <a:chExt cx="6040" cy="1440"/>
          </a:xfrm>
        </p:grpSpPr>
        <p:pic>
          <p:nvPicPr>
            <p:cNvPr id="36" name="图片 35" descr="32313539393237383b32313539393234373bcfeec4bfb9dcc0ed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2217" y="2398"/>
              <a:ext cx="1440" cy="1440"/>
            </a:xfrm>
            <a:prstGeom prst="rect">
              <a:avLst/>
            </a:prstGeom>
          </p:spPr>
        </p:pic>
        <p:sp>
          <p:nvSpPr>
            <p:cNvPr id="39" name="文本框 38"/>
            <p:cNvSpPr txBox="1"/>
            <p:nvPr/>
          </p:nvSpPr>
          <p:spPr>
            <a:xfrm>
              <a:off x="13426" y="2744"/>
              <a:ext cx="4831" cy="8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1" i="0" u="none" strike="noStrike" kern="1200" cap="none" spc="0" normalizeH="0" baseline="0" noProof="0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</a:rPr>
                <a:t>规模以上工业企业纳统统计数据</a:t>
              </a:r>
              <a:endParaRPr kumimoji="0" lang="zh-CN" altLang="en-US" sz="1400" b="1" i="0" u="none" strike="noStrike" kern="1200" cap="none" spc="0" normalizeH="0" baseline="0" noProof="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1" i="0" u="none" strike="noStrike" kern="1200" cap="none" spc="0" normalizeH="0" baseline="0" noProof="0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</a:rPr>
                <a:t>真实性</a:t>
              </a:r>
              <a:r>
                <a:rPr kumimoji="0" lang="zh-CN" altLang="en-US" sz="1400" b="1" i="0" u="none" strike="noStrike" kern="1200" cap="none" spc="0" normalizeH="0" baseline="0" noProof="0" dirty="0"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方正粗黑宋简体" panose="02000000000000000000" charset="-122"/>
                  <a:ea typeface="方正粗黑宋简体" panose="02000000000000000000" charset="-122"/>
                  <a:cs typeface="方正粗黑宋简体" panose="02000000000000000000" charset="-122"/>
                </a:rPr>
                <a:t>承诺书</a:t>
              </a:r>
              <a:endParaRPr kumimoji="0" lang="zh-CN" altLang="en-US" sz="1400" b="1" i="0" u="none" strike="noStrike" kern="1200" cap="none" spc="0" normalizeH="0" baseline="0" noProof="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endParaRPr>
            </a:p>
          </p:txBody>
        </p:sp>
      </p:grpSp>
      <p:sp>
        <p:nvSpPr>
          <p:cNvPr id="45" name="文本框 44"/>
          <p:cNvSpPr txBox="1"/>
          <p:nvPr/>
        </p:nvSpPr>
        <p:spPr>
          <a:xfrm>
            <a:off x="4595495" y="1096645"/>
            <a:ext cx="326326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pPr algn="l"/>
            <a:r>
              <a:rPr lang="zh-CN" altLang="en-US" sz="3200" b="1">
                <a:solidFill>
                  <a:srgbClr val="0062C0"/>
                </a:solidFill>
                <a:effectLst/>
                <a:latin typeface="汉仪大黑" panose="01010104010101010101" charset="-122"/>
                <a:ea typeface="汉仪大黑" panose="01010104010101010101" charset="-122"/>
              </a:rPr>
              <a:t>工业</a:t>
            </a:r>
            <a:r>
              <a:rPr lang="zh-CN" altLang="en-US" sz="2400">
                <a:solidFill>
                  <a:srgbClr val="0062C0"/>
                </a:solidFill>
                <a:effectLst/>
                <a:latin typeface="汉仪大黑" panose="01010104010101010101" charset="-122"/>
                <a:ea typeface="汉仪大黑" panose="01010104010101010101" charset="-122"/>
              </a:rPr>
              <a:t>企业需准备（二）</a:t>
            </a:r>
            <a:endParaRPr lang="zh-CN" altLang="en-US" sz="2400">
              <a:solidFill>
                <a:srgbClr val="0062C0"/>
              </a:solidFill>
              <a:effectLst/>
              <a:latin typeface="汉仪大黑" panose="01010104010101010101" charset="-122"/>
              <a:ea typeface="汉仪大黑" panose="01010104010101010101" charset="-122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295275" y="708660"/>
            <a:ext cx="219075" cy="594360"/>
          </a:xfrm>
          <a:prstGeom prst="rect">
            <a:avLst/>
          </a:prstGeom>
          <a:solidFill>
            <a:srgbClr val="0062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8" name="文本框 47"/>
          <p:cNvSpPr txBox="1"/>
          <p:nvPr/>
        </p:nvSpPr>
        <p:spPr>
          <a:xfrm>
            <a:off x="3888740" y="451485"/>
            <a:ext cx="4415155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1400">
                <a:gradFill>
                  <a:gsLst>
                    <a:gs pos="0">
                      <a:srgbClr val="08AEEA"/>
                    </a:gs>
                    <a:gs pos="100000">
                      <a:srgbClr val="2AF598"/>
                    </a:gs>
                  </a:gsLst>
                  <a:lin ang="27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>
              <a:lnSpc>
                <a:spcPct val="100000"/>
              </a:lnSpc>
              <a:defRPr/>
            </a:pPr>
            <a:r>
              <a:rPr lang="zh-CN" altLang="en-US" sz="36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润圆-65简" panose="00020600040101010101" pitchFamily="18" charset="-122"/>
                <a:ea typeface="汉仪润圆-65简" panose="00020600040101010101" pitchFamily="18" charset="-122"/>
                <a:cs typeface="+mn-ea"/>
                <a:sym typeface="汉仪润圆-65简" panose="00020600040101010101" pitchFamily="18" charset="-122"/>
              </a:rPr>
              <a:t>如 何 申 报 入 库</a:t>
            </a:r>
            <a:endParaRPr lang="zh-CN" altLang="en-US" sz="3600" b="1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汉仪润圆-65简" panose="00020600040101010101" pitchFamily="18" charset="-122"/>
              <a:ea typeface="汉仪润圆-65简" panose="00020600040101010101" pitchFamily="18" charset="-122"/>
              <a:cs typeface="+mn-ea"/>
              <a:sym typeface="汉仪润圆-65简" panose="00020600040101010101" pitchFamily="18" charset="-122"/>
            </a:endParaRPr>
          </a:p>
        </p:txBody>
      </p:sp>
      <p:grpSp>
        <p:nvGrpSpPr>
          <p:cNvPr id="50" name="组合 49"/>
          <p:cNvGrpSpPr/>
          <p:nvPr/>
        </p:nvGrpSpPr>
        <p:grpSpPr>
          <a:xfrm>
            <a:off x="12065" y="638810"/>
            <a:ext cx="11933555" cy="270510"/>
            <a:chOff x="1837039" y="691984"/>
            <a:chExt cx="7908323" cy="108542"/>
          </a:xfrm>
        </p:grpSpPr>
        <p:cxnSp>
          <p:nvCxnSpPr>
            <p:cNvPr id="51" name="直接连接符 50"/>
            <p:cNvCxnSpPr/>
            <p:nvPr/>
          </p:nvCxnSpPr>
          <p:spPr>
            <a:xfrm flipH="1">
              <a:off x="3256384" y="691984"/>
              <a:ext cx="1039545" cy="0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4" name="直接连接符 53"/>
            <p:cNvCxnSpPr/>
            <p:nvPr/>
          </p:nvCxnSpPr>
          <p:spPr>
            <a:xfrm flipH="1">
              <a:off x="1837039" y="800526"/>
              <a:ext cx="2458890" cy="0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5" name="直接连接符 54"/>
            <p:cNvCxnSpPr/>
            <p:nvPr/>
          </p:nvCxnSpPr>
          <p:spPr>
            <a:xfrm flipH="1">
              <a:off x="7286472" y="691984"/>
              <a:ext cx="2458890" cy="0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6" name="直接连接符 55"/>
            <p:cNvCxnSpPr/>
            <p:nvPr/>
          </p:nvCxnSpPr>
          <p:spPr>
            <a:xfrm flipH="1">
              <a:off x="7286472" y="800526"/>
              <a:ext cx="1372336" cy="0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ISLIDE.GUIDESSETTING" val="{&quot;Id&quot;:null,&quot;Name&quot;:&quot;正常&quot;,&quot;HeaderHeight&quot;:15.0,&quot;FooterHeight&quot;:9.0,&quot;SideMargin&quot;:5.5,&quot;TopMargin&quot;:0.0,&quot;BottomMargin&quot;:0.0,&quot;IntervalMargin&quot;:1.5,&quot;SettingType&quot;:&quot;System&quot;}"/>
  <p:tag name="KSO_WPP_MARK_KEY" val="b056f615-357e-478e-b730-38ca3884aa81"/>
  <p:tag name="COMMONDATA" val="eyJjb3VudCI6MTEsImhkaWQiOiIzZjZmNmIyYWM0ZDk3OTFkMWQ4NTM2OTc5ZGRhYjRkOSIsInVzZXJDb3VudCI6M30="/>
</p:tagLst>
</file>

<file path=ppt/theme/theme1.xml><?xml version="1.0" encoding="utf-8"?>
<a:theme xmlns:a="http://schemas.openxmlformats.org/drawingml/2006/main" name="pl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5sudhwgd">
      <a:majorFont>
        <a:latin typeface="汉仪润圆-65简"/>
        <a:ea typeface="汉仪润圆-65简"/>
        <a:cs typeface=""/>
      </a:majorFont>
      <a:minorFont>
        <a:latin typeface="汉仪润圆-65简"/>
        <a:ea typeface="汉仪润圆-65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汉仪润圆-65简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汉仪润圆-65简"/>
        <a:ea typeface=""/>
        <a:cs typeface=""/>
        <a:font script="Jpan" typeface="ＭＳ Ｐゴシック"/>
        <a:font script="Hang" typeface="맑은 고딕"/>
        <a:font script="Hans" typeface="汉仪润圆-65简"/>
        <a:font script="Hant" typeface="新細明體"/>
        <a:font script="Arab" typeface="汉仪润圆-65简"/>
        <a:font script="Hebr" typeface="汉仪润圆-65简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汉仪润圆-65简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汉仪润圆-65简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汉仪润圆-65简"/>
        <a:ea typeface=""/>
        <a:cs typeface=""/>
        <a:font script="Jpan" typeface="ＭＳ Ｐゴシック"/>
        <a:font script="Hang" typeface="맑은 고딕"/>
        <a:font script="Hans" typeface="汉仪润圆-65简"/>
        <a:font script="Hant" typeface="新細明體"/>
        <a:font script="Arab" typeface="汉仪润圆-65简"/>
        <a:font script="Hebr" typeface="汉仪润圆-65简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汉仪润圆-65简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1843</Words>
  <Application>WPS 演示</Application>
  <PresentationFormat>宽屏</PresentationFormat>
  <Paragraphs>149</Paragraphs>
  <Slides>13</Slides>
  <Notes>17</Notes>
  <HiddenSlides>1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3" baseType="lpstr">
      <vt:lpstr>Arial</vt:lpstr>
      <vt:lpstr>宋体</vt:lpstr>
      <vt:lpstr>Wingdings</vt:lpstr>
      <vt:lpstr>汉仪润圆-65简</vt:lpstr>
      <vt:lpstr>微软雅黑</vt:lpstr>
      <vt:lpstr>方正粗黑宋简体</vt:lpstr>
      <vt:lpstr>汉仪细等线简</vt:lpstr>
      <vt:lpstr>汉仪大黑</vt:lpstr>
      <vt:lpstr>Arial Unicode MS</vt:lpstr>
      <vt:lpstr>pl主题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佳欣</cp:lastModifiedBy>
  <cp:revision>171</cp:revision>
  <dcterms:created xsi:type="dcterms:W3CDTF">2021-10-25T03:40:00Z</dcterms:created>
  <dcterms:modified xsi:type="dcterms:W3CDTF">2022-11-11T07:02:14Z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F6230AE3E7ED44F1979073107190EC93</vt:lpwstr>
  </property>
  <property fmtid="{D5CDD505-2E9C-101B-9397-08002B2CF9AE}" pid="3" name="KSOProductBuildVer">
    <vt:lpwstr>2052-11.1.0.12763</vt:lpwstr>
  </property>
  <property fmtid="{D5CDD505-2E9C-101B-9397-08002B2CF9AE}" pid="4" name="KSOTemplateUUID">
    <vt:lpwstr>v1.0_mb_9oYE1+B0GRwyDtMghk8SYw==</vt:lpwstr>
  </property>
</Properties>
</file>