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2" r:id="rId7"/>
    <p:sldId id="312" r:id="rId8"/>
    <p:sldId id="265" r:id="rId9"/>
    <p:sldId id="301" r:id="rId10"/>
    <p:sldId id="313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8979"/>
    <a:srgbClr val="E0CCB4"/>
    <a:srgbClr val="CAB8AC"/>
    <a:srgbClr val="BDC2BC"/>
    <a:srgbClr val="EBE7E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-2256" y="-11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fld id="{6B5B6D19-9080-44D9-93FB-5594790E5547}" type="datetimeFigureOut">
              <a:rPr lang="zh-CN" altLang="en-US" smtClean="0"/>
              <a:pPr/>
              <a:t>2023/5/19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包图简圆体" panose="02010601030101010101" pitchFamily="2" charset="-122"/>
                <a:ea typeface="包图简圆体" panose="02010601030101010101" pitchFamily="2" charset="-122"/>
              </a:defRPr>
            </a:lvl1pPr>
          </a:lstStyle>
          <a:p>
            <a:fld id="{B23D907F-B762-4574-9F01-E1F7FF64403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35570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包图简圆体" panose="02010601030101010101" pitchFamily="2" charset="-122"/>
        <a:ea typeface="包图简圆体" panose="02010601030101010101" pitchFamily="2" charset="-122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6.svg"/><Relationship Id="rId3" Type="http://schemas.openxmlformats.org/officeDocument/2006/relationships/image" Target="../media/image20.svg"/><Relationship Id="rId7" Type="http://schemas.openxmlformats.org/officeDocument/2006/relationships/image" Target="../media/image24.svg"/><Relationship Id="rId12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8.svg"/><Relationship Id="rId5" Type="http://schemas.openxmlformats.org/officeDocument/2006/relationships/image" Target="../media/image22.svg"/><Relationship Id="rId15" Type="http://schemas.openxmlformats.org/officeDocument/2006/relationships/image" Target="../media/image28.svg"/><Relationship Id="rId10" Type="http://schemas.openxmlformats.org/officeDocument/2006/relationships/image" Target="../media/image4.png"/><Relationship Id="rId4" Type="http://schemas.openxmlformats.org/officeDocument/2006/relationships/image" Target="../media/image11.png"/><Relationship Id="rId9" Type="http://schemas.openxmlformats.org/officeDocument/2006/relationships/image" Target="../media/image16.svg"/><Relationship Id="rId14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8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26.svg"/><Relationship Id="rId4" Type="http://schemas.openxmlformats.org/officeDocument/2006/relationships/image" Target="../media/image1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4.svg"/><Relationship Id="rId4" Type="http://schemas.openxmlformats.org/officeDocument/2006/relationships/image" Target="../media/image2.png"/><Relationship Id="rId9" Type="http://schemas.openxmlformats.org/officeDocument/2006/relationships/image" Target="../media/image2.sv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9F50A99F-A7F7-4290-9D08-60A7D4FEF23D}"/>
              </a:ext>
            </a:extLst>
          </p:cNvPr>
          <p:cNvGrpSpPr/>
          <p:nvPr userDrawn="1"/>
        </p:nvGrpSpPr>
        <p:grpSpPr>
          <a:xfrm>
            <a:off x="-1" y="0"/>
            <a:ext cx="1241425" cy="2482850"/>
            <a:chOff x="0" y="0"/>
            <a:chExt cx="400050" cy="800100"/>
          </a:xfrm>
        </p:grpSpPr>
        <p:pic>
          <p:nvPicPr>
            <p:cNvPr id="7" name="图形 6">
              <a:extLst>
                <a:ext uri="{FF2B5EF4-FFF2-40B4-BE49-F238E27FC236}">
                  <a16:creationId xmlns="" xmlns:a16="http://schemas.microsoft.com/office/drawing/2014/main" id="{925879AD-F645-423D-9540-464D8DC093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0"/>
              <a:ext cx="400050" cy="400050"/>
            </a:xfrm>
            <a:prstGeom prst="rect">
              <a:avLst/>
            </a:prstGeom>
          </p:spPr>
        </p:pic>
        <p:pic>
          <p:nvPicPr>
            <p:cNvPr id="8" name="图形 7">
              <a:extLst>
                <a:ext uri="{FF2B5EF4-FFF2-40B4-BE49-F238E27FC236}">
                  <a16:creationId xmlns="" xmlns:a16="http://schemas.microsoft.com/office/drawing/2014/main" id="{B0FDC459-7A63-4FF2-8775-D616AF27B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0" y="400050"/>
              <a:ext cx="400050" cy="400050"/>
            </a:xfrm>
            <a:prstGeom prst="rect">
              <a:avLst/>
            </a:prstGeom>
          </p:spPr>
        </p:pic>
      </p:grpSp>
      <p:pic>
        <p:nvPicPr>
          <p:cNvPr id="10" name="图形 9">
            <a:extLst>
              <a:ext uri="{FF2B5EF4-FFF2-40B4-BE49-F238E27FC236}">
                <a16:creationId xmlns="" xmlns:a16="http://schemas.microsoft.com/office/drawing/2014/main" id="{70B18128-9D81-4AB3-B67F-BFCFB3D7775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787254" y="0"/>
            <a:ext cx="1241425" cy="1241425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="" xmlns:a16="http://schemas.microsoft.com/office/drawing/2014/main" id="{756B708E-21ED-4DC7-8EBB-BC399282812C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180127" y="267969"/>
            <a:ext cx="730681" cy="705485"/>
          </a:xfrm>
          <a:prstGeom prst="rect">
            <a:avLst/>
          </a:prstGeom>
        </p:spPr>
      </p:pic>
      <p:grpSp>
        <p:nvGrpSpPr>
          <p:cNvPr id="17" name="组合 16">
            <a:extLst>
              <a:ext uri="{FF2B5EF4-FFF2-40B4-BE49-F238E27FC236}">
                <a16:creationId xmlns="" xmlns:a16="http://schemas.microsoft.com/office/drawing/2014/main" id="{9FDE73D7-4750-46BB-81E1-DCC9C5254FD0}"/>
              </a:ext>
            </a:extLst>
          </p:cNvPr>
          <p:cNvGrpSpPr/>
          <p:nvPr userDrawn="1"/>
        </p:nvGrpSpPr>
        <p:grpSpPr>
          <a:xfrm>
            <a:off x="9981959" y="4898583"/>
            <a:ext cx="3057570" cy="2436113"/>
            <a:chOff x="5376862" y="3252787"/>
            <a:chExt cx="1171575" cy="933450"/>
          </a:xfrm>
        </p:grpSpPr>
        <p:pic>
          <p:nvPicPr>
            <p:cNvPr id="12" name="图形 11">
              <a:extLst>
                <a:ext uri="{FF2B5EF4-FFF2-40B4-BE49-F238E27FC236}">
                  <a16:creationId xmlns="" xmlns:a16="http://schemas.microsoft.com/office/drawing/2014/main" id="{2AFFA6CC-7DCB-4B6D-B33C-2F8570FED0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print">
              <a:extLst>
                <a:ext uri="{96DAC541-7B7A-43D3-8B79-37D633B846F1}">
                  <asvg:svgBlip xmlns=""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5958215" y="3252787"/>
              <a:ext cx="266700" cy="352425"/>
            </a:xfrm>
            <a:prstGeom prst="rect">
              <a:avLst/>
            </a:prstGeom>
          </p:spPr>
        </p:pic>
        <p:pic>
          <p:nvPicPr>
            <p:cNvPr id="13" name="图形 12">
              <a:extLst>
                <a:ext uri="{FF2B5EF4-FFF2-40B4-BE49-F238E27FC236}">
                  <a16:creationId xmlns="" xmlns:a16="http://schemas.microsoft.com/office/drawing/2014/main" id="{77915A0F-E46D-429C-BFA5-24E5102C03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96DAC541-7B7A-43D3-8B79-37D633B846F1}">
                  <asvg:svgBlip xmlns=""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5610225" y="3252787"/>
              <a:ext cx="352425" cy="352425"/>
            </a:xfrm>
            <a:prstGeom prst="rect">
              <a:avLst/>
            </a:prstGeom>
          </p:spPr>
        </p:pic>
        <p:pic>
          <p:nvPicPr>
            <p:cNvPr id="14" name="图形 13">
              <a:extLst>
                <a:ext uri="{FF2B5EF4-FFF2-40B4-BE49-F238E27FC236}">
                  <a16:creationId xmlns="" xmlns:a16="http://schemas.microsoft.com/office/drawing/2014/main" id="{A9EF71CF-4ECA-4F36-97D1-B1DDC6D2F6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96DAC541-7B7A-43D3-8B79-37D633B846F1}">
                  <asvg:svgBlip xmlns=""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376862" y="3605212"/>
              <a:ext cx="1171575" cy="581025"/>
            </a:xfrm>
            <a:prstGeom prst="rect">
              <a:avLst/>
            </a:prstGeom>
          </p:spPr>
        </p:pic>
      </p:grpSp>
      <p:pic>
        <p:nvPicPr>
          <p:cNvPr id="15" name="图形 14">
            <a:extLst>
              <a:ext uri="{FF2B5EF4-FFF2-40B4-BE49-F238E27FC236}">
                <a16:creationId xmlns="" xmlns:a16="http://schemas.microsoft.com/office/drawing/2014/main" id="{57CA3E03-7DCF-4B32-B016-8ECA8D0C7AF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96DAC541-7B7A-43D3-8B79-37D633B846F1}">
                <asvg:svgBlip xmlns=""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0" y="3237548"/>
            <a:ext cx="1595120" cy="1595120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="" xmlns:a16="http://schemas.microsoft.com/office/drawing/2014/main" id="{6015F8A7-807E-4884-B60B-2FAB0C2D43B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96DAC541-7B7A-43D3-8B79-37D633B846F1}">
                <asvg:svgBlip xmlns=""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043083" y="1548753"/>
            <a:ext cx="1148917" cy="1148917"/>
          </a:xfrm>
          <a:prstGeom prst="rect">
            <a:avLst/>
          </a:prstGeom>
        </p:spPr>
      </p:pic>
      <p:pic>
        <p:nvPicPr>
          <p:cNvPr id="18" name="图形 17">
            <a:extLst>
              <a:ext uri="{FF2B5EF4-FFF2-40B4-BE49-F238E27FC236}">
                <a16:creationId xmlns="" xmlns:a16="http://schemas.microsoft.com/office/drawing/2014/main" id="{DE9C7FBD-7042-4F18-B149-9B844192ACA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1844" y="5616575"/>
            <a:ext cx="912177" cy="8807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07605" y="6710568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498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88717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25501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626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2023/5/19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189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3776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="" xmlns:a16="http://schemas.microsoft.com/office/drawing/2014/main" id="{ABB55F31-8B33-4A26-9D96-613E4603CD5D}"/>
              </a:ext>
            </a:extLst>
          </p:cNvPr>
          <p:cNvSpPr/>
          <p:nvPr userDrawn="1"/>
        </p:nvSpPr>
        <p:spPr>
          <a:xfrm>
            <a:off x="0" y="0"/>
            <a:ext cx="2604304" cy="6858000"/>
          </a:xfrm>
          <a:prstGeom prst="rect">
            <a:avLst/>
          </a:prstGeom>
          <a:solidFill>
            <a:srgbClr val="EBE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pic>
        <p:nvPicPr>
          <p:cNvPr id="10" name="图形 9">
            <a:extLst>
              <a:ext uri="{FF2B5EF4-FFF2-40B4-BE49-F238E27FC236}">
                <a16:creationId xmlns="" xmlns:a16="http://schemas.microsoft.com/office/drawing/2014/main" id="{65C68B84-189B-4E58-A984-1D1AEE3E71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" y="-1"/>
            <a:ext cx="1203767" cy="1203767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="" xmlns:a16="http://schemas.microsoft.com/office/drawing/2014/main" id="{45A2A128-4EAB-4A6C-9000-40A08BC5D0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69621" y="3286849"/>
            <a:ext cx="1123106" cy="1123106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="" xmlns:a16="http://schemas.microsoft.com/office/drawing/2014/main" id="{297C92F7-8C58-4394-9A08-0211BF81C0F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1475228" y="2163743"/>
            <a:ext cx="1123106" cy="1123106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="" xmlns:a16="http://schemas.microsoft.com/office/drawing/2014/main" id="{B295E4B0-5E4E-4896-86A7-F4B513ECF66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0411" y="7070"/>
            <a:ext cx="1595120" cy="1595120"/>
          </a:xfrm>
          <a:prstGeom prst="rect">
            <a:avLst/>
          </a:prstGeom>
        </p:spPr>
      </p:pic>
      <p:pic>
        <p:nvPicPr>
          <p:cNvPr id="14" name="图形 13">
            <a:extLst>
              <a:ext uri="{FF2B5EF4-FFF2-40B4-BE49-F238E27FC236}">
                <a16:creationId xmlns="" xmlns:a16="http://schemas.microsoft.com/office/drawing/2014/main" id="{EF8064E5-E7B3-4F68-B074-C7170CB3365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1589" y="3437126"/>
            <a:ext cx="912177" cy="880722"/>
          </a:xfrm>
          <a:prstGeom prst="rect">
            <a:avLst/>
          </a:prstGeom>
        </p:spPr>
      </p:pic>
      <p:pic>
        <p:nvPicPr>
          <p:cNvPr id="15" name="图形 14">
            <a:extLst>
              <a:ext uri="{FF2B5EF4-FFF2-40B4-BE49-F238E27FC236}">
                <a16:creationId xmlns="" xmlns:a16="http://schemas.microsoft.com/office/drawing/2014/main" id="{8ED0521F-856D-464E-AB65-545213FA340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627874" y="5804673"/>
            <a:ext cx="737516" cy="712084"/>
          </a:xfrm>
          <a:prstGeom prst="rect">
            <a:avLst/>
          </a:prstGeom>
        </p:spPr>
      </p:pic>
      <p:pic>
        <p:nvPicPr>
          <p:cNvPr id="16" name="图形 15">
            <a:extLst>
              <a:ext uri="{FF2B5EF4-FFF2-40B4-BE49-F238E27FC236}">
                <a16:creationId xmlns="" xmlns:a16="http://schemas.microsoft.com/office/drawing/2014/main" id="{875754B4-CB49-4C86-A173-418C6DCDA46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flipH="1">
            <a:off x="-5608" y="5463431"/>
            <a:ext cx="1394569" cy="1394569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="" xmlns:a16="http://schemas.microsoft.com/office/drawing/2014/main" id="{F5C706B0-EF97-4AF3-949E-6EC36AEDE6F6}"/>
              </a:ext>
            </a:extLst>
          </p:cNvPr>
          <p:cNvSpPr/>
          <p:nvPr userDrawn="1"/>
        </p:nvSpPr>
        <p:spPr>
          <a:xfrm>
            <a:off x="11900410" y="7070"/>
            <a:ext cx="291589" cy="6858000"/>
          </a:xfrm>
          <a:prstGeom prst="rect">
            <a:avLst/>
          </a:prstGeom>
          <a:solidFill>
            <a:srgbClr val="EBE7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形 8">
            <a:extLst>
              <a:ext uri="{FF2B5EF4-FFF2-40B4-BE49-F238E27FC236}">
                <a16:creationId xmlns="" xmlns:a16="http://schemas.microsoft.com/office/drawing/2014/main" id="{9B80A360-18C9-470B-B188-214F8B46344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3237548"/>
            <a:ext cx="1595120" cy="1595120"/>
          </a:xfrm>
          <a:prstGeom prst="rect">
            <a:avLst/>
          </a:prstGeom>
        </p:spPr>
      </p:pic>
      <p:pic>
        <p:nvPicPr>
          <p:cNvPr id="10" name="图形 9">
            <a:extLst>
              <a:ext uri="{FF2B5EF4-FFF2-40B4-BE49-F238E27FC236}">
                <a16:creationId xmlns="" xmlns:a16="http://schemas.microsoft.com/office/drawing/2014/main" id="{9F4E78E7-E8BD-4059-94B1-35235239D0C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1844" y="5616575"/>
            <a:ext cx="912177" cy="880722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="" xmlns:a16="http://schemas.microsoft.com/office/drawing/2014/main" id="{3A25727D-FF44-48CC-8F0B-62976C2D5ED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0127" y="267969"/>
            <a:ext cx="730681" cy="705485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="" xmlns:a16="http://schemas.microsoft.com/office/drawing/2014/main" id="{2262A4EE-C7A9-419B-954F-8633C83D55D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043083" y="1548753"/>
            <a:ext cx="1148917" cy="11489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rgbClr val="CAB8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>
            <a:extLst>
              <a:ext uri="{FF2B5EF4-FFF2-40B4-BE49-F238E27FC236}">
                <a16:creationId xmlns="" xmlns:a16="http://schemas.microsoft.com/office/drawing/2014/main" id="{FEA53D22-8CF8-4480-A56F-2D03C877E6BB}"/>
              </a:ext>
            </a:extLst>
          </p:cNvPr>
          <p:cNvSpPr/>
          <p:nvPr userDrawn="1"/>
        </p:nvSpPr>
        <p:spPr>
          <a:xfrm flipH="1">
            <a:off x="-1" y="0"/>
            <a:ext cx="12192000" cy="6858000"/>
          </a:xfrm>
          <a:prstGeom prst="rtTriangle">
            <a:avLst/>
          </a:pr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9" name="直角三角形 8">
            <a:extLst>
              <a:ext uri="{FF2B5EF4-FFF2-40B4-BE49-F238E27FC236}">
                <a16:creationId xmlns="" xmlns:a16="http://schemas.microsoft.com/office/drawing/2014/main" id="{A2A69E36-9D33-40E5-9F1E-5E03217DAD6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tTriangle">
            <a:avLst/>
          </a:pr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DCD26EAA-6D87-4FBD-B50B-4992B7419C43}"/>
              </a:ext>
            </a:extLst>
          </p:cNvPr>
          <p:cNvSpPr/>
          <p:nvPr userDrawn="1"/>
        </p:nvSpPr>
        <p:spPr>
          <a:xfrm>
            <a:off x="1365813" y="778398"/>
            <a:ext cx="9460375" cy="5301205"/>
          </a:xfrm>
          <a:prstGeom prst="rect">
            <a:avLst/>
          </a:prstGeom>
          <a:noFill/>
          <a:ln w="76200">
            <a:solidFill>
              <a:srgbClr val="EBE7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FD038DD7-C961-46CA-A78B-CC9D15F94949}"/>
              </a:ext>
            </a:extLst>
          </p:cNvPr>
          <p:cNvSpPr/>
          <p:nvPr userDrawn="1"/>
        </p:nvSpPr>
        <p:spPr>
          <a:xfrm>
            <a:off x="1633959" y="999763"/>
            <a:ext cx="8924081" cy="4858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包图简圆体" panose="02010601030101010101" pitchFamily="2" charset="-122"/>
              <a:ea typeface="包图简圆体" panose="02010601030101010101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形 9">
            <a:extLst>
              <a:ext uri="{FF2B5EF4-FFF2-40B4-BE49-F238E27FC236}">
                <a16:creationId xmlns="" xmlns:a16="http://schemas.microsoft.com/office/drawing/2014/main" id="{234A5E42-E68C-48B1-8D49-5D5EFA4AE3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32599" y="5986965"/>
            <a:ext cx="689326" cy="665556"/>
          </a:xfrm>
          <a:prstGeom prst="rect">
            <a:avLst/>
          </a:prstGeom>
        </p:spPr>
      </p:pic>
      <p:pic>
        <p:nvPicPr>
          <p:cNvPr id="11" name="图形 10">
            <a:extLst>
              <a:ext uri="{FF2B5EF4-FFF2-40B4-BE49-F238E27FC236}">
                <a16:creationId xmlns="" xmlns:a16="http://schemas.microsoft.com/office/drawing/2014/main" id="{A8737E8A-C171-4116-B166-4E34F739399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" y="0"/>
            <a:ext cx="717630" cy="717630"/>
          </a:xfrm>
          <a:prstGeom prst="rect">
            <a:avLst/>
          </a:prstGeom>
        </p:spPr>
      </p:pic>
      <p:pic>
        <p:nvPicPr>
          <p:cNvPr id="12" name="图形 11">
            <a:extLst>
              <a:ext uri="{FF2B5EF4-FFF2-40B4-BE49-F238E27FC236}">
                <a16:creationId xmlns="" xmlns:a16="http://schemas.microsoft.com/office/drawing/2014/main" id="{687DACB9-F3D1-48C7-AEC4-6DF7047507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1526444" y="5321409"/>
            <a:ext cx="665556" cy="665556"/>
          </a:xfrm>
          <a:prstGeom prst="rect">
            <a:avLst/>
          </a:prstGeom>
        </p:spPr>
      </p:pic>
      <p:pic>
        <p:nvPicPr>
          <p:cNvPr id="13" name="图形 12">
            <a:extLst>
              <a:ext uri="{FF2B5EF4-FFF2-40B4-BE49-F238E27FC236}">
                <a16:creationId xmlns="" xmlns:a16="http://schemas.microsoft.com/office/drawing/2014/main" id="{B752D7E8-358A-47B5-88DC-C6EB5C6891C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0" y="717630"/>
            <a:ext cx="370390" cy="370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2023/5/19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1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4620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形 12">
            <a:extLst>
              <a:ext uri="{FF2B5EF4-FFF2-40B4-BE49-F238E27FC236}">
                <a16:creationId xmlns="" xmlns:a16="http://schemas.microsoft.com/office/drawing/2014/main" id="{CC7F49E9-275D-4C05-A6EA-382AC1086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7023" y="1059194"/>
            <a:ext cx="1645453" cy="1645453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5E7101A5-0313-4503-95AD-A26930F0B848}"/>
              </a:ext>
            </a:extLst>
          </p:cNvPr>
          <p:cNvSpPr txBox="1"/>
          <p:nvPr/>
        </p:nvSpPr>
        <p:spPr>
          <a:xfrm>
            <a:off x="2272575" y="2191657"/>
            <a:ext cx="78790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zh-CN" sz="4000" dirty="0" smtClean="0">
              <a:solidFill>
                <a:srgbClr val="828979"/>
              </a:solidFill>
              <a:cs typeface="+mn-ea"/>
              <a:sym typeface="+mn-lt"/>
            </a:endParaRPr>
          </a:p>
          <a:p>
            <a:r>
              <a:rPr lang="en-US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       </a:t>
            </a:r>
            <a:r>
              <a:rPr lang="zh-CN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对市十七届人大二次会议</a:t>
            </a:r>
          </a:p>
          <a:p>
            <a:r>
              <a:rPr lang="en-US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      </a:t>
            </a:r>
            <a:r>
              <a:rPr lang="zh-CN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第</a:t>
            </a:r>
            <a:r>
              <a:rPr lang="en-US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0062</a:t>
            </a:r>
            <a:r>
              <a:rPr lang="zh-CN" altLang="zh-CN" sz="4000" b="1" dirty="0" smtClean="0">
                <a:solidFill>
                  <a:srgbClr val="828979"/>
                </a:solidFill>
                <a:cs typeface="+mn-ea"/>
                <a:sym typeface="+mn-lt"/>
              </a:rPr>
              <a:t>号建议的主办意见</a:t>
            </a:r>
          </a:p>
          <a:p>
            <a:pPr algn="ctr"/>
            <a:endParaRPr lang="zh-CN" altLang="en-US" sz="4000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cxnSp>
        <p:nvCxnSpPr>
          <p:cNvPr id="7" name="直接连接符 6">
            <a:extLst>
              <a:ext uri="{FF2B5EF4-FFF2-40B4-BE49-F238E27FC236}">
                <a16:creationId xmlns="" xmlns:a16="http://schemas.microsoft.com/office/drawing/2014/main" id="{683AC098-CC05-45F6-9F0B-3C498A435E53}"/>
              </a:ext>
            </a:extLst>
          </p:cNvPr>
          <p:cNvCxnSpPr>
            <a:cxnSpLocks/>
          </p:cNvCxnSpPr>
          <p:nvPr/>
        </p:nvCxnSpPr>
        <p:spPr>
          <a:xfrm>
            <a:off x="2585897" y="4313069"/>
            <a:ext cx="7020206" cy="0"/>
          </a:xfrm>
          <a:prstGeom prst="line">
            <a:avLst/>
          </a:prstGeom>
          <a:ln w="28575">
            <a:solidFill>
              <a:srgbClr val="373C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11">
            <a:extLst>
              <a:ext uri="{FF2B5EF4-FFF2-40B4-BE49-F238E27FC236}">
                <a16:creationId xmlns="" xmlns:a16="http://schemas.microsoft.com/office/drawing/2014/main" id="{78A14A54-74C3-409B-80B2-C042F9E0D3A7}"/>
              </a:ext>
            </a:extLst>
          </p:cNvPr>
          <p:cNvGrpSpPr/>
          <p:nvPr/>
        </p:nvGrpSpPr>
        <p:grpSpPr>
          <a:xfrm>
            <a:off x="5828516" y="5428939"/>
            <a:ext cx="1028453" cy="104172"/>
            <a:chOff x="4259484" y="4803494"/>
            <a:chExt cx="1028453" cy="104172"/>
          </a:xfrm>
        </p:grpSpPr>
        <p:sp>
          <p:nvSpPr>
            <p:cNvPr id="8" name="椭圆 7">
              <a:extLst>
                <a:ext uri="{FF2B5EF4-FFF2-40B4-BE49-F238E27FC236}">
                  <a16:creationId xmlns="" xmlns:a16="http://schemas.microsoft.com/office/drawing/2014/main" id="{6D981746-00E3-4FD8-9C12-0F4569871685}"/>
                </a:ext>
              </a:extLst>
            </p:cNvPr>
            <p:cNvSpPr/>
            <p:nvPr/>
          </p:nvSpPr>
          <p:spPr>
            <a:xfrm>
              <a:off x="4259484" y="4803494"/>
              <a:ext cx="104172" cy="104172"/>
            </a:xfrm>
            <a:prstGeom prst="ellipse">
              <a:avLst/>
            </a:prstGeom>
            <a:solidFill>
              <a:srgbClr val="8289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="" xmlns:a16="http://schemas.microsoft.com/office/drawing/2014/main" id="{A9FD19D4-BC73-44A9-A3A1-84416E8124B6}"/>
                </a:ext>
              </a:extLst>
            </p:cNvPr>
            <p:cNvSpPr/>
            <p:nvPr/>
          </p:nvSpPr>
          <p:spPr>
            <a:xfrm>
              <a:off x="4567578" y="4803494"/>
              <a:ext cx="104172" cy="104172"/>
            </a:xfrm>
            <a:prstGeom prst="ellipse">
              <a:avLst/>
            </a:prstGeom>
            <a:solidFill>
              <a:srgbClr val="CAB8A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="" xmlns:a16="http://schemas.microsoft.com/office/drawing/2014/main" id="{BF64C8BB-1047-49A3-BB05-D53888EE9D36}"/>
                </a:ext>
              </a:extLst>
            </p:cNvPr>
            <p:cNvSpPr/>
            <p:nvPr/>
          </p:nvSpPr>
          <p:spPr>
            <a:xfrm>
              <a:off x="4875671" y="4803494"/>
              <a:ext cx="104172" cy="104172"/>
            </a:xfrm>
            <a:prstGeom prst="ellipse">
              <a:avLst/>
            </a:prstGeom>
            <a:solidFill>
              <a:srgbClr val="E0CC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="" xmlns:a16="http://schemas.microsoft.com/office/drawing/2014/main" id="{61688FBC-DCB0-4B52-ACF9-B147A0C89A90}"/>
                </a:ext>
              </a:extLst>
            </p:cNvPr>
            <p:cNvSpPr/>
            <p:nvPr/>
          </p:nvSpPr>
          <p:spPr>
            <a:xfrm>
              <a:off x="5183765" y="4803494"/>
              <a:ext cx="104172" cy="104172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542971" y="4325257"/>
            <a:ext cx="345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dirty="0" smtClean="0"/>
              <a:t>鞍医</a:t>
            </a:r>
            <a:r>
              <a:rPr lang="zh-CN" altLang="zh-CN" dirty="0" smtClean="0"/>
              <a:t>保</a:t>
            </a:r>
            <a:r>
              <a:rPr lang="zh-CN" altLang="en-US" dirty="0" smtClean="0"/>
              <a:t>函</a:t>
            </a:r>
            <a:r>
              <a:rPr lang="zh-CN" altLang="zh-CN" dirty="0" smtClean="0"/>
              <a:t>〔</a:t>
            </a:r>
            <a:r>
              <a:rPr lang="en-US" altLang="zh-CN" dirty="0" smtClean="0"/>
              <a:t>2023</a:t>
            </a:r>
            <a:r>
              <a:rPr lang="zh-CN" altLang="zh-CN" dirty="0" smtClean="0"/>
              <a:t>〕</a:t>
            </a:r>
            <a:r>
              <a:rPr lang="en-US" altLang="zh-CN" dirty="0" smtClean="0"/>
              <a:t>4</a:t>
            </a:r>
            <a:r>
              <a:rPr lang="zh-CN" altLang="zh-CN" dirty="0" smtClean="0"/>
              <a:t>号</a:t>
            </a:r>
            <a:endParaRPr lang="zh-CN" altLang="zh-CN" dirty="0"/>
          </a:p>
        </p:txBody>
      </p:sp>
    </p:spTree>
    <p:extLst>
      <p:ext uri="{BB962C8B-B14F-4D97-AF65-F5344CB8AC3E}">
        <p14:creationId xmlns="" xmlns:p14="http://schemas.microsoft.com/office/powerpoint/2010/main" val="8467480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D1EA2BA4-5CDA-4A8E-8B4D-18423703EBE1}"/>
              </a:ext>
            </a:extLst>
          </p:cNvPr>
          <p:cNvSpPr txBox="1"/>
          <p:nvPr/>
        </p:nvSpPr>
        <p:spPr>
          <a:xfrm>
            <a:off x="1611344" y="2455545"/>
            <a:ext cx="1015663" cy="168411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  <a:cs typeface="+mn-ea"/>
                <a:sym typeface="+mn-lt"/>
              </a:rPr>
              <a:t>目 录</a:t>
            </a:r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B88EE5B1-5E93-4C2C-8D86-C1A1096D71FC}"/>
              </a:ext>
            </a:extLst>
          </p:cNvPr>
          <p:cNvSpPr/>
          <p:nvPr/>
        </p:nvSpPr>
        <p:spPr>
          <a:xfrm>
            <a:off x="208102" y="3070716"/>
            <a:ext cx="101566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100" b="1" dirty="0">
                <a:solidFill>
                  <a:srgbClr val="828979"/>
                </a:solidFill>
                <a:cs typeface="+mn-ea"/>
                <a:sym typeface="+mn-lt"/>
              </a:rPr>
              <a:t>CONTENTS</a:t>
            </a:r>
            <a:endParaRPr lang="zh-CN" altLang="en-US" sz="1100" b="1" dirty="0">
              <a:solidFill>
                <a:srgbClr val="828979"/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45AB77DA-8B67-4C29-9924-2341B42242D0}"/>
              </a:ext>
            </a:extLst>
          </p:cNvPr>
          <p:cNvGrpSpPr/>
          <p:nvPr/>
        </p:nvGrpSpPr>
        <p:grpSpPr>
          <a:xfrm>
            <a:off x="3373892" y="1106371"/>
            <a:ext cx="5943728" cy="845511"/>
            <a:chOff x="3831721" y="1496777"/>
            <a:chExt cx="4649030" cy="845511"/>
          </a:xfrm>
        </p:grpSpPr>
        <p:sp>
          <p:nvSpPr>
            <p:cNvPr id="4" name="TextBox 30">
              <a:extLst>
                <a:ext uri="{FF2B5EF4-FFF2-40B4-BE49-F238E27FC236}">
                  <a16:creationId xmlns="" xmlns:a16="http://schemas.microsoft.com/office/drawing/2014/main" id="{CE6BD191-6CC9-48F8-AA22-739AFBB6F767}"/>
                </a:ext>
              </a:extLst>
            </p:cNvPr>
            <p:cNvSpPr txBox="1"/>
            <p:nvPr/>
          </p:nvSpPr>
          <p:spPr>
            <a:xfrm>
              <a:off x="4797600" y="1726415"/>
              <a:ext cx="3683151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altLang="zh-CN" sz="2400" b="1" dirty="0" smtClean="0"/>
                <a:t>   </a:t>
              </a:r>
              <a:endParaRPr lang="zh-CN" altLang="zh-CN" sz="2800" b="1" dirty="0"/>
            </a:p>
          </p:txBody>
        </p:sp>
        <p:pic>
          <p:nvPicPr>
            <p:cNvPr id="5" name="图形 4">
              <a:extLst>
                <a:ext uri="{FF2B5EF4-FFF2-40B4-BE49-F238E27FC236}">
                  <a16:creationId xmlns="" xmlns:a16="http://schemas.microsoft.com/office/drawing/2014/main" id="{DFF9AB1E-5946-4C69-B026-AE5694574D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930EC125-3A24-4926-9B15-E55FB74A4AAA}"/>
                </a:ext>
              </a:extLst>
            </p:cNvPr>
            <p:cNvSpPr txBox="1"/>
            <p:nvPr/>
          </p:nvSpPr>
          <p:spPr>
            <a:xfrm>
              <a:off x="3831721" y="1496777"/>
              <a:ext cx="90601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4800" dirty="0">
                  <a:solidFill>
                    <a:srgbClr val="828979"/>
                  </a:solidFill>
                  <a:cs typeface="+mn-ea"/>
                  <a:sym typeface="+mn-lt"/>
                </a:rPr>
                <a:t>01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="" xmlns:a16="http://schemas.microsoft.com/office/drawing/2014/main" id="{65C7D72B-C126-42A4-85DE-960214432992}"/>
              </a:ext>
            </a:extLst>
          </p:cNvPr>
          <p:cNvGrpSpPr/>
          <p:nvPr/>
        </p:nvGrpSpPr>
        <p:grpSpPr>
          <a:xfrm>
            <a:off x="3356658" y="2338084"/>
            <a:ext cx="7836062" cy="1612338"/>
            <a:chOff x="3846235" y="1511291"/>
            <a:chExt cx="5349834" cy="1272052"/>
          </a:xfrm>
        </p:grpSpPr>
        <p:sp>
          <p:nvSpPr>
            <p:cNvPr id="29" name="TextBox 30">
              <a:extLst>
                <a:ext uri="{FF2B5EF4-FFF2-40B4-BE49-F238E27FC236}">
                  <a16:creationId xmlns="" xmlns:a16="http://schemas.microsoft.com/office/drawing/2014/main" id="{324712F1-CE19-4298-B048-AF10E6B58BD6}"/>
                </a:ext>
              </a:extLst>
            </p:cNvPr>
            <p:cNvSpPr txBox="1"/>
            <p:nvPr/>
          </p:nvSpPr>
          <p:spPr>
            <a:xfrm>
              <a:off x="4821561" y="1763499"/>
              <a:ext cx="4374508" cy="1019844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en-US" altLang="zh-CN" sz="2800" b="1" dirty="0" smtClean="0"/>
                <a:t>   </a:t>
              </a:r>
              <a:r>
                <a:rPr lang="zh-CN" altLang="zh-CN" sz="2800" b="1" dirty="0" smtClean="0"/>
                <a:t>优化医保经办流程，实现 “一单式、一站式”即时结算、异地就医实时结算</a:t>
              </a:r>
            </a:p>
            <a:p>
              <a:pPr lvl="0"/>
              <a:endParaRPr lang="zh-CN" altLang="zh-CN" sz="2800" b="1" dirty="0"/>
            </a:p>
          </p:txBody>
        </p:sp>
        <p:pic>
          <p:nvPicPr>
            <p:cNvPr id="30" name="图形 29">
              <a:extLst>
                <a:ext uri="{FF2B5EF4-FFF2-40B4-BE49-F238E27FC236}">
                  <a16:creationId xmlns="" xmlns:a16="http://schemas.microsoft.com/office/drawing/2014/main" id="{43E710D9-A510-4118-A0CC-798ACA5D34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  <a:noFill/>
          </p:spPr>
        </p:pic>
        <p:sp>
          <p:nvSpPr>
            <p:cNvPr id="31" name="文本框 30">
              <a:extLst>
                <a:ext uri="{FF2B5EF4-FFF2-40B4-BE49-F238E27FC236}">
                  <a16:creationId xmlns="" xmlns:a16="http://schemas.microsoft.com/office/drawing/2014/main" id="{0F51B258-8A92-4041-9E6D-CD242D12D48C}"/>
                </a:ext>
              </a:extLst>
            </p:cNvPr>
            <p:cNvSpPr txBox="1"/>
            <p:nvPr/>
          </p:nvSpPr>
          <p:spPr>
            <a:xfrm>
              <a:off x="3846235" y="1511291"/>
              <a:ext cx="813606" cy="610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 smtClean="0">
                  <a:solidFill>
                    <a:srgbClr val="828979"/>
                  </a:solidFill>
                  <a:cs typeface="+mn-ea"/>
                  <a:sym typeface="+mn-lt"/>
                </a:rPr>
                <a:t>02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4484553" y="3868449"/>
            <a:ext cx="6517275" cy="110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en-US" altLang="zh-CN" sz="3200" b="1" dirty="0" smtClean="0"/>
              <a:t>   </a:t>
            </a:r>
            <a:r>
              <a:rPr lang="en-US" altLang="zh-CN" sz="3200" b="1" dirty="0" smtClean="0"/>
              <a:t>     </a:t>
            </a:r>
            <a:r>
              <a:rPr lang="zh-CN" altLang="zh-CN" sz="3200" b="1" dirty="0" smtClean="0"/>
              <a:t>做好城乡居民参保缴费工作</a:t>
            </a:r>
          </a:p>
          <a:p>
            <a:pPr defTabSz="1219170">
              <a:spcBef>
                <a:spcPct val="20000"/>
              </a:spcBef>
              <a:defRPr/>
            </a:pPr>
            <a:endParaRPr lang="en-US" altLang="zh-CN" sz="2800" b="1" dirty="0">
              <a:solidFill>
                <a:schemeClr val="tx1">
                  <a:lumMod val="95000"/>
                  <a:lumOff val="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="" xmlns:a16="http://schemas.microsoft.com/office/drawing/2014/main" id="{8C911430-DFA2-4CBB-8105-F90D3EB1DB61}"/>
              </a:ext>
            </a:extLst>
          </p:cNvPr>
          <p:cNvGrpSpPr/>
          <p:nvPr/>
        </p:nvGrpSpPr>
        <p:grpSpPr>
          <a:xfrm>
            <a:off x="3206185" y="3483980"/>
            <a:ext cx="6829065" cy="1226916"/>
            <a:chOff x="3748336" y="1363559"/>
            <a:chExt cx="4921101" cy="978729"/>
          </a:xfrm>
        </p:grpSpPr>
        <p:sp>
          <p:nvSpPr>
            <p:cNvPr id="19" name="TextBox 30">
              <a:extLst>
                <a:ext uri="{FF2B5EF4-FFF2-40B4-BE49-F238E27FC236}">
                  <a16:creationId xmlns="" xmlns:a16="http://schemas.microsoft.com/office/drawing/2014/main" id="{D0C10F5A-4F92-4448-A9B0-E270EE7BB193}"/>
                </a:ext>
              </a:extLst>
            </p:cNvPr>
            <p:cNvSpPr txBox="1"/>
            <p:nvPr/>
          </p:nvSpPr>
          <p:spPr>
            <a:xfrm>
              <a:off x="4934808" y="1363559"/>
              <a:ext cx="3734629" cy="27699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defTabSz="1219170">
                <a:spcBef>
                  <a:spcPct val="20000"/>
                </a:spcBef>
                <a:defRPr/>
              </a:pPr>
              <a:endPara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21" name="图形 33">
              <a:extLst>
                <a:ext uri="{FF2B5EF4-FFF2-40B4-BE49-F238E27FC236}">
                  <a16:creationId xmlns="" xmlns:a16="http://schemas.microsoft.com/office/drawing/2014/main" id="{AA47FC68-185C-48FE-A81F-8972CDB7D3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884309" y="1512420"/>
              <a:ext cx="829868" cy="829868"/>
            </a:xfrm>
            <a:prstGeom prst="rect">
              <a:avLst/>
            </a:prstGeom>
          </p:spPr>
        </p:pic>
        <p:sp>
          <p:nvSpPr>
            <p:cNvPr id="22" name="文本框 34">
              <a:extLst>
                <a:ext uri="{FF2B5EF4-FFF2-40B4-BE49-F238E27FC236}">
                  <a16:creationId xmlns="" xmlns:a16="http://schemas.microsoft.com/office/drawing/2014/main" id="{C73BFEC2-724F-4849-BF4E-C7581D61C562}"/>
                </a:ext>
              </a:extLst>
            </p:cNvPr>
            <p:cNvSpPr txBox="1"/>
            <p:nvPr/>
          </p:nvSpPr>
          <p:spPr>
            <a:xfrm>
              <a:off x="3748336" y="1583993"/>
              <a:ext cx="950144" cy="6330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dirty="0" smtClean="0">
                  <a:solidFill>
                    <a:srgbClr val="828979"/>
                  </a:solidFill>
                  <a:cs typeface="+mn-ea"/>
                  <a:sym typeface="+mn-lt"/>
                </a:rPr>
                <a:t> 03</a:t>
              </a:r>
              <a:endParaRPr lang="zh-CN" altLang="en-US" sz="4800" dirty="0">
                <a:solidFill>
                  <a:srgbClr val="82897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3" name="矩形 22"/>
          <p:cNvSpPr/>
          <p:nvPr/>
        </p:nvSpPr>
        <p:spPr>
          <a:xfrm>
            <a:off x="4630056" y="1262743"/>
            <a:ext cx="63717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06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 smtClean="0"/>
              <a:t>  </a:t>
            </a:r>
            <a:r>
              <a:rPr lang="zh-CN" altLang="zh-CN" sz="2800" b="1" dirty="0" smtClean="0"/>
              <a:t>建</a:t>
            </a:r>
            <a:r>
              <a:rPr lang="zh-CN" altLang="zh-CN" sz="2800" b="1" dirty="0" smtClean="0"/>
              <a:t>立并实施统一的城乡居民医</a:t>
            </a:r>
            <a:r>
              <a:rPr lang="zh-CN" altLang="zh-CN" sz="2800" b="1" dirty="0" smtClean="0"/>
              <a:t>疗</a:t>
            </a:r>
            <a:endParaRPr lang="en-US" altLang="zh-CN" sz="2800" b="1" dirty="0" smtClean="0"/>
          </a:p>
          <a:p>
            <a:pPr lvl="0" indent="406400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800" b="1" dirty="0" smtClean="0"/>
              <a:t>保</a:t>
            </a:r>
            <a:r>
              <a:rPr lang="zh-CN" altLang="zh-CN" sz="2800" b="1" dirty="0" smtClean="0"/>
              <a:t>险</a:t>
            </a:r>
            <a:r>
              <a:rPr lang="en-US" altLang="zh-CN" sz="2800" b="1" dirty="0" smtClean="0"/>
              <a:t> </a:t>
            </a:r>
            <a:r>
              <a:rPr lang="zh-CN" altLang="zh-CN" sz="2800" b="1" dirty="0" smtClean="0"/>
              <a:t>制度，实现医疗保险市级统筹</a:t>
            </a:r>
          </a:p>
        </p:txBody>
      </p:sp>
    </p:spTree>
    <p:extLst>
      <p:ext uri="{BB962C8B-B14F-4D97-AF65-F5344CB8AC3E}">
        <p14:creationId xmlns="" xmlns:p14="http://schemas.microsoft.com/office/powerpoint/2010/main" val="23773118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=""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="" xmlns:a16="http://schemas.microsoft.com/office/drawing/2014/main" id="{BFDED210-AC3A-464D-8101-9347000726AE}"/>
                </a:ext>
              </a:extLst>
            </p:cNvPr>
            <p:cNvSpPr/>
            <p:nvPr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928915" y="3335945"/>
            <a:ext cx="10508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06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/>
              <a:t>     </a:t>
            </a:r>
            <a:r>
              <a:rPr lang="zh-CN" altLang="zh-CN" sz="3600" b="1" dirty="0" smtClean="0"/>
              <a:t>建立并实施统一的城乡居民医疗保险制度</a:t>
            </a:r>
            <a:endParaRPr lang="en-US" altLang="zh-CN" sz="3600" b="1" dirty="0" smtClean="0"/>
          </a:p>
          <a:p>
            <a:pPr lvl="0" indent="406400"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600" b="1" dirty="0" smtClean="0"/>
              <a:t>实现医疗保险市级统筹</a:t>
            </a:r>
          </a:p>
        </p:txBody>
      </p:sp>
    </p:spTree>
    <p:extLst>
      <p:ext uri="{BB962C8B-B14F-4D97-AF65-F5344CB8AC3E}">
        <p14:creationId xmlns="" xmlns:p14="http://schemas.microsoft.com/office/powerpoint/2010/main" val="1060036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B55BEEC1-DE0B-4266-8DE2-ED2BD1F93CB8}"/>
              </a:ext>
            </a:extLst>
          </p:cNvPr>
          <p:cNvSpPr/>
          <p:nvPr/>
        </p:nvSpPr>
        <p:spPr>
          <a:xfrm>
            <a:off x="1956122" y="1262742"/>
            <a:ext cx="83684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       </a:t>
            </a:r>
            <a:r>
              <a:rPr lang="zh-CN" altLang="zh-CN" sz="2000" dirty="0" smtClean="0"/>
              <a:t>积极推进城镇居民基本医疗保险和农村新型农村合作医疗制度整合、实现城乡居民基本医疗保险市级统筹是我局</a:t>
            </a:r>
            <a:r>
              <a:rPr lang="en-US" altLang="zh-CN" sz="2000" dirty="0" smtClean="0"/>
              <a:t>2019</a:t>
            </a:r>
            <a:r>
              <a:rPr lang="zh-CN" altLang="zh-CN" sz="2000" dirty="0" smtClean="0"/>
              <a:t>年“重强抓”工作任务，也是省、市绩效考评工作的重点指标项目。根据《辽宁省人民政府关于整合城乡居民医疗保险制度的实施意见》精神，结合我市实际，在深入调研和科学论证的基础上，以市政府名义制定出台《鞍山市整合城乡居民医保制度的实施方案》（鞍政发〔</a:t>
            </a:r>
            <a:r>
              <a:rPr lang="en-US" altLang="zh-CN" sz="2000" dirty="0" smtClean="0"/>
              <a:t>2019</a:t>
            </a:r>
            <a:r>
              <a:rPr lang="zh-CN" altLang="zh-CN" sz="2000" dirty="0" smtClean="0"/>
              <a:t>〕</a:t>
            </a:r>
            <a:r>
              <a:rPr lang="en-US" altLang="zh-CN" sz="2000" dirty="0" smtClean="0"/>
              <a:t>17</a:t>
            </a:r>
            <a:r>
              <a:rPr lang="zh-CN" altLang="zh-CN" sz="2000" dirty="0" smtClean="0"/>
              <a:t>号），与市财政、市卫健委、市税务局联合印发《鞍山市城乡居民医疗保险实施细则》（鞍医保发〔</a:t>
            </a:r>
            <a:r>
              <a:rPr lang="en-US" altLang="zh-CN" sz="2000" dirty="0" smtClean="0"/>
              <a:t>2019</a:t>
            </a:r>
            <a:r>
              <a:rPr lang="zh-CN" altLang="zh-CN" sz="2000" dirty="0" smtClean="0"/>
              <a:t>〕</a:t>
            </a:r>
            <a:r>
              <a:rPr lang="en-US" altLang="zh-CN" sz="2000" dirty="0" smtClean="0"/>
              <a:t>78</a:t>
            </a:r>
            <a:r>
              <a:rPr lang="zh-CN" altLang="zh-CN" sz="2000" dirty="0" smtClean="0"/>
              <a:t>号），并从</a:t>
            </a:r>
            <a:r>
              <a:rPr lang="en-US" altLang="zh-CN" sz="2000" dirty="0" smtClean="0"/>
              <a:t>2020</a:t>
            </a:r>
            <a:r>
              <a:rPr lang="zh-CN" altLang="zh-CN" sz="2000" dirty="0" smtClean="0"/>
              <a:t>年</a:t>
            </a:r>
            <a:r>
              <a:rPr lang="en-US" altLang="zh-CN" sz="2000" dirty="0" smtClean="0"/>
              <a:t>1</a:t>
            </a:r>
            <a:r>
              <a:rPr lang="zh-CN" altLang="zh-CN" sz="2000" dirty="0" smtClean="0"/>
              <a:t>月</a:t>
            </a:r>
            <a:r>
              <a:rPr lang="en-US" altLang="zh-CN" sz="2000" dirty="0" smtClean="0"/>
              <a:t>1</a:t>
            </a:r>
            <a:r>
              <a:rPr lang="zh-CN" altLang="zh-CN" sz="2000" dirty="0" smtClean="0"/>
              <a:t>日起在全市范围内实行统一的城乡居民医疗保险制度，实现了原新农合参保人员和原居民医保参保人员在信息管理系统、待遇享受、筹资政策、业务经办等内容的统一，促进城乡居民公平享有基本医疗保险权益。</a:t>
            </a:r>
          </a:p>
          <a:p>
            <a:pPr algn="just"/>
            <a:endParaRPr lang="zh-CN" altLang="zh-CN" sz="2800" dirty="0" smtClean="0">
              <a:latin typeface="仿宋_GB2312" pitchFamily="49" charset="-122"/>
              <a:ea typeface="仿宋_GB2312" pitchFamily="49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05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=""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="" xmlns:a16="http://schemas.microsoft.com/office/drawing/2014/main" id="{BFDED210-AC3A-464D-8101-9347000726AE}"/>
                </a:ext>
              </a:extLst>
            </p:cNvPr>
            <p:cNvSpPr/>
            <p:nvPr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469753" y="3425603"/>
            <a:ext cx="1072296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/>
              <a:t>   </a:t>
            </a:r>
            <a:r>
              <a:rPr lang="zh-CN" altLang="zh-CN" sz="4400" b="1" dirty="0" smtClean="0"/>
              <a:t>优化医保经办流程，实现 “一单式</a:t>
            </a:r>
            <a:r>
              <a:rPr lang="zh-CN" altLang="zh-CN" sz="4400" b="1" dirty="0" smtClean="0"/>
              <a:t>、</a:t>
            </a:r>
            <a:endParaRPr lang="en-US" altLang="zh-CN" sz="4400" b="1" dirty="0" smtClean="0"/>
          </a:p>
          <a:p>
            <a:pPr algn="ctr"/>
            <a:r>
              <a:rPr lang="zh-CN" altLang="zh-CN" sz="4400" b="1" dirty="0" smtClean="0"/>
              <a:t>一</a:t>
            </a:r>
            <a:r>
              <a:rPr lang="zh-CN" altLang="zh-CN" sz="4400" b="1" dirty="0" smtClean="0"/>
              <a:t>站式”即时结算、异地就医实时结算</a:t>
            </a:r>
            <a:endParaRPr lang="zh-CN" altLang="zh-CN" sz="4400" b="1" dirty="0"/>
          </a:p>
        </p:txBody>
      </p:sp>
    </p:spTree>
    <p:extLst>
      <p:ext uri="{BB962C8B-B14F-4D97-AF65-F5344CB8AC3E}">
        <p14:creationId xmlns="" xmlns:p14="http://schemas.microsoft.com/office/powerpoint/2010/main" val="24003555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ardrop 6">
            <a:extLst>
              <a:ext uri="{FF2B5EF4-FFF2-40B4-BE49-F238E27FC236}">
                <a16:creationId xmlns:a16="http://schemas.microsoft.com/office/drawing/2014/main" xmlns="" id="{31B61D97-ABB7-4D1C-8E5B-BE4C444ED24F}"/>
              </a:ext>
            </a:extLst>
          </p:cNvPr>
          <p:cNvSpPr/>
          <p:nvPr/>
        </p:nvSpPr>
        <p:spPr>
          <a:xfrm rot="2700000">
            <a:off x="4434129" y="3221414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CAB8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6" name="Teardrop 6">
            <a:extLst>
              <a:ext uri="{FF2B5EF4-FFF2-40B4-BE49-F238E27FC236}">
                <a16:creationId xmlns:a16="http://schemas.microsoft.com/office/drawing/2014/main" xmlns="" id="{6998D645-9A1B-4789-B837-699C9C2A30AF}"/>
              </a:ext>
            </a:extLst>
          </p:cNvPr>
          <p:cNvSpPr/>
          <p:nvPr/>
        </p:nvSpPr>
        <p:spPr>
          <a:xfrm rot="18900000">
            <a:off x="5488533" y="4225169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8289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7" name="Teardrop 6">
            <a:extLst>
              <a:ext uri="{FF2B5EF4-FFF2-40B4-BE49-F238E27FC236}">
                <a16:creationId xmlns:a16="http://schemas.microsoft.com/office/drawing/2014/main" xmlns="" id="{882D663A-C9BF-4F97-8E42-75226BBE2F98}"/>
              </a:ext>
            </a:extLst>
          </p:cNvPr>
          <p:cNvSpPr/>
          <p:nvPr/>
        </p:nvSpPr>
        <p:spPr>
          <a:xfrm rot="2700000">
            <a:off x="6542936" y="3221414"/>
            <a:ext cx="1214932" cy="1214933"/>
          </a:xfrm>
          <a:custGeom>
            <a:avLst/>
            <a:gdLst/>
            <a:ahLst/>
            <a:cxnLst/>
            <a:rect l="l" t="t" r="r" b="b"/>
            <a:pathLst>
              <a:path w="914400" h="914401">
                <a:moveTo>
                  <a:pt x="0" y="914400"/>
                </a:moveTo>
                <a:lnTo>
                  <a:pt x="0" y="457204"/>
                </a:lnTo>
                <a:lnTo>
                  <a:pt x="0" y="457200"/>
                </a:lnTo>
                <a:cubicBezTo>
                  <a:pt x="0" y="204695"/>
                  <a:pt x="204695" y="0"/>
                  <a:pt x="457200" y="0"/>
                </a:cubicBezTo>
                <a:lnTo>
                  <a:pt x="914400" y="0"/>
                </a:lnTo>
                <a:lnTo>
                  <a:pt x="914400" y="457197"/>
                </a:lnTo>
                <a:cubicBezTo>
                  <a:pt x="914400" y="457198"/>
                  <a:pt x="914400" y="457199"/>
                  <a:pt x="914400" y="457201"/>
                </a:cubicBezTo>
                <a:cubicBezTo>
                  <a:pt x="914400" y="709706"/>
                  <a:pt x="709705" y="914401"/>
                  <a:pt x="457200" y="914401"/>
                </a:cubicBezTo>
                <a:close/>
              </a:path>
            </a:pathLst>
          </a:custGeom>
          <a:noFill/>
          <a:ln w="63500">
            <a:solidFill>
              <a:srgbClr val="E0CC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8" name="Oval 21">
            <a:extLst>
              <a:ext uri="{FF2B5EF4-FFF2-40B4-BE49-F238E27FC236}">
                <a16:creationId xmlns:a16="http://schemas.microsoft.com/office/drawing/2014/main" xmlns="" id="{F3CE64AF-8B00-41D7-9FDD-57C196F6909D}"/>
              </a:ext>
            </a:extLst>
          </p:cNvPr>
          <p:cNvSpPr>
            <a:spLocks noChangeAspect="1"/>
          </p:cNvSpPr>
          <p:nvPr/>
        </p:nvSpPr>
        <p:spPr>
          <a:xfrm>
            <a:off x="4792530" y="3604833"/>
            <a:ext cx="444381" cy="448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rgbClr val="CAB8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xmlns="" id="{AC7A0722-0AC0-4B58-8F3A-88BF416D581C}"/>
              </a:ext>
            </a:extLst>
          </p:cNvPr>
          <p:cNvSpPr/>
          <p:nvPr/>
        </p:nvSpPr>
        <p:spPr>
          <a:xfrm>
            <a:off x="5916097" y="3321699"/>
            <a:ext cx="399330" cy="3738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BDC2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0" name="Rounded Rectangle 7">
            <a:extLst>
              <a:ext uri="{FF2B5EF4-FFF2-40B4-BE49-F238E27FC236}">
                <a16:creationId xmlns:a16="http://schemas.microsoft.com/office/drawing/2014/main" xmlns="" id="{1B334E13-8B62-45BF-A920-D1C88F5500BF}"/>
              </a:ext>
            </a:extLst>
          </p:cNvPr>
          <p:cNvSpPr/>
          <p:nvPr/>
        </p:nvSpPr>
        <p:spPr>
          <a:xfrm>
            <a:off x="6955086" y="3613889"/>
            <a:ext cx="419159" cy="36172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xmlns="" id="{694B3F11-33D2-40BF-BB62-C250FE65050C}"/>
              </a:ext>
            </a:extLst>
          </p:cNvPr>
          <p:cNvSpPr/>
          <p:nvPr/>
        </p:nvSpPr>
        <p:spPr>
          <a:xfrm>
            <a:off x="5880573" y="4648168"/>
            <a:ext cx="441348" cy="36893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cs typeface="+mn-ea"/>
              <a:sym typeface="+mn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60817"/>
            <a:ext cx="12191999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坚持以人民为中心。按照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“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零跑腿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”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、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“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不见面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”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的要求，为城乡居民参保人员提供方便快捷的备案和结算等服务，只需支付按规定由个人承担的医疗费用，其他费用由就医地经办机构与定点医药机构按协议约定审核结算。巩固异地就医住院医疗费用基本医保、大病（额）保险和医疗救助等各类医疗保障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“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一站式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”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、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“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一单制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仿宋_GB2312" pitchFamily="49" charset="-122"/>
                <a:cs typeface="Times New Roman" pitchFamily="18" charset="0"/>
              </a:rPr>
              <a:t>”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直接结算，已实现城乡居民参保人持卡就医实时结算。为方便群众就医，采取有效措施，优化经办管理，提升结算便利性，切实解决存在的问题，提高百姓获得感、幸福感。</a:t>
            </a:r>
            <a:endParaRPr kumimoji="0" 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  <a:p>
            <a:pPr marL="0" marR="0" lvl="0" indent="4064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为进一步做好我市医疗保险异地就医有关工作，促进服务提质增效，我局陆续下发了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《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关于印发鞍山市医疗保险异地就医结算管理规定的通知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》</a:t>
            </a:r>
            <a:r>
              <a:rPr kumimoji="0" 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（鞍医保发</a:t>
            </a:r>
            <a:r>
              <a:rPr kumimoji="0" lang="zh-CN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〔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2020〕91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号）、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《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关于印发鞍山市门诊费用跨省结算试点工作方案的通知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》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（鞍医保发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〔2020〕101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号）、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《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关于印发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〈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鞍山市医疗保险异地就医管理规定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〉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的通知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》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（鞍医保发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〔2022〕18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号）等文件，优化我市城乡居民参保群众异地就医管理及经办程序。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497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FBB96788-E9D4-4605-9D8B-F085D8D368A4}"/>
              </a:ext>
            </a:extLst>
          </p:cNvPr>
          <p:cNvGrpSpPr/>
          <p:nvPr/>
        </p:nvGrpSpPr>
        <p:grpSpPr>
          <a:xfrm>
            <a:off x="4992999" y="1560424"/>
            <a:ext cx="2206002" cy="1880958"/>
            <a:chOff x="4669360" y="1703658"/>
            <a:chExt cx="2853279" cy="2432862"/>
          </a:xfrm>
        </p:grpSpPr>
        <p:pic>
          <p:nvPicPr>
            <p:cNvPr id="7" name="图形 6">
              <a:extLst>
                <a:ext uri="{FF2B5EF4-FFF2-40B4-BE49-F238E27FC236}">
                  <a16:creationId xmlns="" xmlns:a16="http://schemas.microsoft.com/office/drawing/2014/main" id="{87F4ADDC-3E03-48A4-B38A-B2A8576B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69360" y="2721479"/>
              <a:ext cx="2853279" cy="1415041"/>
            </a:xfrm>
            <a:prstGeom prst="rect">
              <a:avLst/>
            </a:prstGeom>
          </p:spPr>
        </p:pic>
        <p:sp>
          <p:nvSpPr>
            <p:cNvPr id="8" name="椭圆 7">
              <a:extLst>
                <a:ext uri="{FF2B5EF4-FFF2-40B4-BE49-F238E27FC236}">
                  <a16:creationId xmlns="" xmlns:a16="http://schemas.microsoft.com/office/drawing/2014/main" id="{BFDED210-AC3A-464D-8101-9347000726AE}"/>
                </a:ext>
              </a:extLst>
            </p:cNvPr>
            <p:cNvSpPr/>
            <p:nvPr/>
          </p:nvSpPr>
          <p:spPr>
            <a:xfrm>
              <a:off x="5083214" y="1703658"/>
              <a:ext cx="2025569" cy="2025569"/>
            </a:xfrm>
            <a:prstGeom prst="ellipse">
              <a:avLst/>
            </a:prstGeom>
            <a:solidFill>
              <a:srgbClr val="BDC2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文本框 1">
            <a:extLst>
              <a:ext uri="{FF2B5EF4-FFF2-40B4-BE49-F238E27FC236}">
                <a16:creationId xmlns="" xmlns:a16="http://schemas.microsoft.com/office/drawing/2014/main" id="{0056221D-7EDF-4C13-969E-3958F8FCD6C1}"/>
              </a:ext>
            </a:extLst>
          </p:cNvPr>
          <p:cNvSpPr txBox="1"/>
          <p:nvPr/>
        </p:nvSpPr>
        <p:spPr>
          <a:xfrm>
            <a:off x="5506736" y="1800487"/>
            <a:ext cx="1178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600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6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A59A5DF0-DF26-4F0A-988B-738C3976C745}"/>
              </a:ext>
            </a:extLst>
          </p:cNvPr>
          <p:cNvSpPr txBox="1"/>
          <p:nvPr/>
        </p:nvSpPr>
        <p:spPr>
          <a:xfrm>
            <a:off x="2525486" y="3576812"/>
            <a:ext cx="7586777" cy="1717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Bef>
                <a:spcPct val="20000"/>
              </a:spcBef>
              <a:defRPr/>
            </a:pPr>
            <a:r>
              <a:rPr lang="zh-CN" altLang="zh-CN" sz="4800" b="1" dirty="0" smtClean="0"/>
              <a:t>做好城乡居民参保缴费工作</a:t>
            </a:r>
          </a:p>
          <a:p>
            <a:pPr defTabSz="1219170">
              <a:spcBef>
                <a:spcPct val="20000"/>
              </a:spcBef>
              <a:defRPr/>
            </a:pPr>
            <a:endParaRPr lang="en-US" altLang="zh-CN" sz="4800" b="1" dirty="0"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3039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003;p32">
            <a:extLst>
              <a:ext uri="{FF2B5EF4-FFF2-40B4-BE49-F238E27FC236}">
                <a16:creationId xmlns="" xmlns:a16="http://schemas.microsoft.com/office/drawing/2014/main" id="{5A73F9FE-5A50-4185-A1CA-7DE870004DE2}"/>
              </a:ext>
            </a:extLst>
          </p:cNvPr>
          <p:cNvSpPr/>
          <p:nvPr/>
        </p:nvSpPr>
        <p:spPr>
          <a:xfrm>
            <a:off x="5982959" y="2865004"/>
            <a:ext cx="1790951" cy="1791225"/>
          </a:xfrm>
          <a:custGeom>
            <a:avLst/>
            <a:gdLst/>
            <a:ahLst/>
            <a:cxnLst/>
            <a:rect l="l" t="t" r="r" b="b"/>
            <a:pathLst>
              <a:path w="9649" h="9651" extrusionOk="0">
                <a:moveTo>
                  <a:pt x="4922" y="1"/>
                </a:moveTo>
                <a:cubicBezTo>
                  <a:pt x="4890" y="1"/>
                  <a:pt x="4858" y="2"/>
                  <a:pt x="4826" y="2"/>
                </a:cubicBezTo>
                <a:lnTo>
                  <a:pt x="4826" y="1251"/>
                </a:lnTo>
                <a:cubicBezTo>
                  <a:pt x="4858" y="1251"/>
                  <a:pt x="4890" y="1251"/>
                  <a:pt x="4922" y="1253"/>
                </a:cubicBezTo>
                <a:lnTo>
                  <a:pt x="4925" y="1253"/>
                </a:lnTo>
                <a:cubicBezTo>
                  <a:pt x="6858" y="1309"/>
                  <a:pt x="8395" y="2891"/>
                  <a:pt x="8395" y="4825"/>
                </a:cubicBezTo>
                <a:cubicBezTo>
                  <a:pt x="8395" y="4845"/>
                  <a:pt x="8393" y="4864"/>
                  <a:pt x="8393" y="4883"/>
                </a:cubicBezTo>
                <a:cubicBezTo>
                  <a:pt x="8361" y="6814"/>
                  <a:pt x="6800" y="8371"/>
                  <a:pt x="4869" y="8396"/>
                </a:cubicBezTo>
                <a:cubicBezTo>
                  <a:pt x="4853" y="8397"/>
                  <a:pt x="4837" y="8397"/>
                  <a:pt x="4820" y="8397"/>
                </a:cubicBezTo>
                <a:cubicBezTo>
                  <a:pt x="2911" y="8397"/>
                  <a:pt x="1336" y="6893"/>
                  <a:pt x="1253" y="4979"/>
                </a:cubicBezTo>
                <a:lnTo>
                  <a:pt x="1253" y="4971"/>
                </a:lnTo>
                <a:cubicBezTo>
                  <a:pt x="1251" y="4942"/>
                  <a:pt x="1251" y="4912"/>
                  <a:pt x="1251" y="4883"/>
                </a:cubicBezTo>
                <a:lnTo>
                  <a:pt x="2" y="4883"/>
                </a:lnTo>
                <a:cubicBezTo>
                  <a:pt x="2" y="4913"/>
                  <a:pt x="2" y="4944"/>
                  <a:pt x="1" y="4976"/>
                </a:cubicBezTo>
                <a:lnTo>
                  <a:pt x="1" y="4979"/>
                </a:lnTo>
                <a:cubicBezTo>
                  <a:pt x="23" y="5762"/>
                  <a:pt x="238" y="6528"/>
                  <a:pt x="627" y="7208"/>
                </a:cubicBezTo>
                <a:cubicBezTo>
                  <a:pt x="1484" y="8717"/>
                  <a:pt x="3085" y="9650"/>
                  <a:pt x="4822" y="9650"/>
                </a:cubicBezTo>
                <a:cubicBezTo>
                  <a:pt x="7468" y="9650"/>
                  <a:pt x="9614" y="7520"/>
                  <a:pt x="9646" y="4883"/>
                </a:cubicBezTo>
                <a:cubicBezTo>
                  <a:pt x="9646" y="4864"/>
                  <a:pt x="9647" y="4845"/>
                  <a:pt x="9647" y="4825"/>
                </a:cubicBezTo>
                <a:cubicBezTo>
                  <a:pt x="9649" y="3088"/>
                  <a:pt x="8714" y="1483"/>
                  <a:pt x="7200" y="628"/>
                </a:cubicBezTo>
                <a:cubicBezTo>
                  <a:pt x="6746" y="369"/>
                  <a:pt x="6251" y="186"/>
                  <a:pt x="5737" y="87"/>
                </a:cubicBezTo>
                <a:cubicBezTo>
                  <a:pt x="5468" y="36"/>
                  <a:pt x="5195" y="7"/>
                  <a:pt x="4922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3" name="Google Shape;1009;p32">
            <a:extLst>
              <a:ext uri="{FF2B5EF4-FFF2-40B4-BE49-F238E27FC236}">
                <a16:creationId xmlns="" xmlns:a16="http://schemas.microsoft.com/office/drawing/2014/main" id="{D8694AF9-D1E4-4EC1-99DB-B8F2308AF066}"/>
              </a:ext>
            </a:extLst>
          </p:cNvPr>
          <p:cNvSpPr/>
          <p:nvPr/>
        </p:nvSpPr>
        <p:spPr>
          <a:xfrm>
            <a:off x="6450320" y="3332151"/>
            <a:ext cx="849537" cy="849677"/>
          </a:xfrm>
          <a:custGeom>
            <a:avLst/>
            <a:gdLst/>
            <a:ahLst/>
            <a:cxnLst/>
            <a:rect l="l" t="t" r="r" b="b"/>
            <a:pathLst>
              <a:path w="4577" h="4578" extrusionOk="0">
                <a:moveTo>
                  <a:pt x="2288" y="1"/>
                </a:moveTo>
                <a:cubicBezTo>
                  <a:pt x="1025" y="1"/>
                  <a:pt x="0" y="1024"/>
                  <a:pt x="0" y="2289"/>
                </a:cubicBezTo>
                <a:cubicBezTo>
                  <a:pt x="0" y="3553"/>
                  <a:pt x="1025" y="4577"/>
                  <a:pt x="2288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8" y="1"/>
                </a:cubicBezTo>
                <a:close/>
              </a:path>
            </a:pathLst>
          </a:custGeom>
          <a:solidFill>
            <a:srgbClr val="E0CCB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4" name="Google Shape;1010;p32">
            <a:extLst>
              <a:ext uri="{FF2B5EF4-FFF2-40B4-BE49-F238E27FC236}">
                <a16:creationId xmlns="" xmlns:a16="http://schemas.microsoft.com/office/drawing/2014/main" id="{17BA6F33-8EBB-4C64-947D-DC6D4EE60A0E}"/>
              </a:ext>
            </a:extLst>
          </p:cNvPr>
          <p:cNvSpPr/>
          <p:nvPr/>
        </p:nvSpPr>
        <p:spPr>
          <a:xfrm>
            <a:off x="4424967" y="2864633"/>
            <a:ext cx="1790395" cy="1790855"/>
          </a:xfrm>
          <a:custGeom>
            <a:avLst/>
            <a:gdLst/>
            <a:ahLst/>
            <a:cxnLst/>
            <a:rect l="l" t="t" r="r" b="b"/>
            <a:pathLst>
              <a:path w="9646" h="9649" extrusionOk="0">
                <a:moveTo>
                  <a:pt x="4824" y="1"/>
                </a:moveTo>
                <a:cubicBezTo>
                  <a:pt x="2159" y="1"/>
                  <a:pt x="1" y="2161"/>
                  <a:pt x="1" y="4826"/>
                </a:cubicBezTo>
                <a:lnTo>
                  <a:pt x="1" y="4883"/>
                </a:lnTo>
                <a:cubicBezTo>
                  <a:pt x="31" y="7486"/>
                  <a:pt x="2121" y="9594"/>
                  <a:pt x="4724" y="9647"/>
                </a:cubicBezTo>
                <a:cubicBezTo>
                  <a:pt x="4756" y="9647"/>
                  <a:pt x="4790" y="9649"/>
                  <a:pt x="4824" y="9649"/>
                </a:cubicBezTo>
                <a:lnTo>
                  <a:pt x="4829" y="9649"/>
                </a:lnTo>
                <a:cubicBezTo>
                  <a:pt x="4861" y="9649"/>
                  <a:pt x="4893" y="9649"/>
                  <a:pt x="4925" y="9647"/>
                </a:cubicBezTo>
                <a:cubicBezTo>
                  <a:pt x="5725" y="9633"/>
                  <a:pt x="6508" y="9417"/>
                  <a:pt x="7205" y="9021"/>
                </a:cubicBezTo>
                <a:cubicBezTo>
                  <a:pt x="6508" y="8626"/>
                  <a:pt x="5725" y="8411"/>
                  <a:pt x="4925" y="8395"/>
                </a:cubicBezTo>
                <a:cubicBezTo>
                  <a:pt x="4893" y="8397"/>
                  <a:pt x="4861" y="8397"/>
                  <a:pt x="4829" y="8397"/>
                </a:cubicBezTo>
                <a:lnTo>
                  <a:pt x="4824" y="8397"/>
                </a:lnTo>
                <a:cubicBezTo>
                  <a:pt x="4790" y="8397"/>
                  <a:pt x="4756" y="8397"/>
                  <a:pt x="4724" y="8395"/>
                </a:cubicBezTo>
                <a:cubicBezTo>
                  <a:pt x="2817" y="8344"/>
                  <a:pt x="1283" y="6795"/>
                  <a:pt x="1253" y="4883"/>
                </a:cubicBezTo>
                <a:cubicBezTo>
                  <a:pt x="1253" y="4863"/>
                  <a:pt x="1251" y="4843"/>
                  <a:pt x="1251" y="4824"/>
                </a:cubicBezTo>
                <a:cubicBezTo>
                  <a:pt x="1251" y="2851"/>
                  <a:pt x="2851" y="1252"/>
                  <a:pt x="4824" y="1252"/>
                </a:cubicBezTo>
                <a:cubicBezTo>
                  <a:pt x="6745" y="1252"/>
                  <a:pt x="8313" y="2768"/>
                  <a:pt x="8393" y="4670"/>
                </a:cubicBezTo>
                <a:lnTo>
                  <a:pt x="8393" y="4674"/>
                </a:lnTo>
                <a:cubicBezTo>
                  <a:pt x="8396" y="4723"/>
                  <a:pt x="8396" y="4774"/>
                  <a:pt x="8396" y="4824"/>
                </a:cubicBezTo>
                <a:cubicBezTo>
                  <a:pt x="8396" y="4845"/>
                  <a:pt x="8396" y="4863"/>
                  <a:pt x="8396" y="4883"/>
                </a:cubicBezTo>
                <a:lnTo>
                  <a:pt x="9644" y="4883"/>
                </a:lnTo>
                <a:cubicBezTo>
                  <a:pt x="9644" y="4863"/>
                  <a:pt x="9642" y="4843"/>
                  <a:pt x="9642" y="4824"/>
                </a:cubicBezTo>
                <a:cubicBezTo>
                  <a:pt x="9644" y="4778"/>
                  <a:pt x="9644" y="4728"/>
                  <a:pt x="9645" y="4680"/>
                </a:cubicBezTo>
                <a:lnTo>
                  <a:pt x="9645" y="4672"/>
                </a:lnTo>
                <a:cubicBezTo>
                  <a:pt x="9623" y="3889"/>
                  <a:pt x="9407" y="3124"/>
                  <a:pt x="9019" y="2443"/>
                </a:cubicBezTo>
                <a:cubicBezTo>
                  <a:pt x="8163" y="933"/>
                  <a:pt x="6560" y="1"/>
                  <a:pt x="4824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6" name="Google Shape;1012;p32">
            <a:extLst>
              <a:ext uri="{FF2B5EF4-FFF2-40B4-BE49-F238E27FC236}">
                <a16:creationId xmlns="" xmlns:a16="http://schemas.microsoft.com/office/drawing/2014/main" id="{03C34CAF-156A-4D44-B13B-6D4E3164C10C}"/>
              </a:ext>
            </a:extLst>
          </p:cNvPr>
          <p:cNvSpPr/>
          <p:nvPr/>
        </p:nvSpPr>
        <p:spPr>
          <a:xfrm>
            <a:off x="4901979" y="3332151"/>
            <a:ext cx="849723" cy="849677"/>
          </a:xfrm>
          <a:custGeom>
            <a:avLst/>
            <a:gdLst/>
            <a:ahLst/>
            <a:cxnLst/>
            <a:rect l="l" t="t" r="r" b="b"/>
            <a:pathLst>
              <a:path w="4578" h="4578" extrusionOk="0">
                <a:moveTo>
                  <a:pt x="2289" y="1"/>
                </a:moveTo>
                <a:cubicBezTo>
                  <a:pt x="1026" y="1"/>
                  <a:pt x="1" y="1024"/>
                  <a:pt x="1" y="2289"/>
                </a:cubicBezTo>
                <a:cubicBezTo>
                  <a:pt x="1" y="3553"/>
                  <a:pt x="1026" y="4577"/>
                  <a:pt x="2289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27" name="Google Shape;1013;p32">
            <a:extLst>
              <a:ext uri="{FF2B5EF4-FFF2-40B4-BE49-F238E27FC236}">
                <a16:creationId xmlns="" xmlns:a16="http://schemas.microsoft.com/office/drawing/2014/main" id="{0D2A2F90-86F6-4F4C-AE7E-8DF49F3E699F}"/>
              </a:ext>
            </a:extLst>
          </p:cNvPr>
          <p:cNvSpPr/>
          <p:nvPr/>
        </p:nvSpPr>
        <p:spPr>
          <a:xfrm>
            <a:off x="4901979" y="4893947"/>
            <a:ext cx="849723" cy="849677"/>
          </a:xfrm>
          <a:custGeom>
            <a:avLst/>
            <a:gdLst/>
            <a:ahLst/>
            <a:cxnLst/>
            <a:rect l="l" t="t" r="r" b="b"/>
            <a:pathLst>
              <a:path w="4578" h="4578" extrusionOk="0">
                <a:moveTo>
                  <a:pt x="2289" y="1"/>
                </a:moveTo>
                <a:cubicBezTo>
                  <a:pt x="1026" y="1"/>
                  <a:pt x="1" y="1024"/>
                  <a:pt x="1" y="2289"/>
                </a:cubicBezTo>
                <a:cubicBezTo>
                  <a:pt x="1" y="3553"/>
                  <a:pt x="1026" y="4577"/>
                  <a:pt x="2289" y="4577"/>
                </a:cubicBezTo>
                <a:cubicBezTo>
                  <a:pt x="3552" y="4577"/>
                  <a:pt x="4577" y="3553"/>
                  <a:pt x="4577" y="2289"/>
                </a:cubicBezTo>
                <a:cubicBezTo>
                  <a:pt x="4577" y="1024"/>
                  <a:pt x="3552" y="1"/>
                  <a:pt x="2289" y="1"/>
                </a:cubicBezTo>
                <a:close/>
              </a:path>
            </a:pathLst>
          </a:custGeom>
          <a:solidFill>
            <a:srgbClr val="8289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dirty="0"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8" name="Google Shape;1014;p32">
            <a:extLst>
              <a:ext uri="{FF2B5EF4-FFF2-40B4-BE49-F238E27FC236}">
                <a16:creationId xmlns="" xmlns:a16="http://schemas.microsoft.com/office/drawing/2014/main" id="{FCF1C6AF-C2B4-41E3-AAB5-BA4C97276B91}"/>
              </a:ext>
            </a:extLst>
          </p:cNvPr>
          <p:cNvSpPr/>
          <p:nvPr/>
        </p:nvSpPr>
        <p:spPr>
          <a:xfrm>
            <a:off x="2673387" y="4422902"/>
            <a:ext cx="3542924" cy="1791225"/>
          </a:xfrm>
          <a:custGeom>
            <a:avLst/>
            <a:gdLst/>
            <a:ahLst/>
            <a:cxnLst/>
            <a:rect l="l" t="t" r="r" b="b"/>
            <a:pathLst>
              <a:path w="19088" h="9651" extrusionOk="0">
                <a:moveTo>
                  <a:pt x="14266" y="1"/>
                </a:moveTo>
                <a:lnTo>
                  <a:pt x="14266" y="1253"/>
                </a:lnTo>
                <a:cubicBezTo>
                  <a:pt x="14298" y="1253"/>
                  <a:pt x="14330" y="1253"/>
                  <a:pt x="14362" y="1255"/>
                </a:cubicBezTo>
                <a:cubicBezTo>
                  <a:pt x="16314" y="1309"/>
                  <a:pt x="17861" y="2922"/>
                  <a:pt x="17833" y="4874"/>
                </a:cubicBezTo>
                <a:cubicBezTo>
                  <a:pt x="17808" y="6827"/>
                  <a:pt x="16218" y="8396"/>
                  <a:pt x="14266" y="8398"/>
                </a:cubicBezTo>
                <a:lnTo>
                  <a:pt x="14261" y="8398"/>
                </a:lnTo>
                <a:cubicBezTo>
                  <a:pt x="12331" y="8398"/>
                  <a:pt x="10757" y="6867"/>
                  <a:pt x="10691" y="4952"/>
                </a:cubicBezTo>
                <a:lnTo>
                  <a:pt x="10691" y="4950"/>
                </a:lnTo>
                <a:cubicBezTo>
                  <a:pt x="10688" y="4909"/>
                  <a:pt x="10688" y="4867"/>
                  <a:pt x="10688" y="4825"/>
                </a:cubicBezTo>
                <a:cubicBezTo>
                  <a:pt x="10688" y="4784"/>
                  <a:pt x="10688" y="4744"/>
                  <a:pt x="10691" y="4704"/>
                </a:cubicBezTo>
                <a:lnTo>
                  <a:pt x="10691" y="4680"/>
                </a:lnTo>
                <a:cubicBezTo>
                  <a:pt x="10653" y="3432"/>
                  <a:pt x="9614" y="2446"/>
                  <a:pt x="8364" y="2446"/>
                </a:cubicBezTo>
                <a:cubicBezTo>
                  <a:pt x="8363" y="2446"/>
                  <a:pt x="8362" y="2446"/>
                  <a:pt x="8361" y="2446"/>
                </a:cubicBezTo>
                <a:cubicBezTo>
                  <a:pt x="6936" y="2446"/>
                  <a:pt x="2798" y="2449"/>
                  <a:pt x="1" y="2449"/>
                </a:cubicBezTo>
                <a:lnTo>
                  <a:pt x="1" y="3626"/>
                </a:lnTo>
                <a:lnTo>
                  <a:pt x="8387" y="3626"/>
                </a:lnTo>
                <a:cubicBezTo>
                  <a:pt x="8978" y="3626"/>
                  <a:pt x="9452" y="4113"/>
                  <a:pt x="9438" y="4704"/>
                </a:cubicBezTo>
                <a:lnTo>
                  <a:pt x="9438" y="4715"/>
                </a:lnTo>
                <a:cubicBezTo>
                  <a:pt x="9438" y="4752"/>
                  <a:pt x="9438" y="4789"/>
                  <a:pt x="9438" y="4825"/>
                </a:cubicBezTo>
                <a:cubicBezTo>
                  <a:pt x="9438" y="4862"/>
                  <a:pt x="9438" y="4901"/>
                  <a:pt x="9438" y="4939"/>
                </a:cubicBezTo>
                <a:cubicBezTo>
                  <a:pt x="9498" y="7558"/>
                  <a:pt x="11639" y="9650"/>
                  <a:pt x="14259" y="9650"/>
                </a:cubicBezTo>
                <a:cubicBezTo>
                  <a:pt x="14260" y="9650"/>
                  <a:pt x="14261" y="9650"/>
                  <a:pt x="14262" y="9650"/>
                </a:cubicBezTo>
                <a:lnTo>
                  <a:pt x="14267" y="9650"/>
                </a:lnTo>
                <a:cubicBezTo>
                  <a:pt x="16929" y="9647"/>
                  <a:pt x="19087" y="7488"/>
                  <a:pt x="19087" y="4825"/>
                </a:cubicBezTo>
                <a:cubicBezTo>
                  <a:pt x="19087" y="3088"/>
                  <a:pt x="18154" y="1484"/>
                  <a:pt x="16640" y="628"/>
                </a:cubicBezTo>
                <a:cubicBezTo>
                  <a:pt x="15945" y="233"/>
                  <a:pt x="15162" y="17"/>
                  <a:pt x="14362" y="2"/>
                </a:cubicBezTo>
                <a:cubicBezTo>
                  <a:pt x="14330" y="2"/>
                  <a:pt x="14298" y="1"/>
                  <a:pt x="14266" y="1"/>
                </a:cubicBezTo>
                <a:close/>
              </a:path>
            </a:pathLst>
          </a:cu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30" name="Google Shape;1016;p32">
            <a:extLst>
              <a:ext uri="{FF2B5EF4-FFF2-40B4-BE49-F238E27FC236}">
                <a16:creationId xmlns="" xmlns:a16="http://schemas.microsoft.com/office/drawing/2014/main" id="{7BBD5075-DA55-4E4F-B0C0-FF500C226AC4}"/>
              </a:ext>
            </a:extLst>
          </p:cNvPr>
          <p:cNvSpPr txBox="1"/>
          <p:nvPr/>
        </p:nvSpPr>
        <p:spPr>
          <a:xfrm>
            <a:off x="1" y="2882573"/>
            <a:ext cx="2249714" cy="12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r>
              <a:rPr lang="en-US" sz="1600" kern="0" dirty="0" smtClean="0">
                <a:solidFill>
                  <a:srgbClr val="252525"/>
                </a:solidFill>
                <a:cs typeface="+mn-ea"/>
                <a:sym typeface="+mn-lt"/>
              </a:rPr>
              <a:t> </a:t>
            </a: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31" name="Google Shape;1017;p32">
            <a:extLst>
              <a:ext uri="{FF2B5EF4-FFF2-40B4-BE49-F238E27FC236}">
                <a16:creationId xmlns="" xmlns:a16="http://schemas.microsoft.com/office/drawing/2014/main" id="{0CBB4833-1471-4E85-A81F-30C9D5BD028F}"/>
              </a:ext>
            </a:extLst>
          </p:cNvPr>
          <p:cNvSpPr txBox="1"/>
          <p:nvPr/>
        </p:nvSpPr>
        <p:spPr>
          <a:xfrm>
            <a:off x="4412343" y="2007161"/>
            <a:ext cx="1679640" cy="445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lang="zh-CN" altLang="zh-CN" sz="1600" dirty="0"/>
          </a:p>
        </p:txBody>
      </p:sp>
      <p:sp>
        <p:nvSpPr>
          <p:cNvPr id="32" name="Google Shape;1018;p32">
            <a:extLst>
              <a:ext uri="{FF2B5EF4-FFF2-40B4-BE49-F238E27FC236}">
                <a16:creationId xmlns="" xmlns:a16="http://schemas.microsoft.com/office/drawing/2014/main" id="{6253A845-8B09-48DD-A5BC-5A7EC40702BF}"/>
              </a:ext>
            </a:extLst>
          </p:cNvPr>
          <p:cNvSpPr txBox="1"/>
          <p:nvPr/>
        </p:nvSpPr>
        <p:spPr>
          <a:xfrm>
            <a:off x="353243" y="3319811"/>
            <a:ext cx="2729600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r" defTabSz="1219170">
              <a:buClr>
                <a:srgbClr val="000000"/>
              </a:buClr>
            </a:pPr>
            <a:endParaRPr sz="1600" kern="0" dirty="0">
              <a:solidFill>
                <a:srgbClr val="252525"/>
              </a:solidFill>
              <a:cs typeface="+mn-ea"/>
              <a:sym typeface="+mn-lt"/>
            </a:endParaRPr>
          </a:p>
        </p:txBody>
      </p:sp>
      <p:sp>
        <p:nvSpPr>
          <p:cNvPr id="33" name="Google Shape;1019;p32">
            <a:extLst>
              <a:ext uri="{FF2B5EF4-FFF2-40B4-BE49-F238E27FC236}">
                <a16:creationId xmlns="" xmlns:a16="http://schemas.microsoft.com/office/drawing/2014/main" id="{69949E67-3781-4D56-92F8-66FD5478D0B3}"/>
              </a:ext>
            </a:extLst>
          </p:cNvPr>
          <p:cNvSpPr txBox="1"/>
          <p:nvPr/>
        </p:nvSpPr>
        <p:spPr>
          <a:xfrm>
            <a:off x="2792438" y="3180034"/>
            <a:ext cx="1895309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lang="zh-CN" altLang="zh-CN" sz="1400" dirty="0"/>
          </a:p>
        </p:txBody>
      </p:sp>
      <p:sp>
        <p:nvSpPr>
          <p:cNvPr id="34" name="Google Shape;1020;p32">
            <a:extLst>
              <a:ext uri="{FF2B5EF4-FFF2-40B4-BE49-F238E27FC236}">
                <a16:creationId xmlns="" xmlns:a16="http://schemas.microsoft.com/office/drawing/2014/main" id="{B7C4EE68-D50E-4A7C-B2DE-9B2EA93965C4}"/>
              </a:ext>
            </a:extLst>
          </p:cNvPr>
          <p:cNvSpPr txBox="1"/>
          <p:nvPr/>
        </p:nvSpPr>
        <p:spPr>
          <a:xfrm>
            <a:off x="7846414" y="3603995"/>
            <a:ext cx="1525543" cy="467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lang="zh-CN" altLang="zh-CN" sz="1600" dirty="0"/>
          </a:p>
        </p:txBody>
      </p:sp>
      <p:sp>
        <p:nvSpPr>
          <p:cNvPr id="35" name="Google Shape;1021;p32">
            <a:extLst>
              <a:ext uri="{FF2B5EF4-FFF2-40B4-BE49-F238E27FC236}">
                <a16:creationId xmlns="" xmlns:a16="http://schemas.microsoft.com/office/drawing/2014/main" id="{CF627968-8B39-43A0-AAC4-656940D468B2}"/>
              </a:ext>
            </a:extLst>
          </p:cNvPr>
          <p:cNvSpPr txBox="1"/>
          <p:nvPr/>
        </p:nvSpPr>
        <p:spPr>
          <a:xfrm>
            <a:off x="9260114" y="812801"/>
            <a:ext cx="2462528" cy="2031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zh-CN" sz="1200" dirty="0" smtClean="0"/>
              <a:t>    </a:t>
            </a:r>
            <a:endParaRPr lang="zh-CN" altLang="zh-CN" sz="1400" dirty="0"/>
          </a:p>
        </p:txBody>
      </p:sp>
      <p:sp>
        <p:nvSpPr>
          <p:cNvPr id="37" name="Google Shape;1023;p32">
            <a:extLst>
              <a:ext uri="{FF2B5EF4-FFF2-40B4-BE49-F238E27FC236}">
                <a16:creationId xmlns="" xmlns:a16="http://schemas.microsoft.com/office/drawing/2014/main" id="{6814942C-F26F-4607-8BCC-E926D6BB661F}"/>
              </a:ext>
            </a:extLst>
          </p:cNvPr>
          <p:cNvSpPr txBox="1"/>
          <p:nvPr/>
        </p:nvSpPr>
        <p:spPr>
          <a:xfrm>
            <a:off x="7565525" y="4879311"/>
            <a:ext cx="4394246" cy="87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altLang="zh-CN" sz="1400" dirty="0" smtClean="0"/>
              <a:t>      </a:t>
            </a:r>
            <a:endParaRPr lang="zh-CN" altLang="zh-CN" sz="1400" dirty="0"/>
          </a:p>
        </p:txBody>
      </p:sp>
      <p:grpSp>
        <p:nvGrpSpPr>
          <p:cNvPr id="38" name="Google Shape;1024;p32">
            <a:extLst>
              <a:ext uri="{FF2B5EF4-FFF2-40B4-BE49-F238E27FC236}">
                <a16:creationId xmlns="" xmlns:a16="http://schemas.microsoft.com/office/drawing/2014/main" id="{E7BAA77C-2908-497E-85A3-299CEB26B013}"/>
              </a:ext>
            </a:extLst>
          </p:cNvPr>
          <p:cNvGrpSpPr/>
          <p:nvPr/>
        </p:nvGrpSpPr>
        <p:grpSpPr>
          <a:xfrm>
            <a:off x="6729274" y="1982136"/>
            <a:ext cx="318911" cy="453581"/>
            <a:chOff x="3342275" y="2615925"/>
            <a:chExt cx="339700" cy="483150"/>
          </a:xfrm>
        </p:grpSpPr>
        <p:sp>
          <p:nvSpPr>
            <p:cNvPr id="39" name="Google Shape;1025;p32">
              <a:extLst>
                <a:ext uri="{FF2B5EF4-FFF2-40B4-BE49-F238E27FC236}">
                  <a16:creationId xmlns="" xmlns:a16="http://schemas.microsoft.com/office/drawing/2014/main" id="{BCF16C19-0755-469C-8F3C-CAF3AFB86CDA}"/>
                </a:ext>
              </a:extLst>
            </p:cNvPr>
            <p:cNvSpPr/>
            <p:nvPr/>
          </p:nvSpPr>
          <p:spPr>
            <a:xfrm>
              <a:off x="3342275" y="2615925"/>
              <a:ext cx="339700" cy="483150"/>
            </a:xfrm>
            <a:custGeom>
              <a:avLst/>
              <a:gdLst/>
              <a:ahLst/>
              <a:cxnLst/>
              <a:rect l="l" t="t" r="r" b="b"/>
              <a:pathLst>
                <a:path w="13588" h="19326" extrusionOk="0">
                  <a:moveTo>
                    <a:pt x="11891" y="1133"/>
                  </a:moveTo>
                  <a:cubicBezTo>
                    <a:pt x="12202" y="1133"/>
                    <a:pt x="12455" y="1387"/>
                    <a:pt x="12455" y="1701"/>
                  </a:cubicBezTo>
                  <a:lnTo>
                    <a:pt x="12455" y="2265"/>
                  </a:lnTo>
                  <a:lnTo>
                    <a:pt x="1132" y="2265"/>
                  </a:lnTo>
                  <a:lnTo>
                    <a:pt x="1132" y="1701"/>
                  </a:lnTo>
                  <a:cubicBezTo>
                    <a:pt x="1132" y="1387"/>
                    <a:pt x="1386" y="1133"/>
                    <a:pt x="1700" y="1133"/>
                  </a:cubicBezTo>
                  <a:close/>
                  <a:moveTo>
                    <a:pt x="12455" y="3398"/>
                  </a:moveTo>
                  <a:lnTo>
                    <a:pt x="12455" y="14796"/>
                  </a:lnTo>
                  <a:lnTo>
                    <a:pt x="1132" y="14796"/>
                  </a:lnTo>
                  <a:lnTo>
                    <a:pt x="1132" y="3398"/>
                  </a:lnTo>
                  <a:close/>
                  <a:moveTo>
                    <a:pt x="12455" y="15928"/>
                  </a:moveTo>
                  <a:lnTo>
                    <a:pt x="12455" y="17628"/>
                  </a:lnTo>
                  <a:cubicBezTo>
                    <a:pt x="12455" y="17939"/>
                    <a:pt x="12202" y="18193"/>
                    <a:pt x="11891" y="18193"/>
                  </a:cubicBezTo>
                  <a:lnTo>
                    <a:pt x="1700" y="18193"/>
                  </a:lnTo>
                  <a:cubicBezTo>
                    <a:pt x="1386" y="18193"/>
                    <a:pt x="1132" y="17939"/>
                    <a:pt x="1132" y="17628"/>
                  </a:cubicBezTo>
                  <a:lnTo>
                    <a:pt x="1132" y="15928"/>
                  </a:lnTo>
                  <a:close/>
                  <a:moveTo>
                    <a:pt x="1700" y="1"/>
                  </a:moveTo>
                  <a:cubicBezTo>
                    <a:pt x="761" y="1"/>
                    <a:pt x="0" y="762"/>
                    <a:pt x="0" y="1701"/>
                  </a:cubicBezTo>
                  <a:lnTo>
                    <a:pt x="0" y="17628"/>
                  </a:lnTo>
                  <a:cubicBezTo>
                    <a:pt x="0" y="18564"/>
                    <a:pt x="761" y="19325"/>
                    <a:pt x="1700" y="19325"/>
                  </a:cubicBezTo>
                  <a:lnTo>
                    <a:pt x="11891" y="19325"/>
                  </a:lnTo>
                  <a:cubicBezTo>
                    <a:pt x="12827" y="19325"/>
                    <a:pt x="13588" y="18564"/>
                    <a:pt x="13588" y="17628"/>
                  </a:cubicBezTo>
                  <a:lnTo>
                    <a:pt x="13588" y="1701"/>
                  </a:lnTo>
                  <a:cubicBezTo>
                    <a:pt x="13588" y="762"/>
                    <a:pt x="12827" y="1"/>
                    <a:pt x="118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  <p:sp>
          <p:nvSpPr>
            <p:cNvPr id="40" name="Google Shape;1026;p32">
              <a:extLst>
                <a:ext uri="{FF2B5EF4-FFF2-40B4-BE49-F238E27FC236}">
                  <a16:creationId xmlns="" xmlns:a16="http://schemas.microsoft.com/office/drawing/2014/main" id="{BA78753E-C83F-4735-826C-CDB4DFCEFFCC}"/>
                </a:ext>
              </a:extLst>
            </p:cNvPr>
            <p:cNvSpPr/>
            <p:nvPr/>
          </p:nvSpPr>
          <p:spPr>
            <a:xfrm>
              <a:off x="3461600" y="3030200"/>
              <a:ext cx="101025" cy="28325"/>
            </a:xfrm>
            <a:custGeom>
              <a:avLst/>
              <a:gdLst/>
              <a:ahLst/>
              <a:cxnLst/>
              <a:rect l="l" t="t" r="r" b="b"/>
              <a:pathLst>
                <a:path w="4041" h="1133" extrusionOk="0">
                  <a:moveTo>
                    <a:pt x="568" y="1"/>
                  </a:moveTo>
                  <a:cubicBezTo>
                    <a:pt x="254" y="1"/>
                    <a:pt x="1" y="251"/>
                    <a:pt x="1" y="565"/>
                  </a:cubicBezTo>
                  <a:cubicBezTo>
                    <a:pt x="1" y="879"/>
                    <a:pt x="254" y="1133"/>
                    <a:pt x="568" y="1133"/>
                  </a:cubicBezTo>
                  <a:lnTo>
                    <a:pt x="3473" y="1133"/>
                  </a:lnTo>
                  <a:cubicBezTo>
                    <a:pt x="3787" y="1133"/>
                    <a:pt x="4041" y="879"/>
                    <a:pt x="4041" y="565"/>
                  </a:cubicBezTo>
                  <a:cubicBezTo>
                    <a:pt x="4041" y="251"/>
                    <a:pt x="3787" y="1"/>
                    <a:pt x="347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 dirty="0">
                <a:solidFill>
                  <a:srgbClr val="435D74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1" name="Google Shape;1027;p32">
            <a:extLst>
              <a:ext uri="{FF2B5EF4-FFF2-40B4-BE49-F238E27FC236}">
                <a16:creationId xmlns="" xmlns:a16="http://schemas.microsoft.com/office/drawing/2014/main" id="{B0F2B702-A8F6-41B0-8F17-2246BD6E2898}"/>
              </a:ext>
            </a:extLst>
          </p:cNvPr>
          <p:cNvSpPr/>
          <p:nvPr/>
        </p:nvSpPr>
        <p:spPr>
          <a:xfrm>
            <a:off x="5140806" y="5091994"/>
            <a:ext cx="372069" cy="453581"/>
          </a:xfrm>
          <a:custGeom>
            <a:avLst/>
            <a:gdLst/>
            <a:ahLst/>
            <a:cxnLst/>
            <a:rect l="l" t="t" r="r" b="b"/>
            <a:pathLst>
              <a:path w="15853" h="19326" extrusionOk="0">
                <a:moveTo>
                  <a:pt x="9627" y="1133"/>
                </a:moveTo>
                <a:cubicBezTo>
                  <a:pt x="9938" y="1133"/>
                  <a:pt x="10191" y="1387"/>
                  <a:pt x="10191" y="1701"/>
                </a:cubicBezTo>
                <a:lnTo>
                  <a:pt x="10191" y="2265"/>
                </a:lnTo>
                <a:lnTo>
                  <a:pt x="1133" y="2265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0191" y="3398"/>
                </a:moveTo>
                <a:lnTo>
                  <a:pt x="10191" y="8063"/>
                </a:lnTo>
                <a:cubicBezTo>
                  <a:pt x="10009" y="7998"/>
                  <a:pt x="9817" y="7965"/>
                  <a:pt x="9625" y="7965"/>
                </a:cubicBezTo>
                <a:cubicBezTo>
                  <a:pt x="9434" y="7965"/>
                  <a:pt x="9242" y="7998"/>
                  <a:pt x="9059" y="8063"/>
                </a:cubicBezTo>
                <a:lnTo>
                  <a:pt x="9059" y="6230"/>
                </a:lnTo>
                <a:cubicBezTo>
                  <a:pt x="9059" y="5291"/>
                  <a:pt x="8298" y="4530"/>
                  <a:pt x="7362" y="4530"/>
                </a:cubicBezTo>
                <a:cubicBezTo>
                  <a:pt x="6423" y="4530"/>
                  <a:pt x="5662" y="5291"/>
                  <a:pt x="5662" y="6230"/>
                </a:cubicBezTo>
                <a:lnTo>
                  <a:pt x="5662" y="10285"/>
                </a:lnTo>
                <a:cubicBezTo>
                  <a:pt x="4346" y="10557"/>
                  <a:pt x="3401" y="11716"/>
                  <a:pt x="3398" y="13060"/>
                </a:cubicBezTo>
                <a:lnTo>
                  <a:pt x="3398" y="14231"/>
                </a:lnTo>
                <a:cubicBezTo>
                  <a:pt x="3398" y="14419"/>
                  <a:pt x="3404" y="14609"/>
                  <a:pt x="3413" y="14796"/>
                </a:cubicBezTo>
                <a:lnTo>
                  <a:pt x="1133" y="14796"/>
                </a:lnTo>
                <a:lnTo>
                  <a:pt x="1133" y="3398"/>
                </a:lnTo>
                <a:close/>
                <a:moveTo>
                  <a:pt x="3543" y="15928"/>
                </a:moveTo>
                <a:cubicBezTo>
                  <a:pt x="3606" y="16312"/>
                  <a:pt x="3694" y="16689"/>
                  <a:pt x="3802" y="17061"/>
                </a:cubicBezTo>
                <a:lnTo>
                  <a:pt x="1701" y="17061"/>
                </a:lnTo>
                <a:cubicBezTo>
                  <a:pt x="1387" y="17061"/>
                  <a:pt x="1133" y="16807"/>
                  <a:pt x="1133" y="16496"/>
                </a:cubicBezTo>
                <a:lnTo>
                  <a:pt x="1133" y="15928"/>
                </a:lnTo>
                <a:close/>
                <a:moveTo>
                  <a:pt x="7362" y="5662"/>
                </a:moveTo>
                <a:cubicBezTo>
                  <a:pt x="7673" y="5662"/>
                  <a:pt x="7927" y="5916"/>
                  <a:pt x="7927" y="6230"/>
                </a:cubicBezTo>
                <a:lnTo>
                  <a:pt x="7927" y="11928"/>
                </a:lnTo>
                <a:cubicBezTo>
                  <a:pt x="7927" y="12242"/>
                  <a:pt x="8181" y="12492"/>
                  <a:pt x="8495" y="12492"/>
                </a:cubicBezTo>
                <a:cubicBezTo>
                  <a:pt x="8806" y="12492"/>
                  <a:pt x="9059" y="12242"/>
                  <a:pt x="9059" y="11928"/>
                </a:cubicBezTo>
                <a:lnTo>
                  <a:pt x="9059" y="9663"/>
                </a:lnTo>
                <a:cubicBezTo>
                  <a:pt x="9059" y="9349"/>
                  <a:pt x="9313" y="9098"/>
                  <a:pt x="9627" y="9098"/>
                </a:cubicBezTo>
                <a:cubicBezTo>
                  <a:pt x="9938" y="9098"/>
                  <a:pt x="10191" y="9349"/>
                  <a:pt x="10191" y="9663"/>
                </a:cubicBezTo>
                <a:lnTo>
                  <a:pt x="10191" y="11928"/>
                </a:lnTo>
                <a:cubicBezTo>
                  <a:pt x="10191" y="12242"/>
                  <a:pt x="10445" y="12492"/>
                  <a:pt x="10759" y="12492"/>
                </a:cubicBezTo>
                <a:cubicBezTo>
                  <a:pt x="11070" y="12492"/>
                  <a:pt x="11324" y="12242"/>
                  <a:pt x="11324" y="11928"/>
                </a:cubicBezTo>
                <a:lnTo>
                  <a:pt x="11324" y="10795"/>
                </a:lnTo>
                <a:cubicBezTo>
                  <a:pt x="11324" y="10481"/>
                  <a:pt x="11577" y="10231"/>
                  <a:pt x="11891" y="10231"/>
                </a:cubicBezTo>
                <a:cubicBezTo>
                  <a:pt x="12202" y="10231"/>
                  <a:pt x="12456" y="10481"/>
                  <a:pt x="12456" y="10795"/>
                </a:cubicBezTo>
                <a:lnTo>
                  <a:pt x="12456" y="13060"/>
                </a:lnTo>
                <a:cubicBezTo>
                  <a:pt x="12456" y="13374"/>
                  <a:pt x="12710" y="13625"/>
                  <a:pt x="13024" y="13625"/>
                </a:cubicBezTo>
                <a:cubicBezTo>
                  <a:pt x="13335" y="13625"/>
                  <a:pt x="13588" y="13374"/>
                  <a:pt x="13588" y="13060"/>
                </a:cubicBezTo>
                <a:lnTo>
                  <a:pt x="13588" y="11928"/>
                </a:lnTo>
                <a:cubicBezTo>
                  <a:pt x="13588" y="11614"/>
                  <a:pt x="13842" y="11363"/>
                  <a:pt x="14156" y="11363"/>
                </a:cubicBezTo>
                <a:cubicBezTo>
                  <a:pt x="14467" y="11363"/>
                  <a:pt x="14721" y="11614"/>
                  <a:pt x="14721" y="11928"/>
                </a:cubicBezTo>
                <a:lnTo>
                  <a:pt x="14721" y="14231"/>
                </a:lnTo>
                <a:cubicBezTo>
                  <a:pt x="14718" y="15602"/>
                  <a:pt x="14407" y="16958"/>
                  <a:pt x="13806" y="18193"/>
                </a:cubicBezTo>
                <a:lnTo>
                  <a:pt x="5448" y="18193"/>
                </a:lnTo>
                <a:cubicBezTo>
                  <a:pt x="4844" y="16958"/>
                  <a:pt x="4533" y="15602"/>
                  <a:pt x="4530" y="14231"/>
                </a:cubicBezTo>
                <a:lnTo>
                  <a:pt x="4530" y="13060"/>
                </a:lnTo>
                <a:cubicBezTo>
                  <a:pt x="4530" y="12341"/>
                  <a:pt x="4983" y="11698"/>
                  <a:pt x="5662" y="11460"/>
                </a:cubicBezTo>
                <a:lnTo>
                  <a:pt x="5662" y="14231"/>
                </a:lnTo>
                <a:cubicBezTo>
                  <a:pt x="5662" y="14542"/>
                  <a:pt x="5916" y="14796"/>
                  <a:pt x="6230" y="14796"/>
                </a:cubicBezTo>
                <a:cubicBezTo>
                  <a:pt x="6541" y="14796"/>
                  <a:pt x="6795" y="14542"/>
                  <a:pt x="6795" y="14231"/>
                </a:cubicBezTo>
                <a:lnTo>
                  <a:pt x="6795" y="6230"/>
                </a:lnTo>
                <a:cubicBezTo>
                  <a:pt x="6795" y="5916"/>
                  <a:pt x="7048" y="5662"/>
                  <a:pt x="7362" y="5662"/>
                </a:cubicBez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6496"/>
                </a:lnTo>
                <a:cubicBezTo>
                  <a:pt x="1" y="17432"/>
                  <a:pt x="762" y="18193"/>
                  <a:pt x="1701" y="18193"/>
                </a:cubicBezTo>
                <a:lnTo>
                  <a:pt x="4204" y="18193"/>
                </a:lnTo>
                <a:cubicBezTo>
                  <a:pt x="4285" y="18389"/>
                  <a:pt x="4376" y="18582"/>
                  <a:pt x="4470" y="18773"/>
                </a:cubicBezTo>
                <a:lnTo>
                  <a:pt x="4590" y="19011"/>
                </a:lnTo>
                <a:cubicBezTo>
                  <a:pt x="4687" y="19204"/>
                  <a:pt x="4880" y="19325"/>
                  <a:pt x="5098" y="19325"/>
                </a:cubicBezTo>
                <a:lnTo>
                  <a:pt x="14156" y="19325"/>
                </a:lnTo>
                <a:cubicBezTo>
                  <a:pt x="14370" y="19325"/>
                  <a:pt x="14564" y="19204"/>
                  <a:pt x="14660" y="19011"/>
                </a:cubicBezTo>
                <a:lnTo>
                  <a:pt x="14781" y="18773"/>
                </a:lnTo>
                <a:cubicBezTo>
                  <a:pt x="15485" y="17363"/>
                  <a:pt x="15850" y="15808"/>
                  <a:pt x="15853" y="14231"/>
                </a:cubicBezTo>
                <a:lnTo>
                  <a:pt x="15853" y="11928"/>
                </a:lnTo>
                <a:cubicBezTo>
                  <a:pt x="15853" y="10953"/>
                  <a:pt x="15054" y="10228"/>
                  <a:pt x="14155" y="10228"/>
                </a:cubicBezTo>
                <a:cubicBezTo>
                  <a:pt x="13949" y="10228"/>
                  <a:pt x="13737" y="10266"/>
                  <a:pt x="13528" y="10348"/>
                </a:cubicBezTo>
                <a:cubicBezTo>
                  <a:pt x="13326" y="9609"/>
                  <a:pt x="12655" y="9098"/>
                  <a:pt x="11891" y="9098"/>
                </a:cubicBezTo>
                <a:cubicBezTo>
                  <a:pt x="11883" y="9098"/>
                  <a:pt x="11875" y="9098"/>
                  <a:pt x="11867" y="9098"/>
                </a:cubicBezTo>
                <a:cubicBezTo>
                  <a:pt x="11682" y="9098"/>
                  <a:pt x="11497" y="9131"/>
                  <a:pt x="11324" y="9195"/>
                </a:cubicBezTo>
                <a:lnTo>
                  <a:pt x="11324" y="1701"/>
                </a:lnTo>
                <a:cubicBezTo>
                  <a:pt x="11324" y="762"/>
                  <a:pt x="10563" y="1"/>
                  <a:pt x="9627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42" name="Google Shape;1028;p32">
            <a:extLst>
              <a:ext uri="{FF2B5EF4-FFF2-40B4-BE49-F238E27FC236}">
                <a16:creationId xmlns="" xmlns:a16="http://schemas.microsoft.com/office/drawing/2014/main" id="{FC3130BF-8C60-46B4-925E-92D745432F1C}"/>
              </a:ext>
            </a:extLst>
          </p:cNvPr>
          <p:cNvSpPr/>
          <p:nvPr/>
        </p:nvSpPr>
        <p:spPr>
          <a:xfrm>
            <a:off x="5100050" y="3544374"/>
            <a:ext cx="453581" cy="425229"/>
          </a:xfrm>
          <a:custGeom>
            <a:avLst/>
            <a:gdLst/>
            <a:ahLst/>
            <a:cxnLst/>
            <a:rect l="l" t="t" r="r" b="b"/>
            <a:pathLst>
              <a:path w="19326" h="18118" extrusionOk="0">
                <a:moveTo>
                  <a:pt x="17628" y="6794"/>
                </a:moveTo>
                <a:cubicBezTo>
                  <a:pt x="17939" y="6794"/>
                  <a:pt x="18193" y="7048"/>
                  <a:pt x="18193" y="7362"/>
                </a:cubicBezTo>
                <a:lnTo>
                  <a:pt x="18193" y="7927"/>
                </a:lnTo>
                <a:lnTo>
                  <a:pt x="12532" y="7927"/>
                </a:lnTo>
                <a:lnTo>
                  <a:pt x="12532" y="7362"/>
                </a:lnTo>
                <a:cubicBezTo>
                  <a:pt x="12532" y="7048"/>
                  <a:pt x="12785" y="6794"/>
                  <a:pt x="13099" y="6794"/>
                </a:cubicBezTo>
                <a:close/>
                <a:moveTo>
                  <a:pt x="17628" y="1133"/>
                </a:moveTo>
                <a:cubicBezTo>
                  <a:pt x="17939" y="1133"/>
                  <a:pt x="18193" y="1387"/>
                  <a:pt x="18193" y="1701"/>
                </a:cubicBezTo>
                <a:lnTo>
                  <a:pt x="18193" y="5759"/>
                </a:lnTo>
                <a:cubicBezTo>
                  <a:pt x="18012" y="5695"/>
                  <a:pt x="17819" y="5662"/>
                  <a:pt x="17628" y="5662"/>
                </a:cubicBezTo>
                <a:lnTo>
                  <a:pt x="13099" y="5662"/>
                </a:lnTo>
                <a:cubicBezTo>
                  <a:pt x="12160" y="5662"/>
                  <a:pt x="11399" y="6423"/>
                  <a:pt x="11399" y="7362"/>
                </a:cubicBezTo>
                <a:lnTo>
                  <a:pt x="11399" y="11324"/>
                </a:lnTo>
                <a:lnTo>
                  <a:pt x="1133" y="11324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1399" y="12456"/>
                </a:moveTo>
                <a:lnTo>
                  <a:pt x="11399" y="13588"/>
                </a:lnTo>
                <a:lnTo>
                  <a:pt x="1701" y="13588"/>
                </a:lnTo>
                <a:cubicBezTo>
                  <a:pt x="1387" y="13588"/>
                  <a:pt x="1133" y="13335"/>
                  <a:pt x="1133" y="13024"/>
                </a:cubicBezTo>
                <a:lnTo>
                  <a:pt x="1133" y="12456"/>
                </a:lnTo>
                <a:close/>
                <a:moveTo>
                  <a:pt x="18193" y="9059"/>
                </a:moveTo>
                <a:lnTo>
                  <a:pt x="18193" y="14720"/>
                </a:lnTo>
                <a:lnTo>
                  <a:pt x="12532" y="14720"/>
                </a:lnTo>
                <a:lnTo>
                  <a:pt x="12532" y="9059"/>
                </a:lnTo>
                <a:close/>
                <a:moveTo>
                  <a:pt x="11399" y="14720"/>
                </a:moveTo>
                <a:lnTo>
                  <a:pt x="11399" y="16420"/>
                </a:lnTo>
                <a:cubicBezTo>
                  <a:pt x="11399" y="16611"/>
                  <a:pt x="11432" y="16804"/>
                  <a:pt x="11496" y="16985"/>
                </a:cubicBezTo>
                <a:lnTo>
                  <a:pt x="7051" y="16985"/>
                </a:lnTo>
                <a:lnTo>
                  <a:pt x="7806" y="14720"/>
                </a:lnTo>
                <a:close/>
                <a:moveTo>
                  <a:pt x="18193" y="15853"/>
                </a:moveTo>
                <a:lnTo>
                  <a:pt x="18193" y="16420"/>
                </a:lnTo>
                <a:cubicBezTo>
                  <a:pt x="18193" y="16731"/>
                  <a:pt x="17939" y="16985"/>
                  <a:pt x="17628" y="16985"/>
                </a:cubicBezTo>
                <a:lnTo>
                  <a:pt x="13099" y="16985"/>
                </a:lnTo>
                <a:cubicBezTo>
                  <a:pt x="12785" y="16985"/>
                  <a:pt x="12532" y="16731"/>
                  <a:pt x="12532" y="16420"/>
                </a:cubicBezTo>
                <a:lnTo>
                  <a:pt x="12532" y="15853"/>
                </a:ln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3024"/>
                </a:lnTo>
                <a:cubicBezTo>
                  <a:pt x="1" y="13960"/>
                  <a:pt x="762" y="14720"/>
                  <a:pt x="1701" y="14720"/>
                </a:cubicBezTo>
                <a:lnTo>
                  <a:pt x="6613" y="14720"/>
                </a:lnTo>
                <a:lnTo>
                  <a:pt x="5859" y="16985"/>
                </a:lnTo>
                <a:lnTo>
                  <a:pt x="4002" y="16985"/>
                </a:lnTo>
                <a:cubicBezTo>
                  <a:pt x="3688" y="16985"/>
                  <a:pt x="3437" y="17239"/>
                  <a:pt x="3437" y="17553"/>
                </a:cubicBezTo>
                <a:cubicBezTo>
                  <a:pt x="3437" y="17864"/>
                  <a:pt x="3688" y="18117"/>
                  <a:pt x="4002" y="18117"/>
                </a:cubicBezTo>
                <a:lnTo>
                  <a:pt x="17628" y="18117"/>
                </a:lnTo>
                <a:cubicBezTo>
                  <a:pt x="18564" y="18117"/>
                  <a:pt x="19325" y="17356"/>
                  <a:pt x="19325" y="16420"/>
                </a:cubicBezTo>
                <a:lnTo>
                  <a:pt x="19325" y="1701"/>
                </a:lnTo>
                <a:cubicBezTo>
                  <a:pt x="19325" y="762"/>
                  <a:pt x="18564" y="1"/>
                  <a:pt x="176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43" name="Google Shape;1029;p32">
            <a:extLst>
              <a:ext uri="{FF2B5EF4-FFF2-40B4-BE49-F238E27FC236}">
                <a16:creationId xmlns="" xmlns:a16="http://schemas.microsoft.com/office/drawing/2014/main" id="{8CEB2E81-CE33-44D9-9C89-69AA16CFD7E6}"/>
              </a:ext>
            </a:extLst>
          </p:cNvPr>
          <p:cNvSpPr/>
          <p:nvPr/>
        </p:nvSpPr>
        <p:spPr>
          <a:xfrm>
            <a:off x="6648296" y="3544374"/>
            <a:ext cx="453581" cy="425229"/>
          </a:xfrm>
          <a:custGeom>
            <a:avLst/>
            <a:gdLst/>
            <a:ahLst/>
            <a:cxnLst/>
            <a:rect l="l" t="t" r="r" b="b"/>
            <a:pathLst>
              <a:path w="19326" h="18118" extrusionOk="0">
                <a:moveTo>
                  <a:pt x="17628" y="1133"/>
                </a:moveTo>
                <a:cubicBezTo>
                  <a:pt x="17939" y="1133"/>
                  <a:pt x="18193" y="1387"/>
                  <a:pt x="18193" y="1701"/>
                </a:cubicBezTo>
                <a:lnTo>
                  <a:pt x="18193" y="11324"/>
                </a:lnTo>
                <a:lnTo>
                  <a:pt x="1133" y="11324"/>
                </a:lnTo>
                <a:lnTo>
                  <a:pt x="1133" y="1701"/>
                </a:lnTo>
                <a:cubicBezTo>
                  <a:pt x="1133" y="1387"/>
                  <a:pt x="1387" y="1133"/>
                  <a:pt x="1701" y="1133"/>
                </a:cubicBezTo>
                <a:close/>
                <a:moveTo>
                  <a:pt x="18193" y="12456"/>
                </a:moveTo>
                <a:lnTo>
                  <a:pt x="18193" y="13024"/>
                </a:lnTo>
                <a:cubicBezTo>
                  <a:pt x="18193" y="13335"/>
                  <a:pt x="17939" y="13588"/>
                  <a:pt x="17628" y="13588"/>
                </a:cubicBezTo>
                <a:lnTo>
                  <a:pt x="1701" y="13588"/>
                </a:lnTo>
                <a:cubicBezTo>
                  <a:pt x="1387" y="13588"/>
                  <a:pt x="1133" y="13335"/>
                  <a:pt x="1133" y="13024"/>
                </a:cubicBezTo>
                <a:lnTo>
                  <a:pt x="1133" y="12456"/>
                </a:lnTo>
                <a:close/>
                <a:moveTo>
                  <a:pt x="11520" y="14720"/>
                </a:moveTo>
                <a:lnTo>
                  <a:pt x="12275" y="16985"/>
                </a:lnTo>
                <a:lnTo>
                  <a:pt x="7051" y="16985"/>
                </a:lnTo>
                <a:lnTo>
                  <a:pt x="7806" y="14720"/>
                </a:lnTo>
                <a:close/>
                <a:moveTo>
                  <a:pt x="1701" y="1"/>
                </a:moveTo>
                <a:cubicBezTo>
                  <a:pt x="762" y="1"/>
                  <a:pt x="1" y="762"/>
                  <a:pt x="1" y="1701"/>
                </a:cubicBezTo>
                <a:lnTo>
                  <a:pt x="1" y="13024"/>
                </a:lnTo>
                <a:cubicBezTo>
                  <a:pt x="1" y="13960"/>
                  <a:pt x="762" y="14720"/>
                  <a:pt x="1701" y="14720"/>
                </a:cubicBezTo>
                <a:lnTo>
                  <a:pt x="6614" y="14720"/>
                </a:lnTo>
                <a:lnTo>
                  <a:pt x="5859" y="16985"/>
                </a:lnTo>
                <a:lnTo>
                  <a:pt x="4002" y="16985"/>
                </a:lnTo>
                <a:cubicBezTo>
                  <a:pt x="3688" y="16985"/>
                  <a:pt x="3437" y="17239"/>
                  <a:pt x="3437" y="17553"/>
                </a:cubicBezTo>
                <a:cubicBezTo>
                  <a:pt x="3437" y="17864"/>
                  <a:pt x="3688" y="18117"/>
                  <a:pt x="4002" y="18117"/>
                </a:cubicBezTo>
                <a:lnTo>
                  <a:pt x="15325" y="18117"/>
                </a:lnTo>
                <a:cubicBezTo>
                  <a:pt x="15639" y="18117"/>
                  <a:pt x="15889" y="17864"/>
                  <a:pt x="15889" y="17553"/>
                </a:cubicBezTo>
                <a:cubicBezTo>
                  <a:pt x="15889" y="17239"/>
                  <a:pt x="15639" y="16985"/>
                  <a:pt x="15325" y="16985"/>
                </a:cubicBezTo>
                <a:lnTo>
                  <a:pt x="13468" y="16985"/>
                </a:lnTo>
                <a:lnTo>
                  <a:pt x="12713" y="14720"/>
                </a:lnTo>
                <a:lnTo>
                  <a:pt x="17628" y="14720"/>
                </a:lnTo>
                <a:cubicBezTo>
                  <a:pt x="18565" y="14720"/>
                  <a:pt x="19325" y="13960"/>
                  <a:pt x="19325" y="13024"/>
                </a:cubicBezTo>
                <a:lnTo>
                  <a:pt x="19325" y="1701"/>
                </a:lnTo>
                <a:cubicBezTo>
                  <a:pt x="19325" y="762"/>
                  <a:pt x="18565" y="1"/>
                  <a:pt x="176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435D74"/>
              </a:solidFill>
              <a:cs typeface="+mn-ea"/>
              <a:sym typeface="+mn-lt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4057" y="1065512"/>
            <a:ext cx="920205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一直以来，全民参保也是我们医保工作的出发点和政策制定实施的落脚点。我局高度重视全民参保计划，将参保扩面工作纳入重要议事日程，制定落实参保计划时间表、路线图，细化城区和海城、台安、岫岩地区的基本医保参保扩面任务，全力推动完成我市基本医疗保险参保计划。截至三月底，经过全市各级医疗保障部门通力合作、真抓实干，在各相关单位的大力支持和配合下，我市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2023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年度参保扩面已经完成阶段性工作。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2665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56228" y="1232395"/>
            <a:ext cx="867954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一直以来，全民参保也是我们医保工作的出发点和政策制定实施的落脚点。我局高度重视全民参保计划，将参保扩面工作纳入重要议事日程，制定落实参保计划时间表、路线图，细化城区和海城、台安、岫岩地区的基本医保参保扩面任务，全力推动完成我市基本医疗保险参保计划。截至三月底，经过全市各级医疗保障部门通力合作、真抓实干，在各相关单位的大力支持和配合下，我市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2023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年度参保扩面已经完成阶段性工作。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712686" y="2669831"/>
            <a:ext cx="84618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截止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月末城乡居民医保参保人数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186.73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万人，较去年同期同比下降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7.29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万人。其中，特困群体参保率为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100%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。截止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3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月末，低保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45139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人、特困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9921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人（含建档立卡双重身份），单一监测帮扶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444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人、单一其他监测范围内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12968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人、单一监测范围外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662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人，低保边缘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86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人，孤儿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446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人。鞍山市包括海台岫的特困群体参保是采取由民政、乡村振兴工作人员办理参保登记，医保中心根据市医保局取得的特困群体基本信息，然后定期进行比对数据的方式再反馈给民政、乡村振兴部门，从而保障了鞍山市特困群体</a:t>
            </a: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100%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仿宋" pitchFamily="49" charset="-122"/>
              </a:rPr>
              <a:t>参保率，</a:t>
            </a:r>
            <a:r>
              <a: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仿宋_GB2312" pitchFamily="49" charset="-122"/>
                <a:cs typeface="Times New Roman" pitchFamily="18" charset="0"/>
              </a:rPr>
              <a:t>确保符合救助对象的人员应保尽保，不丢一户、不落一人。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056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5nxe3xpk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1523</Words>
  <Application>Microsoft Office PowerPoint</Application>
  <PresentationFormat>自定义</PresentationFormat>
  <Paragraphs>31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第一PPT，www.1ppt.com</vt:lpstr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</vt:vector>
  </TitlesOfParts>
  <Manager>第一PPT</Manager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莫兰迪</dc:title>
  <dc:creator>第一PPT</dc:creator>
  <cp:keywords>www.1ppt.com</cp:keywords>
  <dc:description>www.1ppt.com</dc:description>
  <cp:lastModifiedBy>Administrator</cp:lastModifiedBy>
  <cp:revision>144</cp:revision>
  <dcterms:created xsi:type="dcterms:W3CDTF">2020-01-02T06:44:14Z</dcterms:created>
  <dcterms:modified xsi:type="dcterms:W3CDTF">2023-05-19T01:29:42Z</dcterms:modified>
</cp:coreProperties>
</file>