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2" r:id="rId8"/>
    <p:sldId id="263" r:id="rId9"/>
    <p:sldId id="264" r:id="rId10"/>
    <p:sldId id="265" r:id="rId11"/>
    <p:sldId id="266" r:id="rId12"/>
    <p:sldId id="267" r:id="rId13"/>
    <p:sldId id="270" r:id="rId14"/>
    <p:sldId id="271" r:id="rId15"/>
    <p:sldId id="272" r:id="rId16"/>
    <p:sldId id="274" r:id="rId17"/>
    <p:sldId id="275" r:id="rId18"/>
    <p:sldId id="276" r:id="rId19"/>
    <p:sldId id="277" r:id="rId20"/>
    <p:sldId id="278" r:id="rId21"/>
    <p:sldId id="279" r:id="rId22"/>
    <p:sldId id="280" r:id="rId23"/>
    <p:sldId id="281" r:id="rId24"/>
    <p:sldId id="284" r:id="rId25"/>
    <p:sldId id="285" r:id="rId26"/>
    <p:sldId id="282" r:id="rId27"/>
    <p:sldId id="283" r:id="rId28"/>
  </p:sldIdLst>
  <p:sldSz cx="9144000" cy="6858000" type="screen4x3"/>
  <p:notesSz cx="6858000" cy="9144000"/>
  <p:custDataLst>
    <p:tags r:id="rId32"/>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150" d="100"/>
          <a:sy n="150" d="100"/>
        </p:scale>
        <p:origin x="-504"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lIns="0" tIns="0" rIns="0" bIns="0" anchor="b"/>
          <a:p>
            <a:pPr algn="r">
              <a:buNone/>
            </a:pPr>
            <a:fld id="{9A0DB2DC-4C9A-4742-B13C-FB6460FD3503}" type="slidenum">
              <a:rPr lang="en-US" altLang="zh-CN" dirty="0">
                <a:solidFill>
                  <a:srgbClr val="D1EAEE"/>
                </a:solidFill>
              </a:rPr>
            </a:fld>
            <a:endParaRPr lang="en-US" altLang="zh-CN"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p>
            <a:pPr algn="r">
              <a:buNone/>
            </a:pPr>
            <a:fld id="{9A0DB2DC-4C9A-4742-B13C-FB6460FD3503}" type="slidenum">
              <a:rPr lang="en-US" altLang="zh-CN" dirty="0">
                <a:solidFill>
                  <a:srgbClr val="D1EAEE"/>
                </a:solidFill>
              </a:rPr>
            </a:fld>
            <a:endParaRPr lang="en-US" altLang="zh-CN"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p>
            <a:pPr algn="r">
              <a:buNone/>
            </a:pP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zh-CN" altLang="en-US" dirty="0"/>
              <a:t>单击此处编辑母版标题样式</a:t>
            </a:r>
            <a:endParaRPr lang="zh-CN" altLang="en-US" dirty="0"/>
          </a:p>
        </p:txBody>
      </p:sp>
      <p:sp>
        <p:nvSpPr>
          <p:cNvPr id="1029" name="文本占位符 29"/>
          <p:cNvSpPr>
            <a:spLocks noGrp="1"/>
          </p:cNvSpPr>
          <p:nvPr>
            <p:ph type="body" idx="1"/>
          </p:nvPr>
        </p:nvSpPr>
        <p:spPr>
          <a:xfrm>
            <a:off x="457200" y="1935163"/>
            <a:ext cx="8229600" cy="4389437"/>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a:defRPr sz="1200">
                <a:solidFill>
                  <a:srgbClr val="045C75"/>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1"/>
          <p:cNvSpPr>
            <a:spLocks noGrp="1"/>
          </p:cNvSpPr>
          <p:nvPr>
            <p:ph type="ctrTitle"/>
          </p:nvPr>
        </p:nvSpPr>
        <p:spPr bwMode="auto">
          <a:ln>
            <a:miter lim="800000"/>
          </a:ln>
          <a:effectLst/>
          <a:sp3d prstMaterial="plastic"/>
        </p:spPr>
        <p:txBody>
          <a:bodyPr vert="horz" wrap="square" lIns="0" tIns="0" rIns="18288" bIns="0" numCol="1" anchor="b" anchorCtr="0" compatLnSpc="1">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宋体" panose="02010600030101010101" pitchFamily="2" charset="-122"/>
                <a:cs typeface="+mj-cs"/>
              </a:rPr>
              <a:t>高新区外高新技术企业</a:t>
            </a:r>
            <a:br>
              <a:rPr kumimoji="0" lang="en-US" altLang="zh-CN"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宋体" panose="02010600030101010101" pitchFamily="2" charset="-122"/>
                <a:cs typeface="+mj-cs"/>
              </a:rPr>
            </a:br>
            <a:r>
              <a:rPr kumimoji="0" lang="zh-CN" alt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宋体" panose="02010600030101010101" pitchFamily="2" charset="-122"/>
                <a:cs typeface="+mj-cs"/>
              </a:rPr>
              <a:t>火炬统计企业年报培训</a:t>
            </a:r>
            <a:endParaRPr kumimoji="0" lang="zh-CN" alt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宋体" panose="02010600030101010101" pitchFamily="2" charset="-122"/>
              <a:cs typeface="+mj-cs"/>
            </a:endParaRPr>
          </a:p>
        </p:txBody>
      </p:sp>
      <p:sp>
        <p:nvSpPr>
          <p:cNvPr id="5123" name="副标题 2"/>
          <p:cNvSpPr>
            <a:spLocks noGrp="1"/>
          </p:cNvSpPr>
          <p:nvPr>
            <p:ph type="subTitle" idx="1"/>
          </p:nvPr>
        </p:nvSpPr>
        <p:spPr>
          <a:xfrm>
            <a:off x="533400" y="3228975"/>
            <a:ext cx="7854950" cy="1752600"/>
          </a:xfrm>
        </p:spPr>
        <p:txBody>
          <a:bodyPr vert="horz" wrap="square" lIns="0" tIns="45720" rIns="18288" bIns="45720" numCol="1" anchor="t" anchorCtr="0" compatLnSpc="1"/>
          <a:lstStyle/>
          <a:p>
            <a:pPr marL="0" marR="0" lvl="0" indent="0" algn="r" defTabSz="914400" rtl="0" eaLnBrk="1" fontAlgn="base" latinLnBrk="0" hangingPunct="1">
              <a:lnSpc>
                <a:spcPct val="100000"/>
              </a:lnSpc>
              <a:spcBef>
                <a:spcPct val="20000"/>
              </a:spcBef>
              <a:spcAft>
                <a:spcPct val="0"/>
              </a:spcAft>
              <a:buClr>
                <a:srgbClr val="0BD0D9"/>
              </a:buClr>
              <a:buSzPct val="95000"/>
              <a:buFont typeface="Wingdings 2"/>
              <a:buNone/>
              <a:defRPr/>
            </a:pP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a:buNone/>
              <a:defRPr/>
            </a:pPr>
            <a:r>
              <a:rPr kumimoji="0" lang="zh-CN" altLang="en-US" sz="2600" b="0" i="0"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鞍山市创研中心</a:t>
            </a:r>
            <a:endParaRPr kumimoji="0" lang="en-US" altLang="zh-CN" sz="2600" b="0" i="0" u="none" strike="noStrike" kern="1200" cap="none" spc="0" normalizeH="0" baseline="0" noProof="0" dirty="0" smtClean="0">
              <a:ln>
                <a:noFill/>
              </a:ln>
              <a:solidFill>
                <a:schemeClr val="accent3">
                  <a:lumMod val="60000"/>
                  <a:lumOff val="40000"/>
                </a:schemeClr>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
                <a:srgbClr val="0BD0D9"/>
              </a:buClr>
              <a:buSzPct val="95000"/>
              <a:buFont typeface="Wingdings 2"/>
              <a:buNone/>
              <a:defRPr/>
            </a:pPr>
            <a:r>
              <a:rPr kumimoji="0" lang="zh-CN" altLang="en-US" sz="2600" b="0" i="0"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（本培训内容仅适用于鞍山市高新区外高企填报使用）</a:t>
            </a:r>
            <a:endParaRPr kumimoji="0" lang="zh-CN" altLang="en-US" sz="2600" b="0" i="0" u="none" strike="noStrike" kern="1200" cap="none" spc="0" normalizeH="0" baseline="0" noProof="0" dirty="0" smtClean="0">
              <a:ln>
                <a:noFill/>
              </a:ln>
              <a:solidFill>
                <a:schemeClr val="accent3">
                  <a:lumMod val="60000"/>
                  <a:lumOff val="40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15363"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科技活动概况表</a:t>
            </a:r>
            <a:endParaRPr lang="en-US" altLang="zh-CN" dirty="0">
              <a:ea typeface="宋体" panose="02010600030101010101" pitchFamily="2" charset="-122"/>
            </a:endParaRPr>
          </a:p>
          <a:p>
            <a:pPr eaLnBrk="1" hangingPunct="1"/>
            <a:r>
              <a:rPr lang="zh-CN" altLang="en-US" sz="1400" dirty="0">
                <a:ea typeface="宋体" panose="02010600030101010101" pitchFamily="2" charset="-122"/>
              </a:rPr>
              <a:t>科技活动人员合计（</a:t>
            </a:r>
            <a:r>
              <a:rPr lang="en-US" altLang="zh-CN" sz="1400" dirty="0">
                <a:ea typeface="宋体" panose="02010600030101010101" pitchFamily="2" charset="-122"/>
              </a:rPr>
              <a:t>QJ09</a:t>
            </a:r>
            <a:r>
              <a:rPr lang="zh-CN" altLang="en-US" sz="1400" dirty="0">
                <a:ea typeface="宋体" panose="02010600030101010101" pitchFamily="2" charset="-122"/>
              </a:rPr>
              <a:t>）：</a:t>
            </a:r>
            <a:r>
              <a:rPr lang="en-US" altLang="zh-CN" sz="1400" dirty="0">
                <a:ea typeface="宋体" panose="02010600030101010101" pitchFamily="2" charset="-122"/>
              </a:rPr>
              <a:t>QJ09*12≥</a:t>
            </a:r>
            <a:r>
              <a:rPr lang="zh-CN" altLang="en-US" sz="1400" dirty="0">
                <a:ea typeface="宋体" panose="02010600030101010101" pitchFamily="2" charset="-122"/>
              </a:rPr>
              <a:t>表</a:t>
            </a:r>
            <a:r>
              <a:rPr lang="en-US" altLang="zh-CN" sz="1400" dirty="0">
                <a:ea typeface="宋体" panose="02010600030101010101" pitchFamily="2" charset="-122"/>
              </a:rPr>
              <a:t>4∑ </a:t>
            </a:r>
            <a:r>
              <a:rPr lang="zh-CN" altLang="en-US" sz="1400" dirty="0">
                <a:ea typeface="宋体" panose="02010600030101010101" pitchFamily="2" charset="-122"/>
              </a:rPr>
              <a:t>项目人员实际工作时间（ </a:t>
            </a:r>
            <a:r>
              <a:rPr lang="en-US" altLang="zh-CN" sz="1400" dirty="0">
                <a:ea typeface="宋体" panose="02010600030101010101" pitchFamily="2" charset="-122"/>
              </a:rPr>
              <a:t>QH40</a:t>
            </a:r>
            <a:r>
              <a:rPr lang="zh-CN" altLang="en-US" sz="1400" dirty="0">
                <a:ea typeface="宋体" panose="02010600030101010101" pitchFamily="2" charset="-122"/>
              </a:rPr>
              <a:t>）</a:t>
            </a:r>
            <a:endParaRPr lang="en-US" altLang="zh-CN" sz="1400" dirty="0">
              <a:ea typeface="宋体" panose="02010600030101010101" pitchFamily="2" charset="-122"/>
            </a:endParaRPr>
          </a:p>
          <a:p>
            <a:pPr eaLnBrk="1" hangingPunct="1"/>
            <a:r>
              <a:rPr lang="zh-CN" altLang="zh-CN" sz="1400" dirty="0">
                <a:ea typeface="宋体" panose="02010600030101010101" pitchFamily="2" charset="-122"/>
              </a:rPr>
              <a:t>对于高新技术企业来讲，拥有有效专利数不可能为</a:t>
            </a:r>
            <a:r>
              <a:rPr lang="en-US" altLang="zh-CN" sz="1400" dirty="0">
                <a:ea typeface="宋体" panose="02010600030101010101" pitchFamily="2" charset="-122"/>
              </a:rPr>
              <a:t>0</a:t>
            </a:r>
            <a:r>
              <a:rPr lang="zh-CN" altLang="zh-CN" sz="1400" dirty="0">
                <a:ea typeface="宋体" panose="02010600030101010101" pitchFamily="2" charset="-122"/>
              </a:rPr>
              <a:t>，软件企业除外（软件企业需要有软件著作权）。</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科技活动费用支出合计（</a:t>
            </a:r>
            <a:r>
              <a:rPr lang="en-US" altLang="zh-CN" sz="1400" dirty="0">
                <a:ea typeface="宋体" panose="02010600030101010101" pitchFamily="2" charset="-122"/>
              </a:rPr>
              <a:t>QJ20</a:t>
            </a:r>
            <a:r>
              <a:rPr lang="zh-CN" altLang="en-US" sz="1400" dirty="0">
                <a:ea typeface="宋体" panose="02010600030101010101" pitchFamily="2" charset="-122"/>
              </a:rPr>
              <a:t>）：</a:t>
            </a:r>
            <a:r>
              <a:rPr lang="en-US" altLang="zh-CN" sz="1400" dirty="0">
                <a:ea typeface="宋体" panose="02010600030101010101" pitchFamily="2" charset="-122"/>
              </a:rPr>
              <a:t>QJ20≥</a:t>
            </a:r>
            <a:r>
              <a:rPr lang="zh-CN" altLang="en-US" sz="1400" dirty="0">
                <a:ea typeface="宋体" panose="02010600030101010101" pitchFamily="2" charset="-122"/>
              </a:rPr>
              <a:t>表</a:t>
            </a:r>
            <a:r>
              <a:rPr lang="en-US" altLang="zh-CN" sz="1400" dirty="0">
                <a:ea typeface="宋体" panose="02010600030101010101" pitchFamily="2" charset="-122"/>
              </a:rPr>
              <a:t>4∑ </a:t>
            </a:r>
            <a:r>
              <a:rPr lang="zh-CN" altLang="en-US" sz="1400" dirty="0">
                <a:ea typeface="宋体" panose="02010600030101010101" pitchFamily="2" charset="-122"/>
              </a:rPr>
              <a:t>项目经费支出（ </a:t>
            </a:r>
            <a:r>
              <a:rPr lang="en-US" altLang="zh-CN" sz="1400" dirty="0">
                <a:ea typeface="宋体" panose="02010600030101010101" pitchFamily="2" charset="-122"/>
              </a:rPr>
              <a:t>QH51)</a:t>
            </a:r>
            <a:endParaRPr lang="en-US" altLang="zh-CN" sz="1400" dirty="0">
              <a:ea typeface="宋体" panose="02010600030101010101" pitchFamily="2" charset="-122"/>
            </a:endParaRPr>
          </a:p>
          <a:p>
            <a:pPr eaLnBrk="1" hangingPunct="1">
              <a:buFontTx/>
              <a:buNone/>
            </a:pPr>
            <a:r>
              <a:rPr lang="en-US" altLang="zh-CN" sz="1400" dirty="0">
                <a:ea typeface="宋体" panose="02010600030101010101" pitchFamily="2" charset="-122"/>
              </a:rPr>
              <a:t>       </a:t>
            </a:r>
            <a:r>
              <a:rPr lang="zh-CN" altLang="en-US" sz="1400" dirty="0">
                <a:ea typeface="宋体" panose="02010600030101010101" pitchFamily="2" charset="-122"/>
              </a:rPr>
              <a:t>拥有有效专利数</a:t>
            </a:r>
            <a:r>
              <a:rPr lang="en-US" altLang="zh-CN" sz="1400" dirty="0">
                <a:ea typeface="宋体" panose="02010600030101010101" pitchFamily="2" charset="-122"/>
              </a:rPr>
              <a:t>(qj83)</a:t>
            </a:r>
            <a:r>
              <a:rPr lang="zh-CN" altLang="en-US" sz="1400" dirty="0">
                <a:ea typeface="宋体" panose="02010600030101010101" pitchFamily="2" charset="-122"/>
              </a:rPr>
              <a:t>应 </a:t>
            </a:r>
            <a:r>
              <a:rPr lang="en-US" altLang="zh-CN" sz="1400" dirty="0">
                <a:ea typeface="宋体" panose="02010600030101010101" pitchFamily="2" charset="-122"/>
              </a:rPr>
              <a:t>= </a:t>
            </a:r>
            <a:r>
              <a:rPr lang="zh-CN" altLang="en-US" sz="1400" dirty="0">
                <a:ea typeface="宋体" panose="02010600030101010101" pitchFamily="2" charset="-122"/>
              </a:rPr>
              <a:t>上年 有效专利数 </a:t>
            </a:r>
            <a:r>
              <a:rPr lang="en-US" altLang="zh-CN" sz="1400" dirty="0">
                <a:ea typeface="宋体" panose="02010600030101010101" pitchFamily="2" charset="-122"/>
              </a:rPr>
              <a:t>+ </a:t>
            </a:r>
            <a:r>
              <a:rPr lang="zh-CN" altLang="en-US" sz="1400" dirty="0">
                <a:ea typeface="宋体" panose="02010600030101010101" pitchFamily="2" charset="-122"/>
              </a:rPr>
              <a:t>当年专利授权数</a:t>
            </a:r>
            <a:r>
              <a:rPr lang="en-US" altLang="zh-CN" sz="1400" dirty="0">
                <a:ea typeface="宋体" panose="02010600030101010101" pitchFamily="2" charset="-122"/>
              </a:rPr>
              <a:t>(qj74)</a:t>
            </a:r>
            <a:r>
              <a:rPr lang="zh-CN" altLang="en-US" sz="1400" dirty="0">
                <a:ea typeface="宋体" panose="02010600030101010101" pitchFamily="2" charset="-122"/>
              </a:rPr>
              <a:t>。</a:t>
            </a:r>
            <a:endParaRPr lang="zh-CN" altLang="en-US" sz="1400" dirty="0">
              <a:ea typeface="宋体" panose="02010600030101010101" pitchFamily="2" charset="-122"/>
            </a:endParaRPr>
          </a:p>
          <a:p>
            <a:pPr eaLnBrk="1" hangingPunct="1">
              <a:buFontTx/>
              <a:buNone/>
            </a:pPr>
            <a:r>
              <a:rPr lang="zh-CN" altLang="en-US" sz="1400" dirty="0">
                <a:ea typeface="宋体" panose="02010600030101010101" pitchFamily="2" charset="-122"/>
              </a:rPr>
              <a:t>       拥有有效发明专利</a:t>
            </a:r>
            <a:r>
              <a:rPr lang="en-US" altLang="zh-CN" sz="1400" dirty="0">
                <a:ea typeface="宋体" panose="02010600030101010101" pitchFamily="2" charset="-122"/>
              </a:rPr>
              <a:t>(qj73)</a:t>
            </a:r>
            <a:endParaRPr lang="en-US" altLang="zh-CN" sz="1400" dirty="0">
              <a:ea typeface="宋体" panose="02010600030101010101" pitchFamily="2" charset="-122"/>
            </a:endParaRPr>
          </a:p>
          <a:p>
            <a:pPr eaLnBrk="1" hangingPunct="1">
              <a:buFontTx/>
              <a:buNone/>
            </a:pPr>
            <a:r>
              <a:rPr lang="en-US" altLang="zh-CN" sz="1400" dirty="0">
                <a:ea typeface="宋体" panose="02010600030101010101" pitchFamily="2" charset="-122"/>
              </a:rPr>
              <a:t>       </a:t>
            </a:r>
            <a:r>
              <a:rPr lang="zh-CN" altLang="en-US" sz="1400" dirty="0">
                <a:ea typeface="宋体" panose="02010600030101010101" pitchFamily="2" charset="-122"/>
              </a:rPr>
              <a:t>拥有软件著作权</a:t>
            </a:r>
            <a:r>
              <a:rPr lang="en-US" altLang="zh-CN" sz="1400" dirty="0">
                <a:ea typeface="宋体" panose="02010600030101010101" pitchFamily="2" charset="-122"/>
              </a:rPr>
              <a:t>(QJ85)</a:t>
            </a:r>
            <a:endParaRPr lang="en-US" altLang="zh-CN" sz="1400" dirty="0">
              <a:ea typeface="宋体" panose="02010600030101010101" pitchFamily="2" charset="-122"/>
            </a:endParaRPr>
          </a:p>
          <a:p>
            <a:pPr eaLnBrk="1" hangingPunct="1">
              <a:buFontTx/>
              <a:buNone/>
            </a:pPr>
            <a:r>
              <a:rPr lang="en-US" altLang="zh-CN" sz="1400" dirty="0">
                <a:ea typeface="宋体" panose="02010600030101010101" pitchFamily="2" charset="-122"/>
              </a:rPr>
              <a:t>       </a:t>
            </a:r>
            <a:r>
              <a:rPr lang="zh-CN" altLang="en-US" sz="1400" dirty="0">
                <a:ea typeface="宋体" panose="02010600030101010101" pitchFamily="2" charset="-122"/>
              </a:rPr>
              <a:t>期末拥有注册商标</a:t>
            </a:r>
            <a:r>
              <a:rPr lang="en-US" altLang="zh-CN" sz="1400" dirty="0">
                <a:ea typeface="宋体" panose="02010600030101010101" pitchFamily="2" charset="-122"/>
              </a:rPr>
              <a:t>(QJ79)</a:t>
            </a:r>
            <a:endParaRPr lang="en-US" altLang="zh-CN" sz="1400" dirty="0">
              <a:ea typeface="宋体" panose="02010600030101010101" pitchFamily="2" charset="-122"/>
            </a:endParaRPr>
          </a:p>
          <a:p>
            <a:pPr eaLnBrk="1" hangingPunct="1">
              <a:buFontTx/>
              <a:buNone/>
            </a:pPr>
            <a:r>
              <a:rPr lang="en-US" altLang="zh-CN" sz="1400" dirty="0">
                <a:ea typeface="宋体" panose="02010600030101010101" pitchFamily="2" charset="-122"/>
              </a:rPr>
              <a:t>                 ……</a:t>
            </a:r>
            <a:endParaRPr lang="en-US" altLang="zh-CN" sz="1400" dirty="0">
              <a:ea typeface="宋体" panose="02010600030101010101" pitchFamily="2" charset="-122"/>
            </a:endParaRPr>
          </a:p>
          <a:p>
            <a:pPr eaLnBrk="1" hangingPunct="1"/>
            <a:r>
              <a:rPr lang="en-US" altLang="zh-CN" sz="1400" dirty="0">
                <a:ea typeface="宋体" panose="02010600030101010101" pitchFamily="2" charset="-122"/>
              </a:rPr>
              <a:t> </a:t>
            </a:r>
            <a:r>
              <a:rPr lang="zh-CN" altLang="en-US" sz="1400" dirty="0">
                <a:ea typeface="宋体" panose="02010600030101010101" pitchFamily="2" charset="-122"/>
              </a:rPr>
              <a:t>所有专利都是当年授权的专利并且当年被实施，需要核实并在提交说明中解释原因。</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期末机构数</a:t>
            </a:r>
            <a:r>
              <a:rPr lang="en-US" altLang="zh-CN" sz="1400" dirty="0">
                <a:ea typeface="宋体" panose="02010600030101010101" pitchFamily="2" charset="-122"/>
              </a:rPr>
              <a:t>(qi01) </a:t>
            </a:r>
            <a:r>
              <a:rPr lang="zh-CN" altLang="en-US" sz="1400" dirty="0">
                <a:ea typeface="宋体" panose="02010600030101010101" pitchFamily="2" charset="-122"/>
              </a:rPr>
              <a:t>过大，需要核实并在提交说明中解释原因。</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如实填写</a:t>
            </a:r>
            <a:r>
              <a:rPr lang="zh-CN" altLang="zh-CN" sz="1400" dirty="0">
                <a:ea typeface="宋体" panose="02010600030101010101" pitchFamily="2" charset="-122"/>
              </a:rPr>
              <a:t>新产品生产及销售情况数据</a:t>
            </a:r>
            <a:r>
              <a:rPr lang="zh-CN" altLang="en-US" sz="1400" dirty="0">
                <a:ea typeface="宋体" panose="02010600030101010101" pitchFamily="2" charset="-122"/>
              </a:rPr>
              <a:t>。</a:t>
            </a:r>
            <a:endParaRPr lang="en-US" altLang="zh-CN" sz="1400" dirty="0">
              <a:ea typeface="宋体" panose="02010600030101010101" pitchFamily="2" charset="-122"/>
            </a:endParaRPr>
          </a:p>
          <a:p>
            <a:pPr marL="0" indent="0" eaLnBrk="1" hangingPunct="1">
              <a:buNone/>
            </a:pPr>
            <a:r>
              <a:rPr lang="en-US" altLang="zh-CN" sz="1400" b="1" dirty="0">
                <a:ea typeface="宋体" panose="02010600030101010101" pitchFamily="2" charset="-122"/>
              </a:rPr>
              <a:t>       </a:t>
            </a:r>
            <a:r>
              <a:rPr lang="zh-CN" altLang="en-US" sz="1400" b="1" dirty="0">
                <a:ea typeface="宋体" panose="02010600030101010101" pitchFamily="2" charset="-122"/>
              </a:rPr>
              <a:t>一般来说</a:t>
            </a:r>
            <a:r>
              <a:rPr lang="zh-CN" altLang="zh-CN" sz="1400" b="1" dirty="0">
                <a:ea typeface="宋体" panose="02010600030101010101" pitchFamily="2" charset="-122"/>
              </a:rPr>
              <a:t>工业企业要填新产品数据。具体来讲，我省新产品是指近五年投产的产品，或是改进型的产品。对于高新技术企业来讲，认定的一项重要指标就是成果转化，没有成果转化也不会通过认定，从这点来讲，高新及企业中的工业企业都存在新产品数据</a:t>
            </a:r>
            <a:r>
              <a:rPr lang="zh-CN" altLang="en-US" sz="1400" b="1" dirty="0">
                <a:ea typeface="宋体" panose="02010600030101010101" pitchFamily="2" charset="-122"/>
              </a:rPr>
              <a:t>。</a:t>
            </a:r>
            <a:endParaRPr lang="zh-CN" altLang="zh-CN" sz="1400" dirty="0">
              <a:ea typeface="宋体" panose="02010600030101010101" pitchFamily="2" charset="-122"/>
            </a:endParaRPr>
          </a:p>
          <a:p>
            <a:pPr eaLnBrk="1" hangingPunct="1"/>
            <a:endParaRPr lang="zh-CN" altLang="en-US" sz="1400" dirty="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Grp="1" noChangeAspect="1"/>
          </p:cNvPicPr>
          <p:nvPr>
            <p:ph idx="1"/>
          </p:nvPr>
        </p:nvPicPr>
        <p:blipFill>
          <a:blip r:embed="rId1"/>
          <a:srcRect/>
          <a:stretch>
            <a:fillRect/>
          </a:stretch>
        </p:blipFill>
        <p:spPr>
          <a:xfrm>
            <a:off x="504825" y="838200"/>
            <a:ext cx="8181975" cy="53197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Grp="1" noChangeAspect="1"/>
          </p:cNvPicPr>
          <p:nvPr>
            <p:ph idx="1"/>
          </p:nvPr>
        </p:nvPicPr>
        <p:blipFill>
          <a:blip r:embed="rId1"/>
          <a:srcRect/>
          <a:stretch>
            <a:fillRect/>
          </a:stretch>
        </p:blipFill>
        <p:spPr>
          <a:xfrm>
            <a:off x="-762000" y="304800"/>
            <a:ext cx="10083800" cy="5592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p:cNvPicPr>
            <a:picLocks noGrp="1" noChangeAspect="1"/>
          </p:cNvPicPr>
          <p:nvPr>
            <p:ph idx="1"/>
          </p:nvPr>
        </p:nvPicPr>
        <p:blipFill>
          <a:blip r:embed="rId1"/>
          <a:srcRect/>
          <a:stretch>
            <a:fillRect/>
          </a:stretch>
        </p:blipFill>
        <p:spPr>
          <a:xfrm>
            <a:off x="-990600" y="0"/>
            <a:ext cx="11374438" cy="60531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Grp="1" noChangeAspect="1"/>
          </p:cNvPicPr>
          <p:nvPr>
            <p:ph idx="1"/>
          </p:nvPr>
        </p:nvPicPr>
        <p:blipFill>
          <a:blip r:embed="rId1"/>
          <a:srcRect/>
          <a:stretch>
            <a:fillRect/>
          </a:stretch>
        </p:blipFill>
        <p:spPr>
          <a:xfrm>
            <a:off x="0" y="990600"/>
            <a:ext cx="8883650" cy="4343400"/>
          </a:xfrm>
        </p:spPr>
      </p:pic>
      <p:sp>
        <p:nvSpPr>
          <p:cNvPr id="19459" name="上箭头 4"/>
          <p:cNvSpPr/>
          <p:nvPr/>
        </p:nvSpPr>
        <p:spPr>
          <a:xfrm>
            <a:off x="7543800" y="2819400"/>
            <a:ext cx="46038" cy="152400"/>
          </a:xfrm>
          <a:prstGeom prst="upArrow">
            <a:avLst>
              <a:gd name="adj1" fmla="val 50000"/>
              <a:gd name="adj2" fmla="val 49654"/>
            </a:avLst>
          </a:prstGeom>
          <a:solidFill>
            <a:schemeClr val="accent1"/>
          </a:solidFill>
          <a:ln w="9525" cap="flat" cmpd="sng">
            <a:solidFill>
              <a:schemeClr val="tx1"/>
            </a:solidFill>
            <a:prstDash val="solid"/>
            <a:round/>
            <a:headEnd type="none" w="med" len="med"/>
            <a:tailEnd type="none" w="med" len="med"/>
          </a:ln>
        </p:spPr>
        <p:txBody>
          <a:bodyPr/>
          <a:p>
            <a:pPr eaLnBrk="0" hangingPunct="0"/>
            <a:endParaRPr lang="zh-CN" altLang="en-US" dirty="0">
              <a:solidFill>
                <a:srgbClr val="FF0000"/>
              </a:solidFill>
              <a:latin typeface="Arial" panose="020B0604020202020204" pitchFamily="34" charset="0"/>
            </a:endParaRPr>
          </a:p>
        </p:txBody>
      </p:sp>
      <p:sp>
        <p:nvSpPr>
          <p:cNvPr id="19460" name="TextBox 5"/>
          <p:cNvSpPr txBox="1"/>
          <p:nvPr/>
        </p:nvSpPr>
        <p:spPr>
          <a:xfrm>
            <a:off x="7543800" y="2819400"/>
            <a:ext cx="1066800" cy="369888"/>
          </a:xfrm>
          <a:prstGeom prst="rect">
            <a:avLst/>
          </a:prstGeom>
          <a:noFill/>
          <a:ln w="9525">
            <a:noFill/>
          </a:ln>
        </p:spPr>
        <p:txBody>
          <a:bodyPr>
            <a:spAutoFit/>
          </a:bodyPr>
          <a:p>
            <a:pPr eaLnBrk="0" hangingPunct="0"/>
            <a:r>
              <a:rPr lang="zh-CN" altLang="en-US" sz="600" b="1" dirty="0">
                <a:solidFill>
                  <a:srgbClr val="FF0000"/>
                </a:solidFill>
                <a:latin typeface="Arial" panose="020B0604020202020204" pitchFamily="34" charset="0"/>
              </a:rPr>
              <a:t>点击这个按钮可以看到数据上报进度（全部的打回说明列表）。</a:t>
            </a:r>
            <a:endParaRPr lang="zh-CN" altLang="en-US" sz="600" b="1" dirty="0">
              <a:solidFill>
                <a:srgbClr val="FF0000"/>
              </a:solidFill>
              <a:latin typeface="Arial" panose="020B0604020202020204" pitchFamily="34" charset="0"/>
            </a:endParaRPr>
          </a:p>
        </p:txBody>
      </p:sp>
      <p:sp>
        <p:nvSpPr>
          <p:cNvPr id="5" name="下箭头 4"/>
          <p:cNvSpPr/>
          <p:nvPr/>
        </p:nvSpPr>
        <p:spPr>
          <a:xfrm>
            <a:off x="6781800" y="2286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TextBox 5"/>
          <p:cNvSpPr txBox="1"/>
          <p:nvPr/>
        </p:nvSpPr>
        <p:spPr>
          <a:xfrm>
            <a:off x="6858000" y="1828800"/>
            <a:ext cx="1447800" cy="461963"/>
          </a:xfrm>
          <a:prstGeom prst="rect">
            <a:avLst/>
          </a:prstGeom>
          <a:solidFill>
            <a:schemeClr val="accent5">
              <a:lumMod val="75000"/>
            </a:schemeClr>
          </a:solidFill>
          <a:ln>
            <a:solidFill>
              <a:srgbClr val="FF0000"/>
            </a:solidFill>
            <a:prstDash val="dash"/>
          </a:ln>
        </p:spPr>
        <p:txBody>
          <a:bodyPr>
            <a:spAutoFit/>
          </a:bodyPr>
          <a:lstStyle/>
          <a:p>
            <a:pPr marR="0" defTabSz="914400">
              <a:buClrTx/>
              <a:buSzTx/>
              <a:buFontTx/>
              <a:buNone/>
              <a:defRPr/>
            </a:pPr>
            <a:r>
              <a:rPr kumimoji="0" lang="zh-CN" altLang="en-US" sz="800" kern="1200" cap="none" spc="0" normalizeH="0" baseline="0" noProof="0" dirty="0">
                <a:solidFill>
                  <a:schemeClr val="bg1">
                    <a:lumMod val="95000"/>
                  </a:schemeClr>
                </a:solidFill>
                <a:latin typeface="Arial" panose="020B0604020202020204" pitchFamily="34" charset="0"/>
                <a:ea typeface="宋体" panose="02010600030101010101" pitchFamily="2" charset="-122"/>
                <a:cs typeface="+mn-cs"/>
              </a:rPr>
              <a:t>点此按钮显示</a:t>
            </a:r>
            <a:r>
              <a:rPr kumimoji="0" lang="zh-CN" altLang="en-US" sz="800" kern="1200" cap="none" spc="0" normalizeH="0" baseline="0" noProof="0" dirty="0">
                <a:solidFill>
                  <a:srgbClr val="FFFF00"/>
                </a:solidFill>
                <a:latin typeface="Arial" panose="020B0604020202020204" pitchFamily="34" charset="0"/>
                <a:ea typeface="宋体" panose="02010600030101010101" pitchFamily="2" charset="-122"/>
                <a:cs typeface="+mn-cs"/>
              </a:rPr>
              <a:t>错警因检查结果页</a:t>
            </a:r>
            <a:r>
              <a:rPr kumimoji="0" lang="zh-CN" altLang="en-US" sz="800" kern="1200" cap="none" spc="0" normalizeH="0" baseline="0" noProof="0" dirty="0">
                <a:solidFill>
                  <a:schemeClr val="bg1">
                    <a:lumMod val="95000"/>
                  </a:schemeClr>
                </a:solidFill>
                <a:latin typeface="Arial" panose="020B0604020202020204" pitchFamily="34" charset="0"/>
                <a:ea typeface="宋体" panose="02010600030101010101" pitchFamily="2" charset="-122"/>
                <a:cs typeface="+mn-cs"/>
              </a:rPr>
              <a:t>，在弹出窗口点击右键可打印错警因检查结果</a:t>
            </a:r>
            <a:endParaRPr kumimoji="0" lang="zh-CN" altLang="en-US" sz="800" kern="1200" cap="none" spc="0" normalizeH="0" baseline="0" noProof="0" dirty="0">
              <a:solidFill>
                <a:schemeClr val="bg1">
                  <a:lumMod val="95000"/>
                </a:schemeClr>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p:txBody>
          <a:bodyPr vert="horz" wrap="square" lIns="0" tIns="45720" rIns="0" bIns="0" anchor="b" anchorCtr="0"/>
          <a:p>
            <a:pPr eaLnBrk="1" hangingPunct="1"/>
            <a:r>
              <a:rPr lang="zh-CN" altLang="en-US" sz="3200" dirty="0">
                <a:ea typeface="宋体" panose="02010600030101010101" pitchFamily="2" charset="-122"/>
              </a:rPr>
              <a:t>所有填报指标应关注上下两年数据对比</a:t>
            </a:r>
            <a:endParaRPr lang="zh-CN" altLang="en-US" sz="3200" dirty="0">
              <a:ea typeface="宋体" panose="02010600030101010101" pitchFamily="2" charset="-122"/>
            </a:endParaRPr>
          </a:p>
        </p:txBody>
      </p:sp>
      <p:pic>
        <p:nvPicPr>
          <p:cNvPr id="20483" name="Picture 2"/>
          <p:cNvPicPr>
            <a:picLocks noGrp="1" noChangeAspect="1"/>
          </p:cNvPicPr>
          <p:nvPr>
            <p:ph idx="1"/>
          </p:nvPr>
        </p:nvPicPr>
        <p:blipFill>
          <a:blip r:embed="rId1"/>
          <a:srcRect/>
          <a:stretch>
            <a:fillRect/>
          </a:stretch>
        </p:blipFill>
        <p:spPr>
          <a:xfrm>
            <a:off x="496888" y="1935163"/>
            <a:ext cx="8150225" cy="438943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p:txBody>
          <a:bodyPr vert="horz" wrap="square" lIns="0" tIns="45720" rIns="0" bIns="0" anchor="b" anchorCtr="0"/>
          <a:p>
            <a:pPr eaLnBrk="1" hangingPunct="1"/>
            <a:r>
              <a:rPr lang="zh-CN" altLang="en-US" sz="2000" dirty="0">
                <a:ea typeface="宋体" panose="02010600030101010101" pitchFamily="2" charset="-122"/>
              </a:rPr>
              <a:t>       所有填报指标应关注上下两年数据对比。</a:t>
            </a:r>
            <a:r>
              <a:rPr lang="zh-CN" altLang="zh-CN" sz="2000" dirty="0">
                <a:ea typeface="宋体" panose="02010600030101010101" pitchFamily="2" charset="-122"/>
              </a:rPr>
              <a:t>报表中所有</a:t>
            </a:r>
            <a:r>
              <a:rPr lang="zh-CN" altLang="zh-CN" sz="2000" b="1" dirty="0">
                <a:solidFill>
                  <a:srgbClr val="FF0000"/>
                </a:solidFill>
                <a:ea typeface="宋体" panose="02010600030101010101" pitchFamily="2" charset="-122"/>
              </a:rPr>
              <a:t>增减变幅超</a:t>
            </a:r>
            <a:r>
              <a:rPr lang="en-US" altLang="zh-CN" sz="2000" b="1" dirty="0">
                <a:solidFill>
                  <a:srgbClr val="FF0000"/>
                </a:solidFill>
                <a:ea typeface="宋体" panose="02010600030101010101" pitchFamily="2" charset="-122"/>
              </a:rPr>
              <a:t>30%</a:t>
            </a:r>
            <a:r>
              <a:rPr lang="zh-CN" altLang="zh-CN" sz="2000" dirty="0">
                <a:ea typeface="宋体" panose="02010600030101010101" pitchFamily="2" charset="-122"/>
              </a:rPr>
              <a:t>的指标</a:t>
            </a:r>
            <a:r>
              <a:rPr lang="zh-CN" altLang="en-US" sz="2000" dirty="0">
                <a:ea typeface="宋体" panose="02010600030101010101" pitchFamily="2" charset="-122"/>
              </a:rPr>
              <a:t>要</a:t>
            </a:r>
            <a:r>
              <a:rPr lang="zh-CN" altLang="zh-CN" sz="2000" dirty="0">
                <a:ea typeface="宋体" panose="02010600030101010101" pitchFamily="2" charset="-122"/>
              </a:rPr>
              <a:t>在提交说明中具体分析变幅过大的原因。（提交说明写在点击提交之后弹出的对话框中</a:t>
            </a:r>
            <a:r>
              <a:rPr lang="en-US" altLang="zh-CN" sz="2000" dirty="0">
                <a:ea typeface="宋体" panose="02010600030101010101" pitchFamily="2" charset="-122"/>
              </a:rPr>
              <a:t>.</a:t>
            </a:r>
            <a:r>
              <a:rPr lang="zh-CN" altLang="zh-CN" sz="2000" dirty="0">
                <a:ea typeface="宋体" panose="02010600030101010101" pitchFamily="2" charset="-122"/>
              </a:rPr>
              <a:t>）</a:t>
            </a:r>
            <a:r>
              <a:rPr lang="zh-CN" altLang="en-US" sz="2000" b="1" dirty="0">
                <a:solidFill>
                  <a:srgbClr val="FF0000"/>
                </a:solidFill>
                <a:ea typeface="宋体" panose="02010600030101010101" pitchFamily="2" charset="-122"/>
              </a:rPr>
              <a:t>注意：图为测试表，实际填报要求保留整数</a:t>
            </a:r>
            <a:endParaRPr lang="zh-CN" altLang="en-US" sz="2000" b="1" dirty="0">
              <a:solidFill>
                <a:srgbClr val="FF0000"/>
              </a:solidFill>
              <a:ea typeface="宋体" panose="02010600030101010101" pitchFamily="2" charset="-122"/>
            </a:endParaRPr>
          </a:p>
        </p:txBody>
      </p:sp>
      <p:pic>
        <p:nvPicPr>
          <p:cNvPr id="21507" name="Picture 2"/>
          <p:cNvPicPr>
            <a:picLocks noGrp="1" noChangeAspect="1"/>
          </p:cNvPicPr>
          <p:nvPr>
            <p:ph idx="1"/>
          </p:nvPr>
        </p:nvPicPr>
        <p:blipFill>
          <a:blip r:embed="rId1"/>
          <a:srcRect/>
          <a:stretch>
            <a:fillRect/>
          </a:stretch>
        </p:blipFill>
        <p:spPr>
          <a:xfrm>
            <a:off x="457200" y="1976438"/>
            <a:ext cx="8229600" cy="430688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p:txBody>
          <a:bodyPr vert="horz" wrap="square" lIns="0" tIns="45720" rIns="0" bIns="0" numCol="1" anchor="b"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000" b="0" i="0" u="none" strike="noStrike" kern="1200" cap="none" spc="0" normalizeH="0" baseline="0" noProof="0" dirty="0" smtClean="0">
                <a:ln>
                  <a:noFill/>
                </a:ln>
                <a:solidFill>
                  <a:srgbClr val="FF0000"/>
                </a:solidFill>
                <a:effectLst/>
                <a:uLnTx/>
                <a:uFillTx/>
                <a:latin typeface="+mj-lt"/>
                <a:ea typeface="宋体" panose="02010600030101010101" pitchFamily="2" charset="-122"/>
                <a:cs typeface="+mj-cs"/>
              </a:rPr>
              <a:t>红</a:t>
            </a:r>
            <a:r>
              <a:rPr kumimoji="0" lang="zh-CN" altLang="en-US" sz="5000" b="0" i="0" u="none" strike="noStrike" kern="1200" cap="none" spc="0" normalizeH="0" baseline="0" noProof="0" dirty="0" smtClean="0">
                <a:ln>
                  <a:noFill/>
                </a:ln>
                <a:solidFill>
                  <a:schemeClr val="tx2"/>
                </a:solidFill>
                <a:effectLst/>
                <a:uLnTx/>
                <a:uFillTx/>
                <a:latin typeface="+mj-lt"/>
                <a:ea typeface="宋体" panose="02010600030101010101" pitchFamily="2" charset="-122"/>
                <a:cs typeface="+mj-cs"/>
              </a:rPr>
              <a:t>框中为项目表填报按钮位置</a:t>
            </a:r>
            <a:endParaRPr kumimoji="0" lang="zh-CN" altLang="en-US" sz="5000" b="0" i="0" u="none" strike="noStrike" kern="1200" cap="none" spc="0" normalizeH="0" baseline="0" noProof="0" dirty="0" smtClean="0">
              <a:ln>
                <a:noFill/>
              </a:ln>
              <a:solidFill>
                <a:schemeClr val="tx2"/>
              </a:solidFill>
              <a:effectLst/>
              <a:uLnTx/>
              <a:uFillTx/>
              <a:latin typeface="+mj-lt"/>
              <a:ea typeface="宋体" panose="02010600030101010101" pitchFamily="2" charset="-122"/>
              <a:cs typeface="+mj-cs"/>
            </a:endParaRPr>
          </a:p>
        </p:txBody>
      </p:sp>
      <p:pic>
        <p:nvPicPr>
          <p:cNvPr id="22531" name="Picture 2"/>
          <p:cNvPicPr>
            <a:picLocks noGrp="1" noChangeAspect="1"/>
          </p:cNvPicPr>
          <p:nvPr>
            <p:ph idx="1"/>
          </p:nvPr>
        </p:nvPicPr>
        <p:blipFill>
          <a:blip r:embed="rId1"/>
          <a:srcRect/>
          <a:stretch>
            <a:fillRect/>
          </a:stretch>
        </p:blipFill>
        <p:spPr>
          <a:xfrm>
            <a:off x="533400" y="1935163"/>
            <a:ext cx="8077200" cy="43894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p:txBody>
          <a:bodyPr vert="horz" wrap="square" lIns="0" tIns="45720" rIns="0" bIns="0" anchor="b" anchorCtr="0"/>
          <a:p>
            <a:pPr eaLnBrk="1" hangingPunct="1"/>
            <a:r>
              <a:rPr lang="zh-CN" altLang="en-US" sz="3600" dirty="0">
                <a:ea typeface="宋体" panose="02010600030101010101" pitchFamily="2" charset="-122"/>
              </a:rPr>
              <a:t>点击修改按钮可以直接修改错误数据</a:t>
            </a:r>
            <a:endParaRPr lang="zh-CN" altLang="en-US" sz="3600" dirty="0">
              <a:ea typeface="宋体" panose="02010600030101010101" pitchFamily="2" charset="-122"/>
            </a:endParaRPr>
          </a:p>
        </p:txBody>
      </p:sp>
      <p:pic>
        <p:nvPicPr>
          <p:cNvPr id="23555" name="Picture 2"/>
          <p:cNvPicPr>
            <a:picLocks noGrp="1" noChangeAspect="1"/>
          </p:cNvPicPr>
          <p:nvPr>
            <p:ph idx="1"/>
          </p:nvPr>
        </p:nvPicPr>
        <p:blipFill>
          <a:blip r:embed="rId1"/>
          <a:srcRect/>
          <a:stretch>
            <a:fillRect/>
          </a:stretch>
        </p:blipFill>
        <p:spPr>
          <a:xfrm>
            <a:off x="552450" y="1935163"/>
            <a:ext cx="8039100" cy="43894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0" tIns="45720" rIns="0" bIns="0" anchor="b" anchorCtr="0"/>
          <a:p>
            <a:pPr eaLnBrk="1" hangingPunct="1"/>
            <a:r>
              <a:rPr lang="zh-CN" altLang="en-US" sz="1400" dirty="0">
                <a:solidFill>
                  <a:schemeClr val="tx1"/>
                </a:solidFill>
                <a:ea typeface="宋体" panose="02010600030101010101" pitchFamily="2" charset="-122"/>
              </a:rPr>
              <a:t>      点击</a:t>
            </a:r>
            <a:r>
              <a:rPr lang="zh-CN" altLang="en-US" sz="1400" b="1" dirty="0">
                <a:solidFill>
                  <a:schemeClr val="tx1"/>
                </a:solidFill>
                <a:ea typeface="宋体" panose="02010600030101010101" pitchFamily="2" charset="-122"/>
              </a:rPr>
              <a:t>填写</a:t>
            </a:r>
            <a:r>
              <a:rPr lang="zh-CN" altLang="en-US" sz="1400" dirty="0">
                <a:solidFill>
                  <a:schemeClr val="tx1"/>
                </a:solidFill>
                <a:ea typeface="宋体" panose="02010600030101010101" pitchFamily="2" charset="-122"/>
              </a:rPr>
              <a:t>可直接填写警告的说明。</a:t>
            </a:r>
            <a:r>
              <a:rPr lang="zh-CN" altLang="en-US" sz="1400" dirty="0">
                <a:solidFill>
                  <a:srgbClr val="FF0000"/>
                </a:solidFill>
                <a:ea typeface="宋体" panose="02010600030101010101" pitchFamily="2" charset="-122"/>
              </a:rPr>
              <a:t>注意此处说明只针对机审产生的具体警告，与提交说明不同。企业还需对报表中上下两年指标变幅超过</a:t>
            </a:r>
            <a:r>
              <a:rPr lang="en-US" altLang="zh-CN" sz="1400" dirty="0">
                <a:solidFill>
                  <a:srgbClr val="FF0000"/>
                </a:solidFill>
                <a:ea typeface="宋体" panose="02010600030101010101" pitchFamily="2" charset="-122"/>
              </a:rPr>
              <a:t>30%</a:t>
            </a:r>
            <a:r>
              <a:rPr lang="zh-CN" altLang="en-US" sz="1400" dirty="0">
                <a:solidFill>
                  <a:srgbClr val="FF0000"/>
                </a:solidFill>
                <a:ea typeface="宋体" panose="02010600030101010101" pitchFamily="2" charset="-122"/>
              </a:rPr>
              <a:t>的数据及企业某些特殊原因产生的数据异常进行提交说明。</a:t>
            </a:r>
            <a:endParaRPr lang="zh-CN" altLang="en-US" sz="1400" dirty="0">
              <a:solidFill>
                <a:srgbClr val="FF0000"/>
              </a:solidFill>
              <a:ea typeface="宋体" panose="02010600030101010101" pitchFamily="2" charset="-122"/>
            </a:endParaRPr>
          </a:p>
        </p:txBody>
      </p:sp>
      <p:pic>
        <p:nvPicPr>
          <p:cNvPr id="24579" name="Picture 2"/>
          <p:cNvPicPr>
            <a:picLocks noGrp="1" noChangeAspect="1"/>
          </p:cNvPicPr>
          <p:nvPr>
            <p:ph idx="1"/>
          </p:nvPr>
        </p:nvPicPr>
        <p:blipFill>
          <a:blip r:embed="rId1"/>
          <a:srcRect/>
          <a:stretch>
            <a:fillRect/>
          </a:stretch>
        </p:blipFill>
        <p:spPr>
          <a:xfrm>
            <a:off x="458788" y="1935163"/>
            <a:ext cx="8226425"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火炬统计企业年报</a:t>
            </a:r>
            <a:endParaRPr lang="zh-CN" altLang="en-US" dirty="0">
              <a:ea typeface="宋体" panose="02010600030101010101" pitchFamily="2" charset="-122"/>
            </a:endParaRPr>
          </a:p>
        </p:txBody>
      </p:sp>
      <p:sp>
        <p:nvSpPr>
          <p:cNvPr id="6147" name="内容占位符 2"/>
          <p:cNvSpPr>
            <a:spLocks noGrp="1"/>
          </p:cNvSpPr>
          <p:nvPr>
            <p:ph idx="1"/>
          </p:nvPr>
        </p:nvSpPr>
        <p:spPr>
          <a:xfrm>
            <a:off x="457200" y="1935480"/>
            <a:ext cx="8229600" cy="4591685"/>
          </a:xfrm>
        </p:spPr>
        <p:txBody>
          <a:bodyPr vert="horz" wrap="square" lIns="91440" tIns="45720" rIns="91440" bIns="45720" anchor="t" anchorCtr="0"/>
          <a:p>
            <a:pPr eaLnBrk="1" hangingPunct="1"/>
            <a:r>
              <a:rPr lang="zh-CN" altLang="en-US" sz="2000" dirty="0">
                <a:ea typeface="宋体" panose="02010600030101010101" pitchFamily="2" charset="-122"/>
              </a:rPr>
              <a:t>报送时间：</a:t>
            </a:r>
            <a:r>
              <a:rPr lang="en-US" altLang="zh-CN" sz="2000" dirty="0">
                <a:ea typeface="宋体" panose="02010600030101010101" pitchFamily="2" charset="-122"/>
              </a:rPr>
              <a:t>2023</a:t>
            </a:r>
            <a:r>
              <a:rPr lang="zh-CN" altLang="en-US" sz="2000" dirty="0">
                <a:ea typeface="宋体" panose="02010600030101010101" pitchFamily="2" charset="-122"/>
              </a:rPr>
              <a:t>年</a:t>
            </a:r>
            <a:r>
              <a:rPr lang="en-US" altLang="zh-CN" sz="2000" dirty="0">
                <a:ea typeface="宋体" panose="02010600030101010101" pitchFamily="2" charset="-122"/>
              </a:rPr>
              <a:t>3</a:t>
            </a:r>
            <a:r>
              <a:rPr lang="zh-CN" altLang="en-US" sz="2000" dirty="0">
                <a:ea typeface="宋体" panose="02010600030101010101" pitchFamily="2" charset="-122"/>
              </a:rPr>
              <a:t>月</a:t>
            </a:r>
            <a:r>
              <a:rPr lang="en-US" altLang="zh-CN" sz="2000" dirty="0">
                <a:ea typeface="宋体" panose="02010600030101010101" pitchFamily="2" charset="-122"/>
              </a:rPr>
              <a:t>20</a:t>
            </a:r>
            <a:r>
              <a:rPr lang="zh-CN" altLang="en-US" sz="2000" dirty="0">
                <a:ea typeface="宋体" panose="02010600030101010101" pitchFamily="2" charset="-122"/>
              </a:rPr>
              <a:t>日前完成网上填报，</a:t>
            </a:r>
            <a:r>
              <a:rPr lang="en-US" altLang="zh-CN" sz="2000" dirty="0">
                <a:ea typeface="宋体" panose="02010600030101010101" pitchFamily="2" charset="-122"/>
              </a:rPr>
              <a:t>3</a:t>
            </a:r>
            <a:r>
              <a:rPr lang="zh-CN" altLang="en-US" sz="2000" dirty="0">
                <a:ea typeface="宋体" panose="02010600030101010101" pitchFamily="2" charset="-122"/>
              </a:rPr>
              <a:t>月</a:t>
            </a:r>
            <a:r>
              <a:rPr lang="en-US" altLang="zh-CN" sz="2000" dirty="0">
                <a:ea typeface="宋体" panose="02010600030101010101" pitchFamily="2" charset="-122"/>
              </a:rPr>
              <a:t>24</a:t>
            </a:r>
            <a:r>
              <a:rPr lang="zh-CN" altLang="en-US" sz="2000" dirty="0">
                <a:ea typeface="宋体" panose="02010600030101010101" pitchFamily="2" charset="-122"/>
              </a:rPr>
              <a:t>日前完成</a:t>
            </a:r>
            <a:r>
              <a:rPr lang="en-US" altLang="zh-CN" sz="2000" dirty="0">
                <a:ea typeface="宋体" panose="02010600030101010101" pitchFamily="2" charset="-122"/>
              </a:rPr>
              <a:t>pdf</a:t>
            </a:r>
            <a:r>
              <a:rPr lang="zh-CN" altLang="en-US" sz="2000" dirty="0">
                <a:ea typeface="宋体" panose="02010600030101010101" pitchFamily="2" charset="-122"/>
              </a:rPr>
              <a:t>版报送工作。</a:t>
            </a:r>
            <a:endParaRPr lang="en-US" altLang="zh-CN" sz="2000" dirty="0">
              <a:ea typeface="宋体" panose="02010600030101010101" pitchFamily="2" charset="-122"/>
            </a:endParaRPr>
          </a:p>
          <a:p>
            <a:pPr eaLnBrk="1" hangingPunct="1"/>
            <a:r>
              <a:rPr lang="zh-CN" altLang="en-US" sz="2000" dirty="0">
                <a:ea typeface="宋体" panose="02010600030101010101" pitchFamily="2" charset="-122"/>
              </a:rPr>
              <a:t>填报网址：</a:t>
            </a:r>
            <a:r>
              <a:rPr lang="en-US" altLang="zh-CN" sz="2000" dirty="0">
                <a:ea typeface="宋体" panose="02010600030101010101" pitchFamily="2" charset="-122"/>
              </a:rPr>
              <a:t>  https://fuwu.most.gov.cn/</a:t>
            </a:r>
            <a:endParaRPr lang="en-US" altLang="zh-CN" sz="2000" dirty="0">
              <a:ea typeface="宋体" panose="02010600030101010101" pitchFamily="2" charset="-122"/>
            </a:endParaRPr>
          </a:p>
          <a:p>
            <a:pPr eaLnBrk="1" hangingPunct="1"/>
            <a:r>
              <a:rPr lang="zh-CN" altLang="en-US" sz="2000" dirty="0">
                <a:ea typeface="宋体" panose="02010600030101010101" pitchFamily="2" charset="-122"/>
              </a:rPr>
              <a:t>填报要求：</a:t>
            </a:r>
            <a:endParaRPr lang="zh-CN" altLang="en-US" sz="2000" dirty="0">
              <a:ea typeface="宋体" panose="02010600030101010101" pitchFamily="2" charset="-122"/>
            </a:endParaRPr>
          </a:p>
          <a:p>
            <a:pPr marL="0" indent="0" eaLnBrk="1" hangingPunct="1">
              <a:buNone/>
            </a:pPr>
            <a:r>
              <a:rPr lang="en-US" sz="2000" dirty="0">
                <a:ea typeface="宋体" panose="02010600030101010101" pitchFamily="2" charset="-122"/>
              </a:rPr>
              <a:t>      </a:t>
            </a:r>
            <a:r>
              <a:rPr sz="2000" dirty="0">
                <a:ea typeface="宋体" panose="02010600030101010101" pitchFamily="2" charset="-122"/>
              </a:rPr>
              <a:t>所有网报材料</a:t>
            </a:r>
            <a:r>
              <a:rPr lang="zh-CN" sz="2000" dirty="0">
                <a:ea typeface="宋体" panose="02010600030101010101" pitchFamily="2" charset="-122"/>
              </a:rPr>
              <a:t>提交后</a:t>
            </a:r>
            <a:r>
              <a:rPr sz="2000" dirty="0">
                <a:ea typeface="宋体" panose="02010600030101010101" pitchFamily="2" charset="-122"/>
              </a:rPr>
              <a:t>需经过市、省两级审核。通过省市两级审核的企业可以报送pdf版报表。pdf版报表要求如下： </a:t>
            </a:r>
            <a:endParaRPr sz="2000" dirty="0">
              <a:ea typeface="宋体" panose="02010600030101010101" pitchFamily="2" charset="-122"/>
            </a:endParaRPr>
          </a:p>
          <a:p>
            <a:pPr indent="0" eaLnBrk="1" latinLnBrk="0" hangingPunct="1">
              <a:spcBef>
                <a:spcPts val="0"/>
              </a:spcBef>
              <a:buFontTx/>
              <a:buNone/>
            </a:pPr>
            <a:r>
              <a:rPr sz="2000" dirty="0">
                <a:ea typeface="宋体" panose="02010600030101010101" pitchFamily="2" charset="-122"/>
              </a:rPr>
              <a:t>  1．网上打印包括带水印报表和错警因检查结果各一份。</a:t>
            </a:r>
            <a:endParaRPr sz="2000" dirty="0">
              <a:ea typeface="宋体" panose="02010600030101010101" pitchFamily="2" charset="-122"/>
            </a:endParaRPr>
          </a:p>
          <a:p>
            <a:pPr indent="0" eaLnBrk="1" latinLnBrk="0" hangingPunct="1">
              <a:spcBef>
                <a:spcPts val="0"/>
              </a:spcBef>
              <a:buFontTx/>
              <a:buNone/>
            </a:pPr>
            <a:r>
              <a:rPr sz="2000" dirty="0">
                <a:ea typeface="宋体" panose="02010600030101010101" pitchFamily="2" charset="-122"/>
              </a:rPr>
              <a:t>  2．报表须带法人签字并盖公章。错警因检查结果须盖公章。</a:t>
            </a:r>
            <a:endParaRPr sz="2000" dirty="0">
              <a:ea typeface="宋体" panose="02010600030101010101" pitchFamily="2" charset="-122"/>
            </a:endParaRPr>
          </a:p>
          <a:p>
            <a:pPr indent="0" eaLnBrk="1" latinLnBrk="0" hangingPunct="1">
              <a:spcBef>
                <a:spcPts val="0"/>
              </a:spcBef>
              <a:buFontTx/>
              <a:buNone/>
            </a:pPr>
            <a:r>
              <a:rPr lang="en-US" sz="2000" dirty="0">
                <a:ea typeface="宋体" panose="02010600030101010101" pitchFamily="2" charset="-122"/>
              </a:rPr>
              <a:t>  </a:t>
            </a:r>
            <a:r>
              <a:rPr sz="2000" dirty="0">
                <a:ea typeface="宋体" panose="02010600030101010101" pitchFamily="2" charset="-122"/>
              </a:rPr>
              <a:t>3．请填报单位在完成省、市两级审核后，将纸质报表及错警因检查结果页扫描共同生成一个.pdf文件，并在3月24日前发送到asgqhjtj@163.com电子邮箱中。</a:t>
            </a:r>
            <a:endParaRPr sz="2000" dirty="0">
              <a:ea typeface="宋体" panose="02010600030101010101" pitchFamily="2" charset="-122"/>
            </a:endParaRPr>
          </a:p>
          <a:p>
            <a:pPr indent="0" eaLnBrk="1" latinLnBrk="0" hangingPunct="1">
              <a:spcBef>
                <a:spcPts val="0"/>
              </a:spcBef>
              <a:buFontTx/>
              <a:buNone/>
            </a:pPr>
            <a:r>
              <a:rPr lang="en-US" sz="2000" dirty="0">
                <a:ea typeface="宋体" panose="02010600030101010101" pitchFamily="2" charset="-122"/>
              </a:rPr>
              <a:t>  </a:t>
            </a:r>
            <a:r>
              <a:rPr sz="2000" dirty="0">
                <a:ea typeface="宋体" panose="02010600030101010101" pitchFamily="2" charset="-122"/>
              </a:rPr>
              <a:t>4.pdf文件要求错警因检查结果页为文件第一页。第二页至最后一页为报表扫描页，按页码顺序排序。文件以企业全称命名，不接受其他文件格式、单页扫描或压缩文件。</a:t>
            </a:r>
            <a:r>
              <a:rPr lang="en-US" altLang="zh-CN" sz="2000" dirty="0">
                <a:ea typeface="宋体" panose="02010600030101010101" pitchFamily="2" charset="-122"/>
              </a:rPr>
              <a:t>	</a:t>
            </a:r>
            <a:endParaRPr lang="zh-CN" altLang="en-US" sz="2000" dirty="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p:txBody>
          <a:bodyPr vert="horz" wrap="square" lIns="0" tIns="45720" rIns="0" bIns="0" anchor="b" anchorCtr="0"/>
          <a:p>
            <a:pPr eaLnBrk="1" hangingPunct="1"/>
            <a:r>
              <a:rPr lang="zh-CN" altLang="en-US" sz="3200" dirty="0">
                <a:ea typeface="宋体" panose="02010600030101010101" pitchFamily="2" charset="-122"/>
              </a:rPr>
              <a:t>      </a:t>
            </a:r>
            <a:r>
              <a:rPr lang="zh-CN" altLang="en-US" sz="3200" dirty="0">
                <a:solidFill>
                  <a:srgbClr val="FF0000"/>
                </a:solidFill>
                <a:ea typeface="宋体" panose="02010600030101010101" pitchFamily="2" charset="-122"/>
              </a:rPr>
              <a:t> 再次提交时只需对本次打回问题写提交说明不需要重复写之前的提交说明。</a:t>
            </a:r>
            <a:endParaRPr lang="zh-CN" altLang="en-US" sz="3200" dirty="0">
              <a:solidFill>
                <a:srgbClr val="FF0000"/>
              </a:solidFill>
              <a:ea typeface="宋体" panose="02010600030101010101" pitchFamily="2" charset="-122"/>
            </a:endParaRPr>
          </a:p>
        </p:txBody>
      </p:sp>
      <p:pic>
        <p:nvPicPr>
          <p:cNvPr id="25603" name="Picture 2"/>
          <p:cNvPicPr>
            <a:picLocks noGrp="1" noChangeAspect="1"/>
          </p:cNvPicPr>
          <p:nvPr>
            <p:ph idx="1"/>
          </p:nvPr>
        </p:nvPicPr>
        <p:blipFill>
          <a:blip r:embed="rId1"/>
          <a:srcRect/>
          <a:stretch>
            <a:fillRect/>
          </a:stretch>
        </p:blipFill>
        <p:spPr>
          <a:xfrm>
            <a:off x="511175" y="1935163"/>
            <a:ext cx="8121650" cy="4389437"/>
          </a:xfrm>
        </p:spPr>
      </p:pic>
      <p:sp>
        <p:nvSpPr>
          <p:cNvPr id="25604" name="TextBox 4"/>
          <p:cNvSpPr txBox="1">
            <a:spLocks noChangeArrowheads="1"/>
          </p:cNvSpPr>
          <p:nvPr/>
        </p:nvSpPr>
        <p:spPr bwMode="auto">
          <a:xfrm>
            <a:off x="7162800" y="4114800"/>
            <a:ext cx="1219200" cy="461963"/>
          </a:xfrm>
          <a:prstGeom prst="rect">
            <a:avLst/>
          </a:prstGeom>
          <a:solidFill>
            <a:schemeClr val="accent5">
              <a:lumMod val="75000"/>
            </a:schemeClr>
          </a:solidFill>
          <a:ln w="9525">
            <a:solidFill>
              <a:srgbClr val="FF0000"/>
            </a:solidFill>
            <a:prstDash val="dash"/>
            <a:miter lim="800000"/>
          </a:ln>
        </p:spPr>
        <p:txBody>
          <a:bodyPr>
            <a:spAutoFit/>
          </a:bodyPr>
          <a:lstStyle/>
          <a:p>
            <a:pPr marR="0" defTabSz="914400" eaLnBrk="0" hangingPunct="0">
              <a:buClrTx/>
              <a:buSzTx/>
              <a:buFontTx/>
              <a:buNone/>
              <a:defRPr/>
            </a:pPr>
            <a:r>
              <a:rPr kumimoji="0" lang="zh-CN" altLang="en-US" sz="800" b="1" kern="1200" cap="none" spc="0" normalizeH="0" baseline="0" noProof="0" dirty="0">
                <a:solidFill>
                  <a:srgbClr val="FFFF66"/>
                </a:solidFill>
                <a:latin typeface="Arial" panose="020B0604020202020204" pitchFamily="34" charset="0"/>
                <a:ea typeface="宋体" panose="02010600030101010101" pitchFamily="2" charset="-122"/>
                <a:cs typeface="+mn-cs"/>
              </a:rPr>
              <a:t>点击这个按钮可以看到数据上报进度（全部的打回说明列表）。</a:t>
            </a:r>
            <a:endParaRPr kumimoji="0" lang="zh-CN" altLang="en-US" sz="800" b="1" kern="1200" cap="none" spc="0" normalizeH="0" baseline="0" noProof="0" dirty="0">
              <a:solidFill>
                <a:srgbClr val="FFFF66"/>
              </a:solidFill>
              <a:latin typeface="Arial" panose="020B0604020202020204" pitchFamily="34" charset="0"/>
              <a:ea typeface="宋体" panose="02010600030101010101" pitchFamily="2" charset="-122"/>
              <a:cs typeface="+mn-cs"/>
            </a:endParaRPr>
          </a:p>
        </p:txBody>
      </p:sp>
      <p:sp>
        <p:nvSpPr>
          <p:cNvPr id="25605" name="上箭头 5"/>
          <p:cNvSpPr/>
          <p:nvPr/>
        </p:nvSpPr>
        <p:spPr>
          <a:xfrm>
            <a:off x="7162800" y="3886200"/>
            <a:ext cx="152400" cy="228600"/>
          </a:xfrm>
          <a:prstGeom prst="upArrow">
            <a:avLst>
              <a:gd name="adj1" fmla="val 50000"/>
              <a:gd name="adj2" fmla="val 50000"/>
            </a:avLst>
          </a:prstGeom>
          <a:solidFill>
            <a:srgbClr val="FF0000"/>
          </a:solidFill>
          <a:ln w="9525" cap="flat" cmpd="sng">
            <a:solidFill>
              <a:schemeClr val="tx1"/>
            </a:solidFill>
            <a:prstDash val="solid"/>
            <a:round/>
            <a:headEnd type="none" w="med" len="med"/>
            <a:tailEnd type="none" w="med" len="med"/>
          </a:ln>
        </p:spPr>
        <p:txBody>
          <a:bodyPr/>
          <a:p>
            <a:pPr eaLnBrk="0" hangingPunct="0"/>
            <a:endParaRPr lang="zh-CN" altLang="en-US" dirty="0">
              <a:solidFill>
                <a:srgbClr val="FF0000"/>
              </a:solidFill>
              <a:latin typeface="Arial" panose="020B0604020202020204" pitchFamily="34" charset="0"/>
            </a:endParaRPr>
          </a:p>
        </p:txBody>
      </p:sp>
      <p:sp>
        <p:nvSpPr>
          <p:cNvPr id="25606" name="TextBox 6"/>
          <p:cNvSpPr txBox="1"/>
          <p:nvPr/>
        </p:nvSpPr>
        <p:spPr>
          <a:xfrm>
            <a:off x="7772400" y="2895600"/>
            <a:ext cx="838200" cy="369888"/>
          </a:xfrm>
          <a:prstGeom prst="rect">
            <a:avLst/>
          </a:prstGeom>
          <a:noFill/>
          <a:ln w="9525">
            <a:noFill/>
          </a:ln>
        </p:spPr>
        <p:txBody>
          <a:bodyPr>
            <a:spAutoFit/>
          </a:bodyPr>
          <a:p>
            <a:pPr eaLnBrk="0" hangingPunct="0"/>
            <a:r>
              <a:rPr lang="zh-CN" altLang="en-US" sz="900" b="1" dirty="0">
                <a:solidFill>
                  <a:srgbClr val="FFFF00"/>
                </a:solidFill>
                <a:latin typeface="Arial" panose="020B0604020202020204" pitchFamily="34" charset="0"/>
              </a:rPr>
              <a:t>打印按钮在这里</a:t>
            </a:r>
            <a:endParaRPr lang="zh-CN" altLang="en-US" sz="900" b="1" dirty="0">
              <a:solidFill>
                <a:srgbClr val="FFFF00"/>
              </a:solidFill>
              <a:latin typeface="Arial" panose="020B0604020202020204" pitchFamily="34" charset="0"/>
            </a:endParaRPr>
          </a:p>
        </p:txBody>
      </p:sp>
      <p:sp>
        <p:nvSpPr>
          <p:cNvPr id="25607" name="下箭头 7"/>
          <p:cNvSpPr/>
          <p:nvPr/>
        </p:nvSpPr>
        <p:spPr>
          <a:xfrm>
            <a:off x="8229600" y="3124200"/>
            <a:ext cx="198438" cy="152400"/>
          </a:xfrm>
          <a:prstGeom prst="downArrow">
            <a:avLst>
              <a:gd name="adj1" fmla="val 50000"/>
              <a:gd name="adj2" fmla="val 50000"/>
            </a:avLst>
          </a:prstGeom>
          <a:solidFill>
            <a:srgbClr val="FF0000"/>
          </a:solidFill>
          <a:ln w="9525" cap="flat" cmpd="sng">
            <a:solidFill>
              <a:schemeClr val="tx1"/>
            </a:solidFill>
            <a:prstDash val="solid"/>
            <a:round/>
            <a:headEnd type="none" w="med" len="med"/>
            <a:tailEnd type="none" w="med" len="med"/>
          </a:ln>
        </p:spPr>
        <p:txBody>
          <a:bodyPr/>
          <a:p>
            <a:pPr eaLnBrk="0" hangingPunct="0"/>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p:txBody>
          <a:bodyPr vert="horz" wrap="square" lIns="0" tIns="45720" rIns="0" bIns="0" anchor="b" anchorCtr="0"/>
          <a:p>
            <a:pPr eaLnBrk="1" hangingPunct="1"/>
            <a:r>
              <a:rPr lang="zh-CN" altLang="en-US" sz="2800" dirty="0">
                <a:solidFill>
                  <a:schemeClr val="tx1"/>
                </a:solidFill>
                <a:ea typeface="宋体" panose="02010600030101010101" pitchFamily="2" charset="-122"/>
              </a:rPr>
              <a:t>注：在上页图中有标注</a:t>
            </a:r>
            <a:r>
              <a:rPr lang="zh-CN" altLang="en-US" sz="2800" b="1" dirty="0">
                <a:solidFill>
                  <a:srgbClr val="FF0000"/>
                </a:solidFill>
                <a:ea typeface="宋体" panose="02010600030101010101" pitchFamily="2" charset="-122"/>
              </a:rPr>
              <a:t>数据上报进度</a:t>
            </a:r>
            <a:r>
              <a:rPr lang="zh-CN" altLang="en-US" sz="2800" dirty="0">
                <a:solidFill>
                  <a:schemeClr val="tx1"/>
                </a:solidFill>
                <a:ea typeface="宋体" panose="02010600030101010101" pitchFamily="2" charset="-122"/>
              </a:rPr>
              <a:t>按钮位置</a:t>
            </a:r>
            <a:endParaRPr lang="zh-CN" altLang="en-US" sz="2800" dirty="0">
              <a:solidFill>
                <a:schemeClr val="tx1"/>
              </a:solidFill>
              <a:ea typeface="宋体" panose="02010600030101010101" pitchFamily="2" charset="-122"/>
            </a:endParaRPr>
          </a:p>
        </p:txBody>
      </p:sp>
      <p:pic>
        <p:nvPicPr>
          <p:cNvPr id="26627" name="Picture 2"/>
          <p:cNvPicPr>
            <a:picLocks noGrp="1" noChangeAspect="1"/>
          </p:cNvPicPr>
          <p:nvPr>
            <p:ph idx="1"/>
          </p:nvPr>
        </p:nvPicPr>
        <p:blipFill>
          <a:blip r:embed="rId1"/>
          <a:srcRect/>
          <a:stretch>
            <a:fillRect/>
          </a:stretch>
        </p:blipFill>
        <p:spPr>
          <a:xfrm>
            <a:off x="627063" y="1935163"/>
            <a:ext cx="7889875" cy="43894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custDataLst>
              <p:tags r:id="rId1"/>
            </p:custDataLst>
          </p:nvPr>
        </p:nvPicPr>
        <p:blipFill>
          <a:blip r:embed="rId2"/>
          <a:stretch>
            <a:fillRect/>
          </a:stretch>
        </p:blipFill>
        <p:spPr>
          <a:xfrm>
            <a:off x="381000" y="1371600"/>
            <a:ext cx="8229600" cy="42437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p:txBody>
          <a:bodyPr vert="horz" wrap="square" lIns="0" tIns="45720" rIns="0" bIns="0" anchor="b" anchorCtr="0"/>
          <a:p>
            <a:r>
              <a:rPr lang="zh-CN" altLang="en-US" sz="2400" dirty="0">
                <a:ea typeface="宋体" panose="02010600030101010101" pitchFamily="2" charset="-122"/>
              </a:rPr>
              <a:t>点击“检查”列下边的分数可以跳转打错警因检查结果页面。</a:t>
            </a:r>
            <a:endParaRPr lang="zh-CN" altLang="en-US" sz="2400" dirty="0">
              <a:ea typeface="宋体" panose="02010600030101010101" pitchFamily="2" charset="-122"/>
            </a:endParaRPr>
          </a:p>
        </p:txBody>
      </p:sp>
      <p:pic>
        <p:nvPicPr>
          <p:cNvPr id="28675" name="Picture 3"/>
          <p:cNvPicPr>
            <a:picLocks noGrp="1" noChangeAspect="1"/>
          </p:cNvPicPr>
          <p:nvPr>
            <p:ph idx="1"/>
          </p:nvPr>
        </p:nvPicPr>
        <p:blipFill>
          <a:blip r:embed="rId1"/>
          <a:srcRect/>
          <a:stretch>
            <a:fillRect/>
          </a:stretch>
        </p:blipFill>
        <p:spPr>
          <a:xfrm>
            <a:off x="457200" y="2057400"/>
            <a:ext cx="8229600" cy="1524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381000" y="304800"/>
            <a:ext cx="8229600" cy="457200"/>
          </a:xfrm>
        </p:spPr>
        <p:txBody>
          <a:bodyPr vert="horz" wrap="square" lIns="0" tIns="45720" rIns="0" bIns="0" anchor="b" anchorCtr="0"/>
          <a:p>
            <a:r>
              <a:rPr lang="zh-CN" altLang="en-US" sz="1400" dirty="0">
                <a:ea typeface="隶书"/>
              </a:rPr>
              <a:t>在错警因检查结果页面，右键选择“打印”按钮进行打印。</a:t>
            </a:r>
            <a:endParaRPr lang="zh-CN" altLang="en-US" sz="1400" dirty="0">
              <a:ea typeface="隶书"/>
            </a:endParaRPr>
          </a:p>
        </p:txBody>
      </p:sp>
      <p:pic>
        <p:nvPicPr>
          <p:cNvPr id="29699" name="Picture 2"/>
          <p:cNvPicPr>
            <a:picLocks noChangeAspect="1"/>
          </p:cNvPicPr>
          <p:nvPr/>
        </p:nvPicPr>
        <p:blipFill>
          <a:blip r:embed="rId1"/>
          <a:stretch>
            <a:fillRect/>
          </a:stretch>
        </p:blipFill>
        <p:spPr>
          <a:xfrm>
            <a:off x="381000" y="914400"/>
            <a:ext cx="6934200" cy="40862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2"/>
          <p:cNvSpPr>
            <a:spLocks noGrp="1"/>
          </p:cNvSpPr>
          <p:nvPr>
            <p:ph idx="1"/>
          </p:nvPr>
        </p:nvSpPr>
        <p:spPr>
          <a:xfrm>
            <a:off x="457200" y="609600"/>
            <a:ext cx="8229600" cy="4525963"/>
          </a:xfrm>
        </p:spPr>
        <p:txBody>
          <a:bodyPr vert="horz" wrap="square" lIns="91440" tIns="45720" rIns="91440" bIns="45720" numCol="1" anchor="t" anchorCtr="0" compatLnSpc="1">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联系方式：鞍山市高企微信群。</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需加管理员微信号：wxid_yqmc5l5pd00x21</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进群请注明企业名称，进群后请修改群名片：企业名称+个人姓名及电话</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群内发布鞍山市高企相关文件、通知并解答填报相关问题。</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填报过程如遇国家进一步规范审核要求，届时可能产生大量退表。</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群内将第一时间发布相关调整内容。</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r>
              <a:rPr kumimoji="0" lang="zh-CN" altLang="en-US" sz="2000" b="0" i="0" u="none" strike="noStrike" kern="1200" cap="none" spc="0" normalizeH="0" baseline="0" noProof="0" dirty="0" smtClean="0">
                <a:ln>
                  <a:noFill/>
                </a:ln>
                <a:solidFill>
                  <a:srgbClr val="FF0000"/>
                </a:solidFill>
                <a:effectLst/>
                <a:uLnTx/>
                <a:uFillTx/>
                <a:latin typeface="+mn-lt"/>
                <a:ea typeface="+mn-ea"/>
                <a:cs typeface="+mn-cs"/>
              </a:rPr>
              <a:t>请所有高新技术企业务必进群！</a:t>
            </a:r>
            <a:endParaRPr kumimoji="0" lang="en-US" altLang="zh-CN" sz="2000" b="0" i="0" u="none" strike="noStrike" kern="1200" cap="none" spc="0" normalizeH="0" baseline="0" noProof="0" dirty="0" smtClean="0">
              <a:ln>
                <a:noFill/>
              </a:ln>
              <a:solidFill>
                <a:srgbClr val="FF0000"/>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000" b="0" i="0" u="heavy" strike="noStrike" kern="1200" cap="none" spc="0" normalizeH="0" baseline="0" noProof="0" dirty="0" smtClean="0">
                <a:ln>
                  <a:noFill/>
                </a:ln>
                <a:solidFill>
                  <a:schemeClr val="tx1"/>
                </a:solidFill>
                <a:effectLst/>
                <a:uLnTx/>
                <a:uFillTx/>
                <a:latin typeface="+mn-lt"/>
                <a:ea typeface="+mn-ea"/>
                <a:cs typeface="+mn-cs"/>
              </a:rPr>
              <a:t>填报期间按照国家科技部审核规范，火炬网站可能随时调整审核要求。请所有填报企业无论当前是否已通过市、省级审核，每天仍然登录填报系统，如有退表，请及时按照打回说明进行修改，并再次提交。</a:t>
            </a:r>
            <a:endParaRPr kumimoji="0" lang="en-US" altLang="zh-CN" sz="2000" b="0" i="0" u="heavy"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Tx/>
              <a:buNone/>
              <a:defRPr/>
            </a:pP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defRPr/>
            </a:pP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defRPr/>
            </a:pPr>
            <a:endParaRPr kumimoji="0" lang="zh-CN" alt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idx="1"/>
          </p:nvPr>
        </p:nvSpPr>
        <p:spPr>
          <a:xfrm>
            <a:off x="457200" y="457200"/>
            <a:ext cx="8229600" cy="4525963"/>
          </a:xfrm>
        </p:spPr>
        <p:txBody>
          <a:bodyPr vert="horz" wrap="square" lIns="91440" tIns="45720" rIns="91440" bIns="45720" anchor="t" anchorCtr="0"/>
          <a:p>
            <a:pPr algn="ctr" eaLnBrk="1" hangingPunct="1">
              <a:buFontTx/>
              <a:buNone/>
            </a:pPr>
            <a:endParaRPr lang="en-US" altLang="zh-CN" sz="9600" dirty="0">
              <a:ea typeface="宋体" panose="02010600030101010101" pitchFamily="2" charset="-122"/>
            </a:endParaRPr>
          </a:p>
          <a:p>
            <a:pPr algn="ctr" eaLnBrk="1" hangingPunct="1">
              <a:buFontTx/>
              <a:buNone/>
            </a:pPr>
            <a:r>
              <a:rPr lang="zh-CN" altLang="en-US" sz="8800" dirty="0">
                <a:ea typeface="宋体" panose="02010600030101010101" pitchFamily="2" charset="-122"/>
              </a:rPr>
              <a:t>谢谢！</a:t>
            </a:r>
            <a:endParaRPr lang="zh-CN" altLang="en-US" sz="8800" dirty="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网报要求</a:t>
            </a:r>
            <a:endParaRPr lang="zh-CN" altLang="en-US" dirty="0">
              <a:ea typeface="宋体" panose="02010600030101010101" pitchFamily="2" charset="-122"/>
            </a:endParaRPr>
          </a:p>
        </p:txBody>
      </p:sp>
      <p:sp>
        <p:nvSpPr>
          <p:cNvPr id="8195"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指标以“千元” 为计量单位，均不保留小数。</a:t>
            </a:r>
            <a:endParaRPr lang="zh-CN" altLang="en-US" dirty="0">
              <a:ea typeface="宋体" panose="02010600030101010101" pitchFamily="2" charset="-122"/>
            </a:endParaRPr>
          </a:p>
          <a:p>
            <a:pPr eaLnBrk="1" hangingPunct="1"/>
            <a:r>
              <a:rPr lang="zh-CN" altLang="en-US" dirty="0">
                <a:ea typeface="宋体" panose="02010600030101010101" pitchFamily="2" charset="-122"/>
              </a:rPr>
              <a:t>指标间的逻辑关系正确。</a:t>
            </a:r>
            <a:endParaRPr lang="zh-CN" altLang="en-US" dirty="0">
              <a:ea typeface="宋体" panose="02010600030101010101" pitchFamily="2" charset="-122"/>
            </a:endParaRPr>
          </a:p>
          <a:p>
            <a:pPr eaLnBrk="1" hangingPunct="1"/>
            <a:r>
              <a:rPr lang="zh-CN" altLang="en-US" dirty="0">
                <a:ea typeface="宋体" panose="02010600030101010101" pitchFamily="2" charset="-122"/>
              </a:rPr>
              <a:t>无错误；无警告，警告说明需清楚明确。</a:t>
            </a:r>
            <a:endParaRPr lang="zh-CN" altLang="en-US" dirty="0">
              <a:ea typeface="宋体" panose="02010600030101010101" pitchFamily="2" charset="-122"/>
            </a:endParaRPr>
          </a:p>
          <a:p>
            <a:pPr eaLnBrk="1" hangingPunct="1"/>
            <a:r>
              <a:rPr lang="zh-CN" altLang="en-US" dirty="0">
                <a:ea typeface="宋体" panose="02010600030101010101" pitchFamily="2" charset="-122"/>
              </a:rPr>
              <a:t>指标变幅超</a:t>
            </a:r>
            <a:r>
              <a:rPr lang="en-US" altLang="zh-CN" dirty="0">
                <a:ea typeface="宋体" panose="02010600030101010101" pitchFamily="2" charset="-122"/>
              </a:rPr>
              <a:t>30%</a:t>
            </a:r>
            <a:r>
              <a:rPr lang="zh-CN" altLang="en-US" dirty="0">
                <a:ea typeface="宋体" panose="02010600030101010101" pitchFamily="2" charset="-122"/>
              </a:rPr>
              <a:t>要在提交说明中解释原因。</a:t>
            </a:r>
            <a:endParaRPr lang="zh-CN" altLang="en-US" dirty="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9219" name="内容占位符 2"/>
          <p:cNvSpPr>
            <a:spLocks noGrp="1"/>
          </p:cNvSpPr>
          <p:nvPr>
            <p:ph idx="1"/>
          </p:nvPr>
        </p:nvSpPr>
        <p:spPr/>
        <p:txBody>
          <a:bodyPr vert="horz" wrap="square" lIns="91440" tIns="45720" rIns="91440" bIns="45720" anchor="t" anchorCtr="0"/>
          <a:p>
            <a:pPr eaLnBrk="1" hangingPunct="1"/>
            <a:r>
              <a:rPr lang="zh-CN" altLang="en-US" sz="1400" dirty="0">
                <a:ea typeface="宋体" panose="02010600030101010101" pitchFamily="2" charset="-122"/>
              </a:rPr>
              <a:t>企业概况表：</a:t>
            </a:r>
            <a:endParaRPr lang="en-US" altLang="zh-CN" sz="1400" dirty="0">
              <a:ea typeface="宋体" panose="02010600030101010101" pitchFamily="2" charset="-122"/>
            </a:endParaRPr>
          </a:p>
          <a:p>
            <a:pPr eaLnBrk="1" hangingPunct="1">
              <a:buFontTx/>
              <a:buNone/>
            </a:pPr>
            <a:r>
              <a:rPr lang="zh-CN" altLang="en-US" sz="1400" dirty="0">
                <a:ea typeface="宋体" panose="02010600030101010101" pitchFamily="2" charset="-122"/>
              </a:rPr>
              <a:t>    </a:t>
            </a:r>
            <a:r>
              <a:rPr lang="zh-CN" altLang="en-US" sz="1400" b="1" dirty="0">
                <a:ea typeface="宋体" panose="02010600030101010101" pitchFamily="2" charset="-122"/>
              </a:rPr>
              <a:t>基础信息原则上不得随意变动，确有变更，企业需提供证明材料，由各级管理员协助变更，并填写办更原因。</a:t>
            </a:r>
            <a:r>
              <a:rPr lang="zh-CN" altLang="en-US" sz="1400" dirty="0">
                <a:ea typeface="宋体" panose="02010600030101010101" pitchFamily="2" charset="-122"/>
              </a:rPr>
              <a:t>以下指标为基础信息内容：</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企业统一社会信用代码或组织机构代码</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企业法人性质</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企业注册地址</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企业注册时间</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注册资金</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行业代码</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企业控股情况</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企业所属技术领域</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企业核心技术所属</a:t>
            </a:r>
            <a:r>
              <a:rPr lang="en-US" altLang="zh-CN" sz="1400" dirty="0">
                <a:ea typeface="宋体" panose="02010600030101010101" pitchFamily="2" charset="-122"/>
              </a:rPr>
              <a:t>《</a:t>
            </a:r>
            <a:r>
              <a:rPr lang="zh-CN" altLang="en-US" sz="1400" dirty="0">
                <a:ea typeface="宋体" panose="02010600030101010101" pitchFamily="2" charset="-122"/>
              </a:rPr>
              <a:t>国家重点支持的高新技术领域</a:t>
            </a:r>
            <a:r>
              <a:rPr lang="en-US" altLang="zh-CN" sz="1400" dirty="0">
                <a:ea typeface="宋体" panose="02010600030101010101" pitchFamily="2" charset="-122"/>
              </a:rPr>
              <a:t>》</a:t>
            </a:r>
            <a:endParaRPr lang="en-US" altLang="zh-CN" sz="1400" dirty="0">
              <a:ea typeface="宋体" panose="02010600030101010101" pitchFamily="2" charset="-122"/>
            </a:endParaRPr>
          </a:p>
          <a:p>
            <a:pPr eaLnBrk="1" hangingPunct="1"/>
            <a:r>
              <a:rPr lang="en-US" altLang="zh-CN" sz="1400" dirty="0">
                <a:ea typeface="宋体" panose="02010600030101010101" pitchFamily="2" charset="-122"/>
              </a:rPr>
              <a:t> </a:t>
            </a:r>
            <a:r>
              <a:rPr lang="zh-CN" altLang="en-US" sz="1400" dirty="0">
                <a:ea typeface="宋体" panose="02010600030101010101" pitchFamily="2" charset="-122"/>
              </a:rPr>
              <a:t>集团信息准确。母公司</a:t>
            </a:r>
            <a:r>
              <a:rPr lang="en-US" altLang="zh-CN" sz="1400" dirty="0">
                <a:ea typeface="宋体" panose="02010600030101010101" pitchFamily="2" charset="-122"/>
              </a:rPr>
              <a:t>or</a:t>
            </a:r>
            <a:r>
              <a:rPr lang="zh-CN" altLang="en-US" sz="1400" dirty="0">
                <a:ea typeface="宋体" panose="02010600030101010101" pitchFamily="2" charset="-122"/>
              </a:rPr>
              <a:t>子公司？</a:t>
            </a:r>
            <a:endParaRPr lang="zh-CN" altLang="en-US" sz="1400" dirty="0">
              <a:ea typeface="宋体" panose="02010600030101010101" pitchFamily="2" charset="-122"/>
            </a:endParaRPr>
          </a:p>
          <a:p>
            <a:pPr eaLnBrk="1" hangingPunct="1"/>
            <a:r>
              <a:rPr lang="zh-CN" altLang="en-US" sz="1400" dirty="0">
                <a:ea typeface="宋体" panose="02010600030101010101" pitchFamily="2" charset="-122"/>
              </a:rPr>
              <a:t> 股票信息准确。是否为上市企业主体？市值</a:t>
            </a:r>
            <a:r>
              <a:rPr lang="en-US" altLang="zh-CN" sz="1400" dirty="0">
                <a:ea typeface="宋体" panose="02010600030101010101" pitchFamily="2" charset="-122"/>
              </a:rPr>
              <a:t>(</a:t>
            </a:r>
            <a:r>
              <a:rPr lang="zh-CN" altLang="en-US" sz="1400" dirty="0">
                <a:ea typeface="宋体" panose="02010600030101010101" pitchFamily="2" charset="-122"/>
              </a:rPr>
              <a:t>总股本</a:t>
            </a:r>
            <a:r>
              <a:rPr lang="en-US" altLang="zh-CN" sz="1400" dirty="0">
                <a:ea typeface="宋体" panose="02010600030101010101" pitchFamily="2" charset="-122"/>
              </a:rPr>
              <a:t>×</a:t>
            </a:r>
            <a:r>
              <a:rPr lang="zh-CN" altLang="en-US" sz="1400" dirty="0">
                <a:ea typeface="宋体" panose="02010600030101010101" pitchFamily="2" charset="-122"/>
              </a:rPr>
              <a:t>当前股票市价</a:t>
            </a:r>
            <a:r>
              <a:rPr lang="en-US" altLang="zh-CN" sz="1400" dirty="0">
                <a:ea typeface="宋体" panose="02010600030101010101" pitchFamily="2" charset="-122"/>
              </a:rPr>
              <a:t>)</a:t>
            </a:r>
            <a:endParaRPr lang="en-US" altLang="zh-CN" sz="1400" dirty="0">
              <a:ea typeface="宋体" panose="02010600030101010101" pitchFamily="2" charset="-122"/>
            </a:endParaRPr>
          </a:p>
          <a:p>
            <a:pPr eaLnBrk="1" hangingPunct="1"/>
            <a:r>
              <a:rPr lang="zh-CN" altLang="zh-CN" sz="1400" dirty="0">
                <a:ea typeface="宋体" panose="02010600030101010101" pitchFamily="2" charset="-122"/>
              </a:rPr>
              <a:t>是否填写国家统计局一套表</a:t>
            </a:r>
            <a:r>
              <a:rPr lang="en-US" altLang="zh-CN" sz="1400" dirty="0">
                <a:ea typeface="宋体" panose="02010600030101010101" pitchFamily="2" charset="-122"/>
              </a:rPr>
              <a:t>(qa18)</a:t>
            </a:r>
            <a:r>
              <a:rPr lang="zh-CN" altLang="zh-CN" sz="1400" dirty="0">
                <a:ea typeface="宋体" panose="02010600030101010101" pitchFamily="2" charset="-122"/>
              </a:rPr>
              <a:t>。 </a:t>
            </a:r>
            <a:r>
              <a:rPr lang="zh-CN" altLang="en-US" sz="1400" dirty="0">
                <a:ea typeface="宋体" panose="02010600030101010101" pitchFamily="2" charset="-122"/>
              </a:rPr>
              <a:t>“</a:t>
            </a:r>
            <a:r>
              <a:rPr lang="zh-CN" altLang="zh-CN" sz="1400" dirty="0">
                <a:ea typeface="宋体" panose="02010600030101010101" pitchFamily="2" charset="-122"/>
              </a:rPr>
              <a:t>四上企业</a:t>
            </a:r>
            <a:r>
              <a:rPr lang="zh-CN" altLang="en-US" sz="1400" dirty="0">
                <a:ea typeface="宋体" panose="02010600030101010101" pitchFamily="2" charset="-122"/>
              </a:rPr>
              <a:t>”</a:t>
            </a:r>
            <a:r>
              <a:rPr lang="zh-CN" altLang="zh-CN" sz="1400" dirty="0">
                <a:ea typeface="宋体" panose="02010600030101010101" pitchFamily="2" charset="-122"/>
              </a:rPr>
              <a:t> 需要填写国家统计局一套表</a:t>
            </a:r>
            <a:r>
              <a:rPr lang="zh-CN" altLang="en-US" sz="1400" dirty="0">
                <a:ea typeface="宋体" panose="02010600030101010101" pitchFamily="2" charset="-122"/>
              </a:rPr>
              <a:t>。</a:t>
            </a:r>
            <a:r>
              <a:rPr lang="zh-CN" altLang="zh-CN" sz="1400" dirty="0">
                <a:ea typeface="宋体" panose="02010600030101010101" pitchFamily="2" charset="-122"/>
              </a:rPr>
              <a:t>“四上企业”是指规模以上工业企业、资质等级建筑业企业、限额以上批零住餐企业、国家重点服务业企业等这四类规模</a:t>
            </a:r>
            <a:r>
              <a:rPr lang="zh-CN" altLang="en-US" sz="1400" dirty="0">
                <a:ea typeface="宋体" panose="02010600030101010101" pitchFamily="2" charset="-122"/>
              </a:rPr>
              <a:t>以上企业</a:t>
            </a:r>
            <a:r>
              <a:rPr lang="zh-CN" altLang="zh-CN" sz="1400" dirty="0">
                <a:ea typeface="宋体" panose="02010600030101010101" pitchFamily="2" charset="-122"/>
              </a:rPr>
              <a:t>。如果存在特殊情况，请在提交说明中</a:t>
            </a:r>
            <a:r>
              <a:rPr lang="zh-CN" altLang="en-US" sz="1400" dirty="0">
                <a:ea typeface="宋体" panose="02010600030101010101" pitchFamily="2" charset="-122"/>
              </a:rPr>
              <a:t>解释</a:t>
            </a:r>
            <a:r>
              <a:rPr lang="zh-CN" altLang="zh-CN" sz="1400" dirty="0">
                <a:ea typeface="宋体" panose="02010600030101010101" pitchFamily="2" charset="-122"/>
              </a:rPr>
              <a:t>具体原因。</a:t>
            </a:r>
            <a:endParaRPr lang="zh-CN" altLang="zh-CN" sz="1400" dirty="0">
              <a:ea typeface="宋体" panose="02010600030101010101" pitchFamily="2" charset="-122"/>
            </a:endParaRPr>
          </a:p>
          <a:p>
            <a:pPr eaLnBrk="1" hangingPunct="1"/>
            <a:endParaRPr lang="zh-CN" altLang="en-US" sz="1400" dirty="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10243"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经济概况表</a:t>
            </a:r>
            <a:endParaRPr lang="en-US" altLang="zh-CN" dirty="0">
              <a:ea typeface="宋体" panose="02010600030101010101" pitchFamily="2" charset="-122"/>
            </a:endParaRPr>
          </a:p>
          <a:p>
            <a:pPr eaLnBrk="1" hangingPunct="1"/>
            <a:r>
              <a:rPr lang="zh-CN" altLang="en-US" sz="2000" dirty="0">
                <a:ea typeface="宋体" panose="02010600030101010101" pitchFamily="2" charset="-122"/>
              </a:rPr>
              <a:t>工业总产值指标由工业企业填报。部分行业代码为非工业的企业，若企业本身存在混业经营且涉足工业领域，产生工业总产值的企业也需填报。</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所得税费用： 应交纳给税务部门的所得税金额。</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“本年应付职工薪酬”要与人员（表</a:t>
            </a:r>
            <a:r>
              <a:rPr lang="en-US" altLang="zh-CN" sz="2000" dirty="0">
                <a:ea typeface="宋体" panose="02010600030101010101" pitchFamily="2" charset="-122"/>
              </a:rPr>
              <a:t>3</a:t>
            </a:r>
            <a:r>
              <a:rPr lang="zh-CN" altLang="en-US" sz="2000" dirty="0">
                <a:ea typeface="宋体" panose="02010600030101010101" pitchFamily="2" charset="-122"/>
              </a:rPr>
              <a:t>）匹配。</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规模以上工业企业及重点耗能企业综合能源消费量指标，仅由 规上工业企业、以及年综合能源消费量</a:t>
            </a:r>
            <a:r>
              <a:rPr lang="en-US" altLang="zh-CN" sz="2000" dirty="0">
                <a:ea typeface="宋体" panose="02010600030101010101" pitchFamily="2" charset="-122"/>
              </a:rPr>
              <a:t>1</a:t>
            </a:r>
            <a:r>
              <a:rPr lang="zh-CN" altLang="en-US" sz="2000" dirty="0">
                <a:ea typeface="宋体" panose="02010600030101010101" pitchFamily="2" charset="-122"/>
              </a:rPr>
              <a:t>万吨标准煤及以上的重点耗能单位填报。可根据规上工业企业及重点能耗企业填报的国家统计局能源报表抄报。</a:t>
            </a:r>
            <a:endParaRPr lang="zh-CN" altLang="en-US" sz="2000" dirty="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11267"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人员概况表</a:t>
            </a:r>
            <a:endParaRPr lang="en-US" altLang="zh-CN" dirty="0">
              <a:ea typeface="宋体" panose="02010600030101010101" pitchFamily="2" charset="-122"/>
            </a:endParaRPr>
          </a:p>
          <a:p>
            <a:pPr eaLnBrk="1" hangingPunct="1"/>
            <a:endParaRPr lang="en-US" altLang="zh-CN" sz="2000" dirty="0">
              <a:ea typeface="宋体" panose="02010600030101010101" pitchFamily="2" charset="-122"/>
            </a:endParaRPr>
          </a:p>
          <a:p>
            <a:pPr eaLnBrk="1" hangingPunct="1">
              <a:buFontTx/>
              <a:buNone/>
            </a:pPr>
            <a:endParaRPr lang="en-US" altLang="zh-CN" sz="2000" dirty="0">
              <a:ea typeface="宋体" panose="02010600030101010101" pitchFamily="2" charset="-122"/>
            </a:endParaRPr>
          </a:p>
          <a:p>
            <a:pPr eaLnBrk="1" hangingPunct="1"/>
            <a:r>
              <a:rPr lang="zh-CN" altLang="en-US" sz="2000" dirty="0">
                <a:ea typeface="宋体" panose="02010600030101010101" pitchFamily="2" charset="-122"/>
              </a:rPr>
              <a:t> 留学人员、外籍人员数据是否准确</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人员比例是否合理</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从业人员年平均人数</a:t>
            </a:r>
            <a:r>
              <a:rPr lang="en-US" altLang="zh-CN" sz="2000" dirty="0">
                <a:ea typeface="宋体" panose="02010600030101010101" pitchFamily="2" charset="-122"/>
              </a:rPr>
              <a:t>(QD05)</a:t>
            </a:r>
            <a:r>
              <a:rPr lang="zh-CN" altLang="en-US" sz="2000" dirty="0">
                <a:ea typeface="宋体" panose="02010600030101010101" pitchFamily="2" charset="-122"/>
              </a:rPr>
              <a:t>＝报告年内</a:t>
            </a:r>
            <a:r>
              <a:rPr lang="en-US" altLang="zh-CN" sz="2000" dirty="0">
                <a:ea typeface="宋体" panose="02010600030101010101" pitchFamily="2" charset="-122"/>
              </a:rPr>
              <a:t>12</a:t>
            </a:r>
            <a:r>
              <a:rPr lang="zh-CN" altLang="en-US" sz="2000" dirty="0">
                <a:ea typeface="宋体" panose="02010600030101010101" pitchFamily="2" charset="-122"/>
              </a:rPr>
              <a:t>个月平均人数之和</a:t>
            </a:r>
            <a:r>
              <a:rPr lang="en-US" altLang="zh-CN" sz="2000" dirty="0">
                <a:ea typeface="宋体" panose="02010600030101010101" pitchFamily="2" charset="-122"/>
              </a:rPr>
              <a:t>/12</a:t>
            </a:r>
            <a:endParaRPr lang="en-US" altLang="zh-CN" sz="2000" dirty="0">
              <a:ea typeface="宋体" panose="02010600030101010101" pitchFamily="2" charset="-122"/>
            </a:endParaRPr>
          </a:p>
          <a:p>
            <a:pPr eaLnBrk="1" hangingPunct="1">
              <a:buFontTx/>
              <a:buNone/>
            </a:pPr>
            <a:endParaRPr lang="zh-CN" altLang="en-US" sz="2000" dirty="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12291"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科技项目概况表</a:t>
            </a:r>
            <a:endParaRPr lang="en-US" altLang="zh-CN" dirty="0">
              <a:ea typeface="宋体" panose="02010600030101010101" pitchFamily="2" charset="-122"/>
            </a:endParaRPr>
          </a:p>
          <a:p>
            <a:pPr eaLnBrk="1" hangingPunct="1"/>
            <a:r>
              <a:rPr lang="zh-CN" altLang="en-US" sz="1600" dirty="0">
                <a:ea typeface="宋体" panose="02010600030101010101" pitchFamily="2" charset="-122"/>
              </a:rPr>
              <a:t>项目来源（</a:t>
            </a:r>
            <a:r>
              <a:rPr lang="en-US" altLang="zh-CN" sz="1600" dirty="0">
                <a:ea typeface="宋体" panose="02010600030101010101" pitchFamily="2" charset="-122"/>
              </a:rPr>
              <a:t>QH11</a:t>
            </a:r>
            <a:r>
              <a:rPr lang="zh-CN" altLang="en-US" sz="1600" dirty="0">
                <a:ea typeface="宋体" panose="02010600030101010101" pitchFamily="2" charset="-122"/>
              </a:rPr>
              <a:t>）凡是选填了“</a:t>
            </a:r>
            <a:r>
              <a:rPr lang="en-US" altLang="zh-CN" sz="1600" dirty="0">
                <a:ea typeface="宋体" panose="02010600030101010101" pitchFamily="2" charset="-122"/>
              </a:rPr>
              <a:t>12.</a:t>
            </a:r>
            <a:r>
              <a:rPr lang="zh-CN" altLang="en-US" sz="1600" dirty="0">
                <a:ea typeface="宋体" panose="02010600030101010101" pitchFamily="2" charset="-122"/>
              </a:rPr>
              <a:t>政府部门科技项目”，会有来自政府部门的资金资助</a:t>
            </a:r>
            <a:r>
              <a:rPr lang="en-US" altLang="zh-CN" sz="1600" dirty="0">
                <a:ea typeface="宋体" panose="02010600030101010101" pitchFamily="2" charset="-122"/>
              </a:rPr>
              <a:t>(QH52)</a:t>
            </a:r>
            <a:r>
              <a:rPr lang="zh-CN" altLang="en-US" sz="1600" dirty="0">
                <a:ea typeface="宋体" panose="02010600030101010101" pitchFamily="2" charset="-122"/>
              </a:rPr>
              <a:t>，与此对应表</a:t>
            </a:r>
            <a:r>
              <a:rPr lang="en-US" altLang="zh-CN" sz="1600" dirty="0">
                <a:ea typeface="宋体" panose="02010600030101010101" pitchFamily="2" charset="-122"/>
              </a:rPr>
              <a:t>5</a:t>
            </a:r>
            <a:r>
              <a:rPr lang="zh-CN" altLang="en-US" sz="1600" dirty="0">
                <a:ea typeface="宋体" panose="02010600030101010101" pitchFamily="2" charset="-122"/>
              </a:rPr>
              <a:t>要填来自政府部门的科技活动经费（</a:t>
            </a:r>
            <a:r>
              <a:rPr lang="en-US" altLang="zh-CN" sz="1600" dirty="0">
                <a:ea typeface="宋体" panose="02010600030101010101" pitchFamily="2" charset="-122"/>
              </a:rPr>
              <a:t>QJ252</a:t>
            </a:r>
            <a:r>
              <a:rPr lang="zh-CN" altLang="en-US" sz="1600" dirty="0">
                <a:ea typeface="宋体" panose="02010600030101010101" pitchFamily="2" charset="-122"/>
              </a:rPr>
              <a:t>）。</a:t>
            </a:r>
            <a:endParaRPr lang="zh-CN" altLang="en-US" sz="1600" dirty="0">
              <a:ea typeface="宋体" panose="02010600030101010101" pitchFamily="2" charset="-122"/>
            </a:endParaRPr>
          </a:p>
          <a:p>
            <a:pPr eaLnBrk="1" hangingPunct="1"/>
            <a:r>
              <a:rPr lang="zh-CN" altLang="en-US" sz="1600" dirty="0">
                <a:ea typeface="宋体" panose="02010600030101010101" pitchFamily="2" charset="-122"/>
              </a:rPr>
              <a:t>项目技术经济目标（</a:t>
            </a:r>
            <a:r>
              <a:rPr lang="en-US" altLang="zh-CN" sz="1600" dirty="0">
                <a:ea typeface="宋体" panose="02010600030101010101" pitchFamily="2" charset="-122"/>
              </a:rPr>
              <a:t>Qh32</a:t>
            </a:r>
            <a:r>
              <a:rPr lang="zh-CN" altLang="en-US" sz="1600" dirty="0">
                <a:ea typeface="宋体" panose="02010600030101010101" pitchFamily="2" charset="-122"/>
              </a:rPr>
              <a:t>）代码为“</a:t>
            </a:r>
            <a:r>
              <a:rPr lang="en-US" altLang="zh-CN" sz="1600" dirty="0">
                <a:ea typeface="宋体" panose="02010600030101010101" pitchFamily="2" charset="-122"/>
              </a:rPr>
              <a:t>1.</a:t>
            </a:r>
            <a:r>
              <a:rPr lang="zh-CN" altLang="en-US" sz="1600" dirty="0">
                <a:ea typeface="宋体" panose="02010600030101010101" pitchFamily="2" charset="-122"/>
              </a:rPr>
              <a:t>科学原理的探索、发现”和“</a:t>
            </a:r>
            <a:r>
              <a:rPr lang="en-US" altLang="zh-CN" sz="1600" dirty="0">
                <a:ea typeface="宋体" panose="02010600030101010101" pitchFamily="2" charset="-122"/>
              </a:rPr>
              <a:t>2.</a:t>
            </a:r>
            <a:r>
              <a:rPr lang="zh-CN" altLang="en-US" sz="1600" dirty="0">
                <a:ea typeface="宋体" panose="02010600030101010101" pitchFamily="2" charset="-122"/>
              </a:rPr>
              <a:t>技术原理的研究”是属于科学理论和科学规律的学术研究范畴，一般发生在高校或专业研究机构，企业极少发生。如果企业的项目技术经济目标有选择“</a:t>
            </a:r>
            <a:r>
              <a:rPr lang="en-US" altLang="zh-CN" sz="1600" dirty="0">
                <a:ea typeface="宋体" panose="02010600030101010101" pitchFamily="2" charset="-122"/>
              </a:rPr>
              <a:t>1”</a:t>
            </a:r>
            <a:r>
              <a:rPr lang="zh-CN" altLang="en-US" sz="1600" dirty="0">
                <a:ea typeface="宋体" panose="02010600030101010101" pitchFamily="2" charset="-122"/>
              </a:rPr>
              <a:t>或“</a:t>
            </a:r>
            <a:r>
              <a:rPr lang="en-US" altLang="zh-CN" sz="1600" dirty="0">
                <a:ea typeface="宋体" panose="02010600030101010101" pitchFamily="2" charset="-122"/>
              </a:rPr>
              <a:t>2”</a:t>
            </a:r>
            <a:r>
              <a:rPr lang="zh-CN" altLang="en-US" sz="1600" dirty="0">
                <a:ea typeface="宋体" panose="02010600030101010101" pitchFamily="2" charset="-122"/>
              </a:rPr>
              <a:t>的，就要核实清楚并在提交说明中具体解释。</a:t>
            </a:r>
            <a:endParaRPr lang="zh-CN" altLang="en-US" sz="1600" dirty="0">
              <a:ea typeface="宋体" panose="02010600030101010101" pitchFamily="2" charset="-122"/>
            </a:endParaRPr>
          </a:p>
          <a:p>
            <a:pPr eaLnBrk="1" hangingPunct="1"/>
            <a:r>
              <a:rPr lang="zh-CN" altLang="en-US" sz="1600" dirty="0">
                <a:ea typeface="宋体" panose="02010600030101010101" pitchFamily="2" charset="-122"/>
              </a:rPr>
              <a:t>项目经费支出（</a:t>
            </a:r>
            <a:r>
              <a:rPr lang="en-US" altLang="zh-CN" sz="1600" dirty="0">
                <a:ea typeface="宋体" panose="02010600030101010101" pitchFamily="2" charset="-122"/>
              </a:rPr>
              <a:t>QH51</a:t>
            </a:r>
            <a:r>
              <a:rPr lang="zh-CN" altLang="en-US" sz="1600" dirty="0">
                <a:ea typeface="宋体" panose="02010600030101010101" pitchFamily="2" charset="-122"/>
              </a:rPr>
              <a:t>）指报告期内企业用于开展科技项目研究活动的实际经费支出，包括人员人工费用、直接投入费用、折旧费用与长期待摊费用、无形资产摊销费用、设计费用、装备调试费用与试验费用、委托外部研究开发费用及其他费用。该指标应与企业有关研究开发会计科目或辅助账中项目有关费用对应。</a:t>
            </a:r>
            <a:endParaRPr lang="en-US" altLang="zh-CN" sz="1600" dirty="0">
              <a:ea typeface="宋体" panose="02010600030101010101" pitchFamily="2" charset="-122"/>
            </a:endParaRPr>
          </a:p>
          <a:p>
            <a:pPr eaLnBrk="1" hangingPunct="1"/>
            <a:r>
              <a:rPr lang="zh-CN" altLang="zh-CN" sz="1600" dirty="0">
                <a:ea typeface="宋体" panose="02010600030101010101" pitchFamily="2" charset="-122"/>
              </a:rPr>
              <a:t>项目表中，非跨年项目的“跨年项目进展阶段”指标请留空</a:t>
            </a:r>
            <a:r>
              <a:rPr lang="zh-CN" altLang="en-US" sz="1600" dirty="0">
                <a:ea typeface="宋体" panose="02010600030101010101" pitchFamily="2" charset="-122"/>
              </a:rPr>
              <a:t>。</a:t>
            </a:r>
            <a:endParaRPr lang="en-US" altLang="zh-CN" sz="1600" dirty="0">
              <a:ea typeface="宋体" panose="02010600030101010101" pitchFamily="2" charset="-122"/>
            </a:endParaRPr>
          </a:p>
          <a:p>
            <a:pPr marL="0" indent="0" eaLnBrk="1" hangingPunct="1">
              <a:buNone/>
            </a:pPr>
            <a:endParaRPr lang="en-US" altLang="zh-CN" sz="1600" dirty="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p:txBody>
          <a:bodyPr vert="horz" wrap="square" lIns="0" tIns="45720" rIns="0" bIns="0" anchor="b" anchorCtr="0"/>
          <a:p>
            <a:pPr eaLnBrk="1" hangingPunct="1"/>
            <a:r>
              <a:rPr lang="zh-CN" altLang="en-US" dirty="0">
                <a:ea typeface="宋体" panose="02010600030101010101" pitchFamily="2" charset="-122"/>
              </a:rPr>
              <a:t>审核重点</a:t>
            </a:r>
            <a:endParaRPr lang="zh-CN" altLang="en-US" dirty="0">
              <a:ea typeface="宋体" panose="02010600030101010101" pitchFamily="2" charset="-122"/>
            </a:endParaRPr>
          </a:p>
        </p:txBody>
      </p:sp>
      <p:sp>
        <p:nvSpPr>
          <p:cNvPr id="13315" name="内容占位符 2"/>
          <p:cNvSpPr>
            <a:spLocks noGrp="1"/>
          </p:cNvSpPr>
          <p:nvPr>
            <p:ph idx="1"/>
          </p:nvPr>
        </p:nvSpPr>
        <p:spPr/>
        <p:txBody>
          <a:bodyPr vert="horz" wrap="square" lIns="91440" tIns="45720" rIns="91440" bIns="45720" anchor="t" anchorCtr="0"/>
          <a:p>
            <a:pPr eaLnBrk="1" hangingPunct="1"/>
            <a:r>
              <a:rPr lang="zh-CN" altLang="en-US" dirty="0">
                <a:ea typeface="宋体" panose="02010600030101010101" pitchFamily="2" charset="-122"/>
              </a:rPr>
              <a:t>科技项目概况表</a:t>
            </a:r>
            <a:endParaRPr lang="en-US" altLang="zh-CN" dirty="0">
              <a:ea typeface="宋体" panose="02010600030101010101" pitchFamily="2" charset="-122"/>
            </a:endParaRPr>
          </a:p>
          <a:p>
            <a:pPr eaLnBrk="1" hangingPunct="1"/>
            <a:r>
              <a:rPr lang="zh-CN" altLang="en-US" sz="2000" dirty="0">
                <a:ea typeface="宋体" panose="02010600030101010101" pitchFamily="2" charset="-122"/>
              </a:rPr>
              <a:t>项目人员实际工作时间（</a:t>
            </a:r>
            <a:r>
              <a:rPr lang="en-US" altLang="zh-CN" sz="2000" dirty="0">
                <a:ea typeface="宋体" panose="02010600030101010101" pitchFamily="2" charset="-122"/>
              </a:rPr>
              <a:t>QH40</a:t>
            </a:r>
            <a:r>
              <a:rPr lang="zh-CN" altLang="en-US" sz="2000" dirty="0">
                <a:ea typeface="宋体" panose="02010600030101010101" pitchFamily="2" charset="-122"/>
              </a:rPr>
              <a:t>） </a:t>
            </a:r>
            <a:endParaRPr lang="en-US" altLang="zh-CN" sz="2000" dirty="0">
              <a:ea typeface="宋体" panose="02010600030101010101" pitchFamily="2" charset="-122"/>
            </a:endParaRPr>
          </a:p>
          <a:p>
            <a:pPr eaLnBrk="1" hangingPunct="1"/>
            <a:r>
              <a:rPr lang="zh-CN" altLang="en-US" sz="2000" dirty="0">
                <a:ea typeface="宋体" panose="02010600030101010101" pitchFamily="2" charset="-122"/>
              </a:rPr>
              <a:t>单位：人月</a:t>
            </a:r>
            <a:r>
              <a:rPr lang="en-US" altLang="zh-CN" sz="2000" dirty="0">
                <a:ea typeface="宋体" panose="02010600030101010101" pitchFamily="2" charset="-122"/>
              </a:rPr>
              <a:t>(1</a:t>
            </a:r>
            <a:r>
              <a:rPr lang="zh-CN" altLang="en-US" sz="2000" dirty="0">
                <a:ea typeface="宋体" panose="02010600030101010101" pitchFamily="2" charset="-122"/>
              </a:rPr>
              <a:t>个人工作</a:t>
            </a:r>
            <a:r>
              <a:rPr lang="en-US" altLang="zh-CN" sz="2000" dirty="0">
                <a:ea typeface="宋体" panose="02010600030101010101" pitchFamily="2" charset="-122"/>
              </a:rPr>
              <a:t>1</a:t>
            </a:r>
            <a:r>
              <a:rPr lang="zh-CN" altLang="en-US" sz="2000" dirty="0">
                <a:ea typeface="宋体" panose="02010600030101010101" pitchFamily="2" charset="-122"/>
              </a:rPr>
              <a:t>个月是</a:t>
            </a:r>
            <a:r>
              <a:rPr lang="en-US" altLang="zh-CN" sz="2000" dirty="0">
                <a:ea typeface="宋体" panose="02010600030101010101" pitchFamily="2" charset="-122"/>
              </a:rPr>
              <a:t>1</a:t>
            </a:r>
            <a:r>
              <a:rPr lang="zh-CN" altLang="en-US" sz="2000" dirty="0">
                <a:ea typeface="宋体" panose="02010600030101010101" pitchFamily="2" charset="-122"/>
              </a:rPr>
              <a:t>人月</a:t>
            </a:r>
            <a:r>
              <a:rPr lang="en-US" altLang="zh-CN" sz="2000" dirty="0">
                <a:ea typeface="宋体" panose="02010600030101010101" pitchFamily="2" charset="-122"/>
              </a:rPr>
              <a:t>)</a:t>
            </a:r>
            <a:endParaRPr lang="en-US" altLang="zh-CN" sz="2000" dirty="0">
              <a:ea typeface="宋体" panose="02010600030101010101" pitchFamily="2" charset="-122"/>
            </a:endParaRPr>
          </a:p>
          <a:p>
            <a:pPr eaLnBrk="1" hangingPunct="1"/>
            <a:r>
              <a:rPr lang="en-US" altLang="zh-CN" sz="2000" dirty="0">
                <a:ea typeface="宋体" panose="02010600030101010101" pitchFamily="2" charset="-122"/>
              </a:rPr>
              <a:t> </a:t>
            </a:r>
            <a:r>
              <a:rPr lang="zh-CN" altLang="en-US" sz="2000" dirty="0">
                <a:ea typeface="宋体" panose="02010600030101010101" pitchFamily="2" charset="-122"/>
              </a:rPr>
              <a:t>项目时间要求必须与人员对应上：</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每个人一年的工作时间不能超过</a:t>
            </a:r>
            <a:r>
              <a:rPr lang="en-US" altLang="zh-CN" sz="2000" dirty="0">
                <a:ea typeface="宋体" panose="02010600030101010101" pitchFamily="2" charset="-122"/>
              </a:rPr>
              <a:t>12</a:t>
            </a:r>
            <a:r>
              <a:rPr lang="zh-CN" altLang="en-US" sz="2000" dirty="0">
                <a:ea typeface="宋体" panose="02010600030101010101" pitchFamily="2" charset="-122"/>
              </a:rPr>
              <a:t>个月。</a:t>
            </a:r>
            <a:endParaRPr lang="zh-CN" altLang="en-US" sz="2000" dirty="0">
              <a:ea typeface="宋体" panose="02010600030101010101" pitchFamily="2" charset="-122"/>
            </a:endParaRPr>
          </a:p>
          <a:p>
            <a:pPr eaLnBrk="1" hangingPunct="1"/>
            <a:r>
              <a:rPr lang="zh-CN" altLang="en-US" sz="2000" dirty="0">
                <a:ea typeface="宋体" panose="02010600030101010101" pitchFamily="2" charset="-122"/>
              </a:rPr>
              <a:t> 重复人员在各项目的工作时间总和不能超过</a:t>
            </a:r>
            <a:r>
              <a:rPr lang="en-US" altLang="zh-CN" sz="2000" dirty="0">
                <a:ea typeface="宋体" panose="02010600030101010101" pitchFamily="2" charset="-122"/>
              </a:rPr>
              <a:t>12</a:t>
            </a:r>
            <a:r>
              <a:rPr lang="zh-CN" altLang="en-US" sz="2000" dirty="0">
                <a:ea typeface="宋体" panose="02010600030101010101" pitchFamily="2" charset="-122"/>
              </a:rPr>
              <a:t>个月。</a:t>
            </a:r>
            <a:endParaRPr lang="zh-CN" altLang="en-US" sz="2000"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p:txBody>
          <a:bodyPr vert="horz" wrap="square" lIns="0" tIns="45720" rIns="0" bIns="0" anchor="b" anchorCtr="0"/>
          <a:p>
            <a:pPr eaLnBrk="1" hangingPunct="1"/>
            <a:r>
              <a:rPr lang="zh-CN" altLang="en-US" sz="3200" dirty="0">
                <a:ea typeface="宋体" panose="02010600030101010101" pitchFamily="2" charset="-122"/>
              </a:rPr>
              <a:t>某公司项目、人员、工时的计算方法举例</a:t>
            </a:r>
            <a:endParaRPr lang="zh-CN" altLang="en-US" sz="3200" dirty="0">
              <a:ea typeface="宋体" panose="02010600030101010101" pitchFamily="2" charset="-122"/>
            </a:endParaRPr>
          </a:p>
        </p:txBody>
      </p:sp>
      <p:pic>
        <p:nvPicPr>
          <p:cNvPr id="14339" name="Picture 2"/>
          <p:cNvPicPr>
            <a:picLocks noGrp="1" noChangeAspect="1"/>
          </p:cNvPicPr>
          <p:nvPr>
            <p:ph idx="1"/>
          </p:nvPr>
        </p:nvPicPr>
        <p:blipFill>
          <a:blip r:embed="rId1"/>
          <a:srcRect/>
          <a:stretch>
            <a:fillRect/>
          </a:stretch>
        </p:blipFill>
        <p:spPr>
          <a:xfrm>
            <a:off x="457200" y="2357438"/>
            <a:ext cx="8229600" cy="3544887"/>
          </a:xfr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4b08f360-b3fa-46c5-aebf-aed6f0a51c79"/>
  <p:tag name="COMMONDATA" val="eyJoZGlkIjoiNWM3ODRmMWIyYmFjMjc0NTBlNmY0ZjhkNmEzZTZkNWE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2813</Words>
  <Application>WPS 演示</Application>
  <PresentationFormat/>
  <Paragraphs>137</Paragraphs>
  <Slides>26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宋体</vt:lpstr>
      <vt:lpstr>Wingdings</vt:lpstr>
      <vt:lpstr>Calibri</vt:lpstr>
      <vt:lpstr>Wingdings 2</vt:lpstr>
      <vt:lpstr>Wingdings</vt:lpstr>
      <vt:lpstr>Constantia</vt:lpstr>
      <vt:lpstr>微软雅黑</vt:lpstr>
      <vt:lpstr>Arial Unicode MS</vt:lpstr>
      <vt:lpstr>隶书</vt:lpstr>
      <vt:lpstr>隶书</vt:lpstr>
      <vt:lpstr>流畅</vt:lpstr>
      <vt:lpstr>高新区外高新技术企业 火炬统计企业年报培训</vt:lpstr>
      <vt:lpstr>火炬统计企业年报</vt:lpstr>
      <vt:lpstr>网报要求</vt:lpstr>
      <vt:lpstr>审核重点</vt:lpstr>
      <vt:lpstr>审核重点</vt:lpstr>
      <vt:lpstr>审核重点</vt:lpstr>
      <vt:lpstr>审核重点</vt:lpstr>
      <vt:lpstr>审核重点</vt:lpstr>
      <vt:lpstr>某公司项目、人员、工时的计算方法举例</vt:lpstr>
      <vt:lpstr>审核重点</vt:lpstr>
      <vt:lpstr>PowerPoint 演示文稿</vt:lpstr>
      <vt:lpstr>PowerPoint 演示文稿</vt:lpstr>
      <vt:lpstr>PowerPoint 演示文稿</vt:lpstr>
      <vt:lpstr>PowerPoint 演示文稿</vt:lpstr>
      <vt:lpstr>所有填报指标应关注上下两年数据对比</vt:lpstr>
      <vt:lpstr>       所有填报指标应关注上下两年数据对比。报表中所有增减变幅超30%的指标要在提交说明中具体分析变幅过大的原因。（提交说明写在点击提交之后弹出的对话框中.）注意：图为测试表，实际填报要求保留整数</vt:lpstr>
      <vt:lpstr>红框中为项目表填报按钮位置</vt:lpstr>
      <vt:lpstr>点击修改按钮可以直接修改错误数据</vt:lpstr>
      <vt:lpstr>      点击填写可直接填写警告的说明。注意此处说明只针对机审产生的具体警告，与提交说明不同。企业还需对报表中上下两年指标变幅超过30%的数据及企业某些特殊原因产生的数据异常进行提交说明。</vt:lpstr>
      <vt:lpstr>       再次提交时只需对本次打回问题写提交说明不需要重复写之前的提交说明。</vt:lpstr>
      <vt:lpstr>注：在上页图中有标注数据上报进度按钮位置</vt:lpstr>
      <vt:lpstr>PowerPoint 演示文稿</vt:lpstr>
      <vt:lpstr>点击“检查”列下边的分数可以跳转打错警因检查结果页面。</vt:lpstr>
      <vt:lpstr>在错警因检查结果页面，右键选择“打印”按钮进行打印。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lark</cp:lastModifiedBy>
  <cp:revision>52</cp:revision>
  <dcterms:created xsi:type="dcterms:W3CDTF">2021-01-07T00:30:00Z</dcterms:created>
  <dcterms:modified xsi:type="dcterms:W3CDTF">2023-02-01T02:59:21Z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003B4B8B276F40F180180299CE7367C9</vt:lpwstr>
  </property>
  <property fmtid="{D5CDD505-2E9C-101B-9397-08002B2CF9AE}" pid="4" name="KSOProductBuildVer">
    <vt:lpwstr>2052-11.1.0.13703</vt:lpwstr>
  </property>
</Properties>
</file>