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D0901F9-D7D1-4372-A6E3-41FC91D025D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5" name="日期占位符 4"/>
          <p:cNvSpPr>
            <a:spLocks noGrp="1"/>
          </p:cNvSpPr>
          <p:nvPr>
            <p:ph type="dt" sz="half" idx="10"/>
          </p:nvPr>
        </p:nvSpPr>
        <p:spPr/>
        <p:txBody>
          <a:bodyPr/>
          <a:lstStyle/>
          <a:p>
            <a:fld id="{CD1EBDCA-32C1-47A5-852E-A643E031218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077200" y="6356350"/>
            <a:ext cx="609600" cy="365125"/>
          </a:xfrm>
        </p:spPr>
        <p:txBody>
          <a:bodyPr/>
          <a:lstStyle/>
          <a:p>
            <a:fld id="{FD0901F9-D7D1-4372-A6E3-41FC91D025D6}" type="slidenum">
              <a:rPr lang="zh-CN" altLang="en-US" smtClean="0"/>
            </a:fld>
            <a:endParaRPr lang="zh-CN" altLang="en-US"/>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任意多边形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1EBDCA-32C1-47A5-852E-A643E031218E}" type="datetimeFigureOut">
              <a:rPr lang="zh-CN" altLang="en-US" smtClean="0"/>
            </a:fld>
            <a:endParaRPr lang="zh-CN" altLang="en-US"/>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灯片编号占位符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D0901F9-D7D1-4372-A6E3-41FC91D025D6}" type="slidenum">
              <a:rPr lang="zh-CN" altLang="en-US" smtClean="0"/>
            </a:fld>
            <a:endParaRPr lang="zh-CN" altLang="en-US"/>
          </a:p>
        </p:txBody>
      </p:sp>
      <p:grpSp>
        <p:nvGrpSpPr>
          <p:cNvPr id="2" name="组合 1"/>
          <p:cNvGrpSpPr/>
          <p:nvPr/>
        </p:nvGrpSpPr>
        <p:grpSpPr>
          <a:xfrm>
            <a:off x="-19017" y="202408"/>
            <a:ext cx="9180548" cy="649224"/>
            <a:chOff x="-19045" y="216550"/>
            <a:chExt cx="9180548" cy="649224"/>
          </a:xfrm>
        </p:grpSpPr>
        <p:sp>
          <p:nvSpPr>
            <p:cNvPr id="12" name="任意多边形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pPr algn="ctr"/>
            <a:r>
              <a:rPr lang="zh-CN" altLang="en-US" sz="3000" dirty="0" smtClean="0"/>
              <a:t>关于</a:t>
            </a:r>
            <a:r>
              <a:rPr lang="en-US" altLang="zh-CN" sz="3000" dirty="0" smtClean="0"/>
              <a:t>《</a:t>
            </a:r>
            <a:r>
              <a:rPr lang="zh-CN" altLang="en-US" sz="3000" dirty="0" smtClean="0"/>
              <a:t>千</a:t>
            </a:r>
            <a:r>
              <a:rPr lang="zh-CN" altLang="en-US" sz="3000" dirty="0" smtClean="0"/>
              <a:t>山区进一步推进区域内城乡义务</a:t>
            </a:r>
            <a:r>
              <a:rPr lang="zh-CN" altLang="en-US" sz="3000" dirty="0" smtClean="0"/>
              <a:t>教育一</a:t>
            </a:r>
            <a:r>
              <a:rPr lang="zh-CN" altLang="en-US" sz="3000" dirty="0" smtClean="0"/>
              <a:t>体化改革发展的实施方</a:t>
            </a:r>
            <a:r>
              <a:rPr lang="zh-CN" altLang="en-US" sz="3000" dirty="0" smtClean="0"/>
              <a:t>案</a:t>
            </a:r>
            <a:r>
              <a:rPr lang="en-US" altLang="zh-CN" sz="3000" dirty="0" smtClean="0"/>
              <a:t>》</a:t>
            </a:r>
            <a:endParaRPr lang="zh-CN" altLang="en-US" sz="3000" dirty="0"/>
          </a:p>
        </p:txBody>
      </p:sp>
      <p:sp>
        <p:nvSpPr>
          <p:cNvPr id="3" name="副标题 2"/>
          <p:cNvSpPr>
            <a:spLocks noGrp="1"/>
          </p:cNvSpPr>
          <p:nvPr>
            <p:ph type="subTitle" idx="1"/>
          </p:nvPr>
        </p:nvSpPr>
        <p:spPr/>
        <p:txBody>
          <a:bodyPr>
            <a:normAutofit lnSpcReduction="10000"/>
          </a:bodyPr>
          <a:lstStyle/>
          <a:p>
            <a:endParaRPr lang="en-US" altLang="zh-CN" sz="4000" dirty="0" smtClean="0"/>
          </a:p>
          <a:p>
            <a:pPr algn="ctr"/>
            <a:r>
              <a:rPr lang="zh-CN" altLang="en-US" sz="6000" dirty="0" smtClean="0">
                <a:solidFill>
                  <a:srgbClr val="FFFF00"/>
                </a:solidFill>
              </a:rPr>
              <a:t>文件解读</a:t>
            </a:r>
            <a:endParaRPr lang="zh-CN" altLang="en-US" sz="6000"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一、出台背景</a:t>
            </a:r>
            <a:endParaRPr lang="zh-CN" altLang="en-US" dirty="0"/>
          </a:p>
        </p:txBody>
      </p:sp>
      <p:sp>
        <p:nvSpPr>
          <p:cNvPr id="3" name="内容占位符 2"/>
          <p:cNvSpPr>
            <a:spLocks noGrp="1"/>
          </p:cNvSpPr>
          <p:nvPr>
            <p:ph idx="1"/>
          </p:nvPr>
        </p:nvSpPr>
        <p:spPr/>
        <p:txBody>
          <a:bodyPr/>
          <a:lstStyle/>
          <a:p>
            <a:endParaRPr lang="en-US" altLang="zh-CN" dirty="0" smtClean="0"/>
          </a:p>
          <a:p>
            <a:endParaRPr lang="en-US" altLang="zh-CN" dirty="0" smtClean="0"/>
          </a:p>
          <a:p>
            <a:pPr marL="0" indent="0">
              <a:buNone/>
            </a:pPr>
            <a:r>
              <a:rPr lang="zh-CN" altLang="en-US" dirty="0" smtClean="0">
                <a:latin typeface="仿宋" panose="02010609060101010101" pitchFamily="49" charset="-122"/>
                <a:ea typeface="仿宋" panose="02010609060101010101" pitchFamily="49" charset="-122"/>
              </a:rPr>
              <a:t>  一</a:t>
            </a:r>
            <a:r>
              <a:rPr lang="zh-CN" altLang="en-US" dirty="0" smtClean="0">
                <a:latin typeface="仿宋" panose="02010609060101010101" pitchFamily="49" charset="-122"/>
                <a:ea typeface="仿宋" panose="02010609060101010101" pitchFamily="49" charset="-122"/>
              </a:rPr>
              <a:t>是落实党中央、国务院的新部</a:t>
            </a:r>
            <a:r>
              <a:rPr lang="zh-CN" altLang="en-US" dirty="0" smtClean="0">
                <a:latin typeface="仿宋" panose="02010609060101010101" pitchFamily="49" charset="-122"/>
                <a:ea typeface="仿宋" panose="02010609060101010101" pitchFamily="49" charset="-122"/>
              </a:rPr>
              <a:t>署</a:t>
            </a:r>
            <a:r>
              <a:rPr lang="zh-CN" altLang="en-US" dirty="0" smtClean="0">
                <a:latin typeface="仿宋" panose="02010609060101010101" pitchFamily="49" charset="-122"/>
                <a:ea typeface="仿宋" panose="02010609060101010101" pitchFamily="49" charset="-122"/>
              </a:rPr>
              <a:t>；</a:t>
            </a:r>
            <a:endParaRPr lang="en-US" altLang="zh-CN" dirty="0" smtClean="0">
              <a:latin typeface="仿宋" panose="02010609060101010101" pitchFamily="49" charset="-122"/>
              <a:ea typeface="仿宋" panose="02010609060101010101" pitchFamily="49" charset="-122"/>
            </a:endParaRPr>
          </a:p>
          <a:p>
            <a:pPr marL="0" indent="0">
              <a:buNone/>
            </a:pPr>
            <a:r>
              <a:rPr lang="zh-CN" altLang="en-US" dirty="0" smtClean="0">
                <a:latin typeface="仿宋" panose="02010609060101010101" pitchFamily="49" charset="-122"/>
                <a:ea typeface="仿宋" panose="02010609060101010101" pitchFamily="49" charset="-122"/>
              </a:rPr>
              <a:t>  二</a:t>
            </a:r>
            <a:r>
              <a:rPr lang="zh-CN" altLang="en-US" dirty="0" smtClean="0">
                <a:latin typeface="仿宋" panose="02010609060101010101" pitchFamily="49" charset="-122"/>
                <a:ea typeface="仿宋" panose="02010609060101010101" pitchFamily="49" charset="-122"/>
              </a:rPr>
              <a:t>是适应义务教育改革发展新形</a:t>
            </a:r>
            <a:r>
              <a:rPr lang="zh-CN" altLang="en-US" dirty="0" smtClean="0">
                <a:latin typeface="仿宋" panose="02010609060101010101" pitchFamily="49" charset="-122"/>
                <a:ea typeface="仿宋" panose="02010609060101010101" pitchFamily="49" charset="-122"/>
              </a:rPr>
              <a:t>势</a:t>
            </a:r>
            <a:r>
              <a:rPr lang="zh-CN" altLang="en-US" dirty="0" smtClean="0">
                <a:latin typeface="仿宋" panose="02010609060101010101" pitchFamily="49" charset="-122"/>
                <a:ea typeface="仿宋" panose="02010609060101010101" pitchFamily="49" charset="-122"/>
              </a:rPr>
              <a:t>；</a:t>
            </a:r>
            <a:endParaRPr lang="en-US" altLang="zh-CN" dirty="0" smtClean="0">
              <a:latin typeface="仿宋" panose="02010609060101010101" pitchFamily="49" charset="-122"/>
              <a:ea typeface="仿宋" panose="02010609060101010101" pitchFamily="49" charset="-122"/>
            </a:endParaRPr>
          </a:p>
          <a:p>
            <a:pPr marL="0" indent="0">
              <a:buNone/>
            </a:pPr>
            <a:r>
              <a:rPr lang="zh-CN" altLang="en-US" dirty="0" smtClean="0">
                <a:latin typeface="仿宋" panose="02010609060101010101" pitchFamily="49" charset="-122"/>
                <a:ea typeface="仿宋" panose="02010609060101010101" pitchFamily="49" charset="-122"/>
              </a:rPr>
              <a:t>  三</a:t>
            </a:r>
            <a:r>
              <a:rPr lang="zh-CN" altLang="en-US" dirty="0" smtClean="0">
                <a:latin typeface="仿宋" panose="02010609060101010101" pitchFamily="49" charset="-122"/>
                <a:ea typeface="仿宋" panose="02010609060101010101" pitchFamily="49" charset="-122"/>
              </a:rPr>
              <a:t>是回应广大人民群众新关切。</a:t>
            </a:r>
            <a:endParaRPr lang="zh-CN" altLang="en-US" dirty="0">
              <a:latin typeface="仿宋" panose="02010609060101010101" pitchFamily="49" charset="-122"/>
              <a:ea typeface="仿宋"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dirty="0" smtClean="0"/>
            </a:br>
            <a:br>
              <a:rPr lang="en-US" altLang="zh-CN" dirty="0" smtClean="0"/>
            </a:br>
            <a:br>
              <a:rPr lang="en-US" altLang="zh-CN" dirty="0" smtClean="0"/>
            </a:br>
            <a:br>
              <a:rPr lang="en-US" altLang="zh-CN" dirty="0" smtClean="0"/>
            </a:br>
            <a:br>
              <a:rPr lang="zh-CN" altLang="en-US" dirty="0" smtClean="0"/>
            </a:br>
            <a:r>
              <a:rPr lang="zh-CN" altLang="en-US" dirty="0" smtClean="0"/>
              <a:t>二、指导思想</a:t>
            </a:r>
            <a:endParaRPr lang="zh-CN" altLang="en-US" dirty="0"/>
          </a:p>
        </p:txBody>
      </p:sp>
      <p:sp>
        <p:nvSpPr>
          <p:cNvPr id="3" name="内容占位符 2"/>
          <p:cNvSpPr>
            <a:spLocks noGrp="1"/>
          </p:cNvSpPr>
          <p:nvPr>
            <p:ph idx="1"/>
          </p:nvPr>
        </p:nvSpPr>
        <p:spPr>
          <a:xfrm>
            <a:off x="467544" y="1412776"/>
            <a:ext cx="8219256" cy="4911824"/>
          </a:xfrm>
        </p:spPr>
        <p:txBody>
          <a:bodyPr/>
          <a:lstStyle/>
          <a:p>
            <a:pPr marL="0" indent="0">
              <a:buNone/>
            </a:pPr>
            <a:r>
              <a:rPr lang="zh-CN" altLang="en-US" dirty="0" smtClean="0"/>
              <a:t>        </a:t>
            </a:r>
            <a:endParaRPr lang="en-US" altLang="zh-CN" dirty="0" smtClean="0"/>
          </a:p>
          <a:p>
            <a:endParaRPr lang="en-US" altLang="zh-CN" dirty="0" smtClean="0">
              <a:latin typeface="仿宋" panose="02010609060101010101" pitchFamily="49" charset="-122"/>
              <a:ea typeface="仿宋" panose="02010609060101010101" pitchFamily="49" charset="-122"/>
            </a:endParaRPr>
          </a:p>
          <a:p>
            <a:pPr marL="0" indent="0">
              <a:buNone/>
            </a:pPr>
            <a:r>
              <a:rPr lang="zh-CN" altLang="en-US" dirty="0" smtClean="0">
                <a:latin typeface="仿宋" panose="02010609060101010101" pitchFamily="49" charset="-122"/>
                <a:ea typeface="仿宋" panose="02010609060101010101" pitchFamily="49" charset="-122"/>
              </a:rPr>
              <a:t>    坚</a:t>
            </a:r>
            <a:r>
              <a:rPr lang="zh-CN" altLang="en-US" dirty="0" smtClean="0">
                <a:latin typeface="仿宋" panose="02010609060101010101" pitchFamily="49" charset="-122"/>
                <a:ea typeface="仿宋" panose="02010609060101010101" pitchFamily="49" charset="-122"/>
              </a:rPr>
              <a:t>持以习近平新时代中国特色社会主义思想为指导，全面贯彻党的十九大和十九届二中、三中、四中、五中全会精神，坚持以新发展理念为引领，切实加强党对教育工作的领导，落实立德树人根本任务，突出义务教育重中之重和优先发展战略地位。全面推进统筹区域内义务教育改革发展，扎实提升义务教育资源配置和质量水平，实现更大范围、更高层次的教育公平，为我区基本实现教育现代化奠定坚实基础。</a:t>
            </a:r>
            <a:endParaRPr lang="zh-CN" altLang="en-US" dirty="0" smtClean="0">
              <a:latin typeface="仿宋" panose="02010609060101010101" pitchFamily="49" charset="-122"/>
              <a:ea typeface="仿宋" panose="02010609060101010101" pitchFamily="49" charset="-122"/>
            </a:endParaRPr>
          </a:p>
          <a:p>
            <a:endParaRPr lang="zh-CN" altLang="en-US" dirty="0">
              <a:latin typeface="仿宋" panose="02010609060101010101" pitchFamily="49" charset="-122"/>
              <a:ea typeface="仿宋"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dirty="0" smtClean="0"/>
            </a:br>
            <a:r>
              <a:rPr lang="zh-CN" altLang="en-US" dirty="0" smtClean="0"/>
              <a:t>三、工作目标</a:t>
            </a:r>
            <a:endParaRPr lang="zh-CN" altLang="en-US" dirty="0"/>
          </a:p>
        </p:txBody>
      </p:sp>
      <p:sp>
        <p:nvSpPr>
          <p:cNvPr id="3" name="内容占位符 2"/>
          <p:cNvSpPr>
            <a:spLocks noGrp="1"/>
          </p:cNvSpPr>
          <p:nvPr>
            <p:ph idx="1"/>
          </p:nvPr>
        </p:nvSpPr>
        <p:spPr/>
        <p:txBody>
          <a:bodyPr/>
          <a:lstStyle/>
          <a:p>
            <a:pPr marL="0" indent="0">
              <a:buNone/>
            </a:pPr>
            <a:r>
              <a:rPr lang="zh-CN" altLang="en-US" dirty="0" smtClean="0">
                <a:latin typeface="仿宋" panose="02010609060101010101" pitchFamily="49" charset="-122"/>
                <a:ea typeface="仿宋" panose="02010609060101010101" pitchFamily="49" charset="-122"/>
              </a:rPr>
              <a:t>    到</a:t>
            </a:r>
            <a:r>
              <a:rPr lang="en-US" altLang="zh-CN" dirty="0" smtClean="0">
                <a:latin typeface="仿宋" panose="02010609060101010101" pitchFamily="49" charset="-122"/>
                <a:ea typeface="仿宋" panose="02010609060101010101" pitchFamily="49" charset="-122"/>
              </a:rPr>
              <a:t>2022</a:t>
            </a:r>
            <a:r>
              <a:rPr lang="zh-CN" altLang="en-US" dirty="0" smtClean="0">
                <a:latin typeface="仿宋" panose="02010609060101010101" pitchFamily="49" charset="-122"/>
                <a:ea typeface="仿宋" panose="02010609060101010101" pitchFamily="49" charset="-122"/>
              </a:rPr>
              <a:t>年，义务教育城乡二元壁垒基本消除，城乡学校布局更加科学合理；乡村小规模学校建设水平显著提升，实现区域内优质学校帮扶乡村学校全覆盖；我区通过义务教育优质均衡发展评估验收。义务教育标准化学校建设全部完成，现代学校管理制度基本形成，做到小学班额不超过</a:t>
            </a:r>
            <a:r>
              <a:rPr lang="en-US" altLang="zh-CN" dirty="0" smtClean="0">
                <a:latin typeface="仿宋" panose="02010609060101010101" pitchFamily="49" charset="-122"/>
                <a:ea typeface="仿宋" panose="02010609060101010101" pitchFamily="49" charset="-122"/>
              </a:rPr>
              <a:t>45</a:t>
            </a:r>
            <a:r>
              <a:rPr lang="zh-CN" altLang="en-US" dirty="0" smtClean="0">
                <a:latin typeface="仿宋" panose="02010609060101010101" pitchFamily="49" charset="-122"/>
                <a:ea typeface="仿宋" panose="02010609060101010101" pitchFamily="49" charset="-122"/>
              </a:rPr>
              <a:t>人、初中班额不超过</a:t>
            </a:r>
            <a:r>
              <a:rPr lang="en-US" altLang="zh-CN" dirty="0" smtClean="0">
                <a:latin typeface="仿宋" panose="02010609060101010101" pitchFamily="49" charset="-122"/>
                <a:ea typeface="仿宋" panose="02010609060101010101" pitchFamily="49" charset="-122"/>
              </a:rPr>
              <a:t>50</a:t>
            </a:r>
            <a:r>
              <a:rPr lang="zh-CN" altLang="en-US" dirty="0" smtClean="0">
                <a:latin typeface="仿宋" panose="02010609060101010101" pitchFamily="49" charset="-122"/>
                <a:ea typeface="仿宋" panose="02010609060101010101" pitchFamily="49" charset="-122"/>
              </a:rPr>
              <a:t>人；教师资源配置更加均衡，乡村教师岗位吸引力大幅增强；控辍保学机制健全完善，义务教育巩固率达到</a:t>
            </a:r>
            <a:r>
              <a:rPr lang="en-US" altLang="zh-CN" dirty="0" smtClean="0">
                <a:latin typeface="仿宋" panose="02010609060101010101" pitchFamily="49" charset="-122"/>
                <a:ea typeface="仿宋" panose="02010609060101010101" pitchFamily="49" charset="-122"/>
              </a:rPr>
              <a:t>97.2%</a:t>
            </a:r>
            <a:r>
              <a:rPr lang="zh-CN" altLang="en-US" dirty="0" smtClean="0">
                <a:latin typeface="仿宋" panose="02010609060101010101" pitchFamily="49" charset="-122"/>
                <a:ea typeface="仿宋" panose="02010609060101010101" pitchFamily="49" charset="-122"/>
              </a:rPr>
              <a:t>；城乡基本公共教育服务均等化和城乡义务教育一体化发展格局基本形成。</a:t>
            </a:r>
            <a:endParaRPr lang="zh-CN" altLang="en-US" dirty="0" smtClean="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dirty="0" smtClean="0"/>
            </a:br>
            <a:r>
              <a:rPr lang="zh-CN" altLang="en-US" dirty="0" smtClean="0"/>
              <a:t>四、主要工作任务</a:t>
            </a:r>
            <a:endParaRPr lang="zh-CN" altLang="en-US" dirty="0"/>
          </a:p>
        </p:txBody>
      </p:sp>
      <p:sp>
        <p:nvSpPr>
          <p:cNvPr id="3" name="内容占位符 2"/>
          <p:cNvSpPr>
            <a:spLocks noGrp="1"/>
          </p:cNvSpPr>
          <p:nvPr>
            <p:ph idx="1"/>
          </p:nvPr>
        </p:nvSpPr>
        <p:spPr/>
        <p:txBody>
          <a:bodyPr>
            <a:normAutofit/>
          </a:bodyPr>
          <a:lstStyle/>
          <a:p>
            <a:pPr>
              <a:buNone/>
            </a:pPr>
            <a:r>
              <a:rPr lang="en-US" altLang="zh-CN" dirty="0" smtClean="0"/>
              <a:t>   </a:t>
            </a:r>
            <a:endParaRPr lang="en-US" altLang="zh-CN" dirty="0" smtClean="0"/>
          </a:p>
          <a:p>
            <a:pPr>
              <a:buNone/>
            </a:pPr>
            <a:r>
              <a:rPr lang="en-US" altLang="zh-CN" dirty="0" smtClean="0"/>
              <a:t>    (</a:t>
            </a:r>
            <a:r>
              <a:rPr lang="zh-CN" altLang="en-US" dirty="0" smtClean="0"/>
              <a:t>一</a:t>
            </a:r>
            <a:r>
              <a:rPr lang="en-US" altLang="zh-CN" dirty="0" smtClean="0"/>
              <a:t>)</a:t>
            </a:r>
            <a:r>
              <a:rPr lang="zh-CN" altLang="en-US" dirty="0" smtClean="0">
                <a:latin typeface="仿宋" panose="02010609060101010101" pitchFamily="49" charset="-122"/>
                <a:ea typeface="仿宋" panose="02010609060101010101" pitchFamily="49" charset="-122"/>
              </a:rPr>
              <a:t>推</a:t>
            </a:r>
            <a:r>
              <a:rPr lang="zh-CN" altLang="en-US" dirty="0" smtClean="0">
                <a:latin typeface="仿宋" panose="02010609060101010101" pitchFamily="49" charset="-122"/>
                <a:ea typeface="仿宋" panose="02010609060101010101" pitchFamily="49" charset="-122"/>
              </a:rPr>
              <a:t>进城乡义务教育学校一体化建设</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1.</a:t>
            </a:r>
            <a:r>
              <a:rPr lang="zh-CN" altLang="en-US" dirty="0" smtClean="0">
                <a:latin typeface="仿宋" panose="02010609060101010101" pitchFamily="49" charset="-122"/>
                <a:ea typeface="仿宋" panose="02010609060101010101" pitchFamily="49" charset="-122"/>
              </a:rPr>
              <a:t>统筹规划区域内义务教育学校布局</a:t>
            </a:r>
            <a:r>
              <a:rPr lang="zh-CN" altLang="en-US" dirty="0" smtClean="0">
                <a:latin typeface="仿宋" panose="02010609060101010101" pitchFamily="49" charset="-122"/>
                <a:ea typeface="仿宋" panose="02010609060101010101" pitchFamily="49" charset="-122"/>
              </a:rPr>
              <a:t>。</a:t>
            </a:r>
            <a:endParaRPr lang="en-US" altLang="zh-CN"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2</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加强乡村小规模学校建设</a:t>
            </a:r>
            <a:r>
              <a:rPr lang="zh-CN" altLang="en-US" dirty="0" smtClean="0">
                <a:latin typeface="仿宋" panose="02010609060101010101" pitchFamily="49" charset="-122"/>
                <a:ea typeface="仿宋" panose="02010609060101010101" pitchFamily="49" charset="-122"/>
              </a:rPr>
              <a:t>。</a:t>
            </a:r>
            <a:endParaRPr lang="en-US" altLang="zh-CN"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a:t>
            </a:r>
            <a:r>
              <a:rPr lang="zh-CN" altLang="en-US" dirty="0" smtClean="0">
                <a:latin typeface="仿宋" panose="02010609060101010101" pitchFamily="49" charset="-122"/>
                <a:ea typeface="仿宋" panose="02010609060101010101" pitchFamily="49" charset="-122"/>
              </a:rPr>
              <a:t>二</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推进城乡义务教育学校管理育人一体化提升</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1.</a:t>
            </a:r>
            <a:r>
              <a:rPr lang="zh-CN" altLang="en-US" dirty="0" smtClean="0">
                <a:latin typeface="仿宋" panose="02010609060101010101" pitchFamily="49" charset="-122"/>
                <a:ea typeface="仿宋" panose="02010609060101010101" pitchFamily="49" charset="-122"/>
              </a:rPr>
              <a:t>深化义务教育办学改革</a:t>
            </a:r>
            <a:r>
              <a:rPr lang="zh-CN" altLang="en-US" dirty="0" smtClean="0">
                <a:latin typeface="仿宋" panose="02010609060101010101" pitchFamily="49" charset="-122"/>
                <a:ea typeface="仿宋" panose="02010609060101010101" pitchFamily="49" charset="-122"/>
              </a:rPr>
              <a:t>。</a:t>
            </a:r>
            <a:endParaRPr lang="en-US" altLang="zh-CN"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2.</a:t>
            </a:r>
            <a:r>
              <a:rPr lang="zh-CN" altLang="en-US" dirty="0" smtClean="0">
                <a:latin typeface="仿宋" panose="02010609060101010101" pitchFamily="49" charset="-122"/>
                <a:ea typeface="仿宋" panose="02010609060101010101" pitchFamily="49" charset="-122"/>
              </a:rPr>
              <a:t>加快推进区域内义务教育优质均衡发展。</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3.</a:t>
            </a:r>
            <a:r>
              <a:rPr lang="zh-CN" altLang="en-US" dirty="0" smtClean="0">
                <a:latin typeface="仿宋" panose="02010609060101010101" pitchFamily="49" charset="-122"/>
                <a:ea typeface="仿宋" panose="02010609060101010101" pitchFamily="49" charset="-122"/>
              </a:rPr>
              <a:t>加大城乡学校经费投入。</a:t>
            </a:r>
            <a:endParaRPr lang="zh-CN" altLang="en-US" dirty="0" smtClean="0">
              <a:latin typeface="仿宋" panose="02010609060101010101" pitchFamily="49" charset="-122"/>
              <a:ea typeface="仿宋" panose="02010609060101010101" pitchFamily="49" charset="-122"/>
            </a:endParaRPr>
          </a:p>
          <a:p>
            <a:endParaRPr lang="zh-CN" altLang="en-US" dirty="0" smtClean="0"/>
          </a:p>
          <a:p>
            <a:endParaRPr lang="zh-CN" altLang="en-US" dirty="0" smtClean="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normAutofit/>
          </a:bodyPr>
          <a:lstStyle/>
          <a:p>
            <a:pPr marL="0" indent="0">
              <a:buNone/>
            </a:pPr>
            <a:r>
              <a:rPr lang="en-US" altLang="zh-CN" dirty="0" smtClean="0">
                <a:latin typeface="仿宋" panose="02010609060101010101" pitchFamily="49" charset="-122"/>
                <a:ea typeface="仿宋" panose="02010609060101010101" pitchFamily="49" charset="-122"/>
              </a:rPr>
              <a:t>  (</a:t>
            </a:r>
            <a:r>
              <a:rPr lang="zh-CN" altLang="en-US" dirty="0" smtClean="0">
                <a:latin typeface="仿宋" panose="02010609060101010101" pitchFamily="49" charset="-122"/>
                <a:ea typeface="仿宋" panose="02010609060101010101" pitchFamily="49" charset="-122"/>
              </a:rPr>
              <a:t>三</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推进城乡教师队伍一体化配置</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1.</a:t>
            </a:r>
            <a:r>
              <a:rPr lang="zh-CN" altLang="en-US" dirty="0" smtClean="0">
                <a:latin typeface="仿宋" panose="02010609060101010101" pitchFamily="49" charset="-122"/>
                <a:ea typeface="仿宋" panose="02010609060101010101" pitchFamily="49" charset="-122"/>
              </a:rPr>
              <a:t>推进教师管理体制改革。</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2</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完善编制管理机制。</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3.</a:t>
            </a:r>
            <a:r>
              <a:rPr lang="zh-CN" altLang="en-US" dirty="0" smtClean="0">
                <a:latin typeface="仿宋" panose="02010609060101010101" pitchFamily="49" charset="-122"/>
                <a:ea typeface="仿宋" panose="02010609060101010101" pitchFamily="49" charset="-122"/>
              </a:rPr>
              <a:t>完善教师补充机制。</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a:t>
            </a:r>
            <a:r>
              <a:rPr lang="zh-CN" altLang="en-US" dirty="0" smtClean="0">
                <a:latin typeface="仿宋" panose="02010609060101010101" pitchFamily="49" charset="-122"/>
                <a:ea typeface="仿宋" panose="02010609060101010101" pitchFamily="49" charset="-122"/>
              </a:rPr>
              <a:t>四</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推进城乡教师待遇一体化落实</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1.</a:t>
            </a:r>
            <a:r>
              <a:rPr lang="zh-CN" altLang="en-US" dirty="0" smtClean="0">
                <a:latin typeface="仿宋" panose="02010609060101010101" pitchFamily="49" charset="-122"/>
                <a:ea typeface="仿宋" panose="02010609060101010101" pitchFamily="49" charset="-122"/>
              </a:rPr>
              <a:t>完善乡村教师待遇保障机制。</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2.</a:t>
            </a:r>
            <a:r>
              <a:rPr lang="zh-CN" altLang="en-US" dirty="0" smtClean="0">
                <a:latin typeface="仿宋" panose="02010609060101010101" pitchFamily="49" charset="-122"/>
                <a:ea typeface="仿宋" panose="02010609060101010101" pitchFamily="49" charset="-122"/>
              </a:rPr>
              <a:t>完善乡村教师职业保障机制。</a:t>
            </a:r>
            <a:endParaRPr lang="zh-CN" altLang="en-US" dirty="0" smtClean="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dirty="0" smtClean="0"/>
              <a:t>    (</a:t>
            </a:r>
            <a:r>
              <a:rPr lang="zh-CN" altLang="en-US" dirty="0" smtClean="0"/>
              <a:t>五</a:t>
            </a:r>
            <a:r>
              <a:rPr lang="en-US" altLang="zh-CN" dirty="0" smtClean="0"/>
              <a:t>)</a:t>
            </a:r>
            <a:r>
              <a:rPr lang="zh-CN" altLang="en-US" dirty="0" smtClean="0"/>
              <a:t>推进城乡义务教育就学一体化保障</a:t>
            </a:r>
            <a:endParaRPr lang="zh-CN" altLang="en-US" dirty="0" smtClean="0"/>
          </a:p>
          <a:p>
            <a:pPr marL="0" indent="0">
              <a:buNone/>
            </a:pPr>
            <a:r>
              <a:rPr lang="en-US" altLang="zh-CN" dirty="0" smtClean="0"/>
              <a:t>    1.</a:t>
            </a:r>
            <a:r>
              <a:rPr lang="zh-CN" altLang="en-US" dirty="0" smtClean="0"/>
              <a:t>强化控辍保学工作。</a:t>
            </a:r>
            <a:endParaRPr lang="zh-CN" altLang="en-US" dirty="0" smtClean="0"/>
          </a:p>
          <a:p>
            <a:pPr marL="0" indent="0">
              <a:buNone/>
            </a:pPr>
            <a:r>
              <a:rPr lang="en-US" altLang="zh-CN" dirty="0" smtClean="0"/>
              <a:t>    2.</a:t>
            </a:r>
            <a:r>
              <a:rPr lang="zh-CN" altLang="en-US" dirty="0" smtClean="0"/>
              <a:t>加强随迁子女就学和留守儿童关爱保护。</a:t>
            </a:r>
            <a:endParaRPr lang="zh-CN" altLang="en-US" dirty="0" smtClean="0"/>
          </a:p>
          <a:p>
            <a:pPr marL="0" indent="0">
              <a:buNone/>
            </a:pPr>
            <a:r>
              <a:rPr lang="en-US" altLang="zh-CN" dirty="0" smtClean="0"/>
              <a:t>    3.</a:t>
            </a:r>
            <a:r>
              <a:rPr lang="zh-CN" altLang="en-US" dirty="0" smtClean="0"/>
              <a:t>加大帮扶力度。</a:t>
            </a:r>
            <a:endParaRPr lang="zh-CN" altLang="en-US" dirty="0" smtClean="0"/>
          </a:p>
          <a:p>
            <a:pPr marL="0" indent="0">
              <a:buNone/>
            </a:pPr>
            <a:r>
              <a:rPr lang="en-US" altLang="zh-CN" dirty="0" smtClean="0"/>
              <a:t>    (</a:t>
            </a:r>
            <a:r>
              <a:rPr lang="zh-CN" altLang="en-US" dirty="0" smtClean="0"/>
              <a:t>六</a:t>
            </a:r>
            <a:r>
              <a:rPr lang="en-US" altLang="zh-CN" dirty="0" smtClean="0"/>
              <a:t>)</a:t>
            </a:r>
            <a:r>
              <a:rPr lang="zh-CN" altLang="en-US" dirty="0" smtClean="0"/>
              <a:t>推进城乡义务教育治理一体化运作</a:t>
            </a:r>
            <a:endParaRPr lang="zh-CN" altLang="en-US" dirty="0" smtClean="0"/>
          </a:p>
          <a:p>
            <a:pPr marL="0" indent="0">
              <a:buNone/>
            </a:pPr>
            <a:r>
              <a:rPr lang="en-US" altLang="zh-CN" dirty="0" smtClean="0"/>
              <a:t>    1.</a:t>
            </a:r>
            <a:r>
              <a:rPr lang="zh-CN" altLang="en-US" dirty="0" smtClean="0"/>
              <a:t>严格实施消除大班额专项行动。</a:t>
            </a:r>
            <a:endParaRPr lang="zh-CN" altLang="en-US" dirty="0" smtClean="0"/>
          </a:p>
          <a:p>
            <a:pPr marL="0" indent="0">
              <a:buNone/>
            </a:pPr>
            <a:r>
              <a:rPr lang="en-US" altLang="zh-CN" dirty="0" smtClean="0"/>
              <a:t>    2.</a:t>
            </a:r>
            <a:r>
              <a:rPr lang="zh-CN" altLang="en-US" dirty="0" smtClean="0"/>
              <a:t>切实减轻中小学过重课外负担。</a:t>
            </a:r>
            <a:endParaRPr lang="zh-CN" altLang="en-US" dirty="0" smtClean="0"/>
          </a:p>
          <a:p>
            <a:pPr marL="0" indent="0">
              <a:buNone/>
            </a:pPr>
            <a:r>
              <a:rPr lang="en-US" altLang="zh-CN" dirty="0" smtClean="0"/>
              <a:t>    3.</a:t>
            </a:r>
            <a:r>
              <a:rPr lang="zh-CN" altLang="en-US" dirty="0" smtClean="0"/>
              <a:t>强化完善学校安全工作。</a:t>
            </a:r>
            <a:endParaRPr lang="zh-CN" altLang="en-US" dirty="0" smtClean="0"/>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dirty="0" smtClean="0"/>
            </a:br>
            <a:r>
              <a:rPr lang="zh-CN" altLang="en-US" dirty="0" smtClean="0"/>
              <a:t>五、保障措施</a:t>
            </a:r>
            <a:endParaRPr lang="zh-CN" altLang="en-US" dirty="0"/>
          </a:p>
        </p:txBody>
      </p:sp>
      <p:sp>
        <p:nvSpPr>
          <p:cNvPr id="3" name="内容占位符 2"/>
          <p:cNvSpPr>
            <a:spLocks noGrp="1"/>
          </p:cNvSpPr>
          <p:nvPr>
            <p:ph idx="1"/>
          </p:nvPr>
        </p:nvSpPr>
        <p:spPr/>
        <p:txBody>
          <a:bodyPr/>
          <a:lstStyle/>
          <a:p>
            <a:endParaRPr lang="en-US" altLang="zh-CN" dirty="0" smtClean="0"/>
          </a:p>
          <a:p>
            <a:pPr marL="0" indent="0">
              <a:buNone/>
            </a:pPr>
            <a:r>
              <a:rPr lang="en-US" altLang="zh-CN" dirty="0" smtClean="0">
                <a:latin typeface="仿宋" panose="02010609060101010101" pitchFamily="49" charset="-122"/>
                <a:ea typeface="仿宋" panose="02010609060101010101" pitchFamily="49" charset="-122"/>
              </a:rPr>
              <a:t>  1</a:t>
            </a:r>
            <a:r>
              <a:rPr lang="en-US" altLang="zh-CN" dirty="0" smtClean="0">
                <a:latin typeface="仿宋" panose="02010609060101010101" pitchFamily="49" charset="-122"/>
                <a:ea typeface="仿宋" panose="02010609060101010101" pitchFamily="49" charset="-122"/>
              </a:rPr>
              <a:t>.</a:t>
            </a:r>
            <a:r>
              <a:rPr lang="zh-CN" altLang="en-US" dirty="0" smtClean="0">
                <a:latin typeface="仿宋" panose="02010609060101010101" pitchFamily="49" charset="-122"/>
                <a:ea typeface="仿宋" panose="02010609060101010101" pitchFamily="49" charset="-122"/>
              </a:rPr>
              <a:t>加强党的领导。</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2.</a:t>
            </a:r>
            <a:r>
              <a:rPr lang="zh-CN" altLang="en-US" dirty="0" smtClean="0">
                <a:latin typeface="仿宋" panose="02010609060101010101" pitchFamily="49" charset="-122"/>
                <a:ea typeface="仿宋" panose="02010609060101010101" pitchFamily="49" charset="-122"/>
              </a:rPr>
              <a:t>落实政府责任。</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3.</a:t>
            </a:r>
            <a:r>
              <a:rPr lang="zh-CN" altLang="en-US" dirty="0" smtClean="0">
                <a:latin typeface="仿宋" panose="02010609060101010101" pitchFamily="49" charset="-122"/>
                <a:ea typeface="仿宋" panose="02010609060101010101" pitchFamily="49" charset="-122"/>
              </a:rPr>
              <a:t>严格监督问责。</a:t>
            </a:r>
            <a:endParaRPr lang="zh-CN" altLang="en-US" dirty="0" smtClean="0">
              <a:latin typeface="仿宋" panose="02010609060101010101" pitchFamily="49" charset="-122"/>
              <a:ea typeface="仿宋" panose="02010609060101010101" pitchFamily="49" charset="-122"/>
            </a:endParaRPr>
          </a:p>
          <a:p>
            <a:pPr marL="0" indent="0">
              <a:buNone/>
            </a:pPr>
            <a:r>
              <a:rPr lang="en-US" altLang="zh-CN" dirty="0" smtClean="0">
                <a:latin typeface="仿宋" panose="02010609060101010101" pitchFamily="49" charset="-122"/>
                <a:ea typeface="仿宋" panose="02010609060101010101" pitchFamily="49" charset="-122"/>
              </a:rPr>
              <a:t>  4.</a:t>
            </a:r>
            <a:r>
              <a:rPr lang="zh-CN" altLang="en-US" dirty="0" smtClean="0">
                <a:latin typeface="仿宋" panose="02010609060101010101" pitchFamily="49" charset="-122"/>
                <a:ea typeface="仿宋" panose="02010609060101010101" pitchFamily="49" charset="-122"/>
              </a:rPr>
              <a:t>营造良好氛围。</a:t>
            </a:r>
            <a:endParaRPr lang="zh-CN" altLang="en-US" dirty="0" smtClean="0">
              <a:latin typeface="仿宋" panose="02010609060101010101" pitchFamily="49" charset="-122"/>
              <a:ea typeface="仿宋" panose="02010609060101010101" pitchFamily="49" charset="-122"/>
            </a:endParaRPr>
          </a:p>
          <a:p>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999</Words>
  <Application>WPS 演示</Application>
  <PresentationFormat>全屏显示(4:3)</PresentationFormat>
  <Paragraphs>64</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宋体</vt:lpstr>
      <vt:lpstr>Wingdings</vt:lpstr>
      <vt:lpstr>Wingdings 2</vt:lpstr>
      <vt:lpstr>Wingdings</vt:lpstr>
      <vt:lpstr>仿宋</vt:lpstr>
      <vt:lpstr>Constantia</vt:lpstr>
      <vt:lpstr>隶书</vt:lpstr>
      <vt:lpstr>微软雅黑</vt:lpstr>
      <vt:lpstr>Calibri</vt:lpstr>
      <vt:lpstr>Arial Unicode MS</vt:lpstr>
      <vt:lpstr>流畅</vt:lpstr>
      <vt:lpstr>关于《千山区进一步推进区域内城乡义务教育一体化改革发展的实施方案》</vt:lpstr>
      <vt:lpstr>一、出台背景</vt:lpstr>
      <vt:lpstr>     二、指导思想</vt:lpstr>
      <vt:lpstr> 三、工作目标</vt:lpstr>
      <vt:lpstr> 四、主要工作任务</vt:lpstr>
      <vt:lpstr>PowerPoint 演示文稿</vt:lpstr>
      <vt:lpstr>PowerPoint 演示文稿</vt:lpstr>
      <vt:lpstr> 五、保障措施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心想事成</cp:lastModifiedBy>
  <cp:revision>14</cp:revision>
  <dcterms:created xsi:type="dcterms:W3CDTF">2021-01-12T06:18:00Z</dcterms:created>
  <dcterms:modified xsi:type="dcterms:W3CDTF">2021-01-12T07:33:25Z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