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1"/>
  </p:handoutMasterIdLst>
  <p:sldIdLst>
    <p:sldId id="257" r:id="rId2"/>
    <p:sldId id="275" r:id="rId3"/>
    <p:sldId id="276" r:id="rId4"/>
    <p:sldId id="282" r:id="rId5"/>
    <p:sldId id="286" r:id="rId6"/>
    <p:sldId id="295" r:id="rId7"/>
    <p:sldId id="274" r:id="rId8"/>
    <p:sldId id="278" r:id="rId9"/>
    <p:sldId id="277" r:id="rId10"/>
    <p:sldId id="273" r:id="rId11"/>
    <p:sldId id="279" r:id="rId12"/>
    <p:sldId id="281" r:id="rId13"/>
    <p:sldId id="280" r:id="rId14"/>
    <p:sldId id="284" r:id="rId15"/>
    <p:sldId id="283" r:id="rId16"/>
    <p:sldId id="263" r:id="rId17"/>
    <p:sldId id="264" r:id="rId18"/>
    <p:sldId id="259" r:id="rId19"/>
    <p:sldId id="26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82428-B31A-4AA0-A7AE-875A52915503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3DC7D-17BF-4E32-A3F4-307569390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26645-F599-42DB-AB38-E4310B4D2DAF}" type="datetimeFigureOut">
              <a:rPr lang="zh-CN" altLang="en-US" smtClean="0"/>
              <a:pPr/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BF87-478A-42DB-AFC3-36A6751D1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微信图片_202109130956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3136"/>
            <a:ext cx="9144000" cy="25717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百炼成钢</a:t>
            </a:r>
            <a:endParaRPr lang="zh-CN" altLang="en-US" sz="24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25677" y="524297"/>
            <a:ext cx="609591" cy="576063"/>
          </a:xfrm>
        </p:spPr>
      </p:pic>
      <p:sp>
        <p:nvSpPr>
          <p:cNvPr id="9" name="TextBox 8"/>
          <p:cNvSpPr txBox="1"/>
          <p:nvPr/>
        </p:nvSpPr>
        <p:spPr>
          <a:xfrm>
            <a:off x="-252536" y="1340768"/>
            <a:ext cx="93965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           </a:t>
            </a:r>
            <a:r>
              <a:rPr lang="zh-CN" altLang="en-US" sz="4000" b="1" dirty="0" smtClean="0">
                <a:latin typeface="+mj-ea"/>
                <a:ea typeface="+mj-ea"/>
              </a:rPr>
              <a:t>高三一轮复习    诗歌鉴赏</a:t>
            </a:r>
            <a:endParaRPr lang="en-US" altLang="zh-CN" sz="4000" b="1" dirty="0" smtClean="0">
              <a:latin typeface="+mj-ea"/>
              <a:ea typeface="+mj-ea"/>
            </a:endParaRPr>
          </a:p>
          <a:p>
            <a:endParaRPr lang="en-US" altLang="zh-CN" sz="2400" b="1" dirty="0" smtClean="0">
              <a:latin typeface="+mj-ea"/>
              <a:ea typeface="+mj-ea"/>
            </a:endParaRPr>
          </a:p>
          <a:p>
            <a:r>
              <a:rPr lang="zh-CN" altLang="en-US" sz="4000" b="1" dirty="0" smtClean="0">
                <a:latin typeface="+mj-ea"/>
                <a:ea typeface="+mj-ea"/>
              </a:rPr>
              <a:t>    </a:t>
            </a:r>
            <a:endParaRPr lang="en-US" altLang="zh-CN" sz="4000" b="1" dirty="0" smtClean="0">
              <a:latin typeface="+mj-ea"/>
              <a:ea typeface="+mj-ea"/>
            </a:endParaRPr>
          </a:p>
          <a:p>
            <a:r>
              <a:rPr lang="zh-CN" altLang="en-US" sz="4800" dirty="0" smtClean="0">
                <a:latin typeface="方正粗黑宋简体" pitchFamily="2" charset="-122"/>
                <a:ea typeface="方正粗黑宋简体" pitchFamily="2" charset="-122"/>
              </a:rPr>
              <a:t>    </a:t>
            </a:r>
            <a:r>
              <a:rPr lang="zh-CN" altLang="en-US" sz="6600" dirty="0" smtClean="0">
                <a:latin typeface="方正粗黑宋简体" pitchFamily="2" charset="-122"/>
                <a:ea typeface="方正粗黑宋简体" pitchFamily="2" charset="-122"/>
                <a:cs typeface="Aharoni" pitchFamily="2" charset="-79"/>
              </a:rPr>
              <a:t>循文入义  ，披文入情</a:t>
            </a:r>
            <a:endParaRPr lang="en-US" altLang="zh-CN" sz="6600" dirty="0" smtClean="0">
              <a:latin typeface="方正粗黑宋简体" pitchFamily="2" charset="-122"/>
              <a:ea typeface="方正粗黑宋简体" pitchFamily="2" charset="-122"/>
              <a:cs typeface="Aharoni" pitchFamily="2" charset="-79"/>
            </a:endParaRPr>
          </a:p>
          <a:p>
            <a:endParaRPr lang="en-US" altLang="zh-CN" sz="4400" b="1" dirty="0" smtClean="0">
              <a:latin typeface="+mj-ea"/>
              <a:ea typeface="+mj-ea"/>
            </a:endParaRPr>
          </a:p>
          <a:p>
            <a:r>
              <a:rPr lang="en-US" altLang="zh-CN" sz="2400" b="1" dirty="0" smtClean="0">
                <a:latin typeface="+mj-ea"/>
                <a:ea typeface="+mj-ea"/>
              </a:rPr>
              <a:t>                       </a:t>
            </a:r>
            <a:r>
              <a:rPr lang="zh-CN" altLang="en-US" sz="2400" b="1" dirty="0" smtClean="0">
                <a:latin typeface="+mj-ea"/>
                <a:ea typeface="+mj-ea"/>
              </a:rPr>
              <a:t>鞍钢高级中学</a:t>
            </a:r>
            <a:endParaRPr lang="en-US" altLang="zh-CN" sz="2400" b="1" dirty="0" smtClean="0">
              <a:latin typeface="+mj-ea"/>
              <a:ea typeface="+mj-ea"/>
            </a:endParaRPr>
          </a:p>
          <a:p>
            <a:r>
              <a:rPr lang="zh-CN" altLang="en-US" sz="2400" b="1" dirty="0" smtClean="0">
                <a:latin typeface="+mj-ea"/>
                <a:ea typeface="+mj-ea"/>
              </a:rPr>
              <a:t>                          黄</a:t>
            </a:r>
            <a:r>
              <a:rPr lang="zh-CN" altLang="en-US" sz="2400" b="1" dirty="0">
                <a:latin typeface="+mj-ea"/>
                <a:ea typeface="+mj-ea"/>
              </a:rPr>
              <a:t>金凤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0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2020</a:t>
            </a:r>
            <a:r>
              <a:rPr lang="zh-CN" altLang="zh-CN" dirty="0" smtClean="0"/>
              <a:t>年全国</a:t>
            </a:r>
            <a:r>
              <a:rPr lang="en-US" altLang="zh-CN" dirty="0" smtClean="0"/>
              <a:t>2</a:t>
            </a:r>
            <a:r>
              <a:rPr lang="zh-CN" altLang="zh-CN" dirty="0" smtClean="0"/>
              <a:t>卷</a:t>
            </a:r>
          </a:p>
          <a:p>
            <a:r>
              <a:rPr lang="en-US" altLang="zh-CN" sz="2800" dirty="0" smtClean="0"/>
              <a:t>                                             </a:t>
            </a:r>
            <a:r>
              <a:rPr lang="zh-CN" altLang="zh-CN" sz="2800" b="1" dirty="0" smtClean="0"/>
              <a:t>读</a:t>
            </a:r>
            <a:r>
              <a:rPr lang="en-US" altLang="zh-CN" sz="2800" b="1" dirty="0" smtClean="0"/>
              <a:t>    </a:t>
            </a:r>
            <a:r>
              <a:rPr lang="zh-CN" altLang="zh-CN" sz="2800" b="1" dirty="0" smtClean="0"/>
              <a:t>史</a:t>
            </a:r>
            <a:r>
              <a:rPr lang="en-US" altLang="zh-CN" sz="2800" b="1" dirty="0" smtClean="0"/>
              <a:t>    </a:t>
            </a:r>
          </a:p>
          <a:p>
            <a:r>
              <a:rPr lang="en-US" altLang="zh-CN" sz="2800" dirty="0" smtClean="0"/>
              <a:t>                                                      </a:t>
            </a:r>
            <a:r>
              <a:rPr lang="zh-CN" altLang="zh-CN" sz="2800" b="1" dirty="0" smtClean="0"/>
              <a:t>王安石</a:t>
            </a:r>
          </a:p>
          <a:p>
            <a:r>
              <a:rPr lang="en-US" altLang="zh-CN" sz="2800" dirty="0" smtClean="0"/>
              <a:t>             </a:t>
            </a:r>
            <a:r>
              <a:rPr lang="zh-CN" altLang="zh-CN" sz="2800" b="1" dirty="0" smtClean="0"/>
              <a:t>自古功名亦苦辛，行藏终欲付何人。当时黮闇犹承误，末俗纷纭更乱真。</a:t>
            </a:r>
          </a:p>
          <a:p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糟粕所传非粹美，丹青难写是精神。区区岂尽高贤意，独守千秋纸上尘。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zh-CN" dirty="0" smtClean="0">
                <a:solidFill>
                  <a:srgbClr val="FF0000"/>
                </a:solidFill>
              </a:rPr>
              <a:t>注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r>
              <a:rPr lang="zh-CN" altLang="zh-CN" dirty="0" smtClean="0">
                <a:solidFill>
                  <a:srgbClr val="FF0000"/>
                </a:solidFill>
              </a:rPr>
              <a:t>①黮闇</a:t>
            </a:r>
            <a:r>
              <a:rPr lang="en-US" altLang="zh-CN" dirty="0" smtClean="0">
                <a:solidFill>
                  <a:srgbClr val="FF0000"/>
                </a:solidFill>
              </a:rPr>
              <a:t>:</a:t>
            </a:r>
            <a:r>
              <a:rPr lang="zh-CN" altLang="zh-CN" dirty="0" smtClean="0">
                <a:solidFill>
                  <a:srgbClr val="FF0000"/>
                </a:solidFill>
              </a:rPr>
              <a:t>蒙昧，糊涂。②糟粕</a:t>
            </a:r>
            <a:r>
              <a:rPr lang="en-US" altLang="zh-CN" dirty="0" smtClean="0">
                <a:solidFill>
                  <a:srgbClr val="FF0000"/>
                </a:solidFill>
              </a:rPr>
              <a:t>:</a:t>
            </a:r>
            <a:r>
              <a:rPr lang="zh-CN" altLang="zh-CN" dirty="0" smtClean="0">
                <a:solidFill>
                  <a:srgbClr val="FF0000"/>
                </a:solidFill>
              </a:rPr>
              <a:t>这里用来指代典籍，也作“糟魄”，《庄子·天道》</a:t>
            </a:r>
            <a:r>
              <a:rPr lang="en-US" altLang="zh-CN" dirty="0" smtClean="0">
                <a:solidFill>
                  <a:srgbClr val="FF0000"/>
                </a:solidFill>
              </a:rPr>
              <a:t>:</a:t>
            </a:r>
            <a:r>
              <a:rPr lang="zh-CN" altLang="zh-CN" dirty="0" smtClean="0">
                <a:solidFill>
                  <a:srgbClr val="FF0000"/>
                </a:solidFill>
              </a:rPr>
              <a:t>“然则君之所读者，古人之糟魄已夫。”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97152"/>
            <a:ext cx="87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380125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     </a:t>
            </a:r>
            <a:r>
              <a:rPr lang="zh-CN" altLang="zh-CN" sz="2000" b="1" dirty="0" smtClean="0"/>
              <a:t>在当时，高贤们已承污纳秽，受到误解；而后来</a:t>
            </a:r>
            <a:r>
              <a:rPr lang="zh-CN" altLang="en-US" sz="2000" b="1" dirty="0" smtClean="0"/>
              <a:t>世说纷纭</a:t>
            </a:r>
            <a:r>
              <a:rPr lang="zh-CN" altLang="zh-CN" sz="2000" b="1" dirty="0" smtClean="0"/>
              <a:t>，更是以假乱真，以讹传讹，从而使高贤们的行藏失去了原来的真相。由此可见：史书是由人编写的，难以做到绝对客观，所以历史记载与历史真实之间存在差异。</a:t>
            </a:r>
          </a:p>
          <a:p>
            <a:r>
              <a:rPr lang="en-US" altLang="zh-CN" sz="2000" b="1" dirty="0" smtClean="0"/>
              <a:t>      </a:t>
            </a:r>
            <a:r>
              <a:rPr lang="zh-CN" altLang="zh-CN" sz="2000" b="1" dirty="0" smtClean="0"/>
              <a:t>所昭示的对书本的怀疑精神和批判精神无疑具有普泛性的哲理意义。</a:t>
            </a:r>
            <a:r>
              <a:rPr lang="zh-CN" altLang="en-US" sz="2000" b="1" dirty="0" smtClean="0"/>
              <a:t>史书</a:t>
            </a:r>
            <a:r>
              <a:rPr lang="zh-CN" altLang="zh-CN" sz="2000" b="1" dirty="0" smtClean="0"/>
              <a:t>是前人经脸、智慧和血汗的结晶，因此，为了继承前人宝贵的精神遗产，为了充实自己的知识，就必须广博地读书。但是，</a:t>
            </a:r>
            <a:r>
              <a:rPr lang="zh-CN" altLang="en-US" sz="2000" b="1" dirty="0" smtClean="0"/>
              <a:t>史书</a:t>
            </a:r>
            <a:r>
              <a:rPr lang="zh-CN" altLang="zh-CN" sz="2000" b="1" dirty="0" smtClean="0"/>
              <a:t>又并不都是客观规律的正确反映，这里有高下之分、有真伪之别，因此，在读书时必须善于区别，批判地继承。前人云“尽信书，则不如无书”，诚如是也！所以</a:t>
            </a:r>
            <a:r>
              <a:rPr lang="zh-CN" altLang="en-US" sz="2000" b="1" dirty="0" smtClean="0"/>
              <a:t>，</a:t>
            </a:r>
            <a:r>
              <a:rPr lang="zh-CN" altLang="zh-CN" sz="2000" b="1" dirty="0" smtClean="0"/>
              <a:t>我们在读书时应该始终保持清醒的批判精神，而不能无保留地兼收并蓄，以假为真，以讹传讹；我们只有以怀疑的理性目光去择取、去吸收，才能的充实自己，发展自己，这就是本诗所给予我们的哲理性的启示</a:t>
            </a:r>
            <a:r>
              <a:rPr lang="zh-CN" altLang="en-US" sz="2000" b="1" dirty="0" smtClean="0"/>
              <a:t>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zh-CN" sz="2800" dirty="0" smtClean="0"/>
          </a:p>
          <a:p>
            <a:r>
              <a:rPr lang="en-US" altLang="zh-CN" sz="2800" dirty="0" smtClean="0"/>
              <a:t>                                             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140968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2.</a:t>
            </a:r>
            <a:r>
              <a:rPr lang="zh-CN" altLang="zh-CN" sz="2400" b="1" dirty="0" smtClean="0"/>
              <a:t>这首诗阐述了一个什么样的道理</a:t>
            </a:r>
            <a:r>
              <a:rPr lang="en-US" altLang="zh-CN" sz="2400" b="1" dirty="0" smtClean="0"/>
              <a:t>?</a:t>
            </a:r>
            <a:r>
              <a:rPr lang="zh-CN" altLang="zh-CN" sz="2400" b="1" dirty="0" smtClean="0"/>
              <a:t>对我们有何启示</a:t>
            </a:r>
            <a:r>
              <a:rPr lang="en-US" altLang="zh-CN" sz="2400" b="1" dirty="0" smtClean="0"/>
              <a:t>?</a:t>
            </a:r>
            <a:endParaRPr lang="zh-CN" altLang="zh-CN" sz="2400" b="1" dirty="0" smtClean="0"/>
          </a:p>
          <a:p>
            <a:endParaRPr lang="zh-CN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645024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   </a:t>
            </a:r>
            <a:r>
              <a:rPr lang="zh-CN" altLang="en-US" sz="2800" b="1" dirty="0" smtClean="0"/>
              <a:t>答案示例：</a:t>
            </a:r>
            <a:r>
              <a:rPr lang="en-US" altLang="zh-CN" sz="2800" b="1" dirty="0" smtClean="0"/>
              <a:t> 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①史书是由人编写的，难以做到绝对客观，所以历史记载与历史真实之间存在差异。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zh-CN" sz="2800" b="1" dirty="0" smtClean="0">
                <a:solidFill>
                  <a:srgbClr val="FF0000"/>
                </a:solidFill>
              </a:rPr>
              <a:t>②在读书时必须保持批判精神，善于分辨，切忌盲从。</a:t>
            </a:r>
          </a:p>
          <a:p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179512" y="1124744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zh-CN" sz="2000" b="1" dirty="0" smtClean="0"/>
              <a:t>下列对这首诗的理解和赏析，不正确的一项是</a:t>
            </a:r>
            <a:r>
              <a:rPr lang="en-US" altLang="zh-CN" sz="2000" b="1" dirty="0" smtClean="0"/>
              <a:t>(            )</a:t>
            </a:r>
            <a:endParaRPr lang="zh-CN" altLang="zh-CN" sz="2000" b="1" dirty="0" smtClean="0"/>
          </a:p>
          <a:p>
            <a:r>
              <a:rPr lang="en-US" altLang="zh-CN" sz="2000" b="1" dirty="0" smtClean="0"/>
              <a:t>A.</a:t>
            </a:r>
            <a:r>
              <a:rPr lang="zh-CN" altLang="zh-CN" sz="2000" b="1" dirty="0" smtClean="0"/>
              <a:t>这首诗从大处着眼，并非是针对某个具体的历史事件、历史人物而作。</a:t>
            </a:r>
          </a:p>
          <a:p>
            <a:r>
              <a:rPr lang="en-US" altLang="zh-CN" sz="2000" b="1" dirty="0" smtClean="0"/>
              <a:t>B.</a:t>
            </a:r>
            <a:r>
              <a:rPr lang="zh-CN" altLang="zh-CN" sz="2000" b="1" dirty="0" smtClean="0"/>
              <a:t>历代高人贤士一世奔忙，建功立业，但</a:t>
            </a:r>
            <a:r>
              <a:rPr lang="zh-CN" altLang="zh-CN" sz="2000" b="1" u="sng" dirty="0" smtClean="0">
                <a:solidFill>
                  <a:srgbClr val="FF0000"/>
                </a:solidFill>
              </a:rPr>
              <a:t>无法避免身后湮没无闻的可能</a:t>
            </a:r>
            <a:r>
              <a:rPr lang="zh-CN" altLang="zh-CN" sz="2000" b="1" dirty="0" smtClean="0"/>
              <a:t>。</a:t>
            </a:r>
          </a:p>
          <a:p>
            <a:r>
              <a:rPr lang="en-US" altLang="zh-CN" sz="2000" b="1" dirty="0" smtClean="0"/>
              <a:t>C.</a:t>
            </a:r>
            <a:r>
              <a:rPr lang="zh-CN" altLang="zh-CN" sz="2000" b="1" dirty="0" smtClean="0"/>
              <a:t>历史人物在其所处的时代已经难免被误解，在世俗的传言中更会失真。</a:t>
            </a:r>
          </a:p>
          <a:p>
            <a:r>
              <a:rPr lang="en-US" altLang="zh-CN" sz="2000" b="1" dirty="0" smtClean="0"/>
              <a:t>D.</a:t>
            </a:r>
            <a:r>
              <a:rPr lang="zh-CN" altLang="zh-CN" sz="2000" b="1" dirty="0" smtClean="0"/>
              <a:t>颈联的上下两句反复陈说，表明诗人的观点，堪称这首诗的警策之语。</a:t>
            </a:r>
          </a:p>
        </p:txBody>
      </p:sp>
      <p:sp>
        <p:nvSpPr>
          <p:cNvPr id="8" name="矩形 7"/>
          <p:cNvSpPr/>
          <p:nvPr/>
        </p:nvSpPr>
        <p:spPr>
          <a:xfrm>
            <a:off x="5868144" y="1052736"/>
            <a:ext cx="309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755576" y="83671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2019</a:t>
            </a:r>
            <a:r>
              <a:rPr lang="zh-CN" altLang="zh-CN" dirty="0" smtClean="0"/>
              <a:t>年全国</a:t>
            </a:r>
            <a:r>
              <a:rPr lang="en-US" altLang="zh-CN" dirty="0" smtClean="0"/>
              <a:t>2</a:t>
            </a:r>
            <a:r>
              <a:rPr lang="zh-CN" altLang="zh-CN" dirty="0" smtClean="0"/>
              <a:t>卷</a:t>
            </a:r>
          </a:p>
          <a:p>
            <a:r>
              <a:rPr lang="en-US" altLang="zh-CN" dirty="0" smtClean="0"/>
              <a:t> </a:t>
            </a:r>
            <a:endParaRPr lang="zh-CN" altLang="zh-CN" dirty="0" smtClean="0"/>
          </a:p>
          <a:p>
            <a:r>
              <a:rPr lang="en-US" altLang="zh-CN" dirty="0" smtClean="0"/>
              <a:t>                                           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投</a:t>
            </a:r>
            <a:r>
              <a:rPr lang="zh-CN" altLang="zh-CN" sz="2800" b="1" dirty="0" smtClean="0"/>
              <a:t>长沙裴侍郎 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                                               </a:t>
            </a:r>
            <a:r>
              <a:rPr lang="zh-CN" altLang="zh-CN" sz="2800" b="1" dirty="0" smtClean="0"/>
              <a:t>杜荀鹤</a:t>
            </a:r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此身虽贱道长存，非谒朱门谒孔门。</a:t>
            </a:r>
            <a:r>
              <a:rPr lang="en-US" altLang="zh-CN" sz="2800" b="1" dirty="0" smtClean="0"/>
              <a:t>           </a:t>
            </a:r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只望至公将卷读</a:t>
            </a:r>
            <a:r>
              <a:rPr lang="en-US" altLang="zh-CN" sz="2800" b="1" dirty="0" smtClean="0"/>
              <a:t>[</a:t>
            </a:r>
            <a:r>
              <a:rPr lang="zh-CN" altLang="zh-CN" sz="2800" b="1" dirty="0" smtClean="0"/>
              <a:t>注</a:t>
            </a:r>
            <a:r>
              <a:rPr lang="en-US" altLang="zh-CN" sz="2800" b="1" dirty="0" smtClean="0"/>
              <a:t>]</a:t>
            </a:r>
            <a:r>
              <a:rPr lang="zh-CN" altLang="zh-CN" sz="2800" b="1" dirty="0" smtClean="0"/>
              <a:t>，不求朝士致书论。</a:t>
            </a:r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垂纶雨结渔乡思，吹木风传雁夜魂。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男子受恩须有地，平生不受等闲</a:t>
            </a:r>
            <a:r>
              <a:rPr lang="zh-CN" altLang="en-US" sz="2800" b="1" dirty="0" smtClean="0"/>
              <a:t>恩</a:t>
            </a:r>
            <a:r>
              <a:rPr lang="zh-CN" altLang="zh-CN" sz="2800" b="1" dirty="0" smtClean="0"/>
              <a:t>。</a:t>
            </a:r>
          </a:p>
          <a:p>
            <a:r>
              <a:rPr lang="en-US" altLang="zh-CN" dirty="0" smtClean="0"/>
              <a:t>[</a:t>
            </a:r>
            <a:r>
              <a:rPr lang="zh-CN" altLang="zh-CN" dirty="0" smtClean="0">
                <a:solidFill>
                  <a:srgbClr val="FF0000"/>
                </a:solidFill>
              </a:rPr>
              <a:t>注</a:t>
            </a:r>
            <a:r>
              <a:rPr lang="en-US" altLang="zh-CN" dirty="0" smtClean="0"/>
              <a:t>]</a:t>
            </a:r>
            <a:r>
              <a:rPr lang="zh-CN" altLang="zh-CN" dirty="0" smtClean="0">
                <a:solidFill>
                  <a:srgbClr val="FF0000"/>
                </a:solidFill>
              </a:rPr>
              <a:t>至公</a:t>
            </a:r>
            <a:r>
              <a:rPr lang="en-US" altLang="zh-CN" dirty="0" smtClean="0">
                <a:solidFill>
                  <a:srgbClr val="FF0000"/>
                </a:solidFill>
              </a:rPr>
              <a:t>:</a:t>
            </a:r>
            <a:r>
              <a:rPr lang="zh-CN" altLang="zh-CN" dirty="0" smtClean="0">
                <a:solidFill>
                  <a:srgbClr val="FF0000"/>
                </a:solidFill>
              </a:rPr>
              <a:t>科举时代对主考官的敬称</a:t>
            </a:r>
            <a:r>
              <a:rPr lang="zh-CN" altLang="zh-CN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437112"/>
            <a:ext cx="87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123728" y="4653136"/>
            <a:ext cx="48245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/>
              <a:t>近试上张籍水部</a:t>
            </a:r>
            <a:endParaRPr lang="en-US" altLang="zh-CN" sz="2400" b="1" dirty="0" smtClean="0"/>
          </a:p>
          <a:p>
            <a:pPr algn="ctr"/>
            <a:r>
              <a:rPr lang="zh-CN" altLang="en-US" b="1" dirty="0" smtClean="0"/>
              <a:t>             朱庆馀</a:t>
            </a:r>
            <a:endParaRPr lang="en-US" altLang="zh-CN" dirty="0" smtClean="0"/>
          </a:p>
          <a:p>
            <a:r>
              <a:rPr lang="zh-CN" altLang="en-US" sz="2400" b="1" dirty="0" smtClean="0"/>
              <a:t>洞房昨夜停红烛，待晓堂前拜舅姑。</a:t>
            </a:r>
            <a:br>
              <a:rPr lang="zh-CN" altLang="en-US" sz="2400" b="1" dirty="0" smtClean="0"/>
            </a:br>
            <a:r>
              <a:rPr lang="zh-CN" altLang="en-US" sz="2400" b="1" dirty="0" smtClean="0"/>
              <a:t>妆罢低声问夫婿，画眉深浅入时无。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5" name="TextBox 4"/>
          <p:cNvSpPr txBox="1"/>
          <p:nvPr/>
        </p:nvSpPr>
        <p:spPr>
          <a:xfrm>
            <a:off x="395536" y="364502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2.</a:t>
            </a:r>
            <a:r>
              <a:rPr lang="zh-CN" altLang="zh-CN" sz="2000" b="1" dirty="0" smtClean="0"/>
              <a:t>诗歌的颈联描写了两个具体场景，与其他各联直抒胸臆的写法不同，这样写在情感表达和结构安排方面有什么作用</a:t>
            </a:r>
            <a:r>
              <a:rPr lang="en-US" altLang="zh-CN" sz="2000" b="1" dirty="0" smtClean="0"/>
              <a:t>?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437112"/>
            <a:ext cx="74168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答案示例：</a:t>
            </a:r>
            <a:r>
              <a:rPr lang="zh-CN" altLang="zh-CN" sz="2800" b="1" dirty="0" smtClean="0"/>
              <a:t>①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情感表达：颈联所写场景是作者孤高耿介情怀的形象化表达，可使读者更加直观地感受到作者的心志。②结构安排：舒缓诗歌全篇的节奏，使整首诗歌有委婉从容之致。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5536" y="1412776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zh-CN" sz="2000" b="1" dirty="0" smtClean="0"/>
              <a:t>下列对这首诗的理解和分析，不正确的一项是</a:t>
            </a:r>
            <a:r>
              <a:rPr lang="en-US" altLang="zh-CN" sz="2000" b="1" dirty="0" smtClean="0"/>
              <a:t>(             )</a:t>
            </a:r>
            <a:endParaRPr lang="zh-CN" altLang="zh-CN" sz="2000" b="1" dirty="0" smtClean="0"/>
          </a:p>
          <a:p>
            <a:r>
              <a:rPr lang="en-US" altLang="zh-CN" sz="2000" b="1" dirty="0" smtClean="0"/>
              <a:t>A.</a:t>
            </a:r>
            <a:r>
              <a:rPr lang="zh-CN" altLang="zh-CN" sz="2000" b="1" dirty="0" smtClean="0"/>
              <a:t>诗人表示，虽然自己的社会地位低下，但对儒家思想的信奉坚定不移。</a:t>
            </a:r>
          </a:p>
          <a:p>
            <a:r>
              <a:rPr lang="en-US" altLang="zh-CN" sz="2000" b="1" dirty="0" smtClean="0"/>
              <a:t>B.</a:t>
            </a:r>
            <a:r>
              <a:rPr lang="zh-CN" altLang="zh-CN" sz="2000" b="1" dirty="0" smtClean="0"/>
              <a:t>“朱门”“孔门”分别代指世俗的权势与精神的归依，形成鲜明的对比。</a:t>
            </a:r>
          </a:p>
          <a:p>
            <a:r>
              <a:rPr lang="en-US" altLang="zh-CN" sz="2000" b="1" dirty="0" smtClean="0"/>
              <a:t>C.</a:t>
            </a:r>
            <a:r>
              <a:rPr lang="zh-CN" altLang="zh-CN" sz="2000" b="1" dirty="0" smtClean="0"/>
              <a:t>诗人希望自己能凭借真才实学通过正常渠道进身，而不愿去寻找捷径。</a:t>
            </a:r>
          </a:p>
          <a:p>
            <a:r>
              <a:rPr lang="en-US" altLang="zh-CN" sz="2000" b="1" dirty="0" smtClean="0"/>
              <a:t>D.</a:t>
            </a:r>
            <a:r>
              <a:rPr lang="zh-CN" altLang="zh-CN" sz="2000" b="1" dirty="0" smtClean="0"/>
              <a:t>诗人表达了自己对待恩惠的态度，</a:t>
            </a:r>
            <a:r>
              <a:rPr lang="zh-CN" altLang="zh-CN" sz="2000" b="1" u="sng" dirty="0" smtClean="0">
                <a:solidFill>
                  <a:srgbClr val="FF0000"/>
                </a:solidFill>
              </a:rPr>
              <a:t>不随便接受别人的恩惠，受恩必报</a:t>
            </a:r>
            <a:r>
              <a:rPr lang="zh-CN" altLang="zh-CN" b="1" u="sng" dirty="0" smtClean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6012160" y="1412776"/>
            <a:ext cx="471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7" name="TextBox 6"/>
          <p:cNvSpPr txBox="1"/>
          <p:nvPr/>
        </p:nvSpPr>
        <p:spPr>
          <a:xfrm>
            <a:off x="683568" y="2708920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 smtClean="0"/>
              <a:t>鉴赏诗词莫要慌，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标题</a:t>
            </a:r>
            <a:r>
              <a:rPr lang="zh-CN" altLang="zh-CN" sz="3600" b="1" dirty="0" smtClean="0"/>
              <a:t>总括细思量</a:t>
            </a:r>
          </a:p>
          <a:p>
            <a:r>
              <a:rPr lang="zh-CN" altLang="zh-CN" sz="3600" b="1" dirty="0" smtClean="0">
                <a:solidFill>
                  <a:srgbClr val="FF0000"/>
                </a:solidFill>
              </a:rPr>
              <a:t>知人论世</a:t>
            </a:r>
            <a:r>
              <a:rPr lang="zh-CN" altLang="zh-CN" sz="3600" b="1" dirty="0" smtClean="0"/>
              <a:t>看作者，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注释</a:t>
            </a:r>
            <a:r>
              <a:rPr lang="zh-CN" altLang="zh-CN" sz="3600" b="1" dirty="0" smtClean="0"/>
              <a:t>玄机多暗藏</a:t>
            </a:r>
          </a:p>
          <a:p>
            <a:r>
              <a:rPr lang="zh-CN" altLang="zh-CN" sz="3600" b="1" dirty="0" smtClean="0"/>
              <a:t>把握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字词</a:t>
            </a:r>
            <a:r>
              <a:rPr lang="zh-CN" altLang="zh-CN" sz="3600" b="1" dirty="0" smtClean="0"/>
              <a:t>析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意象</a:t>
            </a:r>
            <a:r>
              <a:rPr lang="zh-CN" altLang="zh-CN" sz="3600" b="1" dirty="0" smtClean="0"/>
              <a:t>，熟悉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典故</a:t>
            </a:r>
            <a:r>
              <a:rPr lang="zh-CN" altLang="zh-CN" sz="3600" b="1" dirty="0" smtClean="0"/>
              <a:t>重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卒章</a:t>
            </a:r>
          </a:p>
          <a:p>
            <a:r>
              <a:rPr lang="zh-CN" altLang="zh-CN" sz="3600" b="1" dirty="0" smtClean="0"/>
              <a:t>遵循七步解题法，触类旁通才内行</a:t>
            </a:r>
          </a:p>
          <a:p>
            <a:endParaRPr lang="zh-CN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55679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通关秘籍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251520" y="1772816"/>
            <a:ext cx="83529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       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除了知人论世，我们更需要披文入情、以意逆志，诗歌</a:t>
            </a:r>
            <a:r>
              <a:rPr lang="zh-CN" altLang="zh-CN" sz="3200" b="1" dirty="0" smtClean="0"/>
              <a:t>本身就是将自己生命的感动凝固成文字，去唤醒那沉睡的情感，饥渴的灵魂，也许已是跨越千年，但那人间的真情却亘古不</a:t>
            </a:r>
            <a:r>
              <a:rPr lang="zh-CN" altLang="zh-CN" sz="3200" b="1" smtClean="0"/>
              <a:t>变，</a:t>
            </a:r>
            <a:r>
              <a:rPr lang="zh-CN" altLang="en-US" sz="3200" b="1" smtClean="0"/>
              <a:t>诗歌</a:t>
            </a:r>
            <a:r>
              <a:rPr lang="zh-CN" altLang="zh-CN" sz="3200" b="1" smtClean="0"/>
              <a:t>光</a:t>
            </a:r>
            <a:r>
              <a:rPr lang="zh-CN" altLang="zh-CN" sz="3200" b="1" dirty="0" smtClean="0"/>
              <a:t>芒没有丝毫的暗淡减损。只要我们用心去聆听，用情去触摸，你终会感受到生命的鲜活，人性的光辉，智慧的温暖。</a:t>
            </a:r>
          </a:p>
          <a:p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560" y="1772816"/>
          <a:ext cx="7920879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731734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卷别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诗题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重要信息</a:t>
                      </a:r>
                      <a:endParaRPr lang="zh-CN" altLang="en-US" dirty="0"/>
                    </a:p>
                  </a:txBody>
                  <a:tcPr/>
                </a:tc>
              </a:tr>
              <a:tr h="73173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2021</a:t>
                      </a:r>
                      <a:r>
                        <a:rPr lang="zh-CN" altLang="en-US" dirty="0" smtClean="0"/>
                        <a:t>年全国卷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寄江州白司马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寄赠友人。</a:t>
                      </a:r>
                      <a:endParaRPr lang="zh-CN" altLang="en-US" dirty="0"/>
                    </a:p>
                  </a:txBody>
                  <a:tcPr/>
                </a:tc>
              </a:tr>
              <a:tr h="731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2021</a:t>
                      </a:r>
                      <a:r>
                        <a:rPr lang="zh-CN" altLang="en-US" dirty="0" smtClean="0"/>
                        <a:t>年全国卷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示儿子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教导儿子的诗歌。</a:t>
                      </a:r>
                      <a:endParaRPr lang="zh-CN" altLang="en-US" dirty="0"/>
                    </a:p>
                  </a:txBody>
                  <a:tcPr/>
                </a:tc>
              </a:tr>
              <a:tr h="73173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2020</a:t>
                      </a:r>
                      <a:r>
                        <a:rPr lang="zh-CN" altLang="en-US" dirty="0" smtClean="0"/>
                        <a:t>年全国卷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读史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点明诗歌内容，写作对象。</a:t>
                      </a:r>
                      <a:endParaRPr lang="zh-CN" altLang="en-US" dirty="0"/>
                    </a:p>
                  </a:txBody>
                  <a:tcPr/>
                </a:tc>
              </a:tr>
              <a:tr h="10335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2019</a:t>
                      </a:r>
                      <a:r>
                        <a:rPr lang="zh-CN" altLang="en-US" dirty="0" smtClean="0"/>
                        <a:t>年全国卷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投长沙裴侍郎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点明事件</a:t>
                      </a:r>
                      <a:r>
                        <a:rPr lang="en-US" altLang="zh-CN" dirty="0" smtClean="0"/>
                        <a:t>——</a:t>
                      </a:r>
                      <a:r>
                        <a:rPr lang="zh-CN" altLang="en-US" dirty="0" smtClean="0"/>
                        <a:t>自荐，暗示作者希望得到重用。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125963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23528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2021</a:t>
            </a:r>
            <a:r>
              <a:rPr lang="zh-CN" altLang="zh-CN" dirty="0" smtClean="0"/>
              <a:t>全国高考</a:t>
            </a:r>
            <a:r>
              <a:rPr lang="en-US" altLang="zh-CN" dirty="0" smtClean="0"/>
              <a:t>2</a:t>
            </a:r>
            <a:r>
              <a:rPr lang="zh-CN" altLang="zh-CN" dirty="0" smtClean="0"/>
              <a:t>卷</a:t>
            </a:r>
          </a:p>
          <a:p>
            <a:r>
              <a:rPr lang="en-US" altLang="zh-CN" sz="2400" dirty="0" smtClean="0"/>
              <a:t>                                         </a:t>
            </a:r>
            <a:r>
              <a:rPr lang="zh-CN" altLang="zh-CN" sz="2800" b="1" dirty="0" smtClean="0"/>
              <a:t>示儿子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                              </a:t>
            </a:r>
            <a:r>
              <a:rPr lang="zh-CN" altLang="zh-CN" sz="2800" b="1" dirty="0" smtClean="0"/>
              <a:t>陆游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禄食无功我自知，汝曹何以报明时？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为农为士亦奚异，事国事亲惟不欺。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道在六经宁有尽，躬耕百亩可无饥。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最亲切处今相付，熟读周公七月诗。</a:t>
            </a:r>
          </a:p>
          <a:p>
            <a:r>
              <a:rPr lang="zh-CN" altLang="zh-CN" sz="2400" b="1" dirty="0" smtClean="0"/>
              <a:t>【注】七月诗：指《诗经·风·七月》，是一首描写农民劳作和生活的农事诗。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0851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对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标题</a:t>
            </a:r>
            <a:r>
              <a:rPr lang="zh-CN" altLang="en-US" sz="3200" b="1" dirty="0" smtClean="0"/>
              <a:t>提问题：时间、地点、人物、事件、情感、题材、表现手法、主旨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251520" y="908720"/>
            <a:ext cx="88924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b="1" dirty="0" smtClean="0"/>
          </a:p>
          <a:p>
            <a:r>
              <a:rPr lang="zh-CN" altLang="zh-CN" sz="2800" b="1" dirty="0" smtClean="0"/>
              <a:t>胡适写给儿子</a:t>
            </a:r>
          </a:p>
          <a:p>
            <a:r>
              <a:rPr lang="zh-CN" altLang="zh-CN" sz="2800" b="1" dirty="0" smtClean="0"/>
              <a:t>将来你长大时，莫忘了我怎样教训你：</a:t>
            </a:r>
          </a:p>
          <a:p>
            <a:r>
              <a:rPr lang="zh-CN" altLang="zh-CN" sz="2800" b="1" dirty="0" smtClean="0"/>
              <a:t>我要你做一个堂堂的人，不要你做我的孝顺儿子。</a:t>
            </a:r>
          </a:p>
          <a:p>
            <a:endParaRPr lang="en-US" altLang="zh-CN" sz="2800" b="1" dirty="0" smtClean="0"/>
          </a:p>
          <a:p>
            <a:r>
              <a:rPr lang="zh-CN" altLang="zh-CN" sz="2800" b="1" dirty="0" smtClean="0"/>
              <a:t>诸葛亮写给儿子</a:t>
            </a:r>
          </a:p>
          <a:p>
            <a:r>
              <a:rPr lang="zh-CN" altLang="zh-CN" sz="2800" b="1" dirty="0" smtClean="0"/>
              <a:t>《诫子书》</a:t>
            </a:r>
          </a:p>
          <a:p>
            <a:r>
              <a:rPr lang="zh-CN" altLang="zh-CN" sz="2800" b="1" dirty="0" smtClean="0"/>
              <a:t>夫君子之行，静以修身，俭以养德；</a:t>
            </a:r>
          </a:p>
          <a:p>
            <a:r>
              <a:rPr lang="zh-CN" altLang="zh-CN" sz="2800" b="1" dirty="0" smtClean="0"/>
              <a:t>非澹泊无以明志，非宁静无以致远。</a:t>
            </a:r>
          </a:p>
          <a:p>
            <a:endParaRPr lang="en-US" altLang="zh-CN" sz="2800" b="1" dirty="0" smtClean="0"/>
          </a:p>
          <a:p>
            <a:r>
              <a:rPr lang="zh-CN" altLang="zh-CN" sz="2800" b="1" dirty="0" smtClean="0"/>
              <a:t>余光中写给未来的孩子</a:t>
            </a:r>
          </a:p>
          <a:p>
            <a:r>
              <a:rPr lang="zh-CN" altLang="zh-CN" sz="2800" b="1" dirty="0" smtClean="0"/>
              <a:t>不要轻视平凡的人，不要投机取巧，不要攻击自己做不到的事。你长大后会知道，做好一件事太难，但绝不要放弃。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323528" y="83671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知人论世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84784"/>
            <a:ext cx="8784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         </a:t>
            </a:r>
            <a:r>
              <a:rPr lang="zh-CN" altLang="en-US" sz="2800" b="1" dirty="0" smtClean="0"/>
              <a:t>陆游，是南宋著名的爱国词人。他出生在南北宋交替之时，又受到家庭爱国思想的影响，所以一生都在追求忠君报国，屡屡受挫。但是一颗爱国之心从未改变。</a:t>
            </a:r>
            <a:r>
              <a:rPr lang="zh-CN" altLang="zh-CN" sz="2800" b="1" dirty="0" smtClean="0"/>
              <a:t>即使在病榻上，依然是“僵卧孤村不自哀，尚思为国戍轮台”；即使在临终前，仍想着“王师北定中原日，家祭无忘告乃翁”。</a:t>
            </a:r>
            <a:r>
              <a:rPr lang="zh-CN" altLang="en-US" sz="2800" b="1" dirty="0" smtClean="0"/>
              <a:t>陆游给人留下的感觉就是执着，他执着于对国家的爱，用一生的时间忧国忧民。他执着于对唐婉的爱，所以在唐婉逝世后的几十年里，多次重回沈园。他还执着于对儿子的爱，陆游这一生写了一百多首教导儿子的诗，在</a:t>
            </a:r>
            <a:r>
              <a:rPr lang="zh-CN" altLang="zh-CN" sz="2800" b="1" dirty="0" smtClean="0"/>
              <a:t>另一首《示儿子》写道：“秋毫何者非君赐，回首修门敢遽忘。”也是在告诉儿子，要不忘君恩，矢志报国。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125963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764704"/>
            <a:ext cx="80648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2021</a:t>
            </a:r>
            <a:r>
              <a:rPr lang="zh-CN" altLang="zh-CN" dirty="0" smtClean="0"/>
              <a:t>全国高考</a:t>
            </a:r>
            <a:r>
              <a:rPr lang="en-US" altLang="zh-CN" dirty="0" smtClean="0"/>
              <a:t>2</a:t>
            </a:r>
            <a:r>
              <a:rPr lang="zh-CN" altLang="zh-CN" dirty="0" smtClean="0"/>
              <a:t>卷</a:t>
            </a:r>
          </a:p>
          <a:p>
            <a:r>
              <a:rPr lang="en-US" altLang="zh-CN" sz="2400" dirty="0" smtClean="0"/>
              <a:t>                                         </a:t>
            </a:r>
            <a:r>
              <a:rPr lang="zh-CN" altLang="zh-CN" sz="2800" b="1" dirty="0" smtClean="0"/>
              <a:t>示儿子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                              </a:t>
            </a:r>
            <a:r>
              <a:rPr lang="zh-CN" altLang="zh-CN" sz="2800" b="1" dirty="0" smtClean="0"/>
              <a:t>陆游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禄食无功我自知，汝曹何以报明时？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为农为士亦奚异，事国事亲惟不欺。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道在六经宁有尽，躬耕百亩可无饥。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最亲切处今相付，熟读周公七月诗。</a:t>
            </a:r>
          </a:p>
          <a:p>
            <a:r>
              <a:rPr lang="zh-CN" altLang="zh-CN" b="1" dirty="0" smtClean="0"/>
              <a:t>【注】七月诗：指《诗经·风·七月》，是一首描写农民劳作和生活的农事诗。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3651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 smtClean="0"/>
              <a:t>周公是文王的儿子，武王的弟弟，武王死后，成王年幼，周公摄政，王业艰难，国运多舛周公为国为家为民，鞠躬尽瘁，呕心沥血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0851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《</a:t>
            </a:r>
            <a:r>
              <a:rPr lang="zh-CN" altLang="zh-CN" b="1" dirty="0" smtClean="0"/>
              <a:t>七月</a:t>
            </a:r>
            <a:r>
              <a:rPr lang="en-US" altLang="zh-CN" b="1" dirty="0" smtClean="0"/>
              <a:t>》</a:t>
            </a:r>
            <a:r>
              <a:rPr lang="zh-CN" altLang="zh-CN" b="1" dirty="0" smtClean="0"/>
              <a:t>描写</a:t>
            </a:r>
            <a:r>
              <a:rPr lang="zh-CN" altLang="en-US" b="1" dirty="0" smtClean="0"/>
              <a:t>了劳动者全年的劳作</a:t>
            </a:r>
            <a:r>
              <a:rPr lang="zh-CN" altLang="zh-CN" b="1" dirty="0" smtClean="0"/>
              <a:t>，</a:t>
            </a:r>
            <a:r>
              <a:rPr lang="zh-CN" altLang="en-US" b="1" dirty="0" smtClean="0"/>
              <a:t>首章里就说“七月流火，九月授衣。桑麻之事已毕，始可为衣”，十一月进入朔风凛冽的冬天，农夫们连粗布衣衫都没有一件，怎么能度过年关？</a:t>
            </a:r>
            <a:r>
              <a:rPr lang="zh-CN" altLang="zh-CN" b="1" dirty="0" smtClean="0"/>
              <a:t>农民们一年到头劳作却吃不饱，穿不暖，</a:t>
            </a:r>
            <a:r>
              <a:rPr lang="zh-CN" altLang="en-US" b="1" dirty="0" smtClean="0"/>
              <a:t>由此，</a:t>
            </a:r>
            <a:r>
              <a:rPr lang="zh-CN" altLang="zh-CN" b="1" dirty="0" smtClean="0"/>
              <a:t>使人们看到奴隶社会的残酷和罪恶，看到了奴隶主的丑恶和无耻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78904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典故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矩形 3"/>
          <p:cNvSpPr/>
          <p:nvPr/>
        </p:nvSpPr>
        <p:spPr>
          <a:xfrm>
            <a:off x="539552" y="119675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1. </a:t>
            </a:r>
            <a:r>
              <a:rPr lang="zh-CN" altLang="zh-CN" sz="2000" b="1" dirty="0" smtClean="0"/>
              <a:t>下列对这首诗的理解和赏析，不正确的一项是（</a:t>
            </a:r>
            <a:r>
              <a:rPr lang="en-US" altLang="zh-CN" sz="2000" b="1" dirty="0" smtClean="0"/>
              <a:t>      </a:t>
            </a:r>
            <a:r>
              <a:rPr lang="zh-CN" altLang="zh-CN" sz="2000" b="1" dirty="0" smtClean="0"/>
              <a:t>）</a:t>
            </a:r>
          </a:p>
          <a:p>
            <a:r>
              <a:rPr lang="en-US" altLang="zh-CN" sz="2000" b="1" dirty="0" smtClean="0"/>
              <a:t>A. </a:t>
            </a:r>
            <a:r>
              <a:rPr lang="zh-CN" altLang="zh-CN" sz="2000" b="1" dirty="0" smtClean="0"/>
              <a:t>本诗的首联以问句领起全篇，自然引出下文诗人对儿子的谆谆教诲。</a:t>
            </a:r>
          </a:p>
          <a:p>
            <a:r>
              <a:rPr lang="en-US" altLang="zh-CN" sz="2000" b="1" dirty="0" smtClean="0"/>
              <a:t>B. </a:t>
            </a:r>
            <a:r>
              <a:rPr lang="zh-CN" altLang="zh-CN" sz="2000" b="1" dirty="0" smtClean="0"/>
              <a:t>诗人指出，不论是侍奉父母还是服务国家，“不欺”都是至关重要的。</a:t>
            </a:r>
          </a:p>
          <a:p>
            <a:r>
              <a:rPr lang="en-US" altLang="zh-CN" sz="2000" b="1" dirty="0" smtClean="0"/>
              <a:t>C. </a:t>
            </a:r>
            <a:r>
              <a:rPr lang="zh-CN" altLang="zh-CN" sz="2000" b="1" dirty="0" smtClean="0"/>
              <a:t>诗人认为，生逢“明时”不必读书求仕，“躬耕”才是一种理想状态。</a:t>
            </a:r>
          </a:p>
          <a:p>
            <a:r>
              <a:rPr lang="en-US" altLang="zh-CN" sz="2000" b="1" dirty="0" smtClean="0"/>
              <a:t>D. </a:t>
            </a:r>
            <a:r>
              <a:rPr lang="zh-CN" altLang="zh-CN" sz="2000" b="1" dirty="0" smtClean="0"/>
              <a:t>诗人在最后强调，自己传授给儿子的人生道理是最为真切、确实的。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0192" y="11967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70892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解释：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无论是出仕朝廷，为官一方，还是成为平民百姓，躬耕陇亩，都要事国以忠，事亲以孝，并没有在两种方式中做出比较选择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861048"/>
            <a:ext cx="6552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</a:t>
            </a:r>
            <a:r>
              <a:rPr lang="en-US" altLang="zh-CN" sz="2000" b="1" dirty="0" smtClean="0"/>
              <a:t>. </a:t>
            </a:r>
            <a:r>
              <a:rPr lang="zh-CN" altLang="zh-CN" sz="2000" b="1" dirty="0" smtClean="0"/>
              <a:t>诗人指出“道在六经宁有尽”，又让儿子“熟读周公七月诗”，对此你是如何理解的？</a:t>
            </a:r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581128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答案示例：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诗人借助这两句对子孙提出要求：诗书无涯，发奋读书；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效法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先圣，修身立事；心怀家国，永存社稷。</a:t>
            </a:r>
            <a:endParaRPr lang="zh-CN" altLang="en-US" sz="2400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309634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2021</a:t>
            </a:r>
            <a:r>
              <a:rPr lang="zh-CN" altLang="zh-CN" dirty="0" smtClean="0"/>
              <a:t>年新高考</a:t>
            </a:r>
            <a:r>
              <a:rPr lang="en-US" altLang="zh-CN" dirty="0" smtClean="0"/>
              <a:t>1</a:t>
            </a:r>
            <a:r>
              <a:rPr lang="zh-CN" altLang="zh-CN" dirty="0" smtClean="0"/>
              <a:t>卷</a:t>
            </a:r>
          </a:p>
          <a:p>
            <a:r>
              <a:rPr lang="en-US" altLang="zh-CN" sz="2400" dirty="0" smtClean="0"/>
              <a:t>      </a:t>
            </a:r>
            <a:r>
              <a:rPr lang="zh-CN" altLang="zh-CN" sz="2800" b="1" dirty="0" smtClean="0"/>
              <a:t>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江州白司马</a:t>
            </a:r>
          </a:p>
          <a:p>
            <a:r>
              <a:rPr lang="en-US" altLang="zh-CN" sz="2800" b="1" dirty="0" smtClean="0"/>
              <a:t>              </a:t>
            </a:r>
            <a:r>
              <a:rPr lang="zh-CN" altLang="zh-CN" sz="2800" b="1" dirty="0" smtClean="0"/>
              <a:t>杨巨源</a:t>
            </a:r>
          </a:p>
          <a:p>
            <a:r>
              <a:rPr lang="zh-CN" altLang="zh-CN" sz="2800" b="1" dirty="0" smtClean="0"/>
              <a:t>江州司马平安否</a:t>
            </a:r>
            <a:r>
              <a:rPr lang="en-US" altLang="zh-CN" sz="2800" b="1" dirty="0" smtClean="0"/>
              <a:t>?</a:t>
            </a:r>
          </a:p>
          <a:p>
            <a:r>
              <a:rPr lang="zh-CN" altLang="zh-CN" sz="2800" b="1" dirty="0" smtClean="0"/>
              <a:t>惠远东林住得无</a:t>
            </a:r>
            <a:r>
              <a:rPr lang="en-US" altLang="zh-CN" sz="2800" b="1" dirty="0" smtClean="0"/>
              <a:t>?</a:t>
            </a:r>
            <a:endParaRPr lang="zh-CN" altLang="zh-CN" sz="2800" b="1" dirty="0" smtClean="0"/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湓浦曾闻似衣带，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庐峰见说胜香炉。</a:t>
            </a:r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题诗岁晏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离鸿</a:t>
            </a:r>
            <a:r>
              <a:rPr lang="zh-CN" altLang="zh-CN" sz="2800" b="1" dirty="0" smtClean="0"/>
              <a:t>断，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望阙天遥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病鹤</a:t>
            </a:r>
            <a:r>
              <a:rPr lang="zh-CN" altLang="zh-CN" sz="2800" b="1" dirty="0" smtClean="0"/>
              <a:t>孤。</a:t>
            </a:r>
          </a:p>
          <a:p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莫谩拘牵雨花社，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青云依旧是前途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[</a:t>
            </a:r>
            <a:r>
              <a:rPr lang="zh-CN" altLang="en-US" dirty="0" smtClean="0">
                <a:solidFill>
                  <a:srgbClr val="FF0000"/>
                </a:solidFill>
              </a:rPr>
              <a:t>注</a:t>
            </a:r>
            <a:r>
              <a:rPr lang="en-US" altLang="zh-CN" dirty="0" smtClean="0">
                <a:solidFill>
                  <a:srgbClr val="FF0000"/>
                </a:solidFill>
              </a:rPr>
              <a:t>]①</a:t>
            </a:r>
            <a:r>
              <a:rPr lang="zh-CN" altLang="en-US" dirty="0" smtClean="0">
                <a:solidFill>
                  <a:srgbClr val="FF0000"/>
                </a:solidFill>
              </a:rPr>
              <a:t>江州白司马：即白居易。②惠远：东晋高僧，居庐山东林寺。③莫谩：不要。雨花社：指佛教讲经的集会</a:t>
            </a:r>
            <a:r>
              <a:rPr lang="zh-CN" altLang="en-US" dirty="0" smtClean="0"/>
              <a:t>。</a:t>
            </a:r>
            <a:endParaRPr lang="zh-CN" altLang="zh-CN" b="1" dirty="0" smtClean="0"/>
          </a:p>
          <a:p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8448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54868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写诗遥寄，表达对朋友的关心和劝勉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5486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-------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1052736"/>
            <a:ext cx="57961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/>
              <a:t>白居易曾学佛、道思想，仕途受挫之后，他的政治热情稍减，出世之心益增。而这一问又暗含着对朋友的劝告，问是否住得，其实是想说住不得，劝告朋友不要意志消沉，消极避世，还要对仕途有信心。</a:t>
            </a:r>
          </a:p>
          <a:p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-----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19872" y="2564904"/>
            <a:ext cx="5724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通过写想象中江州景的美妙，来劝慰朋友不要过于消沉</a:t>
            </a:r>
            <a:endParaRPr lang="zh-CN" altLang="en-US" sz="2400" b="1" dirty="0"/>
          </a:p>
        </p:txBody>
      </p:sp>
      <p:sp>
        <p:nvSpPr>
          <p:cNvPr id="16" name="矩形 15"/>
          <p:cNvSpPr/>
          <p:nvPr/>
        </p:nvSpPr>
        <p:spPr>
          <a:xfrm>
            <a:off x="2915816" y="263691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------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99384" y="342900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写景转到写人，写白居易此时的境遇。离鸿、病鹤都是指白居易。白居易远谪江州，远离亲友，正如离群的孤雁一般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18" name="矩形 17"/>
          <p:cNvSpPr/>
          <p:nvPr/>
        </p:nvSpPr>
        <p:spPr>
          <a:xfrm>
            <a:off x="2987824" y="3645024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------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671392" y="4653136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/>
              <a:t>收束全诗，直接提出对朋友的劝勉。虽然你现在境遇不好，但是你也不要消极地沉迷在佛道</a:t>
            </a:r>
            <a:endParaRPr lang="zh-CN" altLang="en-US" sz="2400" b="1" dirty="0"/>
          </a:p>
        </p:txBody>
      </p:sp>
      <p:sp>
        <p:nvSpPr>
          <p:cNvPr id="20" name="矩形 19"/>
          <p:cNvSpPr/>
          <p:nvPr/>
        </p:nvSpPr>
        <p:spPr>
          <a:xfrm>
            <a:off x="3059832" y="450912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------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8" name="矩形 7"/>
          <p:cNvSpPr/>
          <p:nvPr/>
        </p:nvSpPr>
        <p:spPr>
          <a:xfrm>
            <a:off x="323528" y="105273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mtClean="0"/>
              <a:t>1.</a:t>
            </a:r>
            <a:r>
              <a:rPr lang="zh-CN" altLang="zh-CN" sz="3200" b="1" smtClean="0"/>
              <a:t>下列对这首诗的理解和赏析，不正确的一项是</a:t>
            </a:r>
            <a:r>
              <a:rPr lang="en-US" altLang="zh-CN" sz="3200" b="1" smtClean="0"/>
              <a:t>(          )</a:t>
            </a:r>
            <a:endParaRPr lang="zh-CN" altLang="zh-CN" sz="3200" b="1" smtClean="0"/>
          </a:p>
          <a:p>
            <a:r>
              <a:rPr lang="en-US" altLang="zh-CN" sz="3200" b="1" smtClean="0"/>
              <a:t>A.</a:t>
            </a:r>
            <a:r>
              <a:rPr lang="zh-CN" altLang="zh-CN" sz="3200" b="1" smtClean="0"/>
              <a:t>根据内容分析，这首诗的写作时间应该与白居易的《琵琶行》比较接近。</a:t>
            </a:r>
          </a:p>
          <a:p>
            <a:r>
              <a:rPr lang="en-US" altLang="zh-CN" sz="3200" b="1" smtClean="0"/>
              <a:t>B.</a:t>
            </a:r>
            <a:r>
              <a:rPr lang="zh-CN" altLang="zh-CN" sz="3200" b="1" smtClean="0"/>
              <a:t>第三句使用“一衣带水”的典故，表</a:t>
            </a:r>
            <a:r>
              <a:rPr lang="zh-CN" altLang="zh-CN" sz="3200" b="1" smtClean="0">
                <a:solidFill>
                  <a:srgbClr val="FF0000"/>
                </a:solidFill>
              </a:rPr>
              <a:t>现出朋友之间“天涯若比邻”之意。</a:t>
            </a:r>
          </a:p>
          <a:p>
            <a:r>
              <a:rPr lang="en-US" altLang="zh-CN" sz="3200" b="1" smtClean="0"/>
              <a:t>C.</a:t>
            </a:r>
            <a:r>
              <a:rPr lang="zh-CN" altLang="zh-CN" sz="3200" b="1" smtClean="0"/>
              <a:t>第六句中的“病鹤”指的是白居易，他怀恋长安，时常遥望京城的宫阙。</a:t>
            </a:r>
          </a:p>
          <a:p>
            <a:r>
              <a:rPr lang="en-US" altLang="zh-CN" sz="3200" b="1" smtClean="0"/>
              <a:t>D.</a:t>
            </a:r>
            <a:r>
              <a:rPr lang="zh-CN" altLang="zh-CN" sz="3200" b="1" smtClean="0"/>
              <a:t>诗人最后开解朋友，目前虽然身处贬谪之中，但未来的前途依然很远大。</a:t>
            </a:r>
            <a:endParaRPr lang="zh-CN" altLang="zh-CN" sz="32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403648" y="1556792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1800" dirty="0" smtClean="0">
                <a:latin typeface="叶根友毛笔行书2.0版" pitchFamily="2" charset="-122"/>
                <a:ea typeface="叶根友毛笔行书2.0版" pitchFamily="2" charset="-122"/>
                <a:cs typeface="Browallia New" pitchFamily="34" charset="-34"/>
              </a:rPr>
              <a:t>立德树人               百炼成钢</a:t>
            </a:r>
            <a:endParaRPr lang="zh-CN" altLang="en-US" sz="1800" dirty="0">
              <a:latin typeface="叶根友毛笔行书2.0版" pitchFamily="2" charset="-122"/>
              <a:ea typeface="叶根友毛笔行书2.0版" pitchFamily="2" charset="-122"/>
              <a:cs typeface="Browallia New" pitchFamily="34" charset="-34"/>
            </a:endParaRPr>
          </a:p>
        </p:txBody>
      </p:sp>
      <p:pic>
        <p:nvPicPr>
          <p:cNvPr id="6" name="内容占位符 5" descr="微信图片_20210913095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533392" cy="504056"/>
          </a:xfrm>
        </p:spPr>
      </p:pic>
      <p:sp>
        <p:nvSpPr>
          <p:cNvPr id="4" name="TextBox 3"/>
          <p:cNvSpPr txBox="1"/>
          <p:nvPr/>
        </p:nvSpPr>
        <p:spPr>
          <a:xfrm>
            <a:off x="0" y="105273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                                                                  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0" y="4077072"/>
            <a:ext cx="9145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答案示例：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①第二句“惠远东林住得无”用“惠远”“东林”两个意象，表现高僧的淡泊遁世的态度，“住得无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?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”以问句的形式，委婉地表达了对白居易出入佛寺的关切以及劝告，含蓄地劝诫友人不要轻易产生逃避、厌弃官场的情绪。②尾联中“莫谩”“青云依旧”等词语，直接劝告友人不要过度沉浸在佛法当中，相信自己依然可以青云直上，表达前途无量的勉励之意。</a:t>
            </a:r>
          </a:p>
        </p:txBody>
      </p:sp>
      <p:sp>
        <p:nvSpPr>
          <p:cNvPr id="9" name="矩形 8"/>
          <p:cNvSpPr/>
          <p:nvPr/>
        </p:nvSpPr>
        <p:spPr>
          <a:xfrm>
            <a:off x="179512" y="2924944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2.</a:t>
            </a:r>
            <a:r>
              <a:rPr lang="zh-CN" altLang="zh-CN" sz="3200" b="1" dirty="0" smtClean="0"/>
              <a:t>前人论此诗，认为第二句已包含委婉劝告的意思，对这一观点应怎样理解</a:t>
            </a:r>
            <a:r>
              <a:rPr lang="en-US" altLang="zh-CN" sz="3200" b="1" dirty="0" smtClean="0"/>
              <a:t>?</a:t>
            </a:r>
            <a:r>
              <a:rPr lang="zh-CN" altLang="zh-CN" sz="3200" b="1" dirty="0" smtClean="0"/>
              <a:t>请简要分析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  <p:sp>
        <p:nvSpPr>
          <p:cNvPr id="10" name="矩形 9"/>
          <p:cNvSpPr/>
          <p:nvPr/>
        </p:nvSpPr>
        <p:spPr>
          <a:xfrm>
            <a:off x="1763688" y="1052736"/>
            <a:ext cx="5184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b="1" dirty="0" smtClean="0"/>
              <a:t>寄</a:t>
            </a:r>
            <a:r>
              <a:rPr lang="zh-CN" altLang="zh-CN" b="1" dirty="0" smtClean="0">
                <a:solidFill>
                  <a:srgbClr val="FF0000"/>
                </a:solidFill>
              </a:rPr>
              <a:t>江州白司马</a:t>
            </a:r>
          </a:p>
          <a:p>
            <a:pPr algn="ctr"/>
            <a:r>
              <a:rPr lang="en-US" altLang="zh-CN" b="1" dirty="0" smtClean="0"/>
              <a:t>    </a:t>
            </a:r>
            <a:r>
              <a:rPr lang="zh-CN" altLang="zh-CN" b="1" dirty="0" smtClean="0"/>
              <a:t>杨巨源</a:t>
            </a:r>
          </a:p>
          <a:p>
            <a:r>
              <a:rPr lang="zh-CN" altLang="zh-CN" b="1" dirty="0" smtClean="0"/>
              <a:t>江州司马平安否</a:t>
            </a:r>
            <a:r>
              <a:rPr lang="en-US" altLang="zh-CN" b="1" dirty="0" smtClean="0"/>
              <a:t>?</a:t>
            </a:r>
            <a:r>
              <a:rPr lang="zh-CN" altLang="zh-CN" b="1" i="1" dirty="0" smtClean="0">
                <a:solidFill>
                  <a:srgbClr val="FF0000"/>
                </a:solidFill>
              </a:rPr>
              <a:t>惠远东林</a:t>
            </a:r>
            <a:r>
              <a:rPr lang="zh-CN" altLang="zh-CN" b="1" dirty="0" smtClean="0"/>
              <a:t>住得无</a:t>
            </a:r>
            <a:r>
              <a:rPr lang="en-US" altLang="zh-CN" b="1" dirty="0" smtClean="0"/>
              <a:t>?</a:t>
            </a:r>
            <a:endParaRPr lang="zh-CN" altLang="zh-CN" b="1" dirty="0" smtClean="0"/>
          </a:p>
          <a:p>
            <a:r>
              <a:rPr lang="en-US" altLang="zh-CN" b="1" dirty="0" smtClean="0"/>
              <a:t> </a:t>
            </a:r>
            <a:r>
              <a:rPr lang="zh-CN" altLang="zh-CN" b="1" dirty="0" smtClean="0"/>
              <a:t>湓浦曾闻似衣带，庐峰见说胜香炉。</a:t>
            </a:r>
          </a:p>
          <a:p>
            <a:r>
              <a:rPr lang="en-US" altLang="zh-CN" b="1" dirty="0" smtClean="0"/>
              <a:t> </a:t>
            </a:r>
            <a:r>
              <a:rPr lang="zh-CN" altLang="zh-CN" b="1" dirty="0" smtClean="0"/>
              <a:t>题诗岁晏</a:t>
            </a:r>
            <a:r>
              <a:rPr lang="zh-CN" altLang="zh-CN" b="1" dirty="0" smtClean="0">
                <a:solidFill>
                  <a:srgbClr val="FF0000"/>
                </a:solidFill>
              </a:rPr>
              <a:t>离鸿</a:t>
            </a:r>
            <a:r>
              <a:rPr lang="zh-CN" altLang="zh-CN" b="1" dirty="0" smtClean="0"/>
              <a:t>断，望阙天遥</a:t>
            </a:r>
            <a:r>
              <a:rPr lang="zh-CN" altLang="zh-CN" b="1" dirty="0" smtClean="0">
                <a:solidFill>
                  <a:srgbClr val="FF0000"/>
                </a:solidFill>
              </a:rPr>
              <a:t>病鹤</a:t>
            </a:r>
            <a:r>
              <a:rPr lang="zh-CN" altLang="zh-CN" b="1" dirty="0" smtClean="0"/>
              <a:t>孤。</a:t>
            </a:r>
          </a:p>
          <a:p>
            <a:r>
              <a:rPr lang="en-US" altLang="zh-CN" b="1" dirty="0" smtClean="0"/>
              <a:t> </a:t>
            </a:r>
            <a:r>
              <a:rPr lang="zh-CN" altLang="zh-CN" b="1" dirty="0" smtClean="0">
                <a:solidFill>
                  <a:srgbClr val="FF0000"/>
                </a:solidFill>
              </a:rPr>
              <a:t>莫谩</a:t>
            </a:r>
            <a:r>
              <a:rPr lang="zh-CN" altLang="zh-CN" b="1" dirty="0" smtClean="0"/>
              <a:t>拘牵</a:t>
            </a:r>
            <a:r>
              <a:rPr lang="zh-CN" altLang="zh-CN" b="1" i="1" dirty="0" smtClean="0">
                <a:solidFill>
                  <a:srgbClr val="FF0000"/>
                </a:solidFill>
              </a:rPr>
              <a:t>雨花社</a:t>
            </a:r>
            <a:r>
              <a:rPr lang="zh-CN" altLang="zh-CN" b="1" dirty="0" smtClean="0"/>
              <a:t>，青云依旧是前途。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3138</Words>
  <Application>Microsoft Office PowerPoint</Application>
  <PresentationFormat>全屏显示(4:3)</PresentationFormat>
  <Paragraphs>153</Paragraphs>
  <Slides>19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立德树人         百炼成钢</vt:lpstr>
      <vt:lpstr>立德树人               百炼成钢</vt:lpstr>
      <vt:lpstr>立德树人               百炼成钢</vt:lpstr>
      <vt:lpstr>立德树人               百炼成钢</vt:lpstr>
      <vt:lpstr>立德树人               百炼成钢</vt:lpstr>
      <vt:lpstr>立德树人               百炼成钢</vt:lpstr>
      <vt:lpstr>幻灯片 7</vt:lpstr>
      <vt:lpstr>立德树人               百炼成钢</vt:lpstr>
      <vt:lpstr>立德树人               百炼成钢</vt:lpstr>
      <vt:lpstr>幻灯片 10</vt:lpstr>
      <vt:lpstr>立德树人               百炼成钢</vt:lpstr>
      <vt:lpstr>立德树人               百炼成钢</vt:lpstr>
      <vt:lpstr>立德树人               百炼成钢</vt:lpstr>
      <vt:lpstr>立德树人               百炼成钢</vt:lpstr>
      <vt:lpstr>立德树人               百炼成钢</vt:lpstr>
      <vt:lpstr>立德树人               百炼成钢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90</cp:revision>
  <dcterms:created xsi:type="dcterms:W3CDTF">2021-09-13T01:35:43Z</dcterms:created>
  <dcterms:modified xsi:type="dcterms:W3CDTF">2021-09-23T00:57:28Z</dcterms:modified>
</cp:coreProperties>
</file>