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66" r:id="rId2"/>
    <p:sldId id="323" r:id="rId3"/>
    <p:sldId id="519" r:id="rId4"/>
    <p:sldId id="518" r:id="rId5"/>
    <p:sldId id="517" r:id="rId6"/>
    <p:sldId id="516" r:id="rId7"/>
    <p:sldId id="515" r:id="rId8"/>
    <p:sldId id="514" r:id="rId9"/>
    <p:sldId id="513" r:id="rId10"/>
    <p:sldId id="509" r:id="rId11"/>
    <p:sldId id="512" r:id="rId12"/>
    <p:sldId id="511" r:id="rId13"/>
    <p:sldId id="510" r:id="rId14"/>
    <p:sldId id="288" r:id="rId15"/>
    <p:sldId id="325" r:id="rId16"/>
    <p:sldId id="522" r:id="rId17"/>
    <p:sldId id="521" r:id="rId18"/>
    <p:sldId id="520" r:id="rId19"/>
    <p:sldId id="527" r:id="rId20"/>
    <p:sldId id="526" r:id="rId21"/>
    <p:sldId id="525" r:id="rId22"/>
    <p:sldId id="524" r:id="rId23"/>
    <p:sldId id="523" r:id="rId24"/>
    <p:sldId id="528" r:id="rId2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0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0000"/>
    <a:srgbClr val="3333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706" autoAdjust="0"/>
  </p:normalViewPr>
  <p:slideViewPr>
    <p:cSldViewPr showGuides="1">
      <p:cViewPr varScale="1">
        <p:scale>
          <a:sx n="108" d="100"/>
          <a:sy n="108" d="100"/>
        </p:scale>
        <p:origin x="-104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页眉占位符 183297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sz="1200" strike="noStrike" noProof="1"/>
          </a:p>
        </p:txBody>
      </p:sp>
      <p:sp>
        <p:nvSpPr>
          <p:cNvPr id="183299" name="日期占位符 183298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algn="r" fontAlgn="base"/>
            <a:endParaRPr lang="zh-CN" altLang="en-US" sz="1200" strike="noStrike" noProof="1"/>
          </a:p>
        </p:txBody>
      </p:sp>
      <p:sp>
        <p:nvSpPr>
          <p:cNvPr id="183300" name="页脚占位符 183299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fontAlgn="base"/>
            <a:endParaRPr lang="zh-CN" sz="1200" strike="noStrike" noProof="1"/>
          </a:p>
        </p:txBody>
      </p:sp>
      <p:sp>
        <p:nvSpPr>
          <p:cNvPr id="183301" name="灯片编号占位符 183300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fontAlgn="base"/>
            <a:fld id="{9A0DB2DC-4C9A-4742-B13C-FB6460FD3503}" type="slidenum">
              <a:rPr lang="en-US" altLang="zh-CN" sz="1200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pPr lvl="0" algn="r" fontAlgn="base"/>
              <a:t>‹#›</a:t>
            </a:fld>
            <a:endParaRPr lang="zh-CN" sz="1200" strike="noStrike" noProof="1"/>
          </a:p>
        </p:txBody>
      </p:sp>
    </p:spTree>
    <p:extLst>
      <p:ext uri="{BB962C8B-B14F-4D97-AF65-F5344CB8AC3E}">
        <p14:creationId xmlns="" xmlns:p14="http://schemas.microsoft.com/office/powerpoint/2010/main" val="14835569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页眉占位符 3584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sz="1200" strike="noStrike" noProof="1"/>
          </a:p>
        </p:txBody>
      </p:sp>
      <p:sp>
        <p:nvSpPr>
          <p:cNvPr id="35843" name="日期占位符 3584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algn="r" fontAlgn="base"/>
            <a:endParaRPr lang="zh-CN" altLang="en-US" sz="1200" strike="noStrike" noProof="1"/>
          </a:p>
        </p:txBody>
      </p:sp>
      <p:sp>
        <p:nvSpPr>
          <p:cNvPr id="13316" name="幻灯片图像占位符 35843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3317" name="文本占位符 35844"/>
          <p:cNvSpPr>
            <a:spLocks noGrp="1"/>
          </p:cNvSpPr>
          <p:nvPr>
            <p:ph type="body" sz="quarter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indent="0"/>
            <a:r>
              <a:rPr lang="zh-CN" altLang="en-US" dirty="0"/>
              <a:t>单击此处编辑母版文本样式</a:t>
            </a:r>
          </a:p>
          <a:p>
            <a:pPr lvl="1" indent="0"/>
            <a:r>
              <a:rPr lang="zh-CN" altLang="en-US" dirty="0"/>
              <a:t>第二级</a:t>
            </a:r>
          </a:p>
          <a:p>
            <a:pPr lvl="2" indent="0"/>
            <a:r>
              <a:rPr lang="zh-CN" altLang="en-US" dirty="0"/>
              <a:t>第三级</a:t>
            </a:r>
          </a:p>
          <a:p>
            <a:pPr lvl="3" indent="0"/>
            <a:r>
              <a:rPr lang="zh-CN" altLang="en-US" dirty="0"/>
              <a:t>第四级</a:t>
            </a:r>
          </a:p>
          <a:p>
            <a:pPr lvl="4" indent="0"/>
            <a:r>
              <a:rPr lang="zh-CN" altLang="en-US" dirty="0"/>
              <a:t>第五级</a:t>
            </a:r>
          </a:p>
        </p:txBody>
      </p:sp>
      <p:sp>
        <p:nvSpPr>
          <p:cNvPr id="35846" name="页脚占位符 3584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fontAlgn="base"/>
            <a:endParaRPr lang="zh-CN" sz="1200" strike="noStrike" noProof="1"/>
          </a:p>
        </p:txBody>
      </p:sp>
      <p:sp>
        <p:nvSpPr>
          <p:cNvPr id="35847" name="灯片编号占位符 3584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fontAlgn="base"/>
            <a:fld id="{9A0DB2DC-4C9A-4742-B13C-FB6460FD3503}" type="slidenum">
              <a:rPr lang="en-US" altLang="zh-CN" sz="1200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pPr lvl="0" algn="r" fontAlgn="base"/>
              <a:t>‹#›</a:t>
            </a:fld>
            <a:endParaRPr lang="zh-CN" sz="1200" strike="noStrike" noProof="1"/>
          </a:p>
        </p:txBody>
      </p:sp>
    </p:spTree>
    <p:extLst>
      <p:ext uri="{BB962C8B-B14F-4D97-AF65-F5344CB8AC3E}">
        <p14:creationId xmlns="" xmlns:p14="http://schemas.microsoft.com/office/powerpoint/2010/main" val="310533854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幻灯片图像占位符 36865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4" name="文本占位符 36866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ln/>
        </p:spPr>
        <p:txBody>
          <a:bodyPr anchor="t"/>
          <a:lstStyle/>
          <a:p>
            <a:pPr lvl="0" indent="0"/>
            <a:endParaRPr lang="zh-CN" altLang="en-US" dirty="0"/>
          </a:p>
        </p:txBody>
      </p:sp>
      <p:sp>
        <p:nvSpPr>
          <p:cNvPr id="18435" name="灯片编号占位符 1"/>
          <p:cNvSpPr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indent="0" algn="r"/>
            <a:fld id="{9A0DB2DC-4C9A-4742-B13C-FB6460FD3503}" type="slidenum">
              <a:rPr lang="zh-CN" altLang="en-US" sz="1200" dirty="0"/>
              <a:pPr lvl="0" indent="0" algn="r"/>
              <a:t>14</a:t>
            </a:fld>
            <a:endParaRPr lang="zh-CN" altLang="en-US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rotWithShape="0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fld id="{9A0DB2DC-4C9A-4742-B13C-FB6460FD3503}" type="slidenum">
              <a:rPr lang="en-US" altLang="zh-CN" noProof="1" dirty="0"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pPr fontAlgn="base"/>
              <a:t>‹#›</a:t>
            </a:fld>
            <a:endParaRPr lang="zh-CN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bg>
      <p:bgPr>
        <a:blipFill rotWithShape="0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fld id="{9A0DB2DC-4C9A-4742-B13C-FB6460FD3503}" type="slidenum">
              <a:rPr lang="en-US" altLang="zh-CN" noProof="1" dirty="0"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pPr fontAlgn="base"/>
              <a:t>‹#›</a:t>
            </a:fld>
            <a:endParaRPr lang="zh-CN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bg>
      <p:bgPr>
        <a:blipFill rotWithShape="0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716657" cy="548640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fld id="{9A0DB2DC-4C9A-4742-B13C-FB6460FD3503}" type="slidenum">
              <a:rPr lang="en-US" altLang="zh-CN" noProof="1" dirty="0"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pPr fontAlgn="base"/>
              <a:t>‹#›</a:t>
            </a:fld>
            <a:endParaRPr lang="zh-CN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fld id="{BB962C8B-B14F-4D97-AF65-F5344CB8AC3E}" type="datetime1">
              <a:rPr lang="zh-CN" altLang="en-US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pPr lvl="0" fontAlgn="base"/>
              <a:t>2021/9/7</a:t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altLang="zh-CN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blipFill rotWithShape="0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fld id="{9A0DB2DC-4C9A-4742-B13C-FB6460FD3503}" type="slidenum">
              <a:rPr lang="en-US" altLang="zh-CN" noProof="1" dirty="0"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pPr fontAlgn="base"/>
              <a:t>‹#›</a:t>
            </a:fld>
            <a:endParaRPr lang="zh-CN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blipFill rotWithShape="0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76" cy="41148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9724" y="1981200"/>
            <a:ext cx="3808476" cy="41148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fld id="{9A0DB2DC-4C9A-4742-B13C-FB6460FD3503}" type="slidenum">
              <a:rPr lang="en-US" altLang="zh-CN" noProof="1" dirty="0"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pPr fontAlgn="base"/>
              <a:t>‹#›</a:t>
            </a:fld>
            <a:endParaRPr lang="zh-CN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blipFill rotWithShape="0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fld id="{9A0DB2DC-4C9A-4742-B13C-FB6460FD3503}" type="slidenum">
              <a:rPr lang="en-US" altLang="zh-CN" noProof="1" dirty="0"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pPr fontAlgn="base"/>
              <a:t>‹#›</a:t>
            </a:fld>
            <a:endParaRPr lang="zh-CN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blipFill rotWithShape="0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fld id="{9A0DB2DC-4C9A-4742-B13C-FB6460FD3503}" type="slidenum">
              <a:rPr lang="en-US" altLang="zh-CN" noProof="1" dirty="0"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pPr fontAlgn="base"/>
              <a:t>‹#›</a:t>
            </a:fld>
            <a:endParaRPr lang="zh-CN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blipFill rotWithShape="0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fld id="{9A0DB2DC-4C9A-4742-B13C-FB6460FD3503}" type="slidenum">
              <a:rPr lang="en-US" altLang="zh-CN" noProof="1" dirty="0"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pPr fontAlgn="base"/>
              <a:t>‹#›</a:t>
            </a:fld>
            <a:endParaRPr lang="zh-CN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bg>
      <p:bgPr>
        <a:blipFill rotWithShape="0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fld id="{9A0DB2DC-4C9A-4742-B13C-FB6460FD3503}" type="slidenum">
              <a:rPr lang="en-US" altLang="zh-CN" noProof="1" dirty="0"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pPr fontAlgn="base"/>
              <a:t>‹#›</a:t>
            </a:fld>
            <a:endParaRPr lang="zh-CN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blipFill rotWithShape="0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altLang="en-US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endParaRPr lang="zh-CN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base"/>
            <a:fld id="{9A0DB2DC-4C9A-4742-B13C-FB6460FD3503}" type="slidenum">
              <a:rPr lang="en-US" altLang="zh-CN" noProof="1" dirty="0"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pPr fontAlgn="base"/>
              <a:t>‹#›</a:t>
            </a:fld>
            <a:endParaRPr lang="zh-CN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indent="0"/>
            <a:r>
              <a:rPr lang="zh-CN" altLang="en-US" dirty="0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indent="-342900"/>
            <a:r>
              <a:rPr lang="zh-CN" altLang="en-US" dirty="0"/>
              <a:t>单击此处编辑母版文本样式</a:t>
            </a:r>
          </a:p>
          <a:p>
            <a:pPr lvl="1" indent="-285750"/>
            <a:r>
              <a:rPr lang="zh-CN" altLang="en-US" dirty="0"/>
              <a:t>第二级</a:t>
            </a:r>
          </a:p>
          <a:p>
            <a:pPr lvl="2" indent="-228600"/>
            <a:r>
              <a:rPr lang="zh-CN" altLang="en-US" dirty="0"/>
              <a:t>第三级</a:t>
            </a:r>
          </a:p>
          <a:p>
            <a:pPr lvl="3" indent="-228600"/>
            <a:r>
              <a:rPr lang="zh-CN" altLang="en-US" dirty="0"/>
              <a:t>第四级</a:t>
            </a:r>
          </a:p>
          <a:p>
            <a:pPr lvl="4" indent="-228600"/>
            <a:r>
              <a:rPr lang="zh-CN" altLang="en-US" dirty="0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fld id="{BB962C8B-B14F-4D97-AF65-F5344CB8AC3E}" type="datetime1">
              <a:rPr lang="zh-CN" altLang="en-US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pPr lvl="0" fontAlgn="base"/>
              <a:t>2021/9/7</a:t>
            </a:fld>
            <a:endParaRPr lang="zh-CN" altLang="en-US" strike="noStrike" noProof="1"/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strike="noStrike" noProof="1"/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en-US" altLang="zh-CN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ea"/>
              </a:rPr>
              <a:pPr lvl="0" fontAlgn="base"/>
              <a:t>‹#›</a:t>
            </a:fld>
            <a:endParaRPr lang="zh-CN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9.png"/><Relationship Id="rId4" Type="http://schemas.openxmlformats.org/officeDocument/2006/relationships/image" Target="../media/image2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53.png"/><Relationship Id="rId7" Type="http://schemas.openxmlformats.org/officeDocument/2006/relationships/image" Target="../media/image11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4" Type="http://schemas.openxmlformats.org/officeDocument/2006/relationships/image" Target="../media/image5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928670"/>
            <a:ext cx="40957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14546" y="2500306"/>
            <a:ext cx="489585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00496" y="4357694"/>
            <a:ext cx="33623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90" y="857232"/>
            <a:ext cx="3457575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52" y="571480"/>
            <a:ext cx="3000396" cy="2974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00100" y="3929066"/>
            <a:ext cx="5057775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714356"/>
            <a:ext cx="3000396" cy="2974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1934" y="1571612"/>
            <a:ext cx="333375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00232" y="3643314"/>
            <a:ext cx="6091713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2" y="714356"/>
            <a:ext cx="3714750" cy="354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928670"/>
            <a:ext cx="3357586" cy="3328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4429132"/>
            <a:ext cx="4351222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7158" y="5357826"/>
            <a:ext cx="30861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28596" y="714356"/>
            <a:ext cx="6929486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3200" b="1" dirty="0" smtClean="0"/>
              <a:t>例</a:t>
            </a:r>
            <a:r>
              <a:rPr lang="en-US" altLang="zh-CN" sz="3200" b="1" dirty="0" smtClean="0"/>
              <a:t>2.</a:t>
            </a:r>
            <a:r>
              <a:rPr lang="zh-CN" altLang="zh-CN" sz="3200" b="1" dirty="0" smtClean="0"/>
              <a:t>一辆汽车在平直的公路上以某一</a:t>
            </a:r>
            <a:endParaRPr lang="en-US" altLang="zh-CN" sz="3200" b="1" dirty="0" smtClean="0"/>
          </a:p>
          <a:p>
            <a:endParaRPr lang="en-US" altLang="zh-CN" sz="3200" b="1" dirty="0" smtClean="0"/>
          </a:p>
          <a:p>
            <a:r>
              <a:rPr lang="zh-CN" altLang="zh-CN" sz="3200" b="1" dirty="0" smtClean="0"/>
              <a:t>初速度运动，运动过程</a:t>
            </a:r>
            <a:endParaRPr lang="en-US" altLang="zh-CN" sz="3200" b="1" dirty="0" smtClean="0"/>
          </a:p>
          <a:p>
            <a:endParaRPr lang="en-US" altLang="zh-CN" sz="3200" b="1" dirty="0" smtClean="0"/>
          </a:p>
          <a:p>
            <a:r>
              <a:rPr lang="zh-CN" altLang="zh-CN" sz="3200" b="1" dirty="0" smtClean="0"/>
              <a:t>中保持恒定的牵引功率，</a:t>
            </a:r>
            <a:endParaRPr lang="en-US" altLang="zh-CN" sz="3200" b="1" dirty="0" smtClean="0"/>
          </a:p>
          <a:p>
            <a:endParaRPr lang="en-US" altLang="zh-CN" sz="3200" b="1" dirty="0" smtClean="0"/>
          </a:p>
          <a:p>
            <a:r>
              <a:rPr lang="zh-CN" altLang="zh-CN" sz="3200" b="1" dirty="0" smtClean="0"/>
              <a:t>其加速度</a:t>
            </a:r>
            <a:r>
              <a:rPr lang="en-US" altLang="zh-CN" sz="3600" b="1" dirty="0" smtClean="0"/>
              <a:t>a</a:t>
            </a:r>
            <a:r>
              <a:rPr lang="zh-CN" altLang="zh-CN" sz="3200" b="1" dirty="0" smtClean="0"/>
              <a:t>和速度的倒数</a:t>
            </a:r>
            <a:endParaRPr lang="en-US" altLang="zh-CN" sz="3200" b="1" dirty="0" smtClean="0"/>
          </a:p>
          <a:p>
            <a:endParaRPr lang="en-US" altLang="zh-CN" sz="3200" b="1" dirty="0" smtClean="0"/>
          </a:p>
          <a:p>
            <a:r>
              <a:rPr lang="en-US" altLang="zh-CN" sz="3200" b="1" dirty="0" smtClean="0"/>
              <a:t>(1/v)</a:t>
            </a:r>
            <a:r>
              <a:rPr lang="zh-CN" altLang="zh-CN" sz="3200" b="1" dirty="0" smtClean="0"/>
              <a:t>图象如图所示。</a:t>
            </a:r>
            <a:endParaRPr lang="zh-CN" altLang="en-US" sz="3200" dirty="0"/>
          </a:p>
        </p:txBody>
      </p:sp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1785926"/>
            <a:ext cx="3576896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矩形 34820"/>
          <p:cNvSpPr/>
          <p:nvPr/>
        </p:nvSpPr>
        <p:spPr>
          <a:xfrm>
            <a:off x="384810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indent="0"/>
            <a:endParaRPr lang="zh-CN" altLang="en-US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7414" name="灯片编号占位符 2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 anchor="t"/>
          <a:lstStyle/>
          <a:p>
            <a:pPr indent="0"/>
            <a:fld id="{9A0DB2DC-4C9A-4742-B13C-FB6460FD3503}" type="slidenum">
              <a:rPr lang="zh-CN" altLang="en-US" dirty="0"/>
              <a:pPr indent="0"/>
              <a:t>14</a:t>
            </a:fld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428596" y="714356"/>
            <a:ext cx="83582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400" b="1" dirty="0" smtClean="0"/>
              <a:t>例</a:t>
            </a:r>
            <a:r>
              <a:rPr lang="en-US" altLang="zh-CN" sz="2400" b="1" dirty="0" smtClean="0"/>
              <a:t>2.</a:t>
            </a:r>
            <a:r>
              <a:rPr lang="zh-CN" altLang="zh-CN" sz="2400" b="1" dirty="0" smtClean="0"/>
              <a:t>一辆汽车在平直的公路上以某一初速度运动，运动过程中保持恒定的牵引功率，其加速度</a:t>
            </a:r>
            <a:r>
              <a:rPr lang="en-US" altLang="zh-CN" sz="2400" b="1" dirty="0" smtClean="0"/>
              <a:t>a</a:t>
            </a:r>
            <a:r>
              <a:rPr lang="zh-CN" altLang="zh-CN" sz="2400" b="1" dirty="0" smtClean="0"/>
              <a:t>和速度的倒数</a:t>
            </a:r>
            <a:r>
              <a:rPr lang="en-US" altLang="zh-CN" sz="2400" b="1" dirty="0" smtClean="0"/>
              <a:t>(1/v)</a:t>
            </a:r>
            <a:r>
              <a:rPr lang="zh-CN" altLang="zh-CN" sz="2400" b="1" dirty="0" smtClean="0"/>
              <a:t>图象如图所示。</a:t>
            </a:r>
            <a:endParaRPr lang="zh-CN" altLang="en-US" sz="2400" dirty="0"/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428596" y="2000240"/>
            <a:ext cx="3643338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若已知汽车的质量，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宋体" pitchFamily="2" charset="-122"/>
              <a:ea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且阻力恒定，则结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宋体" pitchFamily="2" charset="-122"/>
              <a:ea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合图象所给的信息，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宋体" pitchFamily="2" charset="-122"/>
              <a:ea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能求出的物理量是</a:t>
            </a:r>
            <a:r>
              <a:rPr lang="en-US" altLang="zh-CN" sz="3200" b="1" dirty="0" smtClean="0">
                <a:solidFill>
                  <a:srgbClr val="FF0000"/>
                </a:solidFill>
                <a:latin typeface="宋体" pitchFamily="2" charset="-122"/>
                <a:cs typeface="Tahoma" pitchFamily="34" charset="0"/>
              </a:rPr>
              <a:t>:</a:t>
            </a:r>
            <a:endParaRPr kumimoji="0" lang="zh-CN" altLang="en-US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357158" y="4143380"/>
            <a:ext cx="5857916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A.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汽车的功率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B.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汽车行驶的最大速度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C.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汽车所受到阻力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D.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汽车运动到最大速度所需的时间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1785926"/>
            <a:ext cx="3562350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" grpId="0"/>
      <p:bldP spid="717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857232"/>
            <a:ext cx="3562350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000100" y="642918"/>
            <a:ext cx="4214842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A.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汽车的功率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B.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汽车行驶的最大速度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C.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汽车所受到阻力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D.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汽车运动到最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大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宋体" pitchFamily="2" charset="-122"/>
              <a:ea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  速度所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需的时间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1" y="3000372"/>
            <a:ext cx="2739037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48" y="3714752"/>
            <a:ext cx="24003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57224" y="4500570"/>
            <a:ext cx="24860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0034" y="5143512"/>
            <a:ext cx="493395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642918"/>
            <a:ext cx="3562350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2928934"/>
            <a:ext cx="357187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5786" y="3929066"/>
            <a:ext cx="3245327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28662" y="1071546"/>
            <a:ext cx="22860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785794"/>
            <a:ext cx="3562350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1357298"/>
            <a:ext cx="3245327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57158" y="2500306"/>
            <a:ext cx="5857916" cy="2646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A.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汽车的功率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宋体" pitchFamily="2" charset="-122"/>
              <a:ea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宋体" pitchFamily="2" charset="-122"/>
                <a:cs typeface="宋体" pitchFamily="2" charset="-122"/>
              </a:rPr>
              <a:t>             </a:t>
            </a:r>
            <a:endParaRPr kumimoji="0" lang="zh-CN" altLang="en-US" sz="18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B.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汽车行驶的最大速度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宋体" pitchFamily="2" charset="-122"/>
              <a:ea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宋体" pitchFamily="2" charset="-122"/>
                <a:cs typeface="宋体" pitchFamily="2" charset="-122"/>
              </a:rPr>
              <a:t>        </a:t>
            </a:r>
            <a:endParaRPr kumimoji="0" lang="zh-CN" altLang="en-US" sz="18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C.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汽车所受到阻力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宋体" pitchFamily="2" charset="-122"/>
              <a:ea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宋体" pitchFamily="2" charset="-122"/>
                <a:cs typeface="宋体" pitchFamily="2" charset="-122"/>
              </a:rPr>
              <a:t>             </a:t>
            </a:r>
            <a:endParaRPr kumimoji="0" lang="zh-CN" altLang="en-US" sz="18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D.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汽车运动到最大速度所需的时间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5429264"/>
            <a:ext cx="12096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571472" y="928670"/>
            <a:ext cx="492922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b="1" dirty="0" smtClean="0"/>
              <a:t>例</a:t>
            </a:r>
            <a:r>
              <a:rPr lang="en-US" altLang="zh-CN" sz="2800" b="1" dirty="0" smtClean="0"/>
              <a:t>3.</a:t>
            </a:r>
            <a:r>
              <a:rPr lang="zh-CN" altLang="zh-CN" sz="2800" b="1" dirty="0" smtClean="0"/>
              <a:t>某物体做匀变速直线运动，</a:t>
            </a:r>
            <a:endParaRPr lang="en-US" altLang="zh-CN" sz="2800" b="1" dirty="0" smtClean="0"/>
          </a:p>
          <a:p>
            <a:r>
              <a:rPr lang="en-US" altLang="zh-CN" sz="2800" b="1" dirty="0" smtClean="0"/>
              <a:t>            </a:t>
            </a:r>
          </a:p>
          <a:p>
            <a:r>
              <a:rPr lang="zh-CN" altLang="zh-CN" sz="2800" b="1" dirty="0" smtClean="0"/>
              <a:t>设该物体运动的时间为</a:t>
            </a:r>
            <a:r>
              <a:rPr lang="en-US" altLang="zh-CN" sz="2800" b="1" dirty="0" smtClean="0"/>
              <a:t>t</a:t>
            </a:r>
            <a:r>
              <a:rPr lang="zh-CN" altLang="zh-CN" sz="2800" b="1" dirty="0" smtClean="0"/>
              <a:t>，</a:t>
            </a:r>
            <a:endParaRPr lang="en-US" altLang="zh-CN" sz="2800" b="1" dirty="0" smtClean="0"/>
          </a:p>
          <a:p>
            <a:r>
              <a:rPr lang="en-US" altLang="zh-CN" sz="2800" b="1" dirty="0" smtClean="0"/>
              <a:t>        </a:t>
            </a:r>
          </a:p>
          <a:p>
            <a:r>
              <a:rPr lang="zh-CN" altLang="zh-CN" sz="2800" b="1" dirty="0" smtClean="0"/>
              <a:t>位移为</a:t>
            </a:r>
            <a:r>
              <a:rPr lang="en-US" altLang="zh-CN" sz="2800" b="1" dirty="0" smtClean="0"/>
              <a:t>x</a:t>
            </a:r>
            <a:r>
              <a:rPr lang="zh-CN" altLang="zh-CN" sz="2800" b="1" dirty="0" smtClean="0"/>
              <a:t>，其</a:t>
            </a:r>
            <a:r>
              <a:rPr lang="en-US" altLang="zh-CN" sz="2800" b="1" dirty="0" smtClean="0"/>
              <a:t>             </a:t>
            </a:r>
            <a:r>
              <a:rPr lang="zh-CN" altLang="zh-CN" sz="2800" b="1" dirty="0" smtClean="0"/>
              <a:t>图象</a:t>
            </a:r>
            <a:endParaRPr lang="en-US" altLang="zh-CN" sz="2800" b="1" dirty="0" smtClean="0"/>
          </a:p>
          <a:p>
            <a:r>
              <a:rPr lang="en-US" altLang="zh-CN" sz="2800" b="1" dirty="0" smtClean="0"/>
              <a:t>            </a:t>
            </a:r>
          </a:p>
          <a:p>
            <a:r>
              <a:rPr lang="zh-CN" altLang="zh-CN" sz="2800" b="1" dirty="0" smtClean="0"/>
              <a:t>如图所示，则下列说法</a:t>
            </a:r>
            <a:endParaRPr lang="en-US" altLang="zh-CN" sz="2800" b="1" dirty="0" smtClean="0"/>
          </a:p>
          <a:p>
            <a:r>
              <a:rPr lang="en-US" altLang="zh-CN" sz="2800" b="1" dirty="0" smtClean="0"/>
              <a:t>               </a:t>
            </a:r>
          </a:p>
          <a:p>
            <a:r>
              <a:rPr lang="zh-CN" altLang="zh-CN" sz="2800" b="1" dirty="0" smtClean="0"/>
              <a:t>正确的是（　　）</a:t>
            </a:r>
            <a:endParaRPr lang="zh-CN" altLang="en-US" sz="2800" dirty="0"/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4" y="2643182"/>
            <a:ext cx="11239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1643050"/>
            <a:ext cx="3324286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14282" y="2571744"/>
            <a:ext cx="5214974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l"/>
              </a:tabLst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A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．物体做的是匀加速直线运动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宋体" pitchFamily="2" charset="-122"/>
              <a:ea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l"/>
              </a:tabLst>
            </a:pP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宋体" pitchFamily="2" charset="-122"/>
                <a:cs typeface="宋体" pitchFamily="2" charset="-122"/>
              </a:rPr>
              <a:t>         </a:t>
            </a:r>
            <a:endParaRPr kumimoji="0" lang="zh-CN" altLang="en-US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l"/>
              </a:tabLst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B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．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t=0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时，物体的初速度为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bc</a:t>
            </a:r>
          </a:p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l"/>
              </a:tabLst>
            </a:pP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宋体" pitchFamily="2" charset="-122"/>
                <a:cs typeface="宋体" pitchFamily="2" charset="-122"/>
              </a:rPr>
              <a:t>           </a:t>
            </a:r>
          </a:p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l"/>
              </a:tabLst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C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．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0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～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b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时间内物体的位移为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b</a:t>
            </a:r>
            <a:r>
              <a:rPr kumimoji="0" lang="en-US" altLang="zh-CN" sz="28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2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c</a:t>
            </a:r>
          </a:p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l"/>
              </a:tabLst>
            </a:pPr>
            <a:r>
              <a:rPr kumimoji="0" lang="en-US" altLang="zh-CN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宋体" pitchFamily="2" charset="-122"/>
                <a:cs typeface="宋体" pitchFamily="2" charset="-122"/>
              </a:rPr>
              <a:t>           </a:t>
            </a:r>
          </a:p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l"/>
              </a:tabLst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D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．经过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2b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时间物体的速度为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0</a:t>
            </a:r>
            <a:endParaRPr kumimoji="0" lang="en-US" altLang="zh-CN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42910" y="642918"/>
            <a:ext cx="535785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b="1" dirty="0" smtClean="0">
                <a:solidFill>
                  <a:srgbClr val="00B050"/>
                </a:solidFill>
              </a:rPr>
              <a:t>例</a:t>
            </a:r>
            <a:r>
              <a:rPr lang="en-US" altLang="zh-CN" sz="2800" b="1" dirty="0" smtClean="0">
                <a:solidFill>
                  <a:srgbClr val="00B050"/>
                </a:solidFill>
              </a:rPr>
              <a:t>3.</a:t>
            </a:r>
            <a:r>
              <a:rPr lang="zh-CN" altLang="zh-CN" sz="2800" b="1" dirty="0" smtClean="0">
                <a:solidFill>
                  <a:srgbClr val="00B050"/>
                </a:solidFill>
              </a:rPr>
              <a:t>某物体做匀变速直线运动，设该物体运动的时间为</a:t>
            </a:r>
            <a:r>
              <a:rPr lang="en-US" altLang="zh-CN" sz="2800" b="1" dirty="0" smtClean="0">
                <a:solidFill>
                  <a:srgbClr val="00B050"/>
                </a:solidFill>
              </a:rPr>
              <a:t>t</a:t>
            </a:r>
            <a:r>
              <a:rPr lang="zh-CN" altLang="zh-CN" sz="2800" b="1" dirty="0" smtClean="0">
                <a:solidFill>
                  <a:srgbClr val="00B050"/>
                </a:solidFill>
              </a:rPr>
              <a:t>，位移为</a:t>
            </a:r>
            <a:r>
              <a:rPr lang="en-US" altLang="zh-CN" sz="2800" b="1" dirty="0" smtClean="0">
                <a:solidFill>
                  <a:srgbClr val="00B050"/>
                </a:solidFill>
              </a:rPr>
              <a:t>x</a:t>
            </a:r>
            <a:r>
              <a:rPr lang="zh-CN" altLang="zh-CN" sz="2800" b="1" dirty="0" smtClean="0">
                <a:solidFill>
                  <a:srgbClr val="00B050"/>
                </a:solidFill>
              </a:rPr>
              <a:t>，其</a:t>
            </a:r>
            <a:r>
              <a:rPr lang="en-US" altLang="zh-CN" sz="2800" b="1" dirty="0" smtClean="0">
                <a:solidFill>
                  <a:srgbClr val="00B050"/>
                </a:solidFill>
              </a:rPr>
              <a:t>               </a:t>
            </a:r>
            <a:r>
              <a:rPr lang="zh-CN" altLang="zh-CN" sz="2800" b="1" dirty="0" smtClean="0">
                <a:solidFill>
                  <a:srgbClr val="00B050"/>
                </a:solidFill>
              </a:rPr>
              <a:t>图象如图所示，则下列说法正确的是（　　）</a:t>
            </a:r>
            <a:endParaRPr lang="zh-CN" altLang="en-US" sz="2800" dirty="0">
              <a:solidFill>
                <a:srgbClr val="00B050"/>
              </a:solidFill>
            </a:endParaRPr>
          </a:p>
        </p:txBody>
      </p:sp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1571612"/>
            <a:ext cx="1123950" cy="409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2071678"/>
            <a:ext cx="3324286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1071538" y="642918"/>
            <a:ext cx="36647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 dirty="0" smtClean="0"/>
              <a:t>一</a:t>
            </a:r>
            <a:r>
              <a:rPr lang="en-US" altLang="zh-CN" sz="2400" b="1" dirty="0" smtClean="0"/>
              <a:t>.</a:t>
            </a:r>
            <a:r>
              <a:rPr lang="zh-CN" altLang="zh-CN" sz="2400" b="1" dirty="0" smtClean="0"/>
              <a:t>高中物理有三个特点。</a:t>
            </a:r>
            <a:endParaRPr lang="zh-CN" altLang="en-US" sz="2400" dirty="0"/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1428728" y="1357298"/>
            <a:ext cx="66437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1.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概念多，如动能，动量，电场，磁场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/>
                <a:ea typeface="宋体" pitchFamily="2" charset="-122"/>
                <a:cs typeface="Tahoma" pitchFamily="34" charset="0"/>
              </a:rPr>
              <a:t>……</a:t>
            </a:r>
            <a:endParaRPr kumimoji="0" lang="en-US" altLang="zh-CN" sz="24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428728" y="2214554"/>
            <a:ext cx="56436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2.</a:t>
            </a:r>
            <a:r>
              <a:rPr lang="zh-CN" altLang="zh-CN" b="1" dirty="0" smtClean="0">
                <a:solidFill>
                  <a:srgbClr val="FF0000"/>
                </a:solidFill>
              </a:rPr>
              <a:t>规律</a:t>
            </a:r>
            <a:r>
              <a:rPr lang="zh-CN" altLang="en-US" b="1" dirty="0" smtClean="0">
                <a:solidFill>
                  <a:srgbClr val="FF0000"/>
                </a:solidFill>
              </a:rPr>
              <a:t>丰富</a:t>
            </a:r>
            <a:r>
              <a:rPr lang="zh-CN" altLang="zh-CN" b="1" dirty="0" smtClean="0">
                <a:solidFill>
                  <a:srgbClr val="FF0000"/>
                </a:solidFill>
              </a:rPr>
              <a:t>，①原生规律，如各种定理、定律；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857224" y="2928934"/>
            <a:ext cx="750099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②</a:t>
            </a:r>
            <a:r>
              <a:rPr kumimoji="0" lang="zh-CN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二级结论，如</a:t>
            </a: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竖直等时</a:t>
            </a:r>
            <a:r>
              <a:rPr kumimoji="0" lang="zh-CN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圆运动，平抛</a:t>
            </a: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运动</a:t>
            </a:r>
            <a:r>
              <a:rPr kumimoji="0" lang="zh-CN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的位移偏角、速度</a:t>
            </a:r>
            <a:endParaRPr kumimoji="0" lang="en-US" altLang="zh-CN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宋体" pitchFamily="2" charset="-122"/>
              <a:ea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b="1" dirty="0" smtClean="0">
              <a:solidFill>
                <a:srgbClr val="00B050"/>
              </a:solidFill>
              <a:latin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偏角</a:t>
            </a:r>
            <a:r>
              <a:rPr lang="zh-CN" altLang="en-US" b="1" dirty="0" smtClean="0">
                <a:solidFill>
                  <a:srgbClr val="00B050"/>
                </a:solidFill>
                <a:latin typeface="宋体" pitchFamily="2" charset="-122"/>
                <a:cs typeface="Tahoma" pitchFamily="34" charset="0"/>
              </a:rPr>
              <a:t>正切值</a:t>
            </a:r>
            <a:r>
              <a:rPr kumimoji="0" lang="zh-CN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关系，磁偏转</a:t>
            </a: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中</a:t>
            </a:r>
            <a:r>
              <a:rPr kumimoji="0" lang="zh-CN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的磁汇聚</a:t>
            </a:r>
            <a:r>
              <a:rPr kumimoji="0" lang="zh-CN" altLang="zh-CN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/>
                <a:ea typeface="宋体" pitchFamily="2" charset="-122"/>
                <a:cs typeface="Tahoma" pitchFamily="34" charset="0"/>
              </a:rPr>
              <a:t>……</a:t>
            </a:r>
            <a:endParaRPr kumimoji="0" lang="zh-CN" altLang="zh-CN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pic>
        <p:nvPicPr>
          <p:cNvPr id="25608" name="图片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4810" y="4714884"/>
            <a:ext cx="2123657" cy="642942"/>
          </a:xfrm>
          <a:prstGeom prst="rect">
            <a:avLst/>
          </a:prstGeom>
          <a:noFill/>
        </p:spPr>
      </p:pic>
      <p:pic>
        <p:nvPicPr>
          <p:cNvPr id="25607" name="图片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86050" y="4143380"/>
            <a:ext cx="2643206" cy="475777"/>
          </a:xfrm>
          <a:prstGeom prst="rect">
            <a:avLst/>
          </a:prstGeom>
          <a:noFill/>
        </p:spPr>
      </p:pic>
      <p:pic>
        <p:nvPicPr>
          <p:cNvPr id="25606" name="图片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4857760"/>
            <a:ext cx="2928958" cy="454102"/>
          </a:xfrm>
          <a:prstGeom prst="rect">
            <a:avLst/>
          </a:prstGeom>
          <a:noFill/>
        </p:spPr>
      </p:pic>
      <p:pic>
        <p:nvPicPr>
          <p:cNvPr id="25605" name="图片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72132" y="4143380"/>
            <a:ext cx="2000264" cy="500066"/>
          </a:xfrm>
          <a:prstGeom prst="rect">
            <a:avLst/>
          </a:prstGeom>
          <a:noFill/>
        </p:spPr>
      </p:pic>
      <p:pic>
        <p:nvPicPr>
          <p:cNvPr id="25604" name="图片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28662" y="5572140"/>
            <a:ext cx="2309829" cy="571504"/>
          </a:xfrm>
          <a:prstGeom prst="rect">
            <a:avLst/>
          </a:prstGeom>
          <a:noFill/>
        </p:spPr>
      </p:pic>
      <p:pic>
        <p:nvPicPr>
          <p:cNvPr id="25603" name="图片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71868" y="5643578"/>
            <a:ext cx="2050271" cy="500066"/>
          </a:xfrm>
          <a:prstGeom prst="rect">
            <a:avLst/>
          </a:prstGeom>
          <a:noFill/>
        </p:spPr>
      </p:pic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785786" y="4153263"/>
            <a:ext cx="54292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3.</a:t>
            </a: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公式不少，如</a:t>
            </a:r>
            <a:endParaRPr kumimoji="0" lang="zh-CN" altLang="en-US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pic>
        <p:nvPicPr>
          <p:cNvPr id="13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500562" y="6286520"/>
            <a:ext cx="876300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6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56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1" grpId="0" build="allAtOnce"/>
      <p:bldP spid="8" grpId="0" build="p"/>
      <p:bldP spid="25602" grpId="0" build="p"/>
      <p:bldP spid="25609" grpId="0" build="allAtOnce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1571612"/>
            <a:ext cx="2786082" cy="3505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矩形 2"/>
          <p:cNvSpPr/>
          <p:nvPr/>
        </p:nvSpPr>
        <p:spPr>
          <a:xfrm>
            <a:off x="1285852" y="785794"/>
            <a:ext cx="27860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b="1" dirty="0" smtClean="0">
                <a:solidFill>
                  <a:srgbClr val="FF0000"/>
                </a:solidFill>
              </a:rPr>
              <a:t>匀变速直线运动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7686" y="1285860"/>
            <a:ext cx="3822929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857232"/>
            <a:ext cx="3822929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2" y="2071678"/>
            <a:ext cx="2467858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00100" y="1285860"/>
            <a:ext cx="308374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4348" y="3071810"/>
            <a:ext cx="3206772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28662" y="4357694"/>
            <a:ext cx="157162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1000108"/>
            <a:ext cx="3158072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0166" y="500042"/>
            <a:ext cx="1866900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2143116"/>
            <a:ext cx="4876800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720" y="4500570"/>
            <a:ext cx="657225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5720" y="5214950"/>
            <a:ext cx="554355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357950" y="5214950"/>
            <a:ext cx="1214446" cy="939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571612"/>
            <a:ext cx="3311361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2571744"/>
            <a:ext cx="344805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00100" y="3071810"/>
            <a:ext cx="24860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00100" y="3571876"/>
            <a:ext cx="24765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4000504"/>
            <a:ext cx="31242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14744" y="5715016"/>
            <a:ext cx="876300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786182" y="928670"/>
            <a:ext cx="4724400" cy="451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2071678"/>
            <a:ext cx="6269824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90" y="3929066"/>
            <a:ext cx="275546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1"/>
          <p:cNvSpPr>
            <a:spLocks noChangeArrowheads="1"/>
          </p:cNvSpPr>
          <p:nvPr/>
        </p:nvSpPr>
        <p:spPr bwMode="auto">
          <a:xfrm>
            <a:off x="428596" y="857232"/>
            <a:ext cx="8501122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二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.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大多数的概念、规律会以公式的形式呈现出来，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宋体" pitchFamily="2" charset="-122"/>
              <a:ea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800" b="1" dirty="0" smtClean="0">
              <a:latin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而公式用简洁、清晰的字母结构反映了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宋体" pitchFamily="2" charset="-122"/>
              <a:ea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800" b="1" dirty="0" smtClean="0">
              <a:latin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92D05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各物理量间的关系。</a:t>
            </a:r>
            <a:endParaRPr kumimoji="0" lang="zh-CN" altLang="en-US" sz="2800" b="0" i="0" u="none" strike="noStrike" cap="none" normalizeH="0" baseline="0" dirty="0" smtClean="0">
              <a:ln>
                <a:noFill/>
              </a:ln>
              <a:solidFill>
                <a:srgbClr val="92D05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82946" name="Rectangle 2"/>
          <p:cNvSpPr>
            <a:spLocks noChangeArrowheads="1"/>
          </p:cNvSpPr>
          <p:nvPr/>
        </p:nvSpPr>
        <p:spPr bwMode="auto">
          <a:xfrm>
            <a:off x="285720" y="3286124"/>
            <a:ext cx="8143932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既然公式能直观体现这种精确的数量关系，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宋体" pitchFamily="2" charset="-122"/>
              <a:ea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800" b="1" dirty="0" smtClean="0">
              <a:latin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那么，</a:t>
            </a: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运用公式去解决实际问题，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宋体" pitchFamily="2" charset="-122"/>
              <a:ea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800" b="1" dirty="0" smtClean="0">
              <a:latin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就成为物理学科考查学生物理能力的主要方向。</a:t>
            </a:r>
            <a:endParaRPr kumimoji="0" lang="zh-CN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9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9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9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9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29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29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29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29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5" grpId="0" uiExpand="1" build="allAtOnce"/>
      <p:bldP spid="82946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1"/>
          <p:cNvSpPr>
            <a:spLocks noChangeArrowheads="1"/>
          </p:cNvSpPr>
          <p:nvPr/>
        </p:nvSpPr>
        <p:spPr bwMode="auto">
          <a:xfrm>
            <a:off x="928662" y="714356"/>
            <a:ext cx="742952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一轮复习应注重公式的归纳和梳理，</a:t>
            </a:r>
            <a:endParaRPr kumimoji="0" lang="en-US" altLang="zh-CN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宋体" pitchFamily="2" charset="-122"/>
              <a:ea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3600" b="1" dirty="0" smtClean="0">
              <a:latin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36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在做题时形成条件反射</a:t>
            </a:r>
            <a:r>
              <a:rPr lang="zh-CN" altLang="en-US" sz="3600" b="1" dirty="0" smtClean="0">
                <a:solidFill>
                  <a:srgbClr val="00B0F0"/>
                </a:solidFill>
                <a:latin typeface="宋体" pitchFamily="2" charset="-122"/>
                <a:cs typeface="Tahoma" pitchFamily="34" charset="0"/>
              </a:rPr>
              <a:t>。</a:t>
            </a:r>
            <a:endParaRPr kumimoji="0" lang="en-US" altLang="zh-CN" sz="3600" b="1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宋体" pitchFamily="2" charset="-122"/>
              <a:ea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3600" b="1" dirty="0" smtClean="0">
              <a:latin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36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应能马上精准定位，</a:t>
            </a:r>
            <a:endParaRPr kumimoji="0" lang="en-US" altLang="zh-CN" sz="3600" b="1" i="0" u="none" strike="noStrike" cap="none" normalizeH="0" baseline="0" dirty="0" smtClean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latin typeface="宋体" pitchFamily="2" charset="-122"/>
              <a:ea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3600" b="1" dirty="0" smtClean="0">
              <a:latin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知道该选用哪个或哪些公式</a:t>
            </a:r>
            <a:r>
              <a:rPr kumimoji="0" lang="zh-CN" altLang="en-US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，</a:t>
            </a:r>
            <a:endParaRPr kumimoji="0" lang="en-US" altLang="zh-CN" sz="36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宋体" pitchFamily="2" charset="-122"/>
              <a:ea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3600" b="1" dirty="0" smtClean="0">
              <a:latin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36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来处理所要解决的问题。</a:t>
            </a:r>
            <a:endParaRPr kumimoji="0" lang="zh-CN" sz="3600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1"/>
          <p:cNvSpPr>
            <a:spLocks noChangeArrowheads="1"/>
          </p:cNvSpPr>
          <p:nvPr/>
        </p:nvSpPr>
        <p:spPr bwMode="auto">
          <a:xfrm>
            <a:off x="1214414" y="785794"/>
            <a:ext cx="30003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微软雅黑" pitchFamily="34" charset="-122"/>
                <a:ea typeface="微软雅黑" pitchFamily="34" charset="-122"/>
                <a:cs typeface="Tahoma" pitchFamily="34" charset="0"/>
              </a:rPr>
              <a:t>三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微软雅黑" pitchFamily="34" charset="-122"/>
                <a:ea typeface="微软雅黑" pitchFamily="34" charset="-122"/>
                <a:cs typeface="Tahoma" pitchFamily="34" charset="0"/>
              </a:rPr>
              <a:t>.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微软雅黑" pitchFamily="34" charset="-122"/>
                <a:ea typeface="微软雅黑" pitchFamily="34" charset="-122"/>
                <a:cs typeface="Tahoma" pitchFamily="34" charset="0"/>
              </a:rPr>
              <a:t>举例说明。</a:t>
            </a:r>
            <a:endParaRPr kumimoji="0" lang="zh-CN" altLang="en-US" sz="32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微软雅黑" pitchFamily="34" charset="-122"/>
              <a:ea typeface="微软雅黑" pitchFamily="34" charset="-122"/>
              <a:cs typeface="宋体" pitchFamily="2" charset="-122"/>
            </a:endParaRPr>
          </a:p>
        </p:txBody>
      </p:sp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500034" y="1928802"/>
            <a:ext cx="801213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例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1.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如图所示，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宋体" pitchFamily="2" charset="-122"/>
              <a:ea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3200" b="1" dirty="0" smtClean="0">
              <a:latin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在竖直固定的四分之一圆轨道的圆心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O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处，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宋体" pitchFamily="2" charset="-122"/>
              <a:ea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3200" b="1" dirty="0" smtClean="0">
              <a:latin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以不同的初速度水平向右抛出同一个小球，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宋体" pitchFamily="2" charset="-122"/>
              <a:ea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3200" b="1" dirty="0" smtClean="0">
              <a:latin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它都会落到圆轨道上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.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不计空气阻力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.</a:t>
            </a:r>
            <a:endParaRPr kumimoji="0" lang="en-US" altLang="zh-CN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7686" y="500042"/>
            <a:ext cx="2705100" cy="240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49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49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49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49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4" grpId="0" uiExpand="1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1"/>
          <p:cNvSpPr>
            <a:spLocks noChangeArrowheads="1"/>
          </p:cNvSpPr>
          <p:nvPr/>
        </p:nvSpPr>
        <p:spPr bwMode="auto">
          <a:xfrm>
            <a:off x="785786" y="642918"/>
            <a:ext cx="634660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例</a:t>
            </a:r>
            <a:r>
              <a:rPr kumimoji="0" lang="en-US" altLang="zh-CN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1.</a:t>
            </a:r>
            <a:r>
              <a:rPr kumimoji="0" lang="zh-CN" altLang="en-US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如图所示，在竖直固定的四分之一圆轨道的圆心</a:t>
            </a:r>
            <a:r>
              <a:rPr kumimoji="0" lang="en-US" altLang="zh-CN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O</a:t>
            </a:r>
            <a:r>
              <a:rPr kumimoji="0" lang="zh-CN" altLang="en-US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处，</a:t>
            </a:r>
            <a:endParaRPr lang="en-US" altLang="zh-CN" sz="1800" b="1" dirty="0" smtClean="0">
              <a:solidFill>
                <a:srgbClr val="FF0000"/>
              </a:solidFill>
              <a:latin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以不同的初速度水平向右抛出同一个小球，</a:t>
            </a:r>
            <a:endParaRPr lang="en-US" altLang="zh-CN" sz="1800" b="1" dirty="0" smtClean="0">
              <a:solidFill>
                <a:srgbClr val="FF0000"/>
              </a:solidFill>
              <a:latin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它都会落到圆轨道上</a:t>
            </a:r>
            <a:r>
              <a:rPr kumimoji="0" lang="en-US" altLang="zh-CN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.</a:t>
            </a:r>
            <a:r>
              <a:rPr kumimoji="0" lang="zh-CN" altLang="en-US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不计空气阻力</a:t>
            </a:r>
            <a:r>
              <a:rPr kumimoji="0" lang="en-US" altLang="zh-CN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.</a:t>
            </a:r>
            <a:endParaRPr kumimoji="0" lang="en-US" altLang="zh-CN" sz="1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pic>
        <p:nvPicPr>
          <p:cNvPr id="3" name="图片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50" y="2500306"/>
            <a:ext cx="2428924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6018" name="Rectangle 2"/>
          <p:cNvSpPr>
            <a:spLocks noChangeArrowheads="1"/>
          </p:cNvSpPr>
          <p:nvPr/>
        </p:nvSpPr>
        <p:spPr bwMode="auto">
          <a:xfrm>
            <a:off x="285720" y="1714488"/>
            <a:ext cx="8429684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甲同学认为初速度越小，则小球撞击轨道的动能越小；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宋体" pitchFamily="2" charset="-122"/>
              <a:ea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800" b="1" dirty="0" smtClean="0">
              <a:latin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而乙同学认为初速度越大，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宋体" pitchFamily="2" charset="-122"/>
              <a:ea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800" b="1" dirty="0" smtClean="0">
              <a:latin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FF0066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小球落到圆弧轨道时下降的高度越小，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宋体" pitchFamily="2" charset="-122"/>
              <a:ea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800" b="1" dirty="0" smtClean="0">
              <a:latin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则小球撞击轨道的动能越小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800" b="1" dirty="0" smtClean="0">
              <a:latin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请通过推理说明你的观点．</a:t>
            </a:r>
            <a:endParaRPr kumimoji="0" lang="zh-CN" altLang="en-US" sz="28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87041" name="图片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9322" y="3071810"/>
            <a:ext cx="2543178" cy="2543178"/>
          </a:xfrm>
          <a:prstGeom prst="rect">
            <a:avLst/>
          </a:prstGeom>
          <a:noFill/>
        </p:spPr>
      </p:pic>
      <p:sp>
        <p:nvSpPr>
          <p:cNvPr id="87043" name="Rectangle 3"/>
          <p:cNvSpPr>
            <a:spLocks noChangeArrowheads="1"/>
          </p:cNvSpPr>
          <p:nvPr/>
        </p:nvSpPr>
        <p:spPr bwMode="auto">
          <a:xfrm>
            <a:off x="428597" y="571480"/>
            <a:ext cx="8501122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原题： 如图所示，在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竖直</a:t>
            </a:r>
            <a:r>
              <a:rPr kumimoji="0" lang="zh-CN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固定的四分之一圆轨道的圆心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O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处，</a:t>
            </a:r>
            <a:endParaRPr kumimoji="0" lang="en-US" altLang="zh-CN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宋体" pitchFamily="2" charset="-122"/>
              <a:ea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400" b="1" dirty="0" smtClean="0">
              <a:solidFill>
                <a:srgbClr val="FF0000"/>
              </a:solidFill>
              <a:latin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以不同的初速度水平抛出同一小球，它都会落到圆轨道上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400" b="1" dirty="0" smtClean="0">
              <a:solidFill>
                <a:srgbClr val="FF0000"/>
              </a:solidFill>
              <a:latin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不计空气阻力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.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若小球的初速度从零开始逐渐增大，</a:t>
            </a:r>
            <a:endParaRPr kumimoji="0" lang="en-US" altLang="zh-CN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宋体" pitchFamily="2" charset="-122"/>
              <a:ea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400" b="1" dirty="0" smtClean="0">
              <a:solidFill>
                <a:srgbClr val="FF0000"/>
              </a:solidFill>
              <a:latin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则小球落在轨道上的动能将（    ）</a:t>
            </a:r>
            <a:endParaRPr kumimoji="0" lang="en-US" altLang="zh-CN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宋体" pitchFamily="2" charset="-122"/>
              <a:ea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A.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一直增大</a:t>
            </a:r>
            <a:endParaRPr kumimoji="0" lang="en-US" altLang="zh-CN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宋体" pitchFamily="2" charset="-122"/>
              <a:ea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B.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一直减小</a:t>
            </a:r>
            <a:endParaRPr kumimoji="0" lang="en-US" altLang="zh-CN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宋体" pitchFamily="2" charset="-122"/>
              <a:ea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C.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先增大后减小</a:t>
            </a:r>
            <a:endParaRPr kumimoji="0" lang="en-US" altLang="zh-CN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宋体" pitchFamily="2" charset="-122"/>
              <a:ea typeface="宋体" pitchFamily="2" charset="-122"/>
              <a:cs typeface="Tahom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D.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宋体" pitchFamily="2" charset="-122"/>
                <a:ea typeface="宋体" pitchFamily="2" charset="-122"/>
                <a:cs typeface="Tahoma" pitchFamily="34" charset="0"/>
              </a:rPr>
              <a:t>先减小后增大</a:t>
            </a:r>
            <a:endParaRPr kumimoji="0" lang="zh-CN" altLang="en-US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857232"/>
            <a:ext cx="2143125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0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68" y="857232"/>
            <a:ext cx="2181225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06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72198" y="785794"/>
            <a:ext cx="2521978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06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57224" y="3214686"/>
            <a:ext cx="194310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06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4348" y="4500570"/>
            <a:ext cx="21812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8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8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8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8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571480"/>
            <a:ext cx="3000396" cy="2974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08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785794"/>
            <a:ext cx="2357454" cy="1298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09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00562" y="3143248"/>
            <a:ext cx="26098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09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00562" y="2285992"/>
            <a:ext cx="338137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096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85786" y="4000504"/>
            <a:ext cx="50863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4348" y="4786322"/>
            <a:ext cx="6667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9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9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9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9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">
      <a:majorFont>
        <a:latin typeface="Times New Roman"/>
        <a:ea typeface="宋体"/>
        <a:cs typeface=""/>
      </a:majorFont>
      <a:minorFont>
        <a:latin typeface="Times New Roman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FFFFFF"/>
        </a:dk1>
        <a:lt1>
          <a:srgbClr val="0000FF"/>
        </a:lt1>
        <a:dk2>
          <a:srgbClr val="FFFF00"/>
        </a:dk2>
        <a:lt2>
          <a:srgbClr val="0000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CDCDC"/>
        </a:accent4>
        <a:accent5>
          <a:srgbClr val="FFCAAA"/>
        </a:accent5>
        <a:accent6>
          <a:srgbClr val="00E5E5"/>
        </a:accent6>
        <a:hlink>
          <a:srgbClr val="FF000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7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27272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2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9"/>
        </a:accent5>
        <a:accent6>
          <a:srgbClr val="0000E5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BE5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9E5B7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1056</Words>
  <Application>Microsoft Office PowerPoint</Application>
  <PresentationFormat>全屏显示(4:3)</PresentationFormat>
  <Paragraphs>111</Paragraphs>
  <Slides>24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25" baseType="lpstr">
      <vt:lpstr>默认设计模板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007</dc:creator>
  <cp:lastModifiedBy>於刚情</cp:lastModifiedBy>
  <cp:revision>250</cp:revision>
  <dcterms:created xsi:type="dcterms:W3CDTF">2003-03-05T13:14:01Z</dcterms:created>
  <dcterms:modified xsi:type="dcterms:W3CDTF">2021-09-07T07:46:27Z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2052-10.1.0.6206</vt:lpwstr>
  </property>
</Properties>
</file>