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383" r:id="rId2"/>
    <p:sldId id="409" r:id="rId3"/>
    <p:sldId id="289" r:id="rId4"/>
    <p:sldId id="551" r:id="rId5"/>
    <p:sldId id="550" r:id="rId6"/>
    <p:sldId id="479" r:id="rId7"/>
    <p:sldId id="553" r:id="rId8"/>
    <p:sldId id="556" r:id="rId9"/>
    <p:sldId id="552" r:id="rId10"/>
    <p:sldId id="557" r:id="rId11"/>
    <p:sldId id="555" r:id="rId12"/>
    <p:sldId id="559" r:id="rId13"/>
    <p:sldId id="564" r:id="rId14"/>
    <p:sldId id="560" r:id="rId15"/>
    <p:sldId id="561" r:id="rId16"/>
    <p:sldId id="558" r:id="rId17"/>
    <p:sldId id="563" r:id="rId18"/>
    <p:sldId id="562" r:id="rId19"/>
    <p:sldId id="565" r:id="rId20"/>
    <p:sldId id="569" r:id="rId21"/>
    <p:sldId id="554" r:id="rId22"/>
  </p:sldIdLst>
  <p:sldSz cx="12192000" cy="6858000"/>
  <p:notesSz cx="6761163" cy="9942513"/>
  <p:embeddedFontLst>
    <p:embeddedFont>
      <p:font typeface="微软雅黑" panose="020B0503020204020204" pitchFamily="34" charset="-122"/>
      <p:regular r:id="rId25"/>
      <p:bold r:id="rId26"/>
    </p:embeddedFont>
    <p:embeddedFont>
      <p:font typeface="黑体" panose="02010609060101010101" pitchFamily="49" charset="-122"/>
      <p:regular r:id="rId27"/>
    </p:embeddedFont>
    <p:embeddedFont>
      <p:font typeface="等线" panose="02010600030101010101" pitchFamily="2" charset="-122"/>
      <p:regular r:id="rId28"/>
      <p:bold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0E61CAD-0E72-47C5-9AC0-28A9789D02C0}">
          <p14:sldIdLst>
            <p14:sldId id="383"/>
            <p14:sldId id="409"/>
            <p14:sldId id="289"/>
            <p14:sldId id="551"/>
            <p14:sldId id="550"/>
            <p14:sldId id="479"/>
            <p14:sldId id="553"/>
            <p14:sldId id="556"/>
            <p14:sldId id="552"/>
            <p14:sldId id="557"/>
            <p14:sldId id="555"/>
            <p14:sldId id="559"/>
            <p14:sldId id="564"/>
            <p14:sldId id="560"/>
            <p14:sldId id="561"/>
            <p14:sldId id="558"/>
            <p14:sldId id="563"/>
            <p14:sldId id="562"/>
            <p14:sldId id="565"/>
            <p14:sldId id="569"/>
            <p14:sldId id="554"/>
          </p14:sldIdLst>
        </p14:section>
      </p14:sectionLst>
    </p:ext>
    <p:ext uri="{EFAFB233-063F-42B5-8137-9DF3F51BA10A}">
      <p15:sldGuideLst xmlns:p15="http://schemas.microsoft.com/office/powerpoint/2012/main">
        <p15:guide id="1" orient="horz" pos="2496">
          <p15:clr>
            <a:srgbClr val="A4A3A4"/>
          </p15:clr>
        </p15:guide>
        <p15:guide id="2" pos="38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072"/>
    <a:srgbClr val="030000"/>
    <a:srgbClr val="326185"/>
    <a:srgbClr val="1F74BD"/>
    <a:srgbClr val="0070C0"/>
    <a:srgbClr val="FF4343"/>
    <a:srgbClr val="0C2C5D"/>
    <a:srgbClr val="00367F"/>
    <a:srgbClr val="E18542"/>
    <a:srgbClr val="195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43"/>
  </p:normalViewPr>
  <p:slideViewPr>
    <p:cSldViewPr snapToGrid="0" showGuides="1">
      <p:cViewPr varScale="1">
        <p:scale>
          <a:sx n="108" d="100"/>
          <a:sy n="108" d="100"/>
        </p:scale>
        <p:origin x="606" y="84"/>
      </p:cViewPr>
      <p:guideLst>
        <p:guide orient="horz" pos="2496"/>
        <p:guide pos="3836"/>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1A495497-A93D-433F-AB02-4A75B952ACCC}" type="datetimeFigureOut">
              <a:rPr lang="zh-CN" altLang="en-US" smtClean="0"/>
              <a:t>2021/6/6</a:t>
            </a:fld>
            <a:endParaRPr lang="zh-CN" altLang="en-US"/>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056E4F1-763C-4084-B66A-7304A92C2EBE}" type="slidenum">
              <a:rPr lang="zh-CN" altLang="en-US" smtClean="0"/>
              <a:t>‹#›</a:t>
            </a:fld>
            <a:endParaRPr lang="zh-CN" altLang="en-US"/>
          </a:p>
        </p:txBody>
      </p:sp>
    </p:spTree>
    <p:extLst>
      <p:ext uri="{BB962C8B-B14F-4D97-AF65-F5344CB8AC3E}">
        <p14:creationId xmlns:p14="http://schemas.microsoft.com/office/powerpoint/2010/main" val="3783021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DF451C6C-8D7F-4A28-B123-DFDBB38F899C}" type="datetimeFigureOut">
              <a:rPr lang="zh-CN" altLang="en-US" smtClean="0"/>
              <a:t>2021/6/6</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F053FB3D-B612-4D07-8154-C57AC9CAB948}" type="slidenum">
              <a:rPr lang="zh-CN" altLang="en-US" smtClean="0"/>
              <a:t>‹#›</a:t>
            </a:fld>
            <a:endParaRPr lang="zh-CN" altLang="en-US"/>
          </a:p>
        </p:txBody>
      </p:sp>
    </p:spTree>
    <p:extLst>
      <p:ext uri="{BB962C8B-B14F-4D97-AF65-F5344CB8AC3E}">
        <p14:creationId xmlns:p14="http://schemas.microsoft.com/office/powerpoint/2010/main" val="137561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F053FB3D-B612-4D07-8154-C57AC9CAB948}" type="slidenum">
              <a:rPr lang="zh-CN" altLang="en-US" smtClean="0"/>
              <a:t>1</a:t>
            </a:fld>
            <a:endParaRPr lang="zh-CN" altLang="en-US"/>
          </a:p>
        </p:txBody>
      </p:sp>
    </p:spTree>
    <p:extLst>
      <p:ext uri="{BB962C8B-B14F-4D97-AF65-F5344CB8AC3E}">
        <p14:creationId xmlns:p14="http://schemas.microsoft.com/office/powerpoint/2010/main" val="27844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10</a:t>
            </a:fld>
            <a:endParaRPr lang="zh-CN" altLang="en-US"/>
          </a:p>
        </p:txBody>
      </p:sp>
    </p:spTree>
    <p:extLst>
      <p:ext uri="{BB962C8B-B14F-4D97-AF65-F5344CB8AC3E}">
        <p14:creationId xmlns:p14="http://schemas.microsoft.com/office/powerpoint/2010/main" val="377950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11</a:t>
            </a:fld>
            <a:endParaRPr lang="zh-CN" altLang="en-US"/>
          </a:p>
        </p:txBody>
      </p:sp>
    </p:spTree>
    <p:extLst>
      <p:ext uri="{BB962C8B-B14F-4D97-AF65-F5344CB8AC3E}">
        <p14:creationId xmlns:p14="http://schemas.microsoft.com/office/powerpoint/2010/main" val="319271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12</a:t>
            </a:fld>
            <a:endParaRPr lang="zh-CN" altLang="en-US"/>
          </a:p>
        </p:txBody>
      </p:sp>
    </p:spTree>
    <p:extLst>
      <p:ext uri="{BB962C8B-B14F-4D97-AF65-F5344CB8AC3E}">
        <p14:creationId xmlns:p14="http://schemas.microsoft.com/office/powerpoint/2010/main" val="222209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13</a:t>
            </a:fld>
            <a:endParaRPr lang="zh-CN" altLang="en-US"/>
          </a:p>
        </p:txBody>
      </p:sp>
    </p:spTree>
    <p:extLst>
      <p:ext uri="{BB962C8B-B14F-4D97-AF65-F5344CB8AC3E}">
        <p14:creationId xmlns:p14="http://schemas.microsoft.com/office/powerpoint/2010/main" val="233390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14</a:t>
            </a:fld>
            <a:endParaRPr lang="zh-CN" altLang="en-US"/>
          </a:p>
        </p:txBody>
      </p:sp>
    </p:spTree>
    <p:extLst>
      <p:ext uri="{BB962C8B-B14F-4D97-AF65-F5344CB8AC3E}">
        <p14:creationId xmlns:p14="http://schemas.microsoft.com/office/powerpoint/2010/main" val="31490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15</a:t>
            </a:fld>
            <a:endParaRPr lang="zh-CN" altLang="en-US"/>
          </a:p>
        </p:txBody>
      </p:sp>
    </p:spTree>
    <p:extLst>
      <p:ext uri="{BB962C8B-B14F-4D97-AF65-F5344CB8AC3E}">
        <p14:creationId xmlns:p14="http://schemas.microsoft.com/office/powerpoint/2010/main" val="124478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16</a:t>
            </a:fld>
            <a:endParaRPr lang="zh-CN" altLang="en-US"/>
          </a:p>
        </p:txBody>
      </p:sp>
    </p:spTree>
    <p:extLst>
      <p:ext uri="{BB962C8B-B14F-4D97-AF65-F5344CB8AC3E}">
        <p14:creationId xmlns:p14="http://schemas.microsoft.com/office/powerpoint/2010/main" val="138678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17</a:t>
            </a:fld>
            <a:endParaRPr lang="zh-CN" altLang="en-US"/>
          </a:p>
        </p:txBody>
      </p:sp>
    </p:spTree>
    <p:extLst>
      <p:ext uri="{BB962C8B-B14F-4D97-AF65-F5344CB8AC3E}">
        <p14:creationId xmlns:p14="http://schemas.microsoft.com/office/powerpoint/2010/main" val="157480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18</a:t>
            </a:fld>
            <a:endParaRPr lang="zh-CN" altLang="en-US"/>
          </a:p>
        </p:txBody>
      </p:sp>
    </p:spTree>
    <p:extLst>
      <p:ext uri="{BB962C8B-B14F-4D97-AF65-F5344CB8AC3E}">
        <p14:creationId xmlns:p14="http://schemas.microsoft.com/office/powerpoint/2010/main" val="361020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19</a:t>
            </a:fld>
            <a:endParaRPr lang="zh-CN" altLang="en-US"/>
          </a:p>
        </p:txBody>
      </p:sp>
    </p:spTree>
    <p:extLst>
      <p:ext uri="{BB962C8B-B14F-4D97-AF65-F5344CB8AC3E}">
        <p14:creationId xmlns:p14="http://schemas.microsoft.com/office/powerpoint/2010/main" val="34076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2</a:t>
            </a:fld>
            <a:endParaRPr lang="zh-CN" altLang="en-US"/>
          </a:p>
        </p:txBody>
      </p:sp>
    </p:spTree>
    <p:extLst>
      <p:ext uri="{BB962C8B-B14F-4D97-AF65-F5344CB8AC3E}">
        <p14:creationId xmlns:p14="http://schemas.microsoft.com/office/powerpoint/2010/main" val="10024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21</a:t>
            </a:fld>
            <a:endParaRPr lang="zh-CN" altLang="en-US"/>
          </a:p>
        </p:txBody>
      </p:sp>
    </p:spTree>
    <p:extLst>
      <p:ext uri="{BB962C8B-B14F-4D97-AF65-F5344CB8AC3E}">
        <p14:creationId xmlns:p14="http://schemas.microsoft.com/office/powerpoint/2010/main" val="126503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3</a:t>
            </a:fld>
            <a:endParaRPr lang="zh-CN" altLang="en-US"/>
          </a:p>
        </p:txBody>
      </p:sp>
    </p:spTree>
    <p:extLst>
      <p:ext uri="{BB962C8B-B14F-4D97-AF65-F5344CB8AC3E}">
        <p14:creationId xmlns:p14="http://schemas.microsoft.com/office/powerpoint/2010/main" val="352171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4</a:t>
            </a:fld>
            <a:endParaRPr lang="zh-CN" altLang="en-US"/>
          </a:p>
        </p:txBody>
      </p:sp>
    </p:spTree>
    <p:extLst>
      <p:ext uri="{BB962C8B-B14F-4D97-AF65-F5344CB8AC3E}">
        <p14:creationId xmlns:p14="http://schemas.microsoft.com/office/powerpoint/2010/main" val="405051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5</a:t>
            </a:fld>
            <a:endParaRPr lang="zh-CN" altLang="en-US"/>
          </a:p>
        </p:txBody>
      </p:sp>
    </p:spTree>
    <p:extLst>
      <p:ext uri="{BB962C8B-B14F-4D97-AF65-F5344CB8AC3E}">
        <p14:creationId xmlns:p14="http://schemas.microsoft.com/office/powerpoint/2010/main" val="273434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6</a:t>
            </a:fld>
            <a:endParaRPr lang="zh-CN" altLang="en-US"/>
          </a:p>
        </p:txBody>
      </p:sp>
    </p:spTree>
    <p:extLst>
      <p:ext uri="{BB962C8B-B14F-4D97-AF65-F5344CB8AC3E}">
        <p14:creationId xmlns:p14="http://schemas.microsoft.com/office/powerpoint/2010/main" val="201747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7</a:t>
            </a:fld>
            <a:endParaRPr lang="zh-CN" altLang="en-US"/>
          </a:p>
        </p:txBody>
      </p:sp>
    </p:spTree>
    <p:extLst>
      <p:ext uri="{BB962C8B-B14F-4D97-AF65-F5344CB8AC3E}">
        <p14:creationId xmlns:p14="http://schemas.microsoft.com/office/powerpoint/2010/main" val="274000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8</a:t>
            </a:fld>
            <a:endParaRPr lang="zh-CN" altLang="en-US"/>
          </a:p>
        </p:txBody>
      </p:sp>
    </p:spTree>
    <p:extLst>
      <p:ext uri="{BB962C8B-B14F-4D97-AF65-F5344CB8AC3E}">
        <p14:creationId xmlns:p14="http://schemas.microsoft.com/office/powerpoint/2010/main" val="7023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53FB3D-B612-4D07-8154-C57AC9CAB948}" type="slidenum">
              <a:rPr lang="zh-CN" altLang="en-US" smtClean="0"/>
              <a:t>9</a:t>
            </a:fld>
            <a:endParaRPr lang="zh-CN" altLang="en-US"/>
          </a:p>
        </p:txBody>
      </p:sp>
    </p:spTree>
    <p:extLst>
      <p:ext uri="{BB962C8B-B14F-4D97-AF65-F5344CB8AC3E}">
        <p14:creationId xmlns:p14="http://schemas.microsoft.com/office/powerpoint/2010/main" val="52464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2021/6/6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5734096" y="873125"/>
            <a:ext cx="5915020" cy="5346714"/>
          </a:xfrm>
          <a:prstGeom prst="rect">
            <a:avLst/>
          </a:prstGeom>
        </p:spPr>
      </p:pic>
      <p:sp>
        <p:nvSpPr>
          <p:cNvPr id="4" name="矩形 3"/>
          <p:cNvSpPr/>
          <p:nvPr/>
        </p:nvSpPr>
        <p:spPr>
          <a:xfrm>
            <a:off x="857250" y="1219200"/>
            <a:ext cx="6407785" cy="4419600"/>
          </a:xfrm>
          <a:prstGeom prst="rect">
            <a:avLst/>
          </a:prstGeom>
          <a:solidFill>
            <a:srgbClr val="195F89"/>
          </a:solidFill>
          <a:ln>
            <a:noFill/>
          </a:ln>
          <a:effectLst>
            <a:outerShdw blurRad="203200" dist="25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74814" y="3591130"/>
            <a:ext cx="477198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247140" y="2111375"/>
            <a:ext cx="4899660" cy="1446550"/>
          </a:xfrm>
          <a:prstGeom prst="rect">
            <a:avLst/>
          </a:prstGeom>
          <a:noFill/>
        </p:spPr>
        <p:txBody>
          <a:bodyPr wrap="square" rtlCol="0">
            <a:spAutoFit/>
          </a:bodyPr>
          <a:lstStyle/>
          <a:p>
            <a:r>
              <a:rPr lang="zh-CN" altLang="en-US" sz="4400" dirty="0" smtClean="0">
                <a:solidFill>
                  <a:schemeClr val="bg1"/>
                </a:solidFill>
                <a:latin typeface="方正北魏楷书简体" panose="03000509000000000000" charset="-122"/>
                <a:ea typeface="方正北魏楷书简体" panose="03000509000000000000" charset="-122"/>
              </a:rPr>
              <a:t>解决力学问题的</a:t>
            </a:r>
            <a:endParaRPr lang="en-US" altLang="zh-CN" sz="4400" dirty="0" smtClean="0">
              <a:solidFill>
                <a:schemeClr val="bg1"/>
              </a:solidFill>
              <a:latin typeface="方正北魏楷书简体" panose="03000509000000000000" charset="-122"/>
              <a:ea typeface="方正北魏楷书简体" panose="03000509000000000000" charset="-122"/>
            </a:endParaRPr>
          </a:p>
          <a:p>
            <a:r>
              <a:rPr lang="en-US" altLang="zh-CN" sz="4400" dirty="0" smtClean="0">
                <a:solidFill>
                  <a:schemeClr val="bg1"/>
                </a:solidFill>
                <a:latin typeface="方正北魏楷书简体" panose="03000509000000000000" charset="-122"/>
                <a:ea typeface="方正北魏楷书简体" panose="03000509000000000000" charset="-122"/>
              </a:rPr>
              <a:t>“</a:t>
            </a:r>
            <a:r>
              <a:rPr lang="zh-CN" altLang="en-US" sz="4400" dirty="0" smtClean="0">
                <a:solidFill>
                  <a:schemeClr val="bg1"/>
                </a:solidFill>
                <a:latin typeface="方正北魏楷书简体" panose="03000509000000000000" charset="-122"/>
                <a:ea typeface="方正北魏楷书简体" panose="03000509000000000000" charset="-122"/>
              </a:rPr>
              <a:t>三大观点</a:t>
            </a:r>
            <a:r>
              <a:rPr lang="en-US" altLang="zh-CN" sz="4400" dirty="0" smtClean="0">
                <a:solidFill>
                  <a:schemeClr val="bg1"/>
                </a:solidFill>
                <a:latin typeface="方正北魏楷书简体" panose="03000509000000000000" charset="-122"/>
                <a:ea typeface="方正北魏楷书简体" panose="03000509000000000000" charset="-122"/>
              </a:rPr>
              <a:t>”</a:t>
            </a:r>
            <a:endParaRPr lang="zh-CN" altLang="en-US" sz="4400" dirty="0" smtClean="0">
              <a:solidFill>
                <a:schemeClr val="bg1"/>
              </a:solidFill>
              <a:latin typeface="方正北魏楷书简体" panose="03000509000000000000" charset="-122"/>
              <a:ea typeface="方正北魏楷书简体" panose="03000509000000000000" charset="-122"/>
            </a:endParaRPr>
          </a:p>
        </p:txBody>
      </p:sp>
      <p:grpSp>
        <p:nvGrpSpPr>
          <p:cNvPr id="6" name="组合 5"/>
          <p:cNvGrpSpPr/>
          <p:nvPr/>
        </p:nvGrpSpPr>
        <p:grpSpPr>
          <a:xfrm>
            <a:off x="1363210" y="5269711"/>
            <a:ext cx="812214" cy="102290"/>
            <a:chOff x="7325756" y="6126083"/>
            <a:chExt cx="812214" cy="102290"/>
          </a:xfrm>
          <a:solidFill>
            <a:schemeClr val="bg1"/>
          </a:solidFill>
        </p:grpSpPr>
        <p:sp>
          <p:nvSpPr>
            <p:cNvPr id="7" name="椭圆 6"/>
            <p:cNvSpPr/>
            <p:nvPr/>
          </p:nvSpPr>
          <p:spPr>
            <a:xfrm>
              <a:off x="7325756" y="6126083"/>
              <a:ext cx="102290" cy="10229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8" name="椭圆 7"/>
            <p:cNvSpPr/>
            <p:nvPr/>
          </p:nvSpPr>
          <p:spPr>
            <a:xfrm>
              <a:off x="8035680" y="6126083"/>
              <a:ext cx="102290" cy="102290"/>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7503237" y="6126083"/>
              <a:ext cx="102290" cy="102290"/>
            </a:xfrm>
            <a:prstGeom prst="ellipse">
              <a:avLst/>
            </a:prstGeom>
            <a:solidFill>
              <a:schemeClr val="bg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7680718" y="6126083"/>
              <a:ext cx="102290" cy="102290"/>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椭圆 10"/>
            <p:cNvSpPr/>
            <p:nvPr/>
          </p:nvSpPr>
          <p:spPr>
            <a:xfrm>
              <a:off x="7858199" y="6126083"/>
              <a:ext cx="102290" cy="102290"/>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3" name="组合 22"/>
          <p:cNvGrpSpPr/>
          <p:nvPr/>
        </p:nvGrpSpPr>
        <p:grpSpPr>
          <a:xfrm flipH="1">
            <a:off x="10111740" y="-298280"/>
            <a:ext cx="2398032" cy="2171906"/>
            <a:chOff x="10541000" y="4343122"/>
            <a:chExt cx="2398032" cy="2171906"/>
          </a:xfrm>
        </p:grpSpPr>
        <p:sp>
          <p:nvSpPr>
            <p:cNvPr id="24" name="椭圆 23"/>
            <p:cNvSpPr/>
            <p:nvPr/>
          </p:nvSpPr>
          <p:spPr>
            <a:xfrm>
              <a:off x="10541000" y="4864028"/>
              <a:ext cx="1651000" cy="1651000"/>
            </a:xfrm>
            <a:prstGeom prst="ellipse">
              <a:avLst/>
            </a:prstGeom>
            <a:noFill/>
            <a:ln w="82550">
              <a:solidFill>
                <a:srgbClr val="195F89">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631482" y="4343122"/>
              <a:ext cx="1307550" cy="1307550"/>
            </a:xfrm>
            <a:prstGeom prst="ellipse">
              <a:avLst/>
            </a:prstGeom>
            <a:noFill/>
            <a:ln w="82550">
              <a:solidFill>
                <a:srgbClr val="195F89">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2147482624" descr="e22a732fdce617d7"/>
          <p:cNvPicPr>
            <a:picLocks noChangeAspect="1"/>
          </p:cNvPicPr>
          <p:nvPr/>
        </p:nvPicPr>
        <p:blipFill>
          <a:blip r:embed="rId4"/>
          <a:stretch>
            <a:fillRect/>
          </a:stretch>
        </p:blipFill>
        <p:spPr>
          <a:xfrm>
            <a:off x="808355" y="289560"/>
            <a:ext cx="2948940" cy="58356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392411"/>
            <a:ext cx="11312434" cy="3693771"/>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 name="矩形 3"/>
              <p:cNvSpPr/>
              <p:nvPr/>
            </p:nvSpPr>
            <p:spPr>
              <a:xfrm>
                <a:off x="572118" y="441528"/>
                <a:ext cx="11227113" cy="3330720"/>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一根轻弹簧右端固定在粗糙的水平面上，弹簧处于原长状态时，左端位于</a:t>
                </a:r>
                <a:r>
                  <a:rPr lang="en-US" altLang="zh-CN" sz="2000" dirty="0" smtClean="0">
                    <a:latin typeface="+mn-ea"/>
                  </a:rPr>
                  <a:t>b</a:t>
                </a:r>
                <a:r>
                  <a:rPr lang="zh-CN" altLang="en-US" sz="2000" dirty="0" smtClean="0">
                    <a:latin typeface="+mn-ea"/>
                  </a:rPr>
                  <a:t>点。质量为</a:t>
                </a:r>
                <a:r>
                  <a:rPr lang="en-US" altLang="zh-CN" sz="2000" dirty="0" smtClean="0">
                    <a:latin typeface="+mn-ea"/>
                  </a:rPr>
                  <a:t>2kg</a:t>
                </a:r>
                <a:r>
                  <a:rPr lang="zh-CN" altLang="en-US" sz="2000" dirty="0" smtClean="0">
                    <a:latin typeface="+mn-ea"/>
                  </a:rPr>
                  <a:t>的滑块从</a:t>
                </a:r>
                <a:r>
                  <a:rPr lang="en-US" altLang="zh-CN" sz="2000" dirty="0" smtClean="0">
                    <a:latin typeface="+mn-ea"/>
                  </a:rPr>
                  <a:t>a</a:t>
                </a:r>
                <a:r>
                  <a:rPr lang="zh-CN" altLang="en-US" sz="2000" dirty="0" smtClean="0">
                    <a:latin typeface="+mn-ea"/>
                  </a:rPr>
                  <a:t>点以初速度</a:t>
                </a:r>
                <a14:m>
                  <m:oMath xmlns:m="http://schemas.openxmlformats.org/officeDocument/2006/math">
                    <m:r>
                      <a:rPr lang="en-US" altLang="zh-CN" sz="2000" b="0" i="0" smtClean="0">
                        <a:latin typeface="Cambria Math" panose="02040503050406030204" pitchFamily="18" charset="0"/>
                      </a:rPr>
                      <m:t>2</m:t>
                    </m:r>
                    <m:r>
                      <m:rPr>
                        <m:sty m:val="p"/>
                      </m:rPr>
                      <a:rPr lang="en-US" altLang="zh-CN" sz="2000" b="0" i="0" smtClean="0">
                        <a:latin typeface="Cambria Math" panose="02040503050406030204" pitchFamily="18" charset="0"/>
                      </a:rPr>
                      <m:t>m</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s</m:t>
                    </m:r>
                    <m:r>
                      <a:rPr lang="zh-CN" altLang="en-US" sz="2000" i="1">
                        <a:latin typeface="Cambria Math" panose="02040503050406030204" pitchFamily="18" charset="0"/>
                      </a:rPr>
                      <m:t>开始向右运动</m:t>
                    </m:r>
                  </m:oMath>
                </a14:m>
                <a:r>
                  <a:rPr lang="en-US" altLang="zh-CN" sz="2000" dirty="0" smtClean="0">
                    <a:latin typeface="+mn-ea"/>
                  </a:rPr>
                  <a:t>,</a:t>
                </a:r>
                <a:r>
                  <a:rPr lang="zh-CN" altLang="en-US" sz="2000" dirty="0" smtClean="0">
                    <a:latin typeface="+mn-ea"/>
                  </a:rPr>
                  <a:t>与此同时在滑块上施加一个大小为</a:t>
                </a:r>
                <a:r>
                  <a:rPr lang="en-US" altLang="zh-CN" sz="2000" dirty="0" smtClean="0">
                    <a:latin typeface="+mn-ea"/>
                  </a:rPr>
                  <a:t>20N</a:t>
                </a:r>
                <a:r>
                  <a:rPr lang="zh-CN" altLang="en-US" sz="2000" dirty="0" smtClean="0">
                    <a:latin typeface="+mn-ea"/>
                  </a:rPr>
                  <a:t>的恒力，</a:t>
                </a:r>
                <a:r>
                  <a:rPr lang="en-US" altLang="zh-CN" sz="2000" dirty="0" smtClean="0">
                    <a:latin typeface="+mn-ea"/>
                  </a:rPr>
                  <a:t>F</a:t>
                </a:r>
                <a:r>
                  <a:rPr lang="zh-CN" altLang="en-US" sz="2000" dirty="0" smtClean="0">
                    <a:latin typeface="+mn-ea"/>
                  </a:rPr>
                  <a:t>的方向与竖直方向的夹角为</a:t>
                </a:r>
                <a14:m>
                  <m:oMath xmlns:m="http://schemas.openxmlformats.org/officeDocument/2006/math">
                    <m:r>
                      <a:rPr lang="zh-CN" altLang="en-US" sz="2000" i="1" smtClean="0">
                        <a:latin typeface="Cambria Math" panose="02040503050406030204" pitchFamily="18" charset="0"/>
                      </a:rPr>
                      <m:t>𝜃</m:t>
                    </m:r>
                    <m:r>
                      <a:rPr lang="en-US" altLang="zh-CN" sz="2000" b="0" i="1" smtClean="0">
                        <a:latin typeface="Cambria Math" panose="02040503050406030204" pitchFamily="18" charset="0"/>
                      </a:rPr>
                      <m:t>=37</m:t>
                    </m:r>
                    <m:r>
                      <a:rPr lang="en-US" altLang="zh-CN" sz="2000" b="0" i="1" smtClean="0">
                        <a:latin typeface="Cambria Math" panose="02040503050406030204" pitchFamily="18" charset="0"/>
                        <a:ea typeface="Cambria Math" panose="02040503050406030204" pitchFamily="18" charset="0"/>
                      </a:rPr>
                      <m:t>°</m:t>
                    </m:r>
                  </m:oMath>
                </a14:m>
                <a:r>
                  <a:rPr lang="zh-CN" altLang="en-US" sz="2000" dirty="0" smtClean="0">
                    <a:latin typeface="+mn-ea"/>
                  </a:rPr>
                  <a:t>，当滑块滑到</a:t>
                </a:r>
                <a:r>
                  <a:rPr lang="en-US" altLang="zh-CN" sz="2000" dirty="0" smtClean="0">
                    <a:latin typeface="+mn-ea"/>
                  </a:rPr>
                  <a:t>b</a:t>
                </a:r>
                <a:r>
                  <a:rPr lang="zh-CN" altLang="en-US" sz="2000" dirty="0" smtClean="0">
                    <a:latin typeface="+mn-ea"/>
                  </a:rPr>
                  <a:t>点时与弹簧相撞，弹簧被压缩到</a:t>
                </a:r>
                <a:r>
                  <a:rPr lang="en-US" altLang="zh-CN" sz="2000" dirty="0" smtClean="0">
                    <a:latin typeface="+mn-ea"/>
                  </a:rPr>
                  <a:t>c</a:t>
                </a:r>
                <a:r>
                  <a:rPr lang="zh-CN" altLang="en-US" sz="2000" dirty="0" smtClean="0">
                    <a:latin typeface="+mn-ea"/>
                  </a:rPr>
                  <a:t>位置时滑块速度变为零，然后滑块被反弹，运动到</a:t>
                </a:r>
                <a:r>
                  <a:rPr lang="en-US" altLang="zh-CN" sz="2000" dirty="0" smtClean="0">
                    <a:latin typeface="+mn-ea"/>
                  </a:rPr>
                  <a:t>d</a:t>
                </a:r>
                <a:r>
                  <a:rPr lang="zh-CN" altLang="en-US" sz="2000" dirty="0" smtClean="0">
                    <a:latin typeface="+mn-ea"/>
                  </a:rPr>
                  <a:t>点时，速度再次为零。已知</a:t>
                </a:r>
                <a:r>
                  <a:rPr lang="en-US" altLang="zh-CN" sz="2000" dirty="0" smtClean="0">
                    <a:latin typeface="+mn-ea"/>
                  </a:rPr>
                  <a:t>a</a:t>
                </a:r>
                <a:r>
                  <a:rPr lang="zh-CN" altLang="en-US" sz="2000" dirty="0" smtClean="0">
                    <a:latin typeface="+mn-ea"/>
                  </a:rPr>
                  <a:t>、</a:t>
                </a:r>
                <a:r>
                  <a:rPr lang="en-US" altLang="zh-CN" sz="2000" dirty="0" smtClean="0">
                    <a:latin typeface="+mn-ea"/>
                  </a:rPr>
                  <a:t>b</a:t>
                </a:r>
                <a:r>
                  <a:rPr lang="zh-CN" altLang="en-US" sz="2000" dirty="0" smtClean="0">
                    <a:latin typeface="+mn-ea"/>
                  </a:rPr>
                  <a:t>的间距为</a:t>
                </a:r>
                <a:r>
                  <a:rPr lang="en-US" altLang="zh-CN" sz="2000" dirty="0" smtClean="0">
                    <a:latin typeface="+mn-ea"/>
                  </a:rPr>
                  <a:t>2m</a:t>
                </a:r>
                <a:r>
                  <a:rPr lang="zh-CN" altLang="en-US" sz="2000" dirty="0" smtClean="0">
                    <a:latin typeface="+mn-ea"/>
                  </a:rPr>
                  <a:t>，</a:t>
                </a:r>
                <a:r>
                  <a:rPr lang="en-US" altLang="zh-CN" sz="2000" dirty="0" smtClean="0">
                    <a:latin typeface="+mn-ea"/>
                  </a:rPr>
                  <a:t>d</a:t>
                </a:r>
                <a:r>
                  <a:rPr lang="zh-CN" altLang="en-US" sz="2000" dirty="0" smtClean="0">
                    <a:latin typeface="+mn-ea"/>
                  </a:rPr>
                  <a:t>是</a:t>
                </a:r>
                <a:r>
                  <a:rPr lang="en-US" altLang="zh-CN" sz="2000" dirty="0" smtClean="0">
                    <a:latin typeface="+mn-ea"/>
                  </a:rPr>
                  <a:t>a</a:t>
                </a:r>
                <a:r>
                  <a:rPr lang="zh-CN" altLang="en-US" sz="2000" dirty="0" smtClean="0">
                    <a:latin typeface="+mn-ea"/>
                  </a:rPr>
                  <a:t>、</a:t>
                </a:r>
                <a:r>
                  <a:rPr lang="en-US" altLang="zh-CN" sz="2000" dirty="0" smtClean="0">
                    <a:latin typeface="+mn-ea"/>
                  </a:rPr>
                  <a:t>b</a:t>
                </a:r>
                <a:r>
                  <a:rPr lang="zh-CN" altLang="en-US" sz="2000" dirty="0" smtClean="0">
                    <a:latin typeface="+mn-ea"/>
                  </a:rPr>
                  <a:t>两点的中间位置，</a:t>
                </a:r>
                <a:r>
                  <a:rPr lang="en-US" altLang="zh-CN" sz="2000" dirty="0" smtClean="0">
                    <a:latin typeface="+mn-ea"/>
                  </a:rPr>
                  <a:t>b</a:t>
                </a:r>
                <a:r>
                  <a:rPr lang="zh-CN" altLang="en-US" sz="2000" dirty="0" smtClean="0">
                    <a:latin typeface="+mn-ea"/>
                  </a:rPr>
                  <a:t>、</a:t>
                </a:r>
                <a:r>
                  <a:rPr lang="en-US" altLang="zh-CN" sz="2000" dirty="0" smtClean="0">
                    <a:latin typeface="+mn-ea"/>
                  </a:rPr>
                  <a:t>c</a:t>
                </a:r>
                <a:r>
                  <a:rPr lang="zh-CN" altLang="en-US" sz="2000" dirty="0" smtClean="0">
                    <a:latin typeface="+mn-ea"/>
                  </a:rPr>
                  <a:t>的间距为</a:t>
                </a:r>
                <a:r>
                  <a:rPr lang="en-US" altLang="zh-CN" sz="2000" dirty="0" smtClean="0">
                    <a:latin typeface="+mn-ea"/>
                  </a:rPr>
                  <a:t>0.5m</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𝑔</m:t>
                    </m:r>
                    <m:r>
                      <a:rPr lang="en-US" altLang="zh-CN" sz="2000" b="0" i="1" smtClean="0">
                        <a:latin typeface="Cambria Math" panose="02040503050406030204" pitchFamily="18" charset="0"/>
                      </a:rPr>
                      <m:t>=10</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𝑠</m:t>
                        </m:r>
                      </m:e>
                      <m:sup>
                        <m:r>
                          <a:rPr lang="en-US" altLang="zh-CN" sz="2000" b="0" i="1" smtClean="0">
                            <a:latin typeface="Cambria Math" panose="02040503050406030204" pitchFamily="18" charset="0"/>
                          </a:rPr>
                          <m:t>2</m:t>
                        </m:r>
                      </m:sup>
                    </m:sSup>
                    <m:r>
                      <a:rPr lang="zh-CN" altLang="en-US" sz="2000" b="0" i="1" smtClean="0">
                        <a:latin typeface="Cambria Math" panose="02040503050406030204" pitchFamily="18" charset="0"/>
                      </a:rPr>
                      <m:t>。</m:t>
                    </m:r>
                  </m:oMath>
                </a14:m>
                <a:r>
                  <a:rPr lang="en-US" altLang="zh-CN" sz="2000" dirty="0"/>
                  <a:t> </a:t>
                </a:r>
                <a14:m>
                  <m:oMath xmlns:m="http://schemas.openxmlformats.org/officeDocument/2006/math">
                    <m:r>
                      <m:rPr>
                        <m:sty m:val="p"/>
                      </m:rPr>
                      <a:rPr lang="en-US" altLang="zh-CN" sz="2000" i="1" dirty="0">
                        <a:latin typeface="Cambria Math" panose="02040503050406030204" pitchFamily="18" charset="0"/>
                      </a:rPr>
                      <m:t>sin</m:t>
                    </m:r>
                    <m:r>
                      <a:rPr lang="en-US" altLang="zh-CN" sz="2000" i="1" dirty="0">
                        <a:latin typeface="Cambria Math" panose="02040503050406030204" pitchFamily="18" charset="0"/>
                      </a:rPr>
                      <m:t>37°=0.6,</m:t>
                    </m:r>
                    <m:r>
                      <m:rPr>
                        <m:sty m:val="p"/>
                      </m:rPr>
                      <a:rPr lang="en-US" altLang="zh-CN" sz="2000" i="1" dirty="0">
                        <a:latin typeface="Cambria Math" panose="02040503050406030204" pitchFamily="18" charset="0"/>
                      </a:rPr>
                      <m:t>cos</m:t>
                    </m:r>
                    <m:r>
                      <a:rPr lang="en-US" altLang="zh-CN" sz="2000" i="1" dirty="0">
                        <a:latin typeface="Cambria Math" panose="02040503050406030204" pitchFamily="18" charset="0"/>
                      </a:rPr>
                      <m:t>37°=0.8</m:t>
                    </m:r>
                  </m:oMath>
                </a14:m>
                <a:r>
                  <a:rPr lang="zh-CN" altLang="en-US" sz="2000" dirty="0" smtClean="0">
                    <a:latin typeface="+mn-ea"/>
                  </a:rPr>
                  <a:t>，弹簧始终处于弹性限度内，则下列说法正确的是（   ）</a:t>
                </a:r>
                <a:endParaRPr lang="en-US" altLang="zh-CN" sz="2000" dirty="0" smtClean="0">
                  <a:latin typeface="+mn-ea"/>
                </a:endParaRPr>
              </a:p>
              <a:p>
                <a:pPr>
                  <a:lnSpc>
                    <a:spcPct val="125000"/>
                  </a:lnSpc>
                </a:pPr>
                <a:r>
                  <a:rPr lang="en-US" altLang="zh-CN" sz="2000" dirty="0" smtClean="0">
                    <a:latin typeface="+mn-ea"/>
                  </a:rPr>
                  <a:t>A.</a:t>
                </a:r>
                <a:r>
                  <a:rPr lang="zh-CN" altLang="en-US" sz="2000" dirty="0" smtClean="0">
                    <a:latin typeface="+mn-ea"/>
                  </a:rPr>
                  <a:t>滑块刚接触弹簧就开始减速          </a:t>
                </a:r>
                <a:r>
                  <a:rPr lang="en-US" altLang="zh-CN" sz="2000" dirty="0" smtClean="0">
                    <a:latin typeface="+mn-ea"/>
                  </a:rPr>
                  <a:t>B.</a:t>
                </a:r>
                <a:r>
                  <a:rPr lang="zh-CN" altLang="en-US" sz="2000" dirty="0" smtClean="0">
                    <a:latin typeface="+mn-ea"/>
                  </a:rPr>
                  <a:t>整个过程中因摩擦产生的热量为</a:t>
                </a:r>
                <a:r>
                  <a:rPr lang="en-US" altLang="zh-CN" sz="2000" dirty="0" smtClean="0">
                    <a:latin typeface="+mn-ea"/>
                  </a:rPr>
                  <a:t>4J</a:t>
                </a:r>
              </a:p>
              <a:p>
                <a:pPr>
                  <a:lnSpc>
                    <a:spcPct val="125000"/>
                  </a:lnSpc>
                </a:pPr>
                <a:r>
                  <a:rPr lang="en-US" altLang="zh-CN" sz="2000" dirty="0" smtClean="0">
                    <a:latin typeface="+mn-ea"/>
                  </a:rPr>
                  <a:t>C.</a:t>
                </a:r>
                <a:r>
                  <a:rPr lang="zh-CN" altLang="en-US" sz="2000" dirty="0" smtClean="0">
                    <a:latin typeface="+mn-ea"/>
                  </a:rPr>
                  <a:t>滑块与水平面之间的动摩擦因数为</a:t>
                </a:r>
                <a14:m>
                  <m:oMath xmlns:m="http://schemas.openxmlformats.org/officeDocument/2006/math">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9</m:t>
                        </m:r>
                      </m:den>
                    </m:f>
                  </m:oMath>
                </a14:m>
                <a:r>
                  <a:rPr lang="en-US" altLang="zh-CN" sz="2000" dirty="0" smtClean="0">
                    <a:latin typeface="+mn-ea"/>
                  </a:rPr>
                  <a:t>      D.</a:t>
                </a:r>
                <a:r>
                  <a:rPr lang="zh-CN" altLang="en-US" sz="2000" dirty="0" smtClean="0">
                    <a:latin typeface="+mn-ea"/>
                  </a:rPr>
                  <a:t>弹簧的最大弹性势能为</a:t>
                </a:r>
                <a:r>
                  <a:rPr lang="en-US" altLang="zh-CN" sz="2000" dirty="0" smtClean="0">
                    <a:latin typeface="+mn-ea"/>
                  </a:rPr>
                  <a:t>30J</a:t>
                </a:r>
              </a:p>
            </p:txBody>
          </p:sp>
        </mc:Choice>
        <mc:Fallback>
          <p:sp>
            <p:nvSpPr>
              <p:cNvPr id="4" name="矩形 3"/>
              <p:cNvSpPr>
                <a:spLocks noRot="1" noChangeAspect="1" noMove="1" noResize="1" noEditPoints="1" noAdjustHandles="1" noChangeArrowheads="1" noChangeShapeType="1" noTextEdit="1"/>
              </p:cNvSpPr>
              <p:nvPr/>
            </p:nvSpPr>
            <p:spPr>
              <a:xfrm>
                <a:off x="572118" y="441528"/>
                <a:ext cx="11227113" cy="3330720"/>
              </a:xfrm>
              <a:prstGeom prst="rect">
                <a:avLst/>
              </a:prstGeom>
              <a:blipFill rotWithShape="0">
                <a:blip r:embed="rId3"/>
                <a:stretch>
                  <a:fillRect l="-597" t="-183" r="-271"/>
                </a:stretch>
              </a:blipFill>
            </p:spPr>
            <p:txBody>
              <a:bodyPr/>
              <a:lstStyle/>
              <a:p>
                <a:r>
                  <a:rPr lang="zh-CN" altLang="en-US">
                    <a:noFill/>
                  </a:rPr>
                  <a:t> </a:t>
                </a:r>
              </a:p>
            </p:txBody>
          </p:sp>
        </mc:Fallback>
      </mc:AlternateContent>
      <p:sp>
        <p:nvSpPr>
          <p:cNvPr id="8" name="圆角矩形 7"/>
          <p:cNvSpPr/>
          <p:nvPr/>
        </p:nvSpPr>
        <p:spPr>
          <a:xfrm>
            <a:off x="590491" y="490646"/>
            <a:ext cx="912994"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a:latin typeface="方正宋刻本秀楷简体" panose="02000000000000000000" charset="-122"/>
                <a:ea typeface="方正宋刻本秀楷简体" panose="02000000000000000000" charset="-122"/>
              </a:rPr>
              <a:t>3</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2" name="图片 1"/>
          <p:cNvPicPr>
            <a:picLocks noChangeAspect="1"/>
          </p:cNvPicPr>
          <p:nvPr/>
        </p:nvPicPr>
        <p:blipFill rotWithShape="1">
          <a:blip r:embed="rId4"/>
          <a:srcRect l="22378" t="53023" r="26937" b="17651"/>
          <a:stretch/>
        </p:blipFill>
        <p:spPr>
          <a:xfrm>
            <a:off x="763571" y="4478406"/>
            <a:ext cx="4411367" cy="1441626"/>
          </a:xfrm>
          <a:prstGeom prst="rect">
            <a:avLst/>
          </a:prstGeom>
        </p:spPr>
      </p:pic>
    </p:spTree>
    <p:extLst>
      <p:ext uri="{BB962C8B-B14F-4D97-AF65-F5344CB8AC3E}">
        <p14:creationId xmlns:p14="http://schemas.microsoft.com/office/powerpoint/2010/main" val="321243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407670" y="347345"/>
            <a:ext cx="6588760" cy="58356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二、选择“三种观点”解题的依据</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200" y="125285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动量</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观点</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5"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19" name="文本框 18"/>
          <p:cNvSpPr txBox="1"/>
          <p:nvPr/>
        </p:nvSpPr>
        <p:spPr>
          <a:xfrm>
            <a:off x="658584" y="1946356"/>
            <a:ext cx="11124111" cy="2243050"/>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动量定理研究的是力对时间的积累效果。因此，只要是涉及到时间和速度的关系问题，特别是涉及到变力作用的时间积累问题，都可以首先考虑使用动量定理。</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动量守恒定律的适用对象必须是一个系统，如果系统满足动量守恒条件，首选的是动量守恒定律。</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Tree>
    <p:extLst>
      <p:ext uri="{BB962C8B-B14F-4D97-AF65-F5344CB8AC3E}">
        <p14:creationId xmlns:p14="http://schemas.microsoft.com/office/powerpoint/2010/main" val="24795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420692"/>
            <a:ext cx="11312434" cy="974478"/>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 name="矩形 3"/>
              <p:cNvSpPr/>
              <p:nvPr/>
            </p:nvSpPr>
            <p:spPr>
              <a:xfrm>
                <a:off x="486797" y="448973"/>
                <a:ext cx="11227113" cy="849784"/>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质量为</a:t>
                </a:r>
                <a:r>
                  <a:rPr lang="en-US" altLang="zh-CN" sz="2000" dirty="0" smtClean="0">
                    <a:latin typeface="+mn-ea"/>
                  </a:rPr>
                  <a:t>m</a:t>
                </a:r>
                <a:r>
                  <a:rPr lang="zh-CN" altLang="en-US" sz="2000" dirty="0" smtClean="0">
                    <a:latin typeface="+mn-ea"/>
                  </a:rPr>
                  <a:t>的物块受水平恒力的作用，在光滑的水平面上做曲线运动，经过时间</a:t>
                </a:r>
                <a:r>
                  <a:rPr lang="en-US" altLang="zh-CN" sz="2000" dirty="0" smtClean="0">
                    <a:latin typeface="+mn-ea"/>
                  </a:rPr>
                  <a:t>t</a:t>
                </a:r>
                <a:r>
                  <a:rPr lang="zh-CN" altLang="en-US" sz="2000" dirty="0" smtClean="0">
                    <a:latin typeface="+mn-ea"/>
                  </a:rPr>
                  <a:t>从</a:t>
                </a:r>
                <a:r>
                  <a:rPr lang="en-US" altLang="zh-CN" sz="2000" dirty="0" smtClean="0">
                    <a:latin typeface="+mn-ea"/>
                  </a:rPr>
                  <a:t>M</a:t>
                </a:r>
                <a:r>
                  <a:rPr lang="zh-CN" altLang="en-US" sz="2000" dirty="0" smtClean="0">
                    <a:latin typeface="+mn-ea"/>
                  </a:rPr>
                  <a:t>点运动到</a:t>
                </a:r>
                <a:r>
                  <a:rPr lang="en-US" altLang="zh-CN" sz="2000" dirty="0" smtClean="0">
                    <a:latin typeface="+mn-ea"/>
                  </a:rPr>
                  <a:t>N</a:t>
                </a:r>
                <a:r>
                  <a:rPr lang="zh-CN" altLang="en-US" sz="2000" dirty="0" smtClean="0">
                    <a:latin typeface="+mn-ea"/>
                  </a:rPr>
                  <a:t>点，速度大小由</a:t>
                </a:r>
                <a:r>
                  <a:rPr lang="en-US" altLang="zh-CN" sz="2000" dirty="0" smtClean="0">
                    <a:latin typeface="+mn-ea"/>
                  </a:rPr>
                  <a:t>v</a:t>
                </a:r>
                <a:r>
                  <a:rPr lang="zh-CN" altLang="en-US" sz="2000" dirty="0" smtClean="0">
                    <a:latin typeface="+mn-ea"/>
                  </a:rPr>
                  <a:t>变为</a:t>
                </a:r>
                <a14:m>
                  <m:oMath xmlns:m="http://schemas.openxmlformats.org/officeDocument/2006/math">
                    <m:rad>
                      <m:radPr>
                        <m:degHide m:val="on"/>
                        <m:ctrlPr>
                          <a:rPr lang="zh-CN" altLang="en-US" sz="2000" i="1" smtClean="0">
                            <a:latin typeface="Cambria Math" panose="02040503050406030204" pitchFamily="18" charset="0"/>
                          </a:rPr>
                        </m:ctrlPr>
                      </m:radPr>
                      <m:deg/>
                      <m:e>
                        <m:r>
                          <a:rPr lang="en-US" altLang="zh-CN" sz="2000" b="0" i="1" smtClean="0">
                            <a:latin typeface="Cambria Math" panose="02040503050406030204" pitchFamily="18" charset="0"/>
                          </a:rPr>
                          <m:t>3</m:t>
                        </m:r>
                      </m:e>
                    </m:rad>
                    <m:r>
                      <a:rPr lang="en-US" altLang="zh-CN" sz="2000" b="0" i="1" smtClean="0">
                        <a:latin typeface="Cambria Math" panose="02040503050406030204" pitchFamily="18" charset="0"/>
                      </a:rPr>
                      <m:t>𝑣</m:t>
                    </m:r>
                  </m:oMath>
                </a14:m>
                <a:r>
                  <a:rPr lang="zh-CN" altLang="en-US" sz="2000" dirty="0" smtClean="0">
                    <a:latin typeface="+mn-ea"/>
                  </a:rPr>
                  <a:t>，速度方向恰好改变了</a:t>
                </a:r>
                <a14:m>
                  <m:oMath xmlns:m="http://schemas.openxmlformats.org/officeDocument/2006/math">
                    <m:r>
                      <a:rPr lang="en-US" altLang="zh-CN" sz="2000" b="0" i="1" smtClean="0">
                        <a:latin typeface="Cambria Math" panose="02040503050406030204" pitchFamily="18" charset="0"/>
                      </a:rPr>
                      <m:t>90</m:t>
                    </m:r>
                    <m:r>
                      <a:rPr lang="en-US" altLang="zh-CN" sz="2000" b="0" i="1" smtClean="0">
                        <a:latin typeface="Cambria Math" panose="02040503050406030204" pitchFamily="18" charset="0"/>
                        <a:ea typeface="Cambria Math" panose="02040503050406030204" pitchFamily="18" charset="0"/>
                      </a:rPr>
                      <m:t>°</m:t>
                    </m:r>
                  </m:oMath>
                </a14:m>
                <a:r>
                  <a:rPr lang="zh-CN" altLang="en-US" sz="2000" dirty="0" smtClean="0">
                    <a:latin typeface="+mn-ea"/>
                  </a:rPr>
                  <a:t>。则恒力的大小为多少</a:t>
                </a:r>
                <a:endParaRPr lang="en-US" altLang="zh-CN" sz="2000" dirty="0">
                  <a:latin typeface="+mn-ea"/>
                </a:endParaRPr>
              </a:p>
            </p:txBody>
          </p:sp>
        </mc:Choice>
        <mc:Fallback>
          <p:sp>
            <p:nvSpPr>
              <p:cNvPr id="4" name="矩形 3"/>
              <p:cNvSpPr>
                <a:spLocks noRot="1" noChangeAspect="1" noMove="1" noResize="1" noEditPoints="1" noAdjustHandles="1" noChangeArrowheads="1" noChangeShapeType="1" noTextEdit="1"/>
              </p:cNvSpPr>
              <p:nvPr/>
            </p:nvSpPr>
            <p:spPr>
              <a:xfrm>
                <a:off x="486797" y="448973"/>
                <a:ext cx="11227113" cy="849784"/>
              </a:xfrm>
              <a:prstGeom prst="rect">
                <a:avLst/>
              </a:prstGeom>
              <a:blipFill rotWithShape="0">
                <a:blip r:embed="rId3"/>
                <a:stretch>
                  <a:fillRect l="-597" t="-1439" b="-10791"/>
                </a:stretch>
              </a:blipFill>
            </p:spPr>
            <p:txBody>
              <a:bodyPr/>
              <a:lstStyle/>
              <a:p>
                <a:r>
                  <a:rPr lang="zh-CN" altLang="en-US">
                    <a:noFill/>
                  </a:rPr>
                  <a:t> </a:t>
                </a:r>
              </a:p>
            </p:txBody>
          </p:sp>
        </mc:Fallback>
      </mc:AlternateContent>
      <p:sp>
        <p:nvSpPr>
          <p:cNvPr id="8" name="圆角矩形 7"/>
          <p:cNvSpPr/>
          <p:nvPr/>
        </p:nvSpPr>
        <p:spPr>
          <a:xfrm>
            <a:off x="537738" y="490646"/>
            <a:ext cx="930579"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smtClean="0">
                <a:latin typeface="方正宋刻本秀楷简体" panose="02000000000000000000" charset="-122"/>
                <a:ea typeface="方正宋刻本秀楷简体" panose="02000000000000000000" charset="-122"/>
              </a:rPr>
              <a:t>1</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9" name="图片 8"/>
          <p:cNvPicPr>
            <a:picLocks noChangeAspect="1"/>
          </p:cNvPicPr>
          <p:nvPr/>
        </p:nvPicPr>
        <p:blipFill rotWithShape="1">
          <a:blip r:embed="rId4"/>
          <a:srcRect l="74023" t="3226" r="1392" b="45784"/>
          <a:stretch/>
        </p:blipFill>
        <p:spPr>
          <a:xfrm>
            <a:off x="886120" y="1913641"/>
            <a:ext cx="2231298" cy="1564850"/>
          </a:xfrm>
          <a:prstGeom prst="rect">
            <a:avLst/>
          </a:prstGeom>
        </p:spPr>
      </p:pic>
    </p:spTree>
    <p:extLst>
      <p:ext uri="{BB962C8B-B14F-4D97-AF65-F5344CB8AC3E}">
        <p14:creationId xmlns:p14="http://schemas.microsoft.com/office/powerpoint/2010/main" val="387387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420692"/>
            <a:ext cx="11312434" cy="2813659"/>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p:cNvSpPr/>
              <p:nvPr/>
            </p:nvSpPr>
            <p:spPr>
              <a:xfrm>
                <a:off x="486797" y="448973"/>
                <a:ext cx="11227113" cy="2785378"/>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一块长</a:t>
                </a:r>
                <a:r>
                  <a:rPr lang="en-US" altLang="zh-CN" sz="2000" dirty="0" smtClean="0">
                    <a:latin typeface="+mn-ea"/>
                  </a:rPr>
                  <a:t>L=2m</a:t>
                </a:r>
                <a:r>
                  <a:rPr lang="zh-CN" altLang="en-US" sz="2000" dirty="0" smtClean="0">
                    <a:latin typeface="+mn-ea"/>
                  </a:rPr>
                  <a:t>、质量为</a:t>
                </a:r>
                <a:r>
                  <a:rPr lang="en-US" altLang="zh-CN" sz="2000" dirty="0" smtClean="0">
                    <a:latin typeface="+mn-ea"/>
                  </a:rPr>
                  <a:t>m=1kg</a:t>
                </a:r>
                <a:r>
                  <a:rPr lang="zh-CN" altLang="en-US" sz="2000" dirty="0" smtClean="0">
                    <a:latin typeface="+mn-ea"/>
                  </a:rPr>
                  <a:t>的木板静止在粗糙的水平面上，质量也为</a:t>
                </a:r>
                <a:r>
                  <a:rPr lang="en-US" altLang="zh-CN" sz="2000" dirty="0" smtClean="0">
                    <a:latin typeface="+mn-ea"/>
                  </a:rPr>
                  <a:t>m=1kg</a:t>
                </a:r>
                <a:r>
                  <a:rPr lang="zh-CN" altLang="en-US" sz="2000" dirty="0" smtClean="0">
                    <a:latin typeface="+mn-ea"/>
                  </a:rPr>
                  <a:t>的滑块放在长木板上的某一位置。</a:t>
                </a:r>
                <a:r>
                  <a:rPr lang="en-US" altLang="zh-CN" sz="2000" dirty="0" smtClean="0">
                    <a:latin typeface="+mn-ea"/>
                  </a:rPr>
                  <a:t>t=0</a:t>
                </a:r>
                <a:r>
                  <a:rPr lang="zh-CN" altLang="en-US" sz="2000" dirty="0" smtClean="0">
                    <a:latin typeface="+mn-ea"/>
                  </a:rPr>
                  <a:t>时将一个方向水平向右、大小随时间均匀变化的力</a:t>
                </a:r>
                <a:r>
                  <a:rPr lang="en-US" altLang="zh-CN" sz="2000" dirty="0" smtClean="0">
                    <a:latin typeface="+mn-ea"/>
                  </a:rPr>
                  <a:t>F</a:t>
                </a:r>
                <a:r>
                  <a:rPr lang="zh-CN" altLang="en-US" sz="2000" dirty="0" smtClean="0">
                    <a:latin typeface="+mn-ea"/>
                  </a:rPr>
                  <a:t>作用在长木板的右端，</a:t>
                </a:r>
                <a14:m>
                  <m:oMath xmlns:m="http://schemas.openxmlformats.org/officeDocument/2006/math">
                    <m:r>
                      <a:rPr lang="en-US" altLang="zh-CN" sz="2000" i="1" dirty="0" smtClean="0">
                        <a:latin typeface="Cambria Math" panose="02040503050406030204" pitchFamily="18" charset="0"/>
                      </a:rPr>
                      <m:t>𝐹</m:t>
                    </m:r>
                    <m:r>
                      <a:rPr lang="en-US" altLang="zh-CN" sz="2000" i="1" dirty="0" smtClean="0">
                        <a:latin typeface="Cambria Math" panose="02040503050406030204" pitchFamily="18" charset="0"/>
                      </a:rPr>
                      <m:t>=0.2</m:t>
                    </m:r>
                    <m:r>
                      <a:rPr lang="en-US" altLang="zh-CN" sz="2000" i="1" dirty="0" smtClean="0">
                        <a:latin typeface="Cambria Math" panose="02040503050406030204" pitchFamily="18" charset="0"/>
                      </a:rPr>
                      <m:t>𝑡</m:t>
                    </m:r>
                    <m:r>
                      <a:rPr lang="zh-CN" altLang="en-US" sz="2000" i="1" dirty="0"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=20</m:t>
                    </m:r>
                    <m:r>
                      <a:rPr lang="en-US" altLang="zh-CN" sz="2000" b="0" i="1" smtClean="0">
                        <a:latin typeface="Cambria Math" panose="02040503050406030204" pitchFamily="18" charset="0"/>
                      </a:rPr>
                      <m:t>𝑠</m:t>
                    </m:r>
                  </m:oMath>
                </a14:m>
                <a:r>
                  <a:rPr lang="zh-CN" altLang="en-US" sz="2000" dirty="0" smtClean="0">
                    <a:latin typeface="+mn-ea"/>
                  </a:rPr>
                  <a:t>时长木板从静止开始运动，</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3</m:t>
                    </m:r>
                    <m:r>
                      <a:rPr lang="en-US" altLang="zh-CN" sz="2000" i="1">
                        <a:latin typeface="Cambria Math" panose="02040503050406030204" pitchFamily="18" charset="0"/>
                      </a:rPr>
                      <m:t>0</m:t>
                    </m:r>
                    <m:r>
                      <a:rPr lang="en-US" altLang="zh-CN" sz="2000" i="1">
                        <a:latin typeface="Cambria Math" panose="02040503050406030204" pitchFamily="18" charset="0"/>
                      </a:rPr>
                      <m:t>𝑠</m:t>
                    </m:r>
                  </m:oMath>
                </a14:m>
                <a:r>
                  <a:rPr lang="zh-CN" altLang="en-US" sz="2000" dirty="0" smtClean="0">
                    <a:latin typeface="+mn-ea"/>
                  </a:rPr>
                  <a:t>时滑块与长木板开始发生相对运动。设木板与地面的动摩擦因数为</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𝜇</m:t>
                        </m:r>
                      </m:e>
                      <m:sub>
                        <m:r>
                          <a:rPr lang="en-US" altLang="zh-CN" sz="2000" b="0" i="1" smtClean="0">
                            <a:latin typeface="Cambria Math" panose="02040503050406030204" pitchFamily="18" charset="0"/>
                          </a:rPr>
                          <m:t>1</m:t>
                        </m:r>
                      </m:sub>
                    </m:sSub>
                  </m:oMath>
                </a14:m>
                <a:r>
                  <a:rPr lang="zh-CN" altLang="en-US" sz="2000" dirty="0" smtClean="0">
                    <a:latin typeface="+mn-ea"/>
                  </a:rPr>
                  <a:t>，滑块与木板间的动摩擦因数为</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𝜇</m:t>
                        </m:r>
                      </m:e>
                      <m:sub>
                        <m:r>
                          <a:rPr lang="en-US" altLang="zh-CN" sz="2000" b="0" i="1" smtClean="0">
                            <a:latin typeface="Cambria Math" panose="02040503050406030204" pitchFamily="18" charset="0"/>
                          </a:rPr>
                          <m:t>2</m:t>
                        </m:r>
                      </m:sub>
                    </m:sSub>
                    <m:r>
                      <a:rPr lang="zh-CN" altLang="en-US" sz="2000" b="0" i="1" smtClean="0">
                        <a:latin typeface="Cambria Math" panose="02040503050406030204" pitchFamily="18" charset="0"/>
                      </a:rPr>
                      <m:t>，</m:t>
                    </m:r>
                  </m:oMath>
                </a14:m>
                <a:r>
                  <a:rPr lang="zh-CN" altLang="en-US" sz="2000" dirty="0" smtClean="0">
                    <a:latin typeface="+mn-ea"/>
                  </a:rPr>
                  <a:t>最大静摩擦力等于滑动摩擦力，</a:t>
                </a:r>
                <a14:m>
                  <m:oMath xmlns:m="http://schemas.openxmlformats.org/officeDocument/2006/math">
                    <m:r>
                      <a:rPr lang="en-US" altLang="zh-CN" sz="2000" i="1" dirty="0">
                        <a:latin typeface="Cambria Math" panose="02040503050406030204" pitchFamily="18" charset="0"/>
                      </a:rPr>
                      <m:t>𝑔</m:t>
                    </m:r>
                    <m:r>
                      <a:rPr lang="en-US" altLang="zh-CN" sz="2000" i="1" dirty="0">
                        <a:latin typeface="Cambria Math" panose="02040503050406030204" pitchFamily="18" charset="0"/>
                      </a:rPr>
                      <m:t>=10 </m:t>
                    </m:r>
                    <m:r>
                      <a:rPr lang="en-US" altLang="zh-CN" sz="2000" i="1" dirty="0">
                        <a:latin typeface="Cambria Math" panose="02040503050406030204" pitchFamily="18" charset="0"/>
                      </a:rPr>
                      <m:t>𝑚</m:t>
                    </m:r>
                    <m:r>
                      <a:rPr lang="en-US" altLang="zh-CN" sz="2000" i="1" dirty="0">
                        <a:latin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2</m:t>
                        </m:r>
                      </m:sup>
                    </m:sSup>
                  </m:oMath>
                </a14:m>
                <a:r>
                  <a:rPr lang="zh-CN" altLang="en-US" sz="2000" dirty="0" smtClean="0">
                    <a:latin typeface="+mn-ea"/>
                  </a:rPr>
                  <a:t>。</a:t>
                </a:r>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1</a:t>
                </a:r>
                <a:r>
                  <a:rPr lang="zh-CN" altLang="en-US" sz="2000" dirty="0" smtClean="0">
                    <a:latin typeface="+mn-ea"/>
                  </a:rPr>
                  <a:t>）求</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𝜇</m:t>
                        </m:r>
                      </m:e>
                      <m:sub>
                        <m:r>
                          <a:rPr lang="en-US" altLang="zh-CN" sz="2000" i="1">
                            <a:latin typeface="Cambria Math" panose="02040503050406030204" pitchFamily="18" charset="0"/>
                          </a:rPr>
                          <m:t>1</m:t>
                        </m:r>
                      </m:sub>
                    </m:sSub>
                  </m:oMath>
                </a14:m>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𝜇</m:t>
                        </m:r>
                      </m:e>
                      <m:sub>
                        <m:r>
                          <a:rPr lang="en-US" altLang="zh-CN" sz="2000" i="1">
                            <a:latin typeface="Cambria Math" panose="02040503050406030204" pitchFamily="18" charset="0"/>
                          </a:rPr>
                          <m:t>2</m:t>
                        </m:r>
                      </m:sub>
                    </m:sSub>
                  </m:oMath>
                </a14:m>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2</a:t>
                </a:r>
                <a:r>
                  <a:rPr lang="zh-CN" altLang="en-US" sz="2000" dirty="0" smtClean="0">
                    <a:latin typeface="+mn-ea"/>
                  </a:rPr>
                  <a:t>）若滑块与木板相对静止且速度为</a:t>
                </a:r>
                <a14:m>
                  <m:oMath xmlns:m="http://schemas.openxmlformats.org/officeDocument/2006/math">
                    <m:r>
                      <a:rPr lang="en-US" altLang="zh-CN" sz="2000" b="0" i="1" smtClean="0">
                        <a:latin typeface="Cambria Math" panose="02040503050406030204" pitchFamily="18" charset="0"/>
                      </a:rPr>
                      <m:t>𝑣</m:t>
                    </m:r>
                    <m:r>
                      <a:rPr lang="en-US" altLang="zh-CN" sz="2000" b="0" i="1" smtClean="0">
                        <a:latin typeface="Cambria Math" panose="02040503050406030204" pitchFamily="18" charset="0"/>
                      </a:rPr>
                      <m:t>=1.8</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oMath>
                </a14:m>
                <a:r>
                  <a:rPr lang="zh-CN" altLang="en-US" sz="2000" dirty="0" smtClean="0">
                    <a:latin typeface="+mn-ea"/>
                  </a:rPr>
                  <a:t>，求此时</a:t>
                </a:r>
                <a14:m>
                  <m:oMath xmlns:m="http://schemas.openxmlformats.org/officeDocument/2006/math">
                    <m:r>
                      <a:rPr lang="en-US" altLang="zh-CN" sz="2000" i="1" dirty="0" smtClean="0">
                        <a:latin typeface="Cambria Math" panose="02040503050406030204" pitchFamily="18" charset="0"/>
                      </a:rPr>
                      <m:t>𝐹</m:t>
                    </m:r>
                  </m:oMath>
                </a14:m>
                <a:r>
                  <a:rPr lang="zh-CN" altLang="en-US" sz="2000" dirty="0" smtClean="0">
                    <a:latin typeface="+mn-ea"/>
                  </a:rPr>
                  <a:t>的大小。</a:t>
                </a:r>
                <a:endParaRPr lang="en-US" altLang="zh-CN" sz="2000" dirty="0">
                  <a:latin typeface="+mn-ea"/>
                </a:endParaRPr>
              </a:p>
            </p:txBody>
          </p:sp>
        </mc:Choice>
        <mc:Fallback xmlns="">
          <p:sp>
            <p:nvSpPr>
              <p:cNvPr id="4" name="矩形 3"/>
              <p:cNvSpPr>
                <a:spLocks noRot="1" noChangeAspect="1" noMove="1" noResize="1" noEditPoints="1" noAdjustHandles="1" noChangeArrowheads="1" noChangeShapeType="1" noTextEdit="1"/>
              </p:cNvSpPr>
              <p:nvPr/>
            </p:nvSpPr>
            <p:spPr>
              <a:xfrm>
                <a:off x="486797" y="448973"/>
                <a:ext cx="11227113" cy="2785378"/>
              </a:xfrm>
              <a:prstGeom prst="rect">
                <a:avLst/>
              </a:prstGeom>
              <a:blipFill rotWithShape="0">
                <a:blip r:embed="rId3"/>
                <a:stretch>
                  <a:fillRect l="-597" t="-438" r="-2714" b="-1094"/>
                </a:stretch>
              </a:blipFill>
            </p:spPr>
            <p:txBody>
              <a:bodyPr/>
              <a:lstStyle/>
              <a:p>
                <a:r>
                  <a:rPr lang="zh-CN" altLang="en-US">
                    <a:noFill/>
                  </a:rPr>
                  <a:t> </a:t>
                </a:r>
              </a:p>
            </p:txBody>
          </p:sp>
        </mc:Fallback>
      </mc:AlternateContent>
      <p:sp>
        <p:nvSpPr>
          <p:cNvPr id="8" name="圆角矩形 7"/>
          <p:cNvSpPr/>
          <p:nvPr/>
        </p:nvSpPr>
        <p:spPr>
          <a:xfrm>
            <a:off x="539051" y="516773"/>
            <a:ext cx="898945"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a:latin typeface="方正宋刻本秀楷简体" panose="02000000000000000000" charset="-122"/>
                <a:ea typeface="方正宋刻本秀楷简体" panose="02000000000000000000" charset="-122"/>
              </a:rPr>
              <a:t>4</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54588" t="78580"/>
          <a:stretch/>
        </p:blipFill>
        <p:spPr>
          <a:xfrm>
            <a:off x="401956" y="3458710"/>
            <a:ext cx="3830679" cy="646462"/>
          </a:xfrm>
          <a:prstGeom prst="rect">
            <a:avLst/>
          </a:prstGeom>
        </p:spPr>
      </p:pic>
    </p:spTree>
    <p:extLst>
      <p:ext uri="{BB962C8B-B14F-4D97-AF65-F5344CB8AC3E}">
        <p14:creationId xmlns:p14="http://schemas.microsoft.com/office/powerpoint/2010/main" val="130757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420692"/>
            <a:ext cx="11312434" cy="361734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p:cNvSpPr/>
              <p:nvPr/>
            </p:nvSpPr>
            <p:spPr>
              <a:xfrm>
                <a:off x="486797" y="448973"/>
                <a:ext cx="11227113" cy="3589059"/>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足够长的小平板车</a:t>
                </a:r>
                <a:r>
                  <a:rPr lang="en-US" altLang="zh-CN" sz="2000" dirty="0" smtClean="0">
                    <a:latin typeface="+mn-ea"/>
                  </a:rPr>
                  <a:t>B</a:t>
                </a:r>
                <a:r>
                  <a:rPr lang="zh-CN" altLang="en-US" sz="2000" dirty="0" smtClean="0">
                    <a:latin typeface="+mn-ea"/>
                  </a:rPr>
                  <a:t>的质量为</a:t>
                </a:r>
                <a:r>
                  <a:rPr lang="en-US" altLang="zh-CN" sz="2000" dirty="0" smtClean="0">
                    <a:latin typeface="+mn-ea"/>
                  </a:rPr>
                  <a:t>M</a:t>
                </a:r>
                <a:r>
                  <a:rPr lang="zh-CN" altLang="en-US" sz="2000" dirty="0" smtClean="0">
                    <a:latin typeface="+mn-ea"/>
                  </a:rPr>
                  <a:t>，以水平速度</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0</m:t>
                        </m:r>
                      </m:sub>
                    </m:sSub>
                  </m:oMath>
                </a14:m>
                <a:r>
                  <a:rPr lang="zh-CN" altLang="en-US" sz="2000" dirty="0" smtClean="0">
                    <a:latin typeface="+mn-ea"/>
                  </a:rPr>
                  <a:t>向右在光滑水平地面上运动，与此同时，质量为</a:t>
                </a:r>
                <a:r>
                  <a:rPr lang="en-US" altLang="zh-CN" sz="2000" dirty="0" smtClean="0">
                    <a:latin typeface="+mn-ea"/>
                  </a:rPr>
                  <a:t>m</a:t>
                </a:r>
                <a:r>
                  <a:rPr lang="zh-CN" altLang="en-US" sz="2000" dirty="0" smtClean="0">
                    <a:latin typeface="+mn-ea"/>
                  </a:rPr>
                  <a:t>的小物体</a:t>
                </a:r>
                <a:r>
                  <a:rPr lang="en-US" altLang="zh-CN" sz="2000" dirty="0" smtClean="0">
                    <a:latin typeface="+mn-ea"/>
                  </a:rPr>
                  <a:t>A</a:t>
                </a:r>
                <a:r>
                  <a:rPr lang="zh-CN" altLang="en-US" sz="2000" dirty="0" smtClean="0">
                    <a:latin typeface="+mn-ea"/>
                  </a:rPr>
                  <a:t>从车的右端以水平速度</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0</m:t>
                        </m:r>
                      </m:sub>
                    </m:sSub>
                  </m:oMath>
                </a14:m>
                <a:r>
                  <a:rPr lang="zh-CN" altLang="en-US" sz="2000" dirty="0" smtClean="0">
                    <a:latin typeface="+mn-ea"/>
                  </a:rPr>
                  <a:t>沿车的粗糙上表面向左运动。若物体与车面之间的动摩擦因数为</a:t>
                </a:r>
                <a14:m>
                  <m:oMath xmlns:m="http://schemas.openxmlformats.org/officeDocument/2006/math">
                    <m:r>
                      <a:rPr lang="zh-CN" altLang="en-US" sz="2000" i="1" smtClean="0">
                        <a:latin typeface="Cambria Math" panose="02040503050406030204" pitchFamily="18" charset="0"/>
                      </a:rPr>
                      <m:t>𝜇</m:t>
                    </m:r>
                  </m:oMath>
                </a14:m>
                <a:r>
                  <a:rPr lang="zh-CN" altLang="en-US" sz="2000" dirty="0" smtClean="0">
                    <a:latin typeface="+mn-ea"/>
                  </a:rPr>
                  <a:t>，重力加速度为</a:t>
                </a:r>
                <a:r>
                  <a:rPr lang="en-US" altLang="zh-CN" sz="2000" dirty="0" smtClean="0">
                    <a:latin typeface="+mn-ea"/>
                  </a:rPr>
                  <a:t>g</a:t>
                </a:r>
                <a:r>
                  <a:rPr lang="zh-CN" altLang="en-US" sz="2000" dirty="0" smtClean="0">
                    <a:latin typeface="+mn-ea"/>
                  </a:rPr>
                  <a:t>，则在足够长的时间内（  ）</a:t>
                </a:r>
                <a:endParaRPr lang="en-US" altLang="zh-CN" sz="2000" dirty="0" smtClean="0">
                  <a:latin typeface="+mn-ea"/>
                </a:endParaRPr>
              </a:p>
              <a:p>
                <a:pPr>
                  <a:lnSpc>
                    <a:spcPct val="125000"/>
                  </a:lnSpc>
                </a:pPr>
                <a:r>
                  <a:rPr lang="en-US" altLang="zh-CN" sz="2000" dirty="0" smtClean="0">
                    <a:latin typeface="+mn-ea"/>
                  </a:rPr>
                  <a:t>A.</a:t>
                </a:r>
                <a:r>
                  <a:rPr lang="zh-CN" altLang="en-US" sz="2000" dirty="0" smtClean="0">
                    <a:latin typeface="+mn-ea"/>
                  </a:rPr>
                  <a:t>若</a:t>
                </a:r>
                <a14:m>
                  <m:oMath xmlns:m="http://schemas.openxmlformats.org/officeDocument/2006/math">
                    <m:r>
                      <a:rPr lang="en-US" altLang="zh-CN" sz="2000" b="0" i="1" smtClean="0">
                        <a:latin typeface="Cambria Math" panose="02040503050406030204" pitchFamily="18" charset="0"/>
                      </a:rPr>
                      <m:t>𝑀</m:t>
                    </m:r>
                    <m:r>
                      <a:rPr lang="en-US" altLang="zh-CN" sz="2000" b="0" i="1" smtClean="0">
                        <a:latin typeface="Cambria Math" panose="02040503050406030204" pitchFamily="18" charset="0"/>
                        <a:ea typeface="Cambria Math" panose="02040503050406030204" pitchFamily="18" charset="0"/>
                      </a:rPr>
                      <m:t>&gt;</m:t>
                    </m:r>
                    <m:r>
                      <a:rPr lang="en-US" altLang="zh-CN" sz="2000" b="0" i="1" smtClean="0">
                        <a:latin typeface="Cambria Math" panose="02040503050406030204" pitchFamily="18" charset="0"/>
                        <a:ea typeface="Cambria Math" panose="02040503050406030204" pitchFamily="18" charset="0"/>
                      </a:rPr>
                      <m:t>𝑚</m:t>
                    </m:r>
                  </m:oMath>
                </a14:m>
                <a:r>
                  <a:rPr lang="zh-CN" altLang="en-US" sz="2000" dirty="0" smtClean="0">
                    <a:latin typeface="+mn-ea"/>
                  </a:rPr>
                  <a:t>，物体</a:t>
                </a:r>
                <a:r>
                  <a:rPr lang="en-US" altLang="zh-CN" sz="2000" dirty="0" smtClean="0">
                    <a:latin typeface="+mn-ea"/>
                  </a:rPr>
                  <a:t>A</a:t>
                </a:r>
                <a:r>
                  <a:rPr lang="zh-CN" altLang="en-US" sz="2000" dirty="0" smtClean="0">
                    <a:latin typeface="+mn-ea"/>
                  </a:rPr>
                  <a:t>对地向左的最大位移是</a:t>
                </a:r>
                <a14:m>
                  <m:oMath xmlns:m="http://schemas.openxmlformats.org/officeDocument/2006/math">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𝑀</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sup>
                        </m:sSubSup>
                      </m:num>
                      <m:den>
                        <m:r>
                          <a:rPr lang="zh-CN" altLang="en-US" sz="2000" i="1" smtClean="0">
                            <a:latin typeface="Cambria Math" panose="02040503050406030204" pitchFamily="18" charset="0"/>
                          </a:rPr>
                          <m:t>𝜇</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𝑔</m:t>
                        </m:r>
                      </m:den>
                    </m:f>
                  </m:oMath>
                </a14:m>
                <a:endParaRPr lang="en-US" altLang="zh-CN" sz="2000" dirty="0" smtClean="0">
                  <a:latin typeface="+mn-ea"/>
                </a:endParaRPr>
              </a:p>
              <a:p>
                <a:pPr>
                  <a:lnSpc>
                    <a:spcPct val="125000"/>
                  </a:lnSpc>
                </a:pPr>
                <a:r>
                  <a:rPr lang="en-US" altLang="zh-CN" sz="2000" dirty="0" smtClean="0">
                    <a:latin typeface="+mn-ea"/>
                  </a:rPr>
                  <a:t>B.</a:t>
                </a:r>
                <a:r>
                  <a:rPr lang="zh-CN" altLang="en-US" sz="2000" dirty="0" smtClean="0"/>
                  <a:t>若</a:t>
                </a:r>
                <a14:m>
                  <m:oMath xmlns:m="http://schemas.openxmlformats.org/officeDocument/2006/math">
                    <m:r>
                      <a:rPr lang="en-US" altLang="zh-CN" sz="2000" i="1">
                        <a:latin typeface="Cambria Math" panose="02040503050406030204" pitchFamily="18" charset="0"/>
                      </a:rPr>
                      <m:t>𝑀</m:t>
                    </m:r>
                    <m:r>
                      <a:rPr lang="en-US" altLang="zh-CN" sz="2000" i="1">
                        <a:latin typeface="Cambria Math" panose="02040503050406030204" pitchFamily="18" charset="0"/>
                        <a:ea typeface="Cambria Math" panose="02040503050406030204" pitchFamily="18" charset="0"/>
                      </a:rPr>
                      <m:t>&gt;</m:t>
                    </m:r>
                    <m:r>
                      <a:rPr lang="en-US" altLang="zh-CN" sz="2000" i="1">
                        <a:latin typeface="Cambria Math" panose="02040503050406030204" pitchFamily="18" charset="0"/>
                        <a:ea typeface="Cambria Math" panose="02040503050406030204" pitchFamily="18" charset="0"/>
                      </a:rPr>
                      <m:t>𝑚</m:t>
                    </m:r>
                  </m:oMath>
                </a14:m>
                <a:r>
                  <a:rPr lang="zh-CN" altLang="en-US" sz="2000" dirty="0" smtClean="0">
                    <a:latin typeface="+mn-ea"/>
                  </a:rPr>
                  <a:t>，小车</a:t>
                </a:r>
                <a:r>
                  <a:rPr lang="en-US" altLang="zh-CN" sz="2000" dirty="0" smtClean="0">
                    <a:latin typeface="+mn-ea"/>
                  </a:rPr>
                  <a:t>B</a:t>
                </a:r>
                <a:r>
                  <a:rPr lang="zh-CN" altLang="en-US" sz="2000" dirty="0" smtClean="0">
                    <a:latin typeface="+mn-ea"/>
                  </a:rPr>
                  <a:t>对地向右的最大位移是</a:t>
                </a:r>
                <a14:m>
                  <m:oMath xmlns:m="http://schemas.openxmlformats.org/officeDocument/2006/math">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𝑀</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sup>
                        </m:sSubSup>
                      </m:num>
                      <m:den>
                        <m:r>
                          <a:rPr lang="zh-CN" altLang="en-US" sz="2000" i="1" smtClean="0">
                            <a:latin typeface="Cambria Math" panose="02040503050406030204" pitchFamily="18" charset="0"/>
                          </a:rPr>
                          <m:t>𝜇</m:t>
                        </m:r>
                        <m:r>
                          <a:rPr lang="en-US" altLang="zh-CN" sz="2000" b="0" i="1" smtClean="0">
                            <a:latin typeface="Cambria Math" panose="02040503050406030204" pitchFamily="18" charset="0"/>
                          </a:rPr>
                          <m:t>𝑚𝑔</m:t>
                        </m:r>
                      </m:den>
                    </m:f>
                  </m:oMath>
                </a14:m>
                <a:endParaRPr lang="en-US" altLang="zh-CN" sz="2000" dirty="0" smtClean="0">
                  <a:latin typeface="+mn-ea"/>
                </a:endParaRPr>
              </a:p>
              <a:p>
                <a:pPr>
                  <a:lnSpc>
                    <a:spcPct val="125000"/>
                  </a:lnSpc>
                </a:pPr>
                <a:r>
                  <a:rPr lang="en-US" altLang="zh-CN" sz="2000" dirty="0" smtClean="0">
                    <a:latin typeface="+mn-ea"/>
                  </a:rPr>
                  <a:t>C.</a:t>
                </a:r>
                <a:r>
                  <a:rPr lang="zh-CN" altLang="en-US" sz="2000" dirty="0" smtClean="0">
                    <a:latin typeface="+mn-ea"/>
                  </a:rPr>
                  <a:t>无论</a:t>
                </a:r>
                <a:r>
                  <a:rPr lang="en-US" altLang="zh-CN" sz="2000" dirty="0" smtClean="0">
                    <a:latin typeface="+mn-ea"/>
                  </a:rPr>
                  <a:t>M</a:t>
                </a:r>
                <a:r>
                  <a:rPr lang="zh-CN" altLang="en-US" sz="2000" dirty="0" smtClean="0">
                    <a:latin typeface="+mn-ea"/>
                  </a:rPr>
                  <a:t>与</a:t>
                </a:r>
                <a:r>
                  <a:rPr lang="en-US" altLang="zh-CN" sz="2000" dirty="0" smtClean="0">
                    <a:latin typeface="+mn-ea"/>
                  </a:rPr>
                  <a:t>m</a:t>
                </a:r>
                <a:r>
                  <a:rPr lang="zh-CN" altLang="en-US" sz="2000" dirty="0" smtClean="0">
                    <a:latin typeface="+mn-ea"/>
                  </a:rPr>
                  <a:t>的大小关系如何，摩擦力对平板车的冲量均为</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𝑚</m:t>
                        </m:r>
                        <m:r>
                          <a:rPr lang="en-US" altLang="zh-CN" sz="2000" i="1">
                            <a:latin typeface="Cambria Math" panose="02040503050406030204" pitchFamily="18" charset="0"/>
                          </a:rPr>
                          <m:t>𝑣</m:t>
                        </m:r>
                      </m:e>
                      <m:sub>
                        <m:r>
                          <a:rPr lang="en-US" altLang="zh-CN" sz="2000" i="1">
                            <a:latin typeface="Cambria Math" panose="02040503050406030204" pitchFamily="18" charset="0"/>
                          </a:rPr>
                          <m:t>0</m:t>
                        </m:r>
                      </m:sub>
                    </m:sSub>
                  </m:oMath>
                </a14:m>
                <a:endParaRPr lang="en-US" altLang="zh-CN" sz="2000" dirty="0" smtClean="0">
                  <a:latin typeface="+mn-ea"/>
                </a:endParaRPr>
              </a:p>
              <a:p>
                <a:pPr>
                  <a:lnSpc>
                    <a:spcPct val="125000"/>
                  </a:lnSpc>
                </a:pPr>
                <a:r>
                  <a:rPr lang="en-US" altLang="zh-CN" sz="2000" dirty="0" smtClean="0">
                    <a:latin typeface="+mn-ea"/>
                  </a:rPr>
                  <a:t>D.</a:t>
                </a:r>
                <a:r>
                  <a:rPr lang="zh-CN" altLang="en-US" sz="2000" dirty="0" smtClean="0">
                    <a:latin typeface="+mn-ea"/>
                  </a:rPr>
                  <a:t>无论</a:t>
                </a:r>
                <a:r>
                  <a:rPr lang="en-US" altLang="zh-CN" sz="2000" dirty="0" smtClean="0">
                    <a:latin typeface="+mn-ea"/>
                  </a:rPr>
                  <a:t>M</a:t>
                </a:r>
                <a:r>
                  <a:rPr lang="zh-CN" altLang="en-US" sz="2000" dirty="0" smtClean="0">
                    <a:latin typeface="+mn-ea"/>
                  </a:rPr>
                  <a:t>与</a:t>
                </a:r>
                <a:r>
                  <a:rPr lang="en-US" altLang="zh-CN" sz="2000" dirty="0" smtClean="0">
                    <a:latin typeface="+mn-ea"/>
                  </a:rPr>
                  <a:t>m</a:t>
                </a:r>
                <a:r>
                  <a:rPr lang="zh-CN" altLang="en-US" sz="2000" dirty="0" smtClean="0">
                    <a:latin typeface="+mn-ea"/>
                  </a:rPr>
                  <a:t>的大小关系如何，摩擦力的作用时间均为</a:t>
                </a:r>
                <a14:m>
                  <m:oMath xmlns:m="http://schemas.openxmlformats.org/officeDocument/2006/math">
                    <m:f>
                      <m:fPr>
                        <m:ctrlPr>
                          <a:rPr lang="en-US" altLang="zh-CN" sz="2000" i="1">
                            <a:latin typeface="Cambria Math" panose="02040503050406030204" pitchFamily="18" charset="0"/>
                          </a:rPr>
                        </m:ctrlPr>
                      </m:fPr>
                      <m:num>
                        <m:r>
                          <a:rPr lang="en-US" altLang="zh-CN" sz="2000" i="1">
                            <a:latin typeface="Cambria Math" panose="02040503050406030204" pitchFamily="18" charset="0"/>
                          </a:rPr>
                          <m:t>2</m:t>
                        </m:r>
                        <m:r>
                          <a:rPr lang="en-US" altLang="zh-CN" sz="2000" i="1">
                            <a:latin typeface="Cambria Math" panose="02040503050406030204" pitchFamily="18" charset="0"/>
                          </a:rPr>
                          <m:t>𝑀</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0</m:t>
                            </m:r>
                          </m:sub>
                        </m:sSub>
                      </m:num>
                      <m:den>
                        <m:r>
                          <a:rPr lang="zh-CN" altLang="en-US" sz="2000" i="1">
                            <a:latin typeface="Cambria Math" panose="02040503050406030204" pitchFamily="18" charset="0"/>
                          </a:rPr>
                          <m:t>𝜇</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𝑀</m:t>
                            </m:r>
                            <m:r>
                              <a:rPr lang="en-US" altLang="zh-CN" sz="2000" i="1">
                                <a:latin typeface="Cambria Math" panose="02040503050406030204" pitchFamily="18" charset="0"/>
                              </a:rPr>
                              <m:t>+</m:t>
                            </m:r>
                            <m:r>
                              <a:rPr lang="en-US" altLang="zh-CN" sz="2000" i="1">
                                <a:latin typeface="Cambria Math" panose="02040503050406030204" pitchFamily="18" charset="0"/>
                              </a:rPr>
                              <m:t>𝑚</m:t>
                            </m:r>
                          </m:e>
                        </m:d>
                        <m:r>
                          <a:rPr lang="en-US" altLang="zh-CN" sz="2000" i="1">
                            <a:latin typeface="Cambria Math" panose="02040503050406030204" pitchFamily="18" charset="0"/>
                          </a:rPr>
                          <m:t>𝑔</m:t>
                        </m:r>
                      </m:den>
                    </m:f>
                  </m:oMath>
                </a14:m>
                <a:endParaRPr lang="en-US" altLang="zh-CN" sz="2000" dirty="0">
                  <a:latin typeface="+mn-ea"/>
                </a:endParaRPr>
              </a:p>
            </p:txBody>
          </p:sp>
        </mc:Choice>
        <mc:Fallback xmlns="">
          <p:sp>
            <p:nvSpPr>
              <p:cNvPr id="4" name="矩形 3"/>
              <p:cNvSpPr>
                <a:spLocks noRot="1" noChangeAspect="1" noMove="1" noResize="1" noEditPoints="1" noAdjustHandles="1" noChangeArrowheads="1" noChangeShapeType="1" noTextEdit="1"/>
              </p:cNvSpPr>
              <p:nvPr/>
            </p:nvSpPr>
            <p:spPr>
              <a:xfrm>
                <a:off x="486797" y="448973"/>
                <a:ext cx="11227113" cy="3589059"/>
              </a:xfrm>
              <a:prstGeom prst="rect">
                <a:avLst/>
              </a:prstGeom>
              <a:blipFill rotWithShape="0">
                <a:blip r:embed="rId3"/>
                <a:stretch>
                  <a:fillRect l="-597" t="-340"/>
                </a:stretch>
              </a:blipFill>
            </p:spPr>
            <p:txBody>
              <a:bodyPr/>
              <a:lstStyle/>
              <a:p>
                <a:r>
                  <a:rPr lang="zh-CN" altLang="en-US">
                    <a:noFill/>
                  </a:rPr>
                  <a:t> </a:t>
                </a:r>
              </a:p>
            </p:txBody>
          </p:sp>
        </mc:Fallback>
      </mc:AlternateContent>
      <p:sp>
        <p:nvSpPr>
          <p:cNvPr id="8" name="圆角矩形 7"/>
          <p:cNvSpPr/>
          <p:nvPr/>
        </p:nvSpPr>
        <p:spPr>
          <a:xfrm>
            <a:off x="537739" y="490646"/>
            <a:ext cx="912994"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a:latin typeface="方正宋刻本秀楷简体" panose="02000000000000000000" charset="-122"/>
                <a:ea typeface="方正宋刻本秀楷简体" panose="02000000000000000000" charset="-122"/>
              </a:rPr>
              <a:t>5</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2" name="图片 1"/>
          <p:cNvPicPr>
            <a:picLocks noChangeAspect="1"/>
          </p:cNvPicPr>
          <p:nvPr/>
        </p:nvPicPr>
        <p:blipFill rotWithShape="1">
          <a:blip r:embed="rId4"/>
          <a:srcRect l="63793" b="74485"/>
          <a:stretch/>
        </p:blipFill>
        <p:spPr>
          <a:xfrm>
            <a:off x="486797" y="4276671"/>
            <a:ext cx="3451688" cy="1200302"/>
          </a:xfrm>
          <a:prstGeom prst="rect">
            <a:avLst/>
          </a:prstGeom>
        </p:spPr>
      </p:pic>
    </p:spTree>
    <p:extLst>
      <p:ext uri="{BB962C8B-B14F-4D97-AF65-F5344CB8AC3E}">
        <p14:creationId xmlns:p14="http://schemas.microsoft.com/office/powerpoint/2010/main" val="1557497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160772"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三、</a:t>
            </a:r>
            <a:r>
              <a:rPr lang="zh-CN" altLang="en-US" sz="3200" dirty="0">
                <a:solidFill>
                  <a:schemeClr val="bg1"/>
                </a:solidFill>
                <a:latin typeface="方正北魏楷书简体" panose="03000509000000000000" charset="-122"/>
                <a:ea typeface="方正北魏楷书简体" panose="03000509000000000000" charset="-122"/>
              </a:rPr>
              <a:t>三</a:t>
            </a:r>
            <a:r>
              <a:rPr lang="zh-CN" altLang="en-US" sz="3200" dirty="0" smtClean="0">
                <a:solidFill>
                  <a:schemeClr val="bg1"/>
                </a:solidFill>
                <a:latin typeface="方正北魏楷书简体" panose="03000509000000000000" charset="-122"/>
                <a:ea typeface="方正北魏楷书简体" panose="03000509000000000000" charset="-122"/>
              </a:rPr>
              <a:t>大观点的综合应用</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10" name="文本框 9"/>
          <p:cNvSpPr txBox="1"/>
          <p:nvPr/>
        </p:nvSpPr>
        <p:spPr>
          <a:xfrm>
            <a:off x="731290" y="1525722"/>
            <a:ext cx="1866900" cy="707886"/>
          </a:xfrm>
          <a:prstGeom prst="rect">
            <a:avLst/>
          </a:prstGeom>
          <a:noFill/>
        </p:spPr>
        <p:txBody>
          <a:bodyPr wrap="square" rtlCol="0">
            <a:spAutoFit/>
          </a:bodyPr>
          <a:lstStyle/>
          <a:p>
            <a:pPr algn="ctr"/>
            <a:r>
              <a:rPr lang="en-US" altLang="zh-CN" sz="4000" b="1" spc="300" dirty="0">
                <a:solidFill>
                  <a:schemeClr val="bg1"/>
                </a:solidFill>
                <a:latin typeface="微软雅黑" panose="020B0503020204020204" pitchFamily="34" charset="-122"/>
                <a:ea typeface="微软雅黑" panose="020B0503020204020204" pitchFamily="34" charset="-122"/>
              </a:rPr>
              <a:t>1</a:t>
            </a:r>
            <a:endParaRPr lang="zh-CN" altLang="en-US" sz="4000" b="1" spc="3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31290" y="2789050"/>
            <a:ext cx="4019819" cy="989538"/>
            <a:chOff x="4957500" y="1462027"/>
            <a:chExt cx="1866900" cy="989538"/>
          </a:xfrm>
        </p:grpSpPr>
        <p:sp>
          <p:nvSpPr>
            <p:cNvPr id="13" name="椭圆 12"/>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57500" y="1579798"/>
              <a:ext cx="1866900" cy="707886"/>
            </a:xfrm>
            <a:prstGeom prst="rect">
              <a:avLst/>
            </a:prstGeom>
            <a:noFill/>
          </p:spPr>
          <p:txBody>
            <a:bodyPr wrap="square" rtlCol="0">
              <a:spAutoFit/>
            </a:bodyPr>
            <a:lstStyle/>
            <a:p>
              <a:pPr algn="ctr"/>
              <a:r>
                <a:rPr lang="zh-CN" altLang="en-US" sz="4000" b="1" spc="300" dirty="0">
                  <a:solidFill>
                    <a:schemeClr val="bg1"/>
                  </a:solidFill>
                  <a:latin typeface="微软雅黑" panose="020B0503020204020204" pitchFamily="34" charset="-122"/>
                  <a:ea typeface="微软雅黑" panose="020B0503020204020204" pitchFamily="34" charset="-122"/>
                </a:rPr>
                <a:t>难点</a:t>
              </a:r>
            </a:p>
          </p:txBody>
        </p:sp>
      </p:grpSp>
      <p:sp>
        <p:nvSpPr>
          <p:cNvPr id="21" name="文本框 20"/>
          <p:cNvSpPr txBox="1"/>
          <p:nvPr/>
        </p:nvSpPr>
        <p:spPr>
          <a:xfrm>
            <a:off x="4204593" y="3028881"/>
            <a:ext cx="4676204" cy="521970"/>
          </a:xfrm>
          <a:prstGeom prst="rect">
            <a:avLst/>
          </a:prstGeom>
          <a:noFill/>
        </p:spPr>
        <p:txBody>
          <a:bodyPr wrap="square" rtlCol="0">
            <a:spAutoFit/>
          </a:bodyPr>
          <a:lstStyle/>
          <a:p>
            <a:r>
              <a:rPr lang="zh-CN" altLang="en-US" sz="2800" b="1" dirty="0">
                <a:solidFill>
                  <a:srgbClr val="195F89"/>
                </a:solidFill>
                <a:latin typeface="微软雅黑" panose="020B0503020204020204" charset="-122"/>
                <a:ea typeface="微软雅黑" panose="020B0503020204020204" charset="-122"/>
                <a:cs typeface="经典粗宋简" panose="02010609000101010101" pitchFamily="49" charset="-122"/>
              </a:rPr>
              <a:t>三</a:t>
            </a:r>
            <a:r>
              <a:rPr lang="zh-CN" altLang="en-US" sz="2800" b="1" dirty="0" smtClean="0">
                <a:solidFill>
                  <a:srgbClr val="195F89"/>
                </a:solidFill>
                <a:latin typeface="微软雅黑" panose="020B0503020204020204" charset="-122"/>
                <a:ea typeface="微软雅黑" panose="020B0503020204020204" charset="-122"/>
                <a:cs typeface="经典粗宋简" panose="02010609000101010101" pitchFamily="49" charset="-122"/>
              </a:rPr>
              <a:t>大观点的选择与应用</a:t>
            </a:r>
            <a:endParaRPr lang="zh-CN" altLang="en-US" sz="2800" b="1" dirty="0">
              <a:solidFill>
                <a:srgbClr val="195F89"/>
              </a:solidFill>
              <a:latin typeface="微软雅黑" panose="020B0503020204020204" charset="-122"/>
              <a:ea typeface="微软雅黑" panose="020B0503020204020204" charset="-122"/>
              <a:cs typeface="经典粗宋简" panose="02010609000101010101" pitchFamily="49" charset="-122"/>
            </a:endParaRPr>
          </a:p>
        </p:txBody>
      </p:sp>
    </p:spTree>
    <p:extLst>
      <p:ext uri="{BB962C8B-B14F-4D97-AF65-F5344CB8AC3E}">
        <p14:creationId xmlns:p14="http://schemas.microsoft.com/office/powerpoint/2010/main" val="13236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420692"/>
            <a:ext cx="11312434" cy="3208628"/>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p:cNvSpPr/>
              <p:nvPr/>
            </p:nvSpPr>
            <p:spPr>
              <a:xfrm>
                <a:off x="529457" y="467827"/>
                <a:ext cx="11227113" cy="2785378"/>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顶端封闭、质量为</a:t>
                </a:r>
                <a:r>
                  <a:rPr lang="en-US" altLang="zh-CN" sz="2000" dirty="0" smtClean="0">
                    <a:latin typeface="+mn-ea"/>
                  </a:rPr>
                  <a:t>4m</a:t>
                </a:r>
                <a:r>
                  <a:rPr lang="zh-CN" altLang="en-US" sz="2000" dirty="0" smtClean="0">
                    <a:latin typeface="+mn-ea"/>
                  </a:rPr>
                  <a:t>的圆管放在倾角为</a:t>
                </a:r>
                <a14:m>
                  <m:oMath xmlns:m="http://schemas.openxmlformats.org/officeDocument/2006/math">
                    <m:r>
                      <a:rPr lang="en-US" altLang="zh-CN" sz="2000" b="0" i="1" smtClean="0">
                        <a:latin typeface="Cambria Math" panose="02040503050406030204" pitchFamily="18" charset="0"/>
                      </a:rPr>
                      <m:t>30</m:t>
                    </m:r>
                    <m:r>
                      <a:rPr lang="en-US" altLang="zh-CN" sz="2000" b="0" i="1" smtClean="0">
                        <a:latin typeface="Cambria Math" panose="02040503050406030204" pitchFamily="18" charset="0"/>
                        <a:ea typeface="Cambria Math" panose="02040503050406030204" pitchFamily="18" charset="0"/>
                      </a:rPr>
                      <m:t>°</m:t>
                    </m:r>
                  </m:oMath>
                </a14:m>
                <a:r>
                  <a:rPr lang="zh-CN" altLang="en-US" sz="2000" dirty="0" smtClean="0">
                    <a:latin typeface="+mn-ea"/>
                  </a:rPr>
                  <a:t>的光滑斜面上，圆管底部距斜面底端的长度为</a:t>
                </a:r>
                <a:r>
                  <a:rPr lang="en-US" altLang="zh-CN" sz="2000" dirty="0" smtClean="0">
                    <a:latin typeface="+mn-ea"/>
                  </a:rPr>
                  <a:t>s</a:t>
                </a:r>
                <a:r>
                  <a:rPr lang="zh-CN" altLang="en-US" sz="2000" dirty="0" smtClean="0">
                    <a:latin typeface="+mn-ea"/>
                  </a:rPr>
                  <a:t>，圆管顶端塞有一质量为</a:t>
                </a:r>
                <a:r>
                  <a:rPr lang="en-US" altLang="zh-CN" sz="2000" dirty="0" smtClean="0">
                    <a:latin typeface="+mn-ea"/>
                  </a:rPr>
                  <a:t>m</a:t>
                </a:r>
                <a:r>
                  <a:rPr lang="zh-CN" altLang="en-US" sz="2000" dirty="0" smtClean="0">
                    <a:latin typeface="+mn-ea"/>
                  </a:rPr>
                  <a:t>的小球。圆管由静止释放，与固定在斜面底端的挡板发生弹性碰撞，且碰撞时间极短，已知小球和圆管之间的滑动摩擦力大小为</a:t>
                </a:r>
                <a14:m>
                  <m:oMath xmlns:m="http://schemas.openxmlformats.org/officeDocument/2006/math">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𝑚𝑔</m:t>
                    </m:r>
                  </m:oMath>
                </a14:m>
                <a:r>
                  <a:rPr lang="zh-CN" altLang="en-US" sz="2000" dirty="0" smtClean="0">
                    <a:latin typeface="+mn-ea"/>
                  </a:rPr>
                  <a:t>，</a:t>
                </a:r>
                <a14:m>
                  <m:oMath xmlns:m="http://schemas.openxmlformats.org/officeDocument/2006/math">
                    <m:r>
                      <a:rPr lang="en-US" altLang="zh-CN" sz="2000" b="0" i="1" dirty="0" smtClean="0">
                        <a:latin typeface="Cambria Math" panose="02040503050406030204" pitchFamily="18" charset="0"/>
                      </a:rPr>
                      <m:t>𝑔</m:t>
                    </m:r>
                  </m:oMath>
                </a14:m>
                <a:r>
                  <a:rPr lang="zh-CN" altLang="en-US" sz="2000" dirty="0" smtClean="0">
                    <a:latin typeface="+mn-ea"/>
                  </a:rPr>
                  <a:t>为重力加速度的大小，不计空气阻力。</a:t>
                </a:r>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1</a:t>
                </a:r>
                <a:r>
                  <a:rPr lang="zh-CN" altLang="en-US" sz="2000" dirty="0" smtClean="0">
                    <a:latin typeface="+mn-ea"/>
                  </a:rPr>
                  <a:t>）求圆管第一次与挡板碰撞后的瞬间，圆管和小球各自的加速度大小</a:t>
                </a:r>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2</a:t>
                </a:r>
                <a:r>
                  <a:rPr lang="zh-CN" altLang="en-US" sz="2000" dirty="0" smtClean="0">
                    <a:latin typeface="+mn-ea"/>
                  </a:rPr>
                  <a:t>）圆管第一次与挡板碰撞并弹开后，若在上升过程中小球没有从圆管中滑出，求圆管上升过程中运动的最大距离</a:t>
                </a:r>
                <a:endParaRPr lang="en-US" altLang="zh-CN" sz="2000" dirty="0">
                  <a:latin typeface="+mn-ea"/>
                </a:endParaRPr>
              </a:p>
            </p:txBody>
          </p:sp>
        </mc:Choice>
        <mc:Fallback xmlns="">
          <p:sp>
            <p:nvSpPr>
              <p:cNvPr id="4" name="矩形 3"/>
              <p:cNvSpPr>
                <a:spLocks noRot="1" noChangeAspect="1" noMove="1" noResize="1" noEditPoints="1" noAdjustHandles="1" noChangeArrowheads="1" noChangeShapeType="1" noTextEdit="1"/>
              </p:cNvSpPr>
              <p:nvPr/>
            </p:nvSpPr>
            <p:spPr>
              <a:xfrm>
                <a:off x="529457" y="467827"/>
                <a:ext cx="11227113" cy="2785378"/>
              </a:xfrm>
              <a:prstGeom prst="rect">
                <a:avLst/>
              </a:prstGeom>
              <a:blipFill rotWithShape="0">
                <a:blip r:embed="rId3"/>
                <a:stretch>
                  <a:fillRect l="-597" t="-438" b="-1094"/>
                </a:stretch>
              </a:blipFill>
            </p:spPr>
            <p:txBody>
              <a:bodyPr/>
              <a:lstStyle/>
              <a:p>
                <a:r>
                  <a:rPr lang="zh-CN" altLang="en-US">
                    <a:noFill/>
                  </a:rPr>
                  <a:t> </a:t>
                </a:r>
              </a:p>
            </p:txBody>
          </p:sp>
        </mc:Fallback>
      </mc:AlternateContent>
      <p:sp>
        <p:nvSpPr>
          <p:cNvPr id="8" name="圆角矩形 7"/>
          <p:cNvSpPr/>
          <p:nvPr/>
        </p:nvSpPr>
        <p:spPr>
          <a:xfrm>
            <a:off x="590657" y="516773"/>
            <a:ext cx="886617"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a:latin typeface="方正宋刻本秀楷简体" panose="02000000000000000000" charset="-122"/>
                <a:ea typeface="方正宋刻本秀楷简体" panose="02000000000000000000" charset="-122"/>
              </a:rPr>
              <a:t>6</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2" name="图片 1"/>
          <p:cNvPicPr>
            <a:picLocks noChangeAspect="1"/>
          </p:cNvPicPr>
          <p:nvPr/>
        </p:nvPicPr>
        <p:blipFill rotWithShape="1">
          <a:blip r:embed="rId4"/>
          <a:srcRect l="76285" t="65103"/>
          <a:stretch/>
        </p:blipFill>
        <p:spPr>
          <a:xfrm>
            <a:off x="486797" y="3893270"/>
            <a:ext cx="3319048" cy="1857081"/>
          </a:xfrm>
          <a:prstGeom prst="rect">
            <a:avLst/>
          </a:prstGeom>
        </p:spPr>
      </p:pic>
    </p:spTree>
    <p:extLst>
      <p:ext uri="{BB962C8B-B14F-4D97-AF65-F5344CB8AC3E}">
        <p14:creationId xmlns:p14="http://schemas.microsoft.com/office/powerpoint/2010/main" val="835655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160772"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三、</a:t>
            </a:r>
            <a:r>
              <a:rPr lang="zh-CN" altLang="en-US" sz="3200" dirty="0">
                <a:solidFill>
                  <a:schemeClr val="bg1"/>
                </a:solidFill>
                <a:latin typeface="方正北魏楷书简体" panose="03000509000000000000" charset="-122"/>
                <a:ea typeface="方正北魏楷书简体" panose="03000509000000000000" charset="-122"/>
              </a:rPr>
              <a:t>三</a:t>
            </a:r>
            <a:r>
              <a:rPr lang="zh-CN" altLang="en-US" sz="3200" dirty="0" smtClean="0">
                <a:solidFill>
                  <a:schemeClr val="bg1"/>
                </a:solidFill>
                <a:latin typeface="方正北魏楷书简体" panose="03000509000000000000" charset="-122"/>
                <a:ea typeface="方正北魏楷书简体" panose="03000509000000000000" charset="-122"/>
              </a:rPr>
              <a:t>大观点的综合应用</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grpSp>
        <p:nvGrpSpPr>
          <p:cNvPr id="11" name="组合 10"/>
          <p:cNvGrpSpPr/>
          <p:nvPr/>
        </p:nvGrpSpPr>
        <p:grpSpPr>
          <a:xfrm>
            <a:off x="-404130" y="2251142"/>
            <a:ext cx="3526970" cy="962954"/>
            <a:chOff x="4957501" y="1462027"/>
            <a:chExt cx="1866900" cy="989538"/>
          </a:xfrm>
        </p:grpSpPr>
        <p:sp>
          <p:nvSpPr>
            <p:cNvPr id="13" name="椭圆 12"/>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57501" y="1693282"/>
              <a:ext cx="1866900"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研究对象</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grpSp>
      <p:sp>
        <p:nvSpPr>
          <p:cNvPr id="5" name="左大括号 4"/>
          <p:cNvSpPr/>
          <p:nvPr/>
        </p:nvSpPr>
        <p:spPr>
          <a:xfrm>
            <a:off x="2505772" y="1489435"/>
            <a:ext cx="377908" cy="2635216"/>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2943727" y="1323474"/>
            <a:ext cx="997682" cy="523220"/>
          </a:xfrm>
          <a:prstGeom prst="rect">
            <a:avLst/>
          </a:prstGeom>
          <a:noFill/>
        </p:spPr>
        <p:txBody>
          <a:bodyPr wrap="square" rtlCol="0">
            <a:spAutoFit/>
          </a:bodyPr>
          <a:lstStyle/>
          <a:p>
            <a:pPr algn="ctr"/>
            <a:r>
              <a:rPr lang="zh-CN" altLang="en-US" sz="2800" b="1" spc="300" dirty="0">
                <a:latin typeface="微软雅黑" panose="020B0503020204020204" pitchFamily="34" charset="-122"/>
                <a:ea typeface="微软雅黑" panose="020B0503020204020204" pitchFamily="34" charset="-122"/>
              </a:rPr>
              <a:t>单体</a:t>
            </a:r>
          </a:p>
        </p:txBody>
      </p:sp>
      <p:sp>
        <p:nvSpPr>
          <p:cNvPr id="22" name="文本框 21"/>
          <p:cNvSpPr txBox="1"/>
          <p:nvPr/>
        </p:nvSpPr>
        <p:spPr>
          <a:xfrm>
            <a:off x="2943727" y="3420651"/>
            <a:ext cx="997682" cy="523220"/>
          </a:xfrm>
          <a:prstGeom prst="rect">
            <a:avLst/>
          </a:prstGeom>
          <a:noFill/>
        </p:spPr>
        <p:txBody>
          <a:bodyPr wrap="square" rtlCol="0">
            <a:spAutoFit/>
          </a:bodyPr>
          <a:lstStyle/>
          <a:p>
            <a:pPr algn="ctr"/>
            <a:r>
              <a:rPr lang="zh-CN" altLang="en-US" sz="2800" b="1" spc="300" dirty="0">
                <a:latin typeface="微软雅黑" panose="020B0503020204020204" pitchFamily="34" charset="-122"/>
                <a:ea typeface="微软雅黑" panose="020B0503020204020204" pitchFamily="34" charset="-122"/>
              </a:rPr>
              <a:t>系统</a:t>
            </a:r>
          </a:p>
        </p:txBody>
      </p:sp>
      <p:sp>
        <p:nvSpPr>
          <p:cNvPr id="23" name="左大括号 22"/>
          <p:cNvSpPr/>
          <p:nvPr/>
        </p:nvSpPr>
        <p:spPr>
          <a:xfrm>
            <a:off x="6011601" y="1895744"/>
            <a:ext cx="239160" cy="3845179"/>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p:cNvSpPr txBox="1"/>
          <p:nvPr/>
        </p:nvSpPr>
        <p:spPr>
          <a:xfrm>
            <a:off x="3894441" y="1378777"/>
            <a:ext cx="2901218" cy="46166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smtClean="0">
                <a:solidFill>
                  <a:srgbClr val="0070C0"/>
                </a:solidFill>
                <a:latin typeface="微软雅黑" panose="020B0503020204020204" charset="-122"/>
                <a:ea typeface="微软雅黑" panose="020B0503020204020204" charset="-122"/>
                <a:cs typeface="黑体" panose="02010609060101010101" charset="-122"/>
                <a:sym typeface="+mn-ea"/>
              </a:rPr>
              <a:t>动力学或动能定理</a:t>
            </a:r>
            <a:endParaRPr kumimoji="1" lang="zh-CN" altLang="en-US" sz="2400" dirty="0">
              <a:solidFill>
                <a:srgbClr val="0070C0"/>
              </a:solidFill>
              <a:latin typeface="微软雅黑" panose="020B0503020204020204" charset="-122"/>
              <a:ea typeface="微软雅黑" panose="020B0503020204020204" charset="-122"/>
              <a:cs typeface="黑体" panose="02010609060101010101" charset="-122"/>
              <a:sym typeface="+mn-ea"/>
            </a:endParaRPr>
          </a:p>
        </p:txBody>
      </p:sp>
      <p:sp>
        <p:nvSpPr>
          <p:cNvPr id="25" name="文本框 24"/>
          <p:cNvSpPr txBox="1"/>
          <p:nvPr/>
        </p:nvSpPr>
        <p:spPr>
          <a:xfrm>
            <a:off x="3894441" y="3442980"/>
            <a:ext cx="2069161" cy="46166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rgbClr val="0070C0"/>
                </a:solidFill>
                <a:latin typeface="微软雅黑" panose="020B0503020204020204" charset="-122"/>
                <a:ea typeface="微软雅黑" panose="020B0503020204020204" charset="-122"/>
                <a:cs typeface="黑体" panose="02010609060101010101" charset="-122"/>
                <a:sym typeface="+mn-ea"/>
              </a:rPr>
              <a:t>三</a:t>
            </a:r>
            <a:r>
              <a:rPr kumimoji="1" lang="zh-CN" altLang="en-US" sz="2400" dirty="0" smtClean="0">
                <a:solidFill>
                  <a:srgbClr val="0070C0"/>
                </a:solidFill>
                <a:latin typeface="微软雅黑" panose="020B0503020204020204" charset="-122"/>
                <a:ea typeface="微软雅黑" panose="020B0503020204020204" charset="-122"/>
                <a:cs typeface="黑体" panose="02010609060101010101" charset="-122"/>
                <a:sym typeface="+mn-ea"/>
              </a:rPr>
              <a:t>个守恒定律</a:t>
            </a:r>
            <a:endParaRPr kumimoji="1" lang="zh-CN" altLang="en-US" sz="2400" dirty="0">
              <a:solidFill>
                <a:srgbClr val="0070C0"/>
              </a:solidFill>
              <a:latin typeface="微软雅黑" panose="020B0503020204020204" charset="-122"/>
              <a:ea typeface="微软雅黑" panose="020B0503020204020204" charset="-122"/>
              <a:cs typeface="黑体" panose="02010609060101010101" charset="-122"/>
              <a:sym typeface="+mn-ea"/>
            </a:endParaRPr>
          </a:p>
        </p:txBody>
      </p:sp>
      <p:sp>
        <p:nvSpPr>
          <p:cNvPr id="26" name="文本框 25"/>
          <p:cNvSpPr txBox="1"/>
          <p:nvPr/>
        </p:nvSpPr>
        <p:spPr>
          <a:xfrm>
            <a:off x="6184393" y="1916015"/>
            <a:ext cx="1453288"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连接体</a:t>
            </a:r>
          </a:p>
        </p:txBody>
      </p:sp>
      <p:sp>
        <p:nvSpPr>
          <p:cNvPr id="27" name="文本框 26"/>
          <p:cNvSpPr txBox="1"/>
          <p:nvPr/>
        </p:nvSpPr>
        <p:spPr>
          <a:xfrm>
            <a:off x="6250761" y="2954039"/>
            <a:ext cx="1631634" cy="461665"/>
          </a:xfrm>
          <a:prstGeom prst="rect">
            <a:avLst/>
          </a:prstGeom>
          <a:noFill/>
        </p:spPr>
        <p:txBody>
          <a:bodyPr wrap="square" rtlCol="0">
            <a:spAutoFit/>
          </a:bodyPr>
          <a:lstStyle/>
          <a:p>
            <a:pPr algn="ctr"/>
            <a:r>
              <a:rPr lang="zh-CN" altLang="en-US" sz="2400" spc="300" dirty="0" smtClean="0">
                <a:latin typeface="微软雅黑" panose="020B0503020204020204" pitchFamily="34" charset="-122"/>
                <a:ea typeface="微软雅黑" panose="020B0503020204020204" pitchFamily="34" charset="-122"/>
              </a:rPr>
              <a:t>弹簧模型</a:t>
            </a:r>
            <a:endParaRPr lang="zh-CN" altLang="en-US" sz="2400" spc="3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6250761" y="3608301"/>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人船</a:t>
            </a:r>
            <a:r>
              <a:rPr lang="zh-CN" altLang="en-US" sz="2400" spc="300" dirty="0" smtClean="0">
                <a:latin typeface="微软雅黑" panose="020B0503020204020204" pitchFamily="34" charset="-122"/>
                <a:ea typeface="微软雅黑" panose="020B0503020204020204" pitchFamily="34" charset="-122"/>
              </a:rPr>
              <a:t>模型</a:t>
            </a:r>
            <a:endParaRPr lang="zh-CN" altLang="en-US" sz="2400" spc="3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6250761" y="4405500"/>
            <a:ext cx="2584909" cy="461665"/>
          </a:xfrm>
          <a:prstGeom prst="rect">
            <a:avLst/>
          </a:prstGeom>
          <a:noFill/>
        </p:spPr>
        <p:txBody>
          <a:bodyPr wrap="square" rtlCol="0">
            <a:spAutoFit/>
          </a:bodyPr>
          <a:lstStyle/>
          <a:p>
            <a:pPr algn="ctr"/>
            <a:r>
              <a:rPr lang="zh-CN" altLang="en-US" sz="2400" spc="300" dirty="0" smtClean="0">
                <a:latin typeface="微软雅黑" panose="020B0503020204020204" pitchFamily="34" charset="-122"/>
                <a:ea typeface="微软雅黑" panose="020B0503020204020204" pitchFamily="34" charset="-122"/>
              </a:rPr>
              <a:t>子弹打木块模型</a:t>
            </a:r>
            <a:endParaRPr lang="zh-CN" altLang="en-US" sz="2400" spc="3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213279" y="5235504"/>
            <a:ext cx="1706599" cy="461665"/>
          </a:xfrm>
          <a:prstGeom prst="rect">
            <a:avLst/>
          </a:prstGeom>
          <a:noFill/>
        </p:spPr>
        <p:txBody>
          <a:bodyPr wrap="square" rtlCol="0">
            <a:spAutoFit/>
          </a:bodyPr>
          <a:lstStyle/>
          <a:p>
            <a:pPr algn="ctr"/>
            <a:r>
              <a:rPr lang="zh-CN" altLang="en-US" sz="2400" spc="300" dirty="0" smtClean="0">
                <a:latin typeface="微软雅黑" panose="020B0503020204020204" pitchFamily="34" charset="-122"/>
                <a:ea typeface="微软雅黑" panose="020B0503020204020204" pitchFamily="34" charset="-122"/>
              </a:rPr>
              <a:t>板块模型</a:t>
            </a:r>
            <a:endParaRPr lang="zh-CN" altLang="en-US" sz="2400" spc="300" dirty="0">
              <a:latin typeface="微软雅黑" panose="020B0503020204020204" pitchFamily="34" charset="-122"/>
              <a:ea typeface="微软雅黑" panose="020B0503020204020204" pitchFamily="34" charset="-122"/>
            </a:endParaRPr>
          </a:p>
        </p:txBody>
      </p:sp>
      <p:pic>
        <p:nvPicPr>
          <p:cNvPr id="31" name="图片 30" descr="https://gss0.baidu.com/7LsWdDW5_xN3otqbppnN2DJv/doc/pic/item/5d6034a85edf8db17956ad0d0123dd54564e745b.jpg"/>
          <p:cNvPicPr/>
          <p:nvPr/>
        </p:nvPicPr>
        <p:blipFill>
          <a:blip r:embed="rId4">
            <a:extLst>
              <a:ext uri="{28A0092B-C50C-407E-A947-70E740481C1C}">
                <a14:useLocalDpi xmlns:a14="http://schemas.microsoft.com/office/drawing/2010/main" val="0"/>
              </a:ext>
            </a:extLst>
          </a:blip>
          <a:srcRect/>
          <a:stretch>
            <a:fillRect/>
          </a:stretch>
        </p:blipFill>
        <p:spPr bwMode="auto">
          <a:xfrm>
            <a:off x="7637681" y="1366886"/>
            <a:ext cx="1141095" cy="1386205"/>
          </a:xfrm>
          <a:prstGeom prst="rect">
            <a:avLst/>
          </a:prstGeom>
          <a:noFill/>
          <a:ln>
            <a:noFill/>
          </a:ln>
        </p:spPr>
      </p:pic>
      <p:pic>
        <p:nvPicPr>
          <p:cNvPr id="32" name="图片 31" descr="https://gss0.baidu.com/7LsWdDW5_xN3otqbppnN2DJv/doc/pic/item/2cf5e0fe9925bc31bd8185ff56df8db1ca1370fd.jpg"/>
          <p:cNvPicPr/>
          <p:nvPr/>
        </p:nvPicPr>
        <p:blipFill>
          <a:blip r:embed="rId5">
            <a:extLst>
              <a:ext uri="{28A0092B-C50C-407E-A947-70E740481C1C}">
                <a14:useLocalDpi xmlns:a14="http://schemas.microsoft.com/office/drawing/2010/main" val="0"/>
              </a:ext>
            </a:extLst>
          </a:blip>
          <a:srcRect/>
          <a:stretch>
            <a:fillRect/>
          </a:stretch>
        </p:blipFill>
        <p:spPr bwMode="auto">
          <a:xfrm>
            <a:off x="9190155" y="1511202"/>
            <a:ext cx="1466850" cy="809625"/>
          </a:xfrm>
          <a:prstGeom prst="rect">
            <a:avLst/>
          </a:prstGeom>
          <a:noFill/>
          <a:ln>
            <a:noFill/>
          </a:ln>
        </p:spPr>
      </p:pic>
      <p:pic>
        <p:nvPicPr>
          <p:cNvPr id="34" name="图片 33" descr="WL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2395" y="2855648"/>
            <a:ext cx="2140460" cy="380673"/>
          </a:xfrm>
          <a:prstGeom prst="rect">
            <a:avLst/>
          </a:prstGeom>
          <a:noFill/>
        </p:spPr>
      </p:pic>
      <p:pic>
        <p:nvPicPr>
          <p:cNvPr id="35" name="20WLHTPW6TP30.eps" descr="id:2147506246;FounderCES"/>
          <p:cNvPicPr/>
          <p:nvPr/>
        </p:nvPicPr>
        <p:blipFill rotWithShape="1">
          <a:blip r:embed="rId7" cstate="print">
            <a:extLst>
              <a:ext uri="{28A0092B-C50C-407E-A947-70E740481C1C}">
                <a14:useLocalDpi xmlns:a14="http://schemas.microsoft.com/office/drawing/2010/main" val="0"/>
              </a:ext>
            </a:extLst>
          </a:blip>
          <a:srcRect l="5829" r="7580"/>
          <a:stretch/>
        </p:blipFill>
        <p:spPr bwMode="auto">
          <a:xfrm>
            <a:off x="9692060" y="3525161"/>
            <a:ext cx="1205134" cy="614060"/>
          </a:xfrm>
          <a:prstGeom prst="rect">
            <a:avLst/>
          </a:prstGeom>
          <a:ln>
            <a:noFill/>
          </a:ln>
          <a:extLst>
            <a:ext uri="{53640926-AAD7-44D8-BBD7-CCE9431645EC}">
              <a14:shadowObscured xmlns:a14="http://schemas.microsoft.com/office/drawing/2010/main"/>
            </a:ext>
          </a:extLst>
        </p:spPr>
      </p:pic>
      <p:pic>
        <p:nvPicPr>
          <p:cNvPr id="36" name="20WLHTPW6TP18.eps" descr="id:2147506161;FounderCES"/>
          <p:cNvPicPr/>
          <p:nvPr/>
        </p:nvPicPr>
        <p:blipFill rotWithShape="1">
          <a:blip r:embed="rId8" cstate="print">
            <a:extLst>
              <a:ext uri="{28A0092B-C50C-407E-A947-70E740481C1C}">
                <a14:useLocalDpi xmlns:a14="http://schemas.microsoft.com/office/drawing/2010/main" val="0"/>
              </a:ext>
            </a:extLst>
          </a:blip>
          <a:srcRect r="25732"/>
          <a:stretch/>
        </p:blipFill>
        <p:spPr>
          <a:xfrm>
            <a:off x="8994071" y="4408114"/>
            <a:ext cx="1484699" cy="476741"/>
          </a:xfrm>
          <a:prstGeom prst="rect">
            <a:avLst/>
          </a:prstGeom>
        </p:spPr>
      </p:pic>
      <p:pic>
        <p:nvPicPr>
          <p:cNvPr id="37" name="20WLHTPW6TP21.eps" descr="id:2147506204;FounderCES"/>
          <p:cNvPicPr/>
          <p:nvPr/>
        </p:nvPicPr>
        <p:blipFill rotWithShape="1">
          <a:blip r:embed="rId9" cstate="print">
            <a:extLst>
              <a:ext uri="{28A0092B-C50C-407E-A947-70E740481C1C}">
                <a14:useLocalDpi xmlns:a14="http://schemas.microsoft.com/office/drawing/2010/main" val="0"/>
              </a:ext>
            </a:extLst>
          </a:blip>
          <a:srcRect r="40731"/>
          <a:stretch/>
        </p:blipFill>
        <p:spPr>
          <a:xfrm>
            <a:off x="8039251" y="4867165"/>
            <a:ext cx="2056855" cy="789943"/>
          </a:xfrm>
          <a:prstGeom prst="rect">
            <a:avLst/>
          </a:prstGeom>
        </p:spPr>
      </p:pic>
      <p:pic>
        <p:nvPicPr>
          <p:cNvPr id="33" name="图片 32"/>
          <p:cNvPicPr/>
          <p:nvPr/>
        </p:nvPicPr>
        <p:blipFill rotWithShape="1">
          <a:blip r:embed="rId10" cstate="print">
            <a:extLst>
              <a:ext uri="{28A0092B-C50C-407E-A947-70E740481C1C}">
                <a14:useLocalDpi xmlns:a14="http://schemas.microsoft.com/office/drawing/2010/main" val="0"/>
              </a:ext>
            </a:extLst>
          </a:blip>
          <a:srcRect b="57664"/>
          <a:stretch/>
        </p:blipFill>
        <p:spPr bwMode="auto">
          <a:xfrm>
            <a:off x="8029431" y="3442980"/>
            <a:ext cx="1498689" cy="742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022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160772"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三、</a:t>
            </a:r>
            <a:r>
              <a:rPr lang="zh-CN" altLang="en-US" sz="3200" dirty="0">
                <a:solidFill>
                  <a:schemeClr val="bg1"/>
                </a:solidFill>
                <a:latin typeface="方正北魏楷书简体" panose="03000509000000000000" charset="-122"/>
                <a:ea typeface="方正北魏楷书简体" panose="03000509000000000000" charset="-122"/>
              </a:rPr>
              <a:t>三</a:t>
            </a:r>
            <a:r>
              <a:rPr lang="zh-CN" altLang="en-US" sz="3200" dirty="0" smtClean="0">
                <a:solidFill>
                  <a:schemeClr val="bg1"/>
                </a:solidFill>
                <a:latin typeface="方正北魏楷书简体" panose="03000509000000000000" charset="-122"/>
                <a:ea typeface="方正北魏楷书简体" panose="03000509000000000000" charset="-122"/>
              </a:rPr>
              <a:t>大观点的综合应用</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grpSp>
        <p:nvGrpSpPr>
          <p:cNvPr id="11" name="组合 10"/>
          <p:cNvGrpSpPr/>
          <p:nvPr/>
        </p:nvGrpSpPr>
        <p:grpSpPr>
          <a:xfrm>
            <a:off x="-133005" y="2666087"/>
            <a:ext cx="3526970" cy="962954"/>
            <a:chOff x="4957501" y="1462027"/>
            <a:chExt cx="1866900" cy="989538"/>
          </a:xfrm>
        </p:grpSpPr>
        <p:sp>
          <p:nvSpPr>
            <p:cNvPr id="13" name="椭圆 12"/>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57501" y="1693282"/>
              <a:ext cx="1866900" cy="537664"/>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研究过程</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grpSp>
      <p:sp>
        <p:nvSpPr>
          <p:cNvPr id="5" name="左大括号 4"/>
          <p:cNvSpPr/>
          <p:nvPr/>
        </p:nvSpPr>
        <p:spPr>
          <a:xfrm>
            <a:off x="2731040" y="1703687"/>
            <a:ext cx="301658" cy="2800167"/>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3145420" y="1442077"/>
            <a:ext cx="1822505" cy="523220"/>
          </a:xfrm>
          <a:prstGeom prst="rect">
            <a:avLst/>
          </a:prstGeom>
          <a:noFill/>
        </p:spPr>
        <p:txBody>
          <a:bodyPr wrap="square" rtlCol="0">
            <a:spAutoFit/>
          </a:bodyPr>
          <a:lstStyle/>
          <a:p>
            <a:pPr algn="ctr"/>
            <a:r>
              <a:rPr lang="zh-CN" altLang="en-US" sz="2800" b="1" spc="300" dirty="0" smtClean="0">
                <a:latin typeface="微软雅黑" panose="020B0503020204020204" pitchFamily="34" charset="-122"/>
                <a:ea typeface="微软雅黑" panose="020B0503020204020204" pitchFamily="34" charset="-122"/>
              </a:rPr>
              <a:t>直线运动</a:t>
            </a:r>
            <a:endParaRPr lang="zh-CN" altLang="en-US" sz="2800" b="1" spc="3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3145421" y="2310029"/>
            <a:ext cx="1822504" cy="523220"/>
          </a:xfrm>
          <a:prstGeom prst="rect">
            <a:avLst/>
          </a:prstGeom>
          <a:noFill/>
        </p:spPr>
        <p:txBody>
          <a:bodyPr wrap="square" rtlCol="0">
            <a:spAutoFit/>
          </a:bodyPr>
          <a:lstStyle/>
          <a:p>
            <a:pPr algn="ctr"/>
            <a:r>
              <a:rPr lang="zh-CN" altLang="en-US" sz="2800" b="1" spc="300" dirty="0">
                <a:latin typeface="微软雅黑" panose="020B0503020204020204" pitchFamily="34" charset="-122"/>
                <a:ea typeface="微软雅黑" panose="020B0503020204020204" pitchFamily="34" charset="-122"/>
              </a:rPr>
              <a:t>曲线运动</a:t>
            </a:r>
          </a:p>
        </p:txBody>
      </p:sp>
      <p:sp>
        <p:nvSpPr>
          <p:cNvPr id="23" name="左大括号 22"/>
          <p:cNvSpPr/>
          <p:nvPr/>
        </p:nvSpPr>
        <p:spPr>
          <a:xfrm>
            <a:off x="5000519" y="1341033"/>
            <a:ext cx="160256" cy="778577"/>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p:cNvSpPr txBox="1"/>
          <p:nvPr/>
        </p:nvSpPr>
        <p:spPr>
          <a:xfrm>
            <a:off x="6694593" y="2326690"/>
            <a:ext cx="6095228" cy="400110"/>
          </a:xfrm>
          <a:prstGeom prst="rect">
            <a:avLst/>
          </a:prstGeom>
          <a:noFill/>
        </p:spPr>
        <p:txBody>
          <a:bodyPr wrap="square" rtlCol="0">
            <a:spAutoFit/>
          </a:bodyPr>
          <a:lstStyle/>
          <a:p>
            <a:pPr indent="0" algn="just">
              <a:buFont typeface="Arial" panose="020B0604020202020204" pitchFamily="34" charset="0"/>
              <a:buNone/>
            </a:pPr>
            <a:r>
              <a:rPr kumimoji="1" lang="zh-CN" altLang="en-US" sz="2000" dirty="0">
                <a:solidFill>
                  <a:srgbClr val="0070C0"/>
                </a:solidFill>
                <a:latin typeface="微软雅黑" panose="020B0503020204020204" charset="-122"/>
                <a:ea typeface="微软雅黑" panose="020B0503020204020204" charset="-122"/>
                <a:cs typeface="黑体" panose="02010609060101010101" charset="-122"/>
                <a:sym typeface="+mn-ea"/>
              </a:rPr>
              <a:t>平</a:t>
            </a:r>
            <a:r>
              <a:rPr kumimoji="1" lang="zh-CN" altLang="en-US" sz="2000" dirty="0" smtClean="0">
                <a:solidFill>
                  <a:srgbClr val="0070C0"/>
                </a:solidFill>
                <a:latin typeface="微软雅黑" panose="020B0503020204020204" charset="-122"/>
                <a:ea typeface="微软雅黑" panose="020B0503020204020204" charset="-122"/>
                <a:cs typeface="黑体" panose="02010609060101010101" charset="-122"/>
                <a:sym typeface="+mn-ea"/>
              </a:rPr>
              <a:t>抛、斜上抛、带电粒子在匀强电场中运动</a:t>
            </a:r>
            <a:endParaRPr kumimoji="1" lang="zh-CN" altLang="en-US" sz="2000" dirty="0">
              <a:solidFill>
                <a:srgbClr val="0070C0"/>
              </a:solidFill>
              <a:latin typeface="微软雅黑" panose="020B0503020204020204" charset="-122"/>
              <a:ea typeface="微软雅黑" panose="020B0503020204020204" charset="-122"/>
              <a:cs typeface="黑体" panose="02010609060101010101" charset="-122"/>
              <a:sym typeface="+mn-ea"/>
            </a:endParaRPr>
          </a:p>
        </p:txBody>
      </p:sp>
      <p:sp>
        <p:nvSpPr>
          <p:cNvPr id="26" name="文本框 25"/>
          <p:cNvSpPr txBox="1"/>
          <p:nvPr/>
        </p:nvSpPr>
        <p:spPr>
          <a:xfrm>
            <a:off x="5103446" y="1249578"/>
            <a:ext cx="2419143" cy="461665"/>
          </a:xfrm>
          <a:prstGeom prst="rect">
            <a:avLst/>
          </a:prstGeom>
          <a:noFill/>
        </p:spPr>
        <p:txBody>
          <a:bodyPr wrap="square" rtlCol="0">
            <a:spAutoFit/>
          </a:bodyPr>
          <a:lstStyle/>
          <a:p>
            <a:pPr algn="ctr"/>
            <a:r>
              <a:rPr lang="zh-CN" altLang="en-US" sz="2400" spc="300" dirty="0" smtClean="0">
                <a:latin typeface="微软雅黑" panose="020B0503020204020204" pitchFamily="34" charset="-122"/>
                <a:ea typeface="微软雅黑" panose="020B0503020204020204" pitchFamily="34" charset="-122"/>
              </a:rPr>
              <a:t>匀速直线运动</a:t>
            </a:r>
            <a:endParaRPr lang="zh-CN" altLang="en-US" sz="2400" spc="3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5173747" y="2305338"/>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抛体运动</a:t>
            </a:r>
          </a:p>
        </p:txBody>
      </p:sp>
      <p:sp>
        <p:nvSpPr>
          <p:cNvPr id="28" name="文本框 27"/>
          <p:cNvSpPr txBox="1"/>
          <p:nvPr/>
        </p:nvSpPr>
        <p:spPr>
          <a:xfrm>
            <a:off x="5173747" y="2970529"/>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圆周运动</a:t>
            </a:r>
          </a:p>
        </p:txBody>
      </p:sp>
      <p:sp>
        <p:nvSpPr>
          <p:cNvPr id="31" name="文本框 30"/>
          <p:cNvSpPr txBox="1"/>
          <p:nvPr/>
        </p:nvSpPr>
        <p:spPr>
          <a:xfrm>
            <a:off x="5160775" y="1689888"/>
            <a:ext cx="2645388" cy="461665"/>
          </a:xfrm>
          <a:prstGeom prst="rect">
            <a:avLst/>
          </a:prstGeom>
          <a:noFill/>
        </p:spPr>
        <p:txBody>
          <a:bodyPr wrap="square" rtlCol="0">
            <a:spAutoFit/>
          </a:bodyPr>
          <a:lstStyle/>
          <a:p>
            <a:pPr algn="ctr"/>
            <a:r>
              <a:rPr lang="zh-CN" altLang="en-US" sz="2400" spc="300" dirty="0" smtClean="0">
                <a:latin typeface="微软雅黑" panose="020B0503020204020204" pitchFamily="34" charset="-122"/>
                <a:ea typeface="微软雅黑" panose="020B0503020204020204" pitchFamily="34" charset="-122"/>
              </a:rPr>
              <a:t>匀变速直线运动</a:t>
            </a:r>
            <a:endParaRPr lang="zh-CN" altLang="en-US" sz="2400" spc="300" dirty="0">
              <a:latin typeface="微软雅黑" panose="020B0503020204020204" pitchFamily="34" charset="-122"/>
              <a:ea typeface="微软雅黑" panose="020B0503020204020204" pitchFamily="34" charset="-122"/>
            </a:endParaRPr>
          </a:p>
        </p:txBody>
      </p:sp>
      <p:sp>
        <p:nvSpPr>
          <p:cNvPr id="32" name="左大括号 31"/>
          <p:cNvSpPr/>
          <p:nvPr/>
        </p:nvSpPr>
        <p:spPr>
          <a:xfrm>
            <a:off x="5000519" y="2243033"/>
            <a:ext cx="140634" cy="1261172"/>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文本框 32"/>
          <p:cNvSpPr txBox="1"/>
          <p:nvPr/>
        </p:nvSpPr>
        <p:spPr>
          <a:xfrm>
            <a:off x="6745458" y="2999896"/>
            <a:ext cx="4246196" cy="707886"/>
          </a:xfrm>
          <a:prstGeom prst="rect">
            <a:avLst/>
          </a:prstGeom>
          <a:noFill/>
        </p:spPr>
        <p:txBody>
          <a:bodyPr wrap="square" rtlCol="0">
            <a:spAutoFit/>
          </a:bodyPr>
          <a:lstStyle/>
          <a:p>
            <a:pPr indent="0" algn="just">
              <a:buFont typeface="Arial" panose="020B0604020202020204" pitchFamily="34" charset="0"/>
              <a:buNone/>
            </a:pPr>
            <a:r>
              <a:rPr kumimoji="1" lang="zh-CN" altLang="en-US" sz="2000" dirty="0" smtClean="0">
                <a:solidFill>
                  <a:srgbClr val="0070C0"/>
                </a:solidFill>
                <a:latin typeface="微软雅黑" panose="020B0503020204020204" charset="-122"/>
                <a:ea typeface="微软雅黑" panose="020B0503020204020204" charset="-122"/>
                <a:cs typeface="黑体" panose="02010609060101010101" charset="-122"/>
                <a:sym typeface="+mn-ea"/>
              </a:rPr>
              <a:t>匀速圆周、竖直面内的圆周运动、</a:t>
            </a:r>
            <a:endParaRPr kumimoji="1" lang="en-US" altLang="zh-CN" sz="2000" dirty="0" smtClean="0">
              <a:solidFill>
                <a:srgbClr val="0070C0"/>
              </a:solidFill>
              <a:latin typeface="微软雅黑" panose="020B0503020204020204" charset="-122"/>
              <a:ea typeface="微软雅黑" panose="020B0503020204020204" charset="-122"/>
              <a:cs typeface="黑体" panose="02010609060101010101" charset="-122"/>
              <a:sym typeface="+mn-ea"/>
            </a:endParaRPr>
          </a:p>
          <a:p>
            <a:pPr indent="0" algn="just">
              <a:buFont typeface="Arial" panose="020B0604020202020204" pitchFamily="34" charset="0"/>
              <a:buNone/>
            </a:pPr>
            <a:r>
              <a:rPr kumimoji="1" lang="zh-CN" altLang="en-US" sz="2000" dirty="0">
                <a:solidFill>
                  <a:srgbClr val="0070C0"/>
                </a:solidFill>
                <a:latin typeface="微软雅黑" panose="020B0503020204020204" charset="-122"/>
                <a:ea typeface="微软雅黑" panose="020B0503020204020204" charset="-122"/>
                <a:cs typeface="黑体" panose="02010609060101010101" charset="-122"/>
                <a:sym typeface="+mn-ea"/>
              </a:rPr>
              <a:t>复合</a:t>
            </a:r>
            <a:r>
              <a:rPr kumimoji="1" lang="zh-CN" altLang="en-US" sz="2000" dirty="0" smtClean="0">
                <a:solidFill>
                  <a:srgbClr val="0070C0"/>
                </a:solidFill>
                <a:latin typeface="微软雅黑" panose="020B0503020204020204" charset="-122"/>
                <a:ea typeface="微软雅黑" panose="020B0503020204020204" charset="-122"/>
                <a:cs typeface="黑体" panose="02010609060101010101" charset="-122"/>
                <a:sym typeface="+mn-ea"/>
              </a:rPr>
              <a:t>场中的圆周运动</a:t>
            </a:r>
            <a:endParaRPr kumimoji="1" lang="zh-CN" altLang="en-US" sz="2000" dirty="0">
              <a:solidFill>
                <a:srgbClr val="0070C0"/>
              </a:solidFill>
              <a:latin typeface="微软雅黑" panose="020B0503020204020204" charset="-122"/>
              <a:ea typeface="微软雅黑" panose="020B0503020204020204" charset="-122"/>
              <a:cs typeface="黑体" panose="02010609060101010101" charset="-122"/>
              <a:sym typeface="+mn-ea"/>
            </a:endParaRPr>
          </a:p>
        </p:txBody>
      </p:sp>
      <p:sp>
        <p:nvSpPr>
          <p:cNvPr id="34" name="文本框 33"/>
          <p:cNvSpPr txBox="1"/>
          <p:nvPr/>
        </p:nvSpPr>
        <p:spPr>
          <a:xfrm>
            <a:off x="3145420" y="3990059"/>
            <a:ext cx="1822504" cy="523220"/>
          </a:xfrm>
          <a:prstGeom prst="rect">
            <a:avLst/>
          </a:prstGeom>
          <a:noFill/>
        </p:spPr>
        <p:txBody>
          <a:bodyPr wrap="square" rtlCol="0">
            <a:spAutoFit/>
          </a:bodyPr>
          <a:lstStyle/>
          <a:p>
            <a:pPr algn="ctr"/>
            <a:r>
              <a:rPr lang="zh-CN" altLang="en-US" sz="2800" b="1" spc="300" dirty="0" smtClean="0">
                <a:latin typeface="微软雅黑" panose="020B0503020204020204" pitchFamily="34" charset="-122"/>
                <a:ea typeface="微软雅黑" panose="020B0503020204020204" pitchFamily="34" charset="-122"/>
              </a:rPr>
              <a:t>瞬时作用</a:t>
            </a:r>
            <a:endParaRPr lang="zh-CN" altLang="en-US" sz="2800" b="1" spc="3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5173747" y="3843449"/>
            <a:ext cx="923055"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流体</a:t>
            </a:r>
          </a:p>
        </p:txBody>
      </p:sp>
      <p:sp>
        <p:nvSpPr>
          <p:cNvPr id="36" name="文本框 35"/>
          <p:cNvSpPr txBox="1"/>
          <p:nvPr/>
        </p:nvSpPr>
        <p:spPr>
          <a:xfrm>
            <a:off x="4851835" y="4461944"/>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碰撞</a:t>
            </a:r>
          </a:p>
        </p:txBody>
      </p:sp>
      <p:sp>
        <p:nvSpPr>
          <p:cNvPr id="37" name="左大括号 36"/>
          <p:cNvSpPr/>
          <p:nvPr/>
        </p:nvSpPr>
        <p:spPr>
          <a:xfrm>
            <a:off x="5000519" y="3785783"/>
            <a:ext cx="140634" cy="2275652"/>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文本框 37"/>
          <p:cNvSpPr txBox="1"/>
          <p:nvPr/>
        </p:nvSpPr>
        <p:spPr>
          <a:xfrm>
            <a:off x="4851835" y="5039695"/>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反冲</a:t>
            </a:r>
          </a:p>
        </p:txBody>
      </p:sp>
      <p:sp>
        <p:nvSpPr>
          <p:cNvPr id="39" name="文本框 38"/>
          <p:cNvSpPr txBox="1"/>
          <p:nvPr/>
        </p:nvSpPr>
        <p:spPr>
          <a:xfrm>
            <a:off x="4851835" y="5615706"/>
            <a:ext cx="1631634" cy="461665"/>
          </a:xfrm>
          <a:prstGeom prst="rect">
            <a:avLst/>
          </a:prstGeom>
          <a:noFill/>
        </p:spPr>
        <p:txBody>
          <a:bodyPr wrap="square" rtlCol="0">
            <a:spAutoFit/>
          </a:bodyPr>
          <a:lstStyle/>
          <a:p>
            <a:pPr algn="ctr"/>
            <a:r>
              <a:rPr lang="zh-CN" altLang="en-US" sz="2400" spc="300" dirty="0">
                <a:latin typeface="微软雅黑" panose="020B0503020204020204" pitchFamily="34" charset="-122"/>
                <a:ea typeface="微软雅黑" panose="020B0503020204020204" pitchFamily="34" charset="-122"/>
              </a:rPr>
              <a:t>爆炸</a:t>
            </a:r>
          </a:p>
        </p:txBody>
      </p:sp>
    </p:spTree>
    <p:extLst>
      <p:ext uri="{BB962C8B-B14F-4D97-AF65-F5344CB8AC3E}">
        <p14:creationId xmlns:p14="http://schemas.microsoft.com/office/powerpoint/2010/main" val="2653697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160772"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三、</a:t>
            </a:r>
            <a:r>
              <a:rPr lang="zh-CN" altLang="en-US" sz="3200" dirty="0">
                <a:solidFill>
                  <a:schemeClr val="bg1"/>
                </a:solidFill>
                <a:latin typeface="方正北魏楷书简体" panose="03000509000000000000" charset="-122"/>
                <a:ea typeface="方正北魏楷书简体" panose="03000509000000000000" charset="-122"/>
              </a:rPr>
              <a:t>三</a:t>
            </a:r>
            <a:r>
              <a:rPr lang="zh-CN" altLang="en-US" sz="3200" dirty="0" smtClean="0">
                <a:solidFill>
                  <a:schemeClr val="bg1"/>
                </a:solidFill>
                <a:latin typeface="方正北魏楷书简体" panose="03000509000000000000" charset="-122"/>
                <a:ea typeface="方正北魏楷书简体" panose="03000509000000000000" charset="-122"/>
              </a:rPr>
              <a:t>大观点的综合应用</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grpSp>
        <p:nvGrpSpPr>
          <p:cNvPr id="11" name="组合 10"/>
          <p:cNvGrpSpPr/>
          <p:nvPr/>
        </p:nvGrpSpPr>
        <p:grpSpPr>
          <a:xfrm>
            <a:off x="-133005" y="2666087"/>
            <a:ext cx="3526970" cy="962954"/>
            <a:chOff x="4957501" y="1462027"/>
            <a:chExt cx="1866900" cy="989538"/>
          </a:xfrm>
        </p:grpSpPr>
        <p:sp>
          <p:nvSpPr>
            <p:cNvPr id="13" name="椭圆 12"/>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57501" y="1693282"/>
              <a:ext cx="1866900" cy="537664"/>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物理量</a:t>
              </a:r>
            </a:p>
          </p:txBody>
        </p:sp>
      </p:grpSp>
      <p:sp>
        <p:nvSpPr>
          <p:cNvPr id="5" name="左大括号 4"/>
          <p:cNvSpPr/>
          <p:nvPr/>
        </p:nvSpPr>
        <p:spPr>
          <a:xfrm>
            <a:off x="2731040" y="1703687"/>
            <a:ext cx="301658" cy="3594177"/>
          </a:xfrm>
          <a:prstGeom prst="leftBrace">
            <a:avLst/>
          </a:prstGeom>
          <a:ln w="28575">
            <a:solidFill>
              <a:srgbClr val="154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2957860" y="1774188"/>
            <a:ext cx="1822505" cy="523220"/>
          </a:xfrm>
          <a:prstGeom prst="rect">
            <a:avLst/>
          </a:prstGeom>
          <a:noFill/>
        </p:spPr>
        <p:txBody>
          <a:bodyPr wrap="square" rtlCol="0">
            <a:spAutoFit/>
          </a:bodyPr>
          <a:lstStyle/>
          <a:p>
            <a:pPr algn="ctr"/>
            <a:r>
              <a:rPr lang="zh-CN" altLang="en-US" sz="2800" b="1" spc="300" dirty="0">
                <a:latin typeface="微软雅黑" panose="020B0503020204020204" pitchFamily="34" charset="-122"/>
                <a:ea typeface="微软雅黑" panose="020B0503020204020204" pitchFamily="34" charset="-122"/>
              </a:rPr>
              <a:t>加速度</a:t>
            </a:r>
          </a:p>
        </p:txBody>
      </p:sp>
      <p:sp>
        <p:nvSpPr>
          <p:cNvPr id="22" name="文本框 21"/>
          <p:cNvSpPr txBox="1"/>
          <p:nvPr/>
        </p:nvSpPr>
        <p:spPr>
          <a:xfrm>
            <a:off x="3077261" y="2685668"/>
            <a:ext cx="3406208" cy="523220"/>
          </a:xfrm>
          <a:prstGeom prst="rect">
            <a:avLst/>
          </a:prstGeom>
          <a:noFill/>
        </p:spPr>
        <p:txBody>
          <a:bodyPr wrap="square" rtlCol="0">
            <a:spAutoFit/>
          </a:bodyPr>
          <a:lstStyle/>
          <a:p>
            <a:pPr algn="ctr"/>
            <a:r>
              <a:rPr lang="zh-CN" altLang="en-US" sz="2800" b="1" spc="300" dirty="0" smtClean="0">
                <a:latin typeface="微软雅黑" panose="020B0503020204020204" pitchFamily="34" charset="-122"/>
                <a:ea typeface="微软雅黑" panose="020B0503020204020204" pitchFamily="34" charset="-122"/>
              </a:rPr>
              <a:t>运动（作用）时间</a:t>
            </a:r>
            <a:endParaRPr lang="zh-CN" altLang="en-US" sz="2800" b="1" spc="300"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2881869" y="3741721"/>
            <a:ext cx="2567223" cy="523220"/>
          </a:xfrm>
          <a:prstGeom prst="rect">
            <a:avLst/>
          </a:prstGeom>
          <a:noFill/>
        </p:spPr>
        <p:txBody>
          <a:bodyPr wrap="square" rtlCol="0">
            <a:spAutoFit/>
          </a:bodyPr>
          <a:lstStyle/>
          <a:p>
            <a:pPr algn="ctr"/>
            <a:r>
              <a:rPr lang="zh-CN" altLang="en-US" sz="2800" b="1" spc="300" dirty="0" smtClean="0">
                <a:latin typeface="微软雅黑" panose="020B0503020204020204" pitchFamily="34" charset="-122"/>
                <a:ea typeface="微软雅黑" panose="020B0503020204020204" pitchFamily="34" charset="-122"/>
              </a:rPr>
              <a:t>位移、路程</a:t>
            </a:r>
            <a:endParaRPr lang="zh-CN" altLang="en-US" sz="2800" b="1" spc="3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2881868" y="4662666"/>
            <a:ext cx="2567223" cy="523220"/>
          </a:xfrm>
          <a:prstGeom prst="rect">
            <a:avLst/>
          </a:prstGeom>
          <a:noFill/>
        </p:spPr>
        <p:txBody>
          <a:bodyPr wrap="square" rtlCol="0">
            <a:spAutoFit/>
          </a:bodyPr>
          <a:lstStyle/>
          <a:p>
            <a:pPr algn="ctr"/>
            <a:r>
              <a:rPr lang="zh-CN" altLang="en-US" sz="2800" b="1" spc="300" dirty="0" smtClean="0">
                <a:latin typeface="微软雅黑" panose="020B0503020204020204" pitchFamily="34" charset="-122"/>
                <a:ea typeface="微软雅黑" panose="020B0503020204020204" pitchFamily="34" charset="-122"/>
              </a:rPr>
              <a:t>初、末速度</a:t>
            </a:r>
            <a:endParaRPr lang="zh-CN" altLang="en-US" sz="2800" b="1"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933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flipH="1">
            <a:off x="10111740" y="-298280"/>
            <a:ext cx="2398032" cy="2171906"/>
            <a:chOff x="10541000" y="4343122"/>
            <a:chExt cx="2398032" cy="2171906"/>
          </a:xfrm>
        </p:grpSpPr>
        <p:sp>
          <p:nvSpPr>
            <p:cNvPr id="9" name="椭圆 8"/>
            <p:cNvSpPr/>
            <p:nvPr/>
          </p:nvSpPr>
          <p:spPr>
            <a:xfrm>
              <a:off x="10541000" y="4864028"/>
              <a:ext cx="1651000" cy="1651000"/>
            </a:xfrm>
            <a:prstGeom prst="ellipse">
              <a:avLst/>
            </a:prstGeom>
            <a:noFill/>
            <a:ln w="82550">
              <a:solidFill>
                <a:srgbClr val="195F89">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631482" y="4343122"/>
              <a:ext cx="1307550" cy="1307550"/>
            </a:xfrm>
            <a:prstGeom prst="ellipse">
              <a:avLst/>
            </a:prstGeom>
            <a:noFill/>
            <a:ln w="82550">
              <a:solidFill>
                <a:srgbClr val="195F89">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31290" y="1363623"/>
            <a:ext cx="1866900" cy="989538"/>
            <a:chOff x="4986076" y="1462027"/>
            <a:chExt cx="1866900" cy="989538"/>
          </a:xfrm>
        </p:grpSpPr>
        <p:sp>
          <p:nvSpPr>
            <p:cNvPr id="18" name="椭圆 17"/>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986076" y="1624126"/>
              <a:ext cx="1866900" cy="707886"/>
            </a:xfrm>
            <a:prstGeom prst="rect">
              <a:avLst/>
            </a:prstGeom>
            <a:noFill/>
          </p:spPr>
          <p:txBody>
            <a:bodyPr wrap="square" rtlCol="0">
              <a:spAutoFit/>
            </a:bodyPr>
            <a:lstStyle/>
            <a:p>
              <a:pPr algn="ctr"/>
              <a:r>
                <a:rPr lang="en-US" altLang="zh-CN" sz="4000" b="1" spc="300" dirty="0">
                  <a:solidFill>
                    <a:schemeClr val="bg1"/>
                  </a:solidFill>
                  <a:latin typeface="微软雅黑" panose="020B0503020204020204" pitchFamily="34" charset="-122"/>
                  <a:ea typeface="微软雅黑" panose="020B0503020204020204" pitchFamily="34" charset="-122"/>
                </a:rPr>
                <a:t>1</a:t>
              </a:r>
              <a:endParaRPr lang="zh-CN" altLang="en-US" sz="4000" b="1" spc="3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081689" y="1550570"/>
            <a:ext cx="9956848" cy="996651"/>
            <a:chOff x="7519837" y="1035214"/>
            <a:chExt cx="5932805" cy="996651"/>
          </a:xfrm>
        </p:grpSpPr>
        <p:sp>
          <p:nvSpPr>
            <p:cNvPr id="21" name="文本框 20"/>
            <p:cNvSpPr txBox="1"/>
            <p:nvPr/>
          </p:nvSpPr>
          <p:spPr>
            <a:xfrm>
              <a:off x="7616467" y="1035214"/>
              <a:ext cx="2786324" cy="521970"/>
            </a:xfrm>
            <a:prstGeom prst="rect">
              <a:avLst/>
            </a:prstGeom>
            <a:noFill/>
          </p:spPr>
          <p:txBody>
            <a:bodyPr wrap="square" rtlCol="0">
              <a:spAutoFit/>
            </a:bodyPr>
            <a:lstStyle/>
            <a:p>
              <a:r>
                <a:rPr lang="zh-CN" altLang="en-US" sz="2800" b="1" dirty="0" smtClean="0">
                  <a:solidFill>
                    <a:srgbClr val="195F89"/>
                  </a:solidFill>
                  <a:latin typeface="微软雅黑" panose="020B0503020204020204" charset="-122"/>
                  <a:ea typeface="微软雅黑" panose="020B0503020204020204" charset="-122"/>
                  <a:cs typeface="经典粗宋简" panose="02010609000101010101" pitchFamily="49" charset="-122"/>
                </a:rPr>
                <a:t>动力学观点</a:t>
              </a:r>
              <a:endParaRPr lang="zh-CN" altLang="en-US" sz="2800" b="1" dirty="0">
                <a:solidFill>
                  <a:srgbClr val="195F89"/>
                </a:solidFill>
                <a:latin typeface="微软雅黑" panose="020B0503020204020204" charset="-122"/>
                <a:ea typeface="微软雅黑" panose="020B0503020204020204" charset="-122"/>
                <a:cs typeface="经典粗宋简" panose="02010609000101010101" pitchFamily="49" charset="-122"/>
              </a:endParaRPr>
            </a:p>
          </p:txBody>
        </p:sp>
        <p:sp>
          <p:nvSpPr>
            <p:cNvPr id="22" name="文本框 21"/>
            <p:cNvSpPr txBox="1"/>
            <p:nvPr/>
          </p:nvSpPr>
          <p:spPr>
            <a:xfrm>
              <a:off x="7519837" y="1570200"/>
              <a:ext cx="5932805" cy="461665"/>
            </a:xfrm>
            <a:prstGeom prst="rect">
              <a:avLst/>
            </a:prstGeom>
            <a:noFill/>
          </p:spPr>
          <p:txBody>
            <a:bodyPr wrap="square" rtlCol="0">
              <a:spAutoFit/>
            </a:bodyPr>
            <a:lstStyle/>
            <a:p>
              <a:r>
                <a:rPr lang="zh-CN" altLang="en-US" sz="2400" dirty="0" smtClean="0">
                  <a:solidFill>
                    <a:srgbClr val="347193"/>
                  </a:solidFill>
                  <a:latin typeface="方正宋刻本秀楷简体" panose="02000000000000000000" charset="-122"/>
                  <a:ea typeface="方正宋刻本秀楷简体" panose="02000000000000000000" charset="-122"/>
                </a:rPr>
                <a:t>牛顿运动定律结合运动学公式。</a:t>
              </a:r>
              <a:endParaRPr lang="zh-CN" altLang="en-US" sz="2400" dirty="0">
                <a:solidFill>
                  <a:srgbClr val="347193"/>
                </a:solidFill>
                <a:latin typeface="方正宋刻本秀楷简体" panose="02000000000000000000" charset="-122"/>
                <a:ea typeface="方正宋刻本秀楷简体" panose="02000000000000000000" charset="-122"/>
              </a:endParaRPr>
            </a:p>
          </p:txBody>
        </p:sp>
      </p:grpSp>
      <p:grpSp>
        <p:nvGrpSpPr>
          <p:cNvPr id="3" name="组合 2"/>
          <p:cNvGrpSpPr/>
          <p:nvPr/>
        </p:nvGrpSpPr>
        <p:grpSpPr>
          <a:xfrm>
            <a:off x="702715" y="3054894"/>
            <a:ext cx="1866900" cy="989330"/>
            <a:chOff x="4986076" y="1462027"/>
            <a:chExt cx="1866900" cy="989538"/>
          </a:xfrm>
        </p:grpSpPr>
        <p:sp>
          <p:nvSpPr>
            <p:cNvPr id="4" name="椭圆 3"/>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986076" y="1606687"/>
              <a:ext cx="1866900" cy="708035"/>
            </a:xfrm>
            <a:prstGeom prst="rect">
              <a:avLst/>
            </a:prstGeom>
            <a:noFill/>
          </p:spPr>
          <p:txBody>
            <a:bodyPr wrap="square" rtlCol="0">
              <a:spAutoFit/>
            </a:bodyPr>
            <a:lstStyle/>
            <a:p>
              <a:pPr algn="ctr"/>
              <a:r>
                <a:rPr lang="en-US" altLang="zh-CN" sz="4000" b="1" spc="300" dirty="0">
                  <a:solidFill>
                    <a:schemeClr val="bg1"/>
                  </a:solidFill>
                  <a:latin typeface="微软雅黑" panose="020B0503020204020204" pitchFamily="34" charset="-122"/>
                  <a:ea typeface="微软雅黑" panose="020B0503020204020204" pitchFamily="34" charset="-122"/>
                </a:rPr>
                <a:t>2</a:t>
              </a:r>
              <a:endParaRPr lang="zh-CN" altLang="en-US" sz="4000" b="1" spc="300" dirty="0">
                <a:solidFill>
                  <a:schemeClr val="bg1"/>
                </a:solidFill>
                <a:latin typeface="微软雅黑" panose="020B0503020204020204" pitchFamily="34" charset="-122"/>
                <a:ea typeface="微软雅黑" panose="020B0503020204020204" pitchFamily="34" charset="-122"/>
              </a:endParaRPr>
            </a:p>
          </p:txBody>
        </p:sp>
      </p:grpSp>
      <p:pic>
        <p:nvPicPr>
          <p:cNvPr id="2" name="图片 -2147482624" descr="e22a732fdce617d7"/>
          <p:cNvPicPr>
            <a:picLocks noChangeAspect="1"/>
          </p:cNvPicPr>
          <p:nvPr/>
        </p:nvPicPr>
        <p:blipFill>
          <a:blip r:embed="rId3"/>
          <a:stretch>
            <a:fillRect/>
          </a:stretch>
        </p:blipFill>
        <p:spPr>
          <a:xfrm>
            <a:off x="808355" y="289560"/>
            <a:ext cx="2948940" cy="583565"/>
          </a:xfrm>
          <a:prstGeom prst="rect">
            <a:avLst/>
          </a:prstGeom>
          <a:noFill/>
          <a:ln w="9525">
            <a:noFill/>
          </a:ln>
        </p:spPr>
      </p:pic>
      <p:grpSp>
        <p:nvGrpSpPr>
          <p:cNvPr id="6" name="组合 5"/>
          <p:cNvGrpSpPr/>
          <p:nvPr/>
        </p:nvGrpSpPr>
        <p:grpSpPr>
          <a:xfrm>
            <a:off x="2243860" y="4705863"/>
            <a:ext cx="9956847" cy="1057857"/>
            <a:chOff x="1782305" y="3402185"/>
            <a:chExt cx="9956847" cy="1057857"/>
          </a:xfrm>
        </p:grpSpPr>
        <p:sp>
          <p:nvSpPr>
            <p:cNvPr id="7" name="文本框 6"/>
            <p:cNvSpPr txBox="1"/>
            <p:nvPr/>
          </p:nvSpPr>
          <p:spPr>
            <a:xfrm>
              <a:off x="1782305" y="3402185"/>
              <a:ext cx="2786380" cy="521970"/>
            </a:xfrm>
            <a:prstGeom prst="rect">
              <a:avLst/>
            </a:prstGeom>
            <a:noFill/>
          </p:spPr>
          <p:txBody>
            <a:bodyPr wrap="square" rtlCol="0">
              <a:spAutoFit/>
            </a:bodyPr>
            <a:lstStyle/>
            <a:p>
              <a:r>
                <a:rPr lang="zh-CN" altLang="en-US" sz="2800" b="1" dirty="0" smtClean="0">
                  <a:solidFill>
                    <a:srgbClr val="195F89"/>
                  </a:solidFill>
                  <a:latin typeface="微软雅黑" panose="020B0503020204020204" charset="-122"/>
                  <a:ea typeface="微软雅黑" panose="020B0503020204020204" charset="-122"/>
                  <a:cs typeface="经典粗宋简" panose="02010609000101010101" pitchFamily="49" charset="-122"/>
                </a:rPr>
                <a:t>动量观点</a:t>
              </a:r>
              <a:endParaRPr lang="zh-CN" altLang="en-US" sz="2800" b="1" dirty="0">
                <a:solidFill>
                  <a:srgbClr val="195F89"/>
                </a:solidFill>
                <a:latin typeface="微软雅黑" panose="020B0503020204020204" charset="-122"/>
                <a:ea typeface="微软雅黑" panose="020B0503020204020204" charset="-122"/>
                <a:cs typeface="经典粗宋简" panose="02010609000101010101" pitchFamily="49" charset="-122"/>
              </a:endParaRPr>
            </a:p>
          </p:txBody>
        </p:sp>
        <p:sp>
          <p:nvSpPr>
            <p:cNvPr id="25" name="文本框 24"/>
            <p:cNvSpPr txBox="1"/>
            <p:nvPr/>
          </p:nvSpPr>
          <p:spPr>
            <a:xfrm>
              <a:off x="1782305" y="3998377"/>
              <a:ext cx="9956847" cy="461665"/>
            </a:xfrm>
            <a:prstGeom prst="rect">
              <a:avLst/>
            </a:prstGeom>
            <a:noFill/>
          </p:spPr>
          <p:txBody>
            <a:bodyPr wrap="square" rtlCol="0">
              <a:spAutoFit/>
            </a:bodyPr>
            <a:lstStyle/>
            <a:p>
              <a:r>
                <a:rPr lang="zh-CN" altLang="en-US" sz="2400" dirty="0" smtClean="0">
                  <a:solidFill>
                    <a:srgbClr val="347193"/>
                  </a:solidFill>
                  <a:latin typeface="方正宋刻本秀楷简体" panose="02000000000000000000" charset="-122"/>
                  <a:ea typeface="方正宋刻本秀楷简体" panose="02000000000000000000" charset="-122"/>
                </a:rPr>
                <a:t>动量定理和动量守恒定律。</a:t>
              </a:r>
              <a:endParaRPr lang="zh-CN" altLang="en-US" sz="2400" dirty="0">
                <a:solidFill>
                  <a:srgbClr val="347193"/>
                </a:solidFill>
                <a:latin typeface="方正宋刻本秀楷简体" panose="02000000000000000000" charset="-122"/>
                <a:ea typeface="方正宋刻本秀楷简体" panose="02000000000000000000" charset="-122"/>
              </a:endParaRPr>
            </a:p>
          </p:txBody>
        </p:sp>
      </p:grpSp>
      <p:grpSp>
        <p:nvGrpSpPr>
          <p:cNvPr id="26" name="组合 25"/>
          <p:cNvGrpSpPr/>
          <p:nvPr/>
        </p:nvGrpSpPr>
        <p:grpSpPr>
          <a:xfrm>
            <a:off x="702715" y="4727957"/>
            <a:ext cx="1866900" cy="989330"/>
            <a:chOff x="4986076" y="1462027"/>
            <a:chExt cx="1866900" cy="989538"/>
          </a:xfrm>
        </p:grpSpPr>
        <p:sp>
          <p:nvSpPr>
            <p:cNvPr id="27" name="椭圆 26"/>
            <p:cNvSpPr/>
            <p:nvPr/>
          </p:nvSpPr>
          <p:spPr>
            <a:xfrm>
              <a:off x="5396182" y="1462027"/>
              <a:ext cx="989538" cy="989538"/>
            </a:xfrm>
            <a:prstGeom prst="ellipse">
              <a:avLst/>
            </a:prstGeom>
            <a:solidFill>
              <a:srgbClr val="19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6076" y="1606687"/>
              <a:ext cx="1866900" cy="708035"/>
            </a:xfrm>
            <a:prstGeom prst="rect">
              <a:avLst/>
            </a:prstGeom>
            <a:noFill/>
          </p:spPr>
          <p:txBody>
            <a:bodyPr wrap="square" rtlCol="0">
              <a:spAutoFit/>
            </a:bodyPr>
            <a:lstStyle/>
            <a:p>
              <a:pPr algn="ctr"/>
              <a:r>
                <a:rPr lang="en-US" altLang="zh-CN" sz="4000" b="1" spc="300" dirty="0">
                  <a:solidFill>
                    <a:schemeClr val="bg1"/>
                  </a:solidFill>
                  <a:latin typeface="微软雅黑" panose="020B0503020204020204" pitchFamily="34" charset="-122"/>
                  <a:ea typeface="微软雅黑" panose="020B0503020204020204" pitchFamily="34" charset="-122"/>
                </a:rPr>
                <a:t>3</a:t>
              </a:r>
              <a:endParaRPr lang="zh-CN" altLang="en-US" sz="4000" b="1" spc="3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243860" y="3072553"/>
            <a:ext cx="9956847" cy="1057857"/>
            <a:chOff x="1782305" y="3402185"/>
            <a:chExt cx="9956847" cy="1057857"/>
          </a:xfrm>
        </p:grpSpPr>
        <p:sp>
          <p:nvSpPr>
            <p:cNvPr id="30" name="文本框 29"/>
            <p:cNvSpPr txBox="1"/>
            <p:nvPr/>
          </p:nvSpPr>
          <p:spPr>
            <a:xfrm>
              <a:off x="1782305" y="3402185"/>
              <a:ext cx="2786380" cy="521970"/>
            </a:xfrm>
            <a:prstGeom prst="rect">
              <a:avLst/>
            </a:prstGeom>
            <a:noFill/>
          </p:spPr>
          <p:txBody>
            <a:bodyPr wrap="square" rtlCol="0">
              <a:spAutoFit/>
            </a:bodyPr>
            <a:lstStyle/>
            <a:p>
              <a:r>
                <a:rPr lang="zh-CN" altLang="en-US" sz="2800" b="1" dirty="0" smtClean="0">
                  <a:solidFill>
                    <a:srgbClr val="195F89"/>
                  </a:solidFill>
                  <a:latin typeface="微软雅黑" panose="020B0503020204020204" charset="-122"/>
                  <a:ea typeface="微软雅黑" panose="020B0503020204020204" charset="-122"/>
                  <a:cs typeface="经典粗宋简" panose="02010609000101010101" pitchFamily="49" charset="-122"/>
                </a:rPr>
                <a:t>能量观点</a:t>
              </a:r>
              <a:endParaRPr lang="zh-CN" altLang="en-US" sz="2800" b="1" dirty="0">
                <a:solidFill>
                  <a:srgbClr val="195F89"/>
                </a:solidFill>
                <a:latin typeface="微软雅黑" panose="020B0503020204020204" charset="-122"/>
                <a:ea typeface="微软雅黑" panose="020B0503020204020204" charset="-122"/>
                <a:cs typeface="经典粗宋简" panose="02010609000101010101" pitchFamily="49" charset="-122"/>
              </a:endParaRPr>
            </a:p>
          </p:txBody>
        </p:sp>
        <p:sp>
          <p:nvSpPr>
            <p:cNvPr id="31" name="文本框 30"/>
            <p:cNvSpPr txBox="1"/>
            <p:nvPr/>
          </p:nvSpPr>
          <p:spPr>
            <a:xfrm>
              <a:off x="1782305" y="3998377"/>
              <a:ext cx="9956847" cy="461665"/>
            </a:xfrm>
            <a:prstGeom prst="rect">
              <a:avLst/>
            </a:prstGeom>
            <a:noFill/>
          </p:spPr>
          <p:txBody>
            <a:bodyPr wrap="square" rtlCol="0">
              <a:spAutoFit/>
            </a:bodyPr>
            <a:lstStyle/>
            <a:p>
              <a:r>
                <a:rPr lang="zh-CN" altLang="en-US" sz="2400" dirty="0" smtClean="0">
                  <a:solidFill>
                    <a:srgbClr val="347193"/>
                  </a:solidFill>
                  <a:latin typeface="方正宋刻本秀楷简体" panose="02000000000000000000" charset="-122"/>
                  <a:ea typeface="方正宋刻本秀楷简体" panose="02000000000000000000" charset="-122"/>
                </a:rPr>
                <a:t>动能定理和能量守恒定律（机械能守恒定律）。</a:t>
              </a:r>
              <a:endParaRPr lang="zh-CN" altLang="en-US" sz="2400" dirty="0">
                <a:solidFill>
                  <a:srgbClr val="347193"/>
                </a:solidFill>
                <a:latin typeface="方正宋刻本秀楷简体" panose="02000000000000000000" charset="-122"/>
                <a:ea typeface="方正宋刻本秀楷简体" panose="0200000000000000000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1"/>
            <a:ext cx="12192000" cy="6905625"/>
          </a:xfrm>
          <a:prstGeom prst="rect">
            <a:avLst/>
          </a:prstGeom>
        </p:spPr>
      </p:pic>
      <p:sp>
        <p:nvSpPr>
          <p:cNvPr id="3" name="文本框 2"/>
          <p:cNvSpPr txBox="1"/>
          <p:nvPr/>
        </p:nvSpPr>
        <p:spPr>
          <a:xfrm>
            <a:off x="418840" y="1123067"/>
            <a:ext cx="12066124" cy="1323439"/>
          </a:xfrm>
          <a:prstGeom prst="rect">
            <a:avLst/>
          </a:prstGeom>
          <a:noFill/>
        </p:spPr>
        <p:txBody>
          <a:bodyPr wrap="none" rtlCol="0">
            <a:spAutoFit/>
          </a:bodyPr>
          <a:lstStyle/>
          <a:p>
            <a:r>
              <a:rPr lang="zh-CN" altLang="en-US" sz="8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健康成长          学业进步 </a:t>
            </a:r>
            <a:endParaRPr lang="zh-CN"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329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279287"/>
            <a:ext cx="11312434" cy="473512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p:cNvSpPr/>
              <p:nvPr/>
            </p:nvSpPr>
            <p:spPr>
              <a:xfrm>
                <a:off x="572118" y="315380"/>
                <a:ext cx="11227113" cy="4722447"/>
              </a:xfrm>
              <a:prstGeom prst="rect">
                <a:avLst/>
              </a:prstGeom>
            </p:spPr>
            <p:txBody>
              <a:bodyPr wrap="square">
                <a:spAutoFit/>
              </a:bodyPr>
              <a:lstStyle/>
              <a:p>
                <a:pPr>
                  <a:lnSpc>
                    <a:spcPct val="125000"/>
                  </a:lnSpc>
                </a:pPr>
                <a:r>
                  <a:rPr lang="zh-CN" altLang="en-US" sz="2000" dirty="0" smtClean="0">
                    <a:latin typeface="+mn-ea"/>
                  </a:rPr>
                  <a:t>          平台和足够长的传送带处于同一高度，平台右端与传送带左端无缝连接，传送带在电动机的带动下沿顺时针方向匀速转动。传送带所在区域上方存在水平向左的匀强电场在平带左端固定一个轻质弹簧，一个质量为</a:t>
                </a:r>
                <a:r>
                  <a:rPr lang="en-US" altLang="zh-CN" sz="2000" dirty="0" smtClean="0">
                    <a:latin typeface="+mn-ea"/>
                  </a:rPr>
                  <a:t>2m</a:t>
                </a:r>
                <a:r>
                  <a:rPr lang="zh-CN" altLang="en-US" sz="2000" dirty="0" smtClean="0">
                    <a:latin typeface="+mn-ea"/>
                  </a:rPr>
                  <a:t>的带正电的物块</a:t>
                </a:r>
                <a:r>
                  <a:rPr lang="en-US" altLang="zh-CN" sz="2000" dirty="0" smtClean="0">
                    <a:latin typeface="+mn-ea"/>
                  </a:rPr>
                  <a:t>B</a:t>
                </a:r>
                <a:r>
                  <a:rPr lang="zh-CN" altLang="en-US" sz="2000" dirty="0" smtClean="0">
                    <a:latin typeface="+mn-ea"/>
                  </a:rPr>
                  <a:t>静止在平台右端，将另一个与物块</a:t>
                </a:r>
                <a:r>
                  <a:rPr lang="en-US" altLang="zh-CN" sz="2000" dirty="0" smtClean="0">
                    <a:latin typeface="+mn-ea"/>
                  </a:rPr>
                  <a:t>B</a:t>
                </a:r>
                <a:r>
                  <a:rPr lang="zh-CN" altLang="en-US" sz="2000" dirty="0" smtClean="0">
                    <a:latin typeface="+mn-ea"/>
                  </a:rPr>
                  <a:t>质量相同的绝缘物块</a:t>
                </a:r>
                <a:r>
                  <a:rPr lang="en-US" altLang="zh-CN" sz="2000" dirty="0" smtClean="0">
                    <a:latin typeface="+mn-ea"/>
                  </a:rPr>
                  <a:t>A</a:t>
                </a:r>
                <a:r>
                  <a:rPr lang="zh-CN" altLang="en-US" sz="2000" dirty="0" smtClean="0">
                    <a:latin typeface="+mn-ea"/>
                  </a:rPr>
                  <a:t>向左压缩弹簧，在距物块</a:t>
                </a:r>
                <a:r>
                  <a:rPr lang="en-US" altLang="zh-CN" sz="2000" dirty="0" smtClean="0">
                    <a:latin typeface="+mn-ea"/>
                  </a:rPr>
                  <a:t>B</a:t>
                </a:r>
                <a:r>
                  <a:rPr lang="zh-CN" altLang="en-US" sz="2000" dirty="0" smtClean="0">
                    <a:latin typeface="+mn-ea"/>
                  </a:rPr>
                  <a:t>为</a:t>
                </a:r>
                <a:r>
                  <a:rPr lang="en-US" altLang="zh-CN" sz="2000" dirty="0" smtClean="0">
                    <a:latin typeface="+mn-ea"/>
                  </a:rPr>
                  <a:t>l</a:t>
                </a:r>
                <a:r>
                  <a:rPr lang="zh-CN" altLang="en-US" sz="2000" dirty="0" smtClean="0">
                    <a:latin typeface="+mn-ea"/>
                  </a:rPr>
                  <a:t>处由静止释放，物块</a:t>
                </a:r>
                <a:r>
                  <a:rPr lang="en-US" altLang="zh-CN" sz="2000" dirty="0" smtClean="0">
                    <a:latin typeface="+mn-ea"/>
                  </a:rPr>
                  <a:t>A</a:t>
                </a:r>
                <a:r>
                  <a:rPr lang="zh-CN" altLang="en-US" sz="2000" dirty="0" smtClean="0">
                    <a:latin typeface="+mn-ea"/>
                  </a:rPr>
                  <a:t>向右运动，恰好与物块</a:t>
                </a:r>
                <a:r>
                  <a:rPr lang="en-US" altLang="zh-CN" sz="2000" dirty="0" smtClean="0">
                    <a:latin typeface="+mn-ea"/>
                  </a:rPr>
                  <a:t>B</a:t>
                </a:r>
                <a:r>
                  <a:rPr lang="zh-CN" altLang="en-US" sz="2000" dirty="0" smtClean="0">
                    <a:latin typeface="+mn-ea"/>
                  </a:rPr>
                  <a:t>接触。将物块</a:t>
                </a:r>
                <a:r>
                  <a:rPr lang="en-US" altLang="zh-CN" sz="2000" dirty="0" smtClean="0">
                    <a:latin typeface="+mn-ea"/>
                  </a:rPr>
                  <a:t>A</a:t>
                </a:r>
                <a:r>
                  <a:rPr lang="zh-CN" altLang="en-US" sz="2000" dirty="0" smtClean="0">
                    <a:latin typeface="+mn-ea"/>
                  </a:rPr>
                  <a:t>取走，换一个不带电的质量为</a:t>
                </a:r>
                <a:r>
                  <a:rPr lang="en-US" altLang="zh-CN" sz="2000" dirty="0" smtClean="0">
                    <a:latin typeface="+mn-ea"/>
                  </a:rPr>
                  <a:t>m</a:t>
                </a:r>
                <a:r>
                  <a:rPr lang="zh-CN" altLang="en-US" sz="2000" dirty="0" smtClean="0">
                    <a:latin typeface="+mn-ea"/>
                  </a:rPr>
                  <a:t>的物块</a:t>
                </a:r>
                <a:r>
                  <a:rPr lang="en-US" altLang="zh-CN" sz="2000" dirty="0" smtClean="0">
                    <a:latin typeface="+mn-ea"/>
                  </a:rPr>
                  <a:t>C</a:t>
                </a:r>
                <a:r>
                  <a:rPr lang="zh-CN" altLang="en-US" sz="2000" dirty="0" smtClean="0">
                    <a:latin typeface="+mn-ea"/>
                  </a:rPr>
                  <a:t>，将物块</a:t>
                </a:r>
                <a:r>
                  <a:rPr lang="en-US" altLang="zh-CN" sz="2000" dirty="0" smtClean="0">
                    <a:latin typeface="+mn-ea"/>
                  </a:rPr>
                  <a:t>C</a:t>
                </a:r>
                <a:r>
                  <a:rPr lang="zh-CN" altLang="en-US" sz="2000" dirty="0" smtClean="0">
                    <a:latin typeface="+mn-ea"/>
                  </a:rPr>
                  <a:t>仍然距</a:t>
                </a:r>
                <a:r>
                  <a:rPr lang="en-US" altLang="zh-CN" sz="2000" dirty="0" smtClean="0">
                    <a:latin typeface="+mn-ea"/>
                  </a:rPr>
                  <a:t>B</a:t>
                </a:r>
                <a:r>
                  <a:rPr lang="zh-CN" altLang="en-US" sz="2000" dirty="0" smtClean="0">
                    <a:latin typeface="+mn-ea"/>
                  </a:rPr>
                  <a:t>为</a:t>
                </a:r>
                <a:r>
                  <a:rPr lang="en-US" altLang="zh-CN" sz="2000" dirty="0" smtClean="0">
                    <a:latin typeface="+mn-ea"/>
                  </a:rPr>
                  <a:t>l</a:t>
                </a:r>
                <a:r>
                  <a:rPr lang="zh-CN" altLang="en-US" sz="2000" dirty="0" smtClean="0">
                    <a:latin typeface="+mn-ea"/>
                  </a:rPr>
                  <a:t>处由静止释放，物块</a:t>
                </a:r>
                <a:r>
                  <a:rPr lang="en-US" altLang="zh-CN" sz="2000" dirty="0" smtClean="0">
                    <a:latin typeface="+mn-ea"/>
                  </a:rPr>
                  <a:t>C</a:t>
                </a:r>
                <a:r>
                  <a:rPr lang="zh-CN" altLang="en-US" sz="2000" dirty="0" smtClean="0">
                    <a:latin typeface="+mn-ea"/>
                  </a:rPr>
                  <a:t>与物块</a:t>
                </a:r>
                <a:r>
                  <a:rPr lang="en-US" altLang="zh-CN" sz="2000" dirty="0" smtClean="0">
                    <a:latin typeface="+mn-ea"/>
                  </a:rPr>
                  <a:t>B</a:t>
                </a:r>
                <a:r>
                  <a:rPr lang="zh-CN" altLang="en-US" sz="2000" dirty="0" smtClean="0">
                    <a:latin typeface="+mn-ea"/>
                  </a:rPr>
                  <a:t>发生弹性碰撞，碰撞前后物块</a:t>
                </a:r>
                <a:r>
                  <a:rPr lang="en-US" altLang="zh-CN" sz="2000" dirty="0" smtClean="0">
                    <a:latin typeface="+mn-ea"/>
                  </a:rPr>
                  <a:t>B</a:t>
                </a:r>
                <a:r>
                  <a:rPr lang="zh-CN" altLang="en-US" sz="2000" dirty="0" smtClean="0">
                    <a:latin typeface="+mn-ea"/>
                  </a:rPr>
                  <a:t>的电荷量不变，碰撞后物块</a:t>
                </a:r>
                <a:r>
                  <a:rPr lang="en-US" altLang="zh-CN" sz="2000" dirty="0" smtClean="0">
                    <a:latin typeface="+mn-ea"/>
                  </a:rPr>
                  <a:t>B</a:t>
                </a:r>
                <a:r>
                  <a:rPr lang="zh-CN" altLang="en-US" sz="2000" dirty="0" smtClean="0">
                    <a:latin typeface="+mn-ea"/>
                  </a:rPr>
                  <a:t>在传送带上运动，经过时间</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9</m:t>
                        </m:r>
                      </m:den>
                    </m:f>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𝑙</m:t>
                            </m:r>
                          </m:num>
                          <m:den>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𝑔</m:t>
                            </m:r>
                          </m:den>
                        </m:f>
                      </m:e>
                    </m:rad>
                    <m:r>
                      <a:rPr lang="zh-CN" altLang="en-US" sz="2000" b="0" i="1" smtClean="0">
                        <a:latin typeface="Cambria Math" panose="02040503050406030204" pitchFamily="18" charset="0"/>
                      </a:rPr>
                      <m:t>后</m:t>
                    </m:r>
                  </m:oMath>
                </a14:m>
                <a:r>
                  <a:rPr lang="zh-CN" altLang="en-US" sz="2000" dirty="0" smtClean="0">
                    <a:latin typeface="+mn-ea"/>
                  </a:rPr>
                  <a:t>与传送带共速，此时物块</a:t>
                </a:r>
                <a:r>
                  <a:rPr lang="en-US" altLang="zh-CN" sz="2000" dirty="0" smtClean="0">
                    <a:latin typeface="+mn-ea"/>
                  </a:rPr>
                  <a:t>B</a:t>
                </a:r>
                <a:r>
                  <a:rPr lang="zh-CN" altLang="en-US" sz="2000" dirty="0" smtClean="0">
                    <a:latin typeface="+mn-ea"/>
                  </a:rPr>
                  <a:t>的速度为碰撞后瞬间速度的一半，</a:t>
                </a:r>
                <a:r>
                  <a:rPr lang="en-US" altLang="zh-CN" sz="2000" dirty="0" smtClean="0">
                    <a:latin typeface="+mn-ea"/>
                  </a:rPr>
                  <a:t>A</a:t>
                </a:r>
                <a:r>
                  <a:rPr lang="zh-CN" altLang="en-US" sz="2000" dirty="0" smtClean="0">
                    <a:latin typeface="+mn-ea"/>
                  </a:rPr>
                  <a:t>、</a:t>
                </a:r>
                <a:r>
                  <a:rPr lang="en-US" altLang="zh-CN" sz="2000" dirty="0" smtClean="0">
                    <a:latin typeface="+mn-ea"/>
                  </a:rPr>
                  <a:t>B</a:t>
                </a:r>
                <a:r>
                  <a:rPr lang="zh-CN" altLang="en-US" sz="2000" dirty="0" smtClean="0">
                    <a:latin typeface="+mn-ea"/>
                  </a:rPr>
                  <a:t>、</a:t>
                </a:r>
                <a:r>
                  <a:rPr lang="en-US" altLang="zh-CN" sz="2000" dirty="0" smtClean="0">
                    <a:latin typeface="+mn-ea"/>
                  </a:rPr>
                  <a:t>C</a:t>
                </a:r>
                <a:r>
                  <a:rPr lang="zh-CN" altLang="en-US" sz="2000" dirty="0" smtClean="0">
                    <a:latin typeface="+mn-ea"/>
                  </a:rPr>
                  <a:t>三个物块与平台、传送带间的动摩擦因数均为</a:t>
                </a:r>
                <a14:m>
                  <m:oMath xmlns:m="http://schemas.openxmlformats.org/officeDocument/2006/math">
                    <m:r>
                      <a:rPr lang="zh-CN" altLang="en-US" sz="2000" i="1" smtClean="0">
                        <a:latin typeface="Cambria Math" panose="02040503050406030204" pitchFamily="18" charset="0"/>
                      </a:rPr>
                      <m:t>𝜇</m:t>
                    </m:r>
                  </m:oMath>
                </a14:m>
                <a:r>
                  <a:rPr lang="zh-CN" altLang="en-US" sz="2000" dirty="0" smtClean="0">
                    <a:latin typeface="+mn-ea"/>
                  </a:rPr>
                  <a:t>，重力加速度为</a:t>
                </a:r>
                <a:r>
                  <a:rPr lang="en-US" altLang="zh-CN" sz="2000" dirty="0" smtClean="0">
                    <a:latin typeface="+mn-ea"/>
                  </a:rPr>
                  <a:t>g</a:t>
                </a:r>
                <a:r>
                  <a:rPr lang="zh-CN" altLang="en-US" sz="2000" dirty="0" smtClean="0">
                    <a:latin typeface="+mn-ea"/>
                  </a:rPr>
                  <a:t>，物块</a:t>
                </a:r>
                <a:r>
                  <a:rPr lang="en-US" altLang="zh-CN" sz="2000" dirty="0" smtClean="0">
                    <a:latin typeface="+mn-ea"/>
                  </a:rPr>
                  <a:t>B</a:t>
                </a:r>
                <a:r>
                  <a:rPr lang="zh-CN" altLang="en-US" sz="2000" dirty="0" smtClean="0">
                    <a:latin typeface="+mn-ea"/>
                  </a:rPr>
                  <a:t>与传送带间的最大静摩擦力等于滑动摩擦力，物块均可视为质点。</a:t>
                </a:r>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1</a:t>
                </a:r>
                <a:r>
                  <a:rPr lang="zh-CN" altLang="en-US" sz="2000" dirty="0" smtClean="0">
                    <a:latin typeface="+mn-ea"/>
                  </a:rPr>
                  <a:t>）求物块</a:t>
                </a:r>
                <a:r>
                  <a:rPr lang="en-US" altLang="zh-CN" sz="2000" dirty="0" smtClean="0">
                    <a:latin typeface="+mn-ea"/>
                  </a:rPr>
                  <a:t>C</a:t>
                </a:r>
                <a:r>
                  <a:rPr lang="zh-CN" altLang="en-US" sz="2000" dirty="0" smtClean="0">
                    <a:latin typeface="+mn-ea"/>
                  </a:rPr>
                  <a:t>碰撞后滑行的距离</a:t>
                </a:r>
                <a:endParaRPr lang="en-US" altLang="zh-CN" sz="2000" dirty="0" smtClean="0">
                  <a:latin typeface="+mn-ea"/>
                </a:endParaRPr>
              </a:p>
              <a:p>
                <a:pPr>
                  <a:lnSpc>
                    <a:spcPct val="125000"/>
                  </a:lnSpc>
                </a:pPr>
                <a:r>
                  <a:rPr lang="zh-CN" altLang="en-US" sz="2000" dirty="0" smtClean="0">
                    <a:latin typeface="+mn-ea"/>
                  </a:rPr>
                  <a:t>（</a:t>
                </a:r>
                <a:r>
                  <a:rPr lang="en-US" altLang="zh-CN" sz="2000" dirty="0" smtClean="0">
                    <a:latin typeface="+mn-ea"/>
                  </a:rPr>
                  <a:t>2</a:t>
                </a:r>
                <a:r>
                  <a:rPr lang="zh-CN" altLang="en-US" sz="2000" dirty="0" smtClean="0">
                    <a:latin typeface="+mn-ea"/>
                  </a:rPr>
                  <a:t>）求物块</a:t>
                </a:r>
                <a:r>
                  <a:rPr lang="en-US" altLang="zh-CN" sz="2000" dirty="0" smtClean="0">
                    <a:latin typeface="+mn-ea"/>
                  </a:rPr>
                  <a:t>B</a:t>
                </a:r>
                <a:r>
                  <a:rPr lang="zh-CN" altLang="en-US" sz="2000" dirty="0" smtClean="0">
                    <a:latin typeface="+mn-ea"/>
                  </a:rPr>
                  <a:t>运动到最右端过程中电动机多消耗的电能</a:t>
                </a:r>
                <a:endParaRPr lang="en-US" altLang="zh-CN" sz="2000" dirty="0">
                  <a:latin typeface="+mn-ea"/>
                </a:endParaRPr>
              </a:p>
            </p:txBody>
          </p:sp>
        </mc:Choice>
        <mc:Fallback xmlns="">
          <p:sp>
            <p:nvSpPr>
              <p:cNvPr id="4" name="矩形 3"/>
              <p:cNvSpPr>
                <a:spLocks noRot="1" noChangeAspect="1" noMove="1" noResize="1" noEditPoints="1" noAdjustHandles="1" noChangeArrowheads="1" noChangeShapeType="1" noTextEdit="1"/>
              </p:cNvSpPr>
              <p:nvPr/>
            </p:nvSpPr>
            <p:spPr>
              <a:xfrm>
                <a:off x="572118" y="315380"/>
                <a:ext cx="11227113" cy="4722447"/>
              </a:xfrm>
              <a:prstGeom prst="rect">
                <a:avLst/>
              </a:prstGeom>
              <a:blipFill rotWithShape="0">
                <a:blip r:embed="rId3"/>
                <a:stretch>
                  <a:fillRect l="-597" t="-258" b="-388"/>
                </a:stretch>
              </a:blipFill>
            </p:spPr>
            <p:txBody>
              <a:bodyPr/>
              <a:lstStyle/>
              <a:p>
                <a:r>
                  <a:rPr lang="zh-CN" altLang="en-US">
                    <a:noFill/>
                  </a:rPr>
                  <a:t> </a:t>
                </a:r>
              </a:p>
            </p:txBody>
          </p:sp>
        </mc:Fallback>
      </mc:AlternateContent>
      <p:sp>
        <p:nvSpPr>
          <p:cNvPr id="8" name="圆角矩形 7"/>
          <p:cNvSpPr/>
          <p:nvPr/>
        </p:nvSpPr>
        <p:spPr>
          <a:xfrm>
            <a:off x="555323" y="358668"/>
            <a:ext cx="1335025"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课后题：</a:t>
            </a:r>
            <a:endParaRPr lang="zh-CN" altLang="en-US" sz="2000" dirty="0">
              <a:latin typeface="方正宋刻本秀楷简体" panose="02000000000000000000" charset="-122"/>
              <a:ea typeface="方正宋刻本秀楷简体" panose="02000000000000000000" charset="-122"/>
            </a:endParaRPr>
          </a:p>
        </p:txBody>
      </p:sp>
      <p:grpSp>
        <p:nvGrpSpPr>
          <p:cNvPr id="9" name="组合 8"/>
          <p:cNvGrpSpPr/>
          <p:nvPr/>
        </p:nvGrpSpPr>
        <p:grpSpPr>
          <a:xfrm>
            <a:off x="911003" y="5320816"/>
            <a:ext cx="3185210" cy="1229107"/>
            <a:chOff x="737718" y="4816811"/>
            <a:chExt cx="3185210" cy="1229107"/>
          </a:xfrm>
        </p:grpSpPr>
        <p:pic>
          <p:nvPicPr>
            <p:cNvPr id="10" name="图片 9"/>
            <p:cNvPicPr>
              <a:picLocks noChangeAspect="1"/>
            </p:cNvPicPr>
            <p:nvPr/>
          </p:nvPicPr>
          <p:blipFill rotWithShape="1">
            <a:blip r:embed="rId4"/>
            <a:srcRect l="61841" t="9215" r="14304" b="62007"/>
            <a:stretch/>
          </p:blipFill>
          <p:spPr>
            <a:xfrm>
              <a:off x="737718" y="5367991"/>
              <a:ext cx="551421" cy="126749"/>
            </a:xfrm>
            <a:prstGeom prst="rect">
              <a:avLst/>
            </a:prstGeom>
          </p:spPr>
        </p:pic>
        <p:grpSp>
          <p:nvGrpSpPr>
            <p:cNvPr id="11" name="组合 10"/>
            <p:cNvGrpSpPr/>
            <p:nvPr/>
          </p:nvGrpSpPr>
          <p:grpSpPr>
            <a:xfrm>
              <a:off x="737718" y="4816811"/>
              <a:ext cx="3185210" cy="1229107"/>
              <a:chOff x="702343" y="4784106"/>
              <a:chExt cx="3185210" cy="1229107"/>
            </a:xfrm>
          </p:grpSpPr>
          <p:grpSp>
            <p:nvGrpSpPr>
              <p:cNvPr id="12" name="组合 11"/>
              <p:cNvGrpSpPr/>
              <p:nvPr/>
            </p:nvGrpSpPr>
            <p:grpSpPr>
              <a:xfrm>
                <a:off x="702343" y="4784106"/>
                <a:ext cx="3185210" cy="1229107"/>
                <a:chOff x="702343" y="4784106"/>
                <a:chExt cx="3185210" cy="1229107"/>
              </a:xfrm>
            </p:grpSpPr>
            <p:grpSp>
              <p:nvGrpSpPr>
                <p:cNvPr id="16" name="组合 15"/>
                <p:cNvGrpSpPr/>
                <p:nvPr/>
              </p:nvGrpSpPr>
              <p:grpSpPr>
                <a:xfrm>
                  <a:off x="1805279" y="4784106"/>
                  <a:ext cx="2082274" cy="1229107"/>
                  <a:chOff x="678731" y="2909260"/>
                  <a:chExt cx="2082274" cy="1229107"/>
                </a:xfrm>
              </p:grpSpPr>
              <p:pic>
                <p:nvPicPr>
                  <p:cNvPr id="19" name="图片 18"/>
                  <p:cNvPicPr>
                    <a:picLocks noChangeAspect="1"/>
                  </p:cNvPicPr>
                  <p:nvPr/>
                </p:nvPicPr>
                <p:blipFill rotWithShape="1">
                  <a:blip r:embed="rId4"/>
                  <a:srcRect t="39578"/>
                  <a:stretch/>
                </p:blipFill>
                <p:spPr>
                  <a:xfrm>
                    <a:off x="678731" y="3619894"/>
                    <a:ext cx="2082274" cy="518473"/>
                  </a:xfrm>
                  <a:prstGeom prst="rect">
                    <a:avLst/>
                  </a:prstGeom>
                </p:spPr>
              </p:pic>
              <p:cxnSp>
                <p:nvCxnSpPr>
                  <p:cNvPr id="20" name="直接连接符 19"/>
                  <p:cNvCxnSpPr/>
                  <p:nvPr/>
                </p:nvCxnSpPr>
                <p:spPr>
                  <a:xfrm>
                    <a:off x="933254" y="2941163"/>
                    <a:ext cx="0" cy="678731"/>
                  </a:xfrm>
                  <a:prstGeom prst="line">
                    <a:avLst/>
                  </a:prstGeom>
                  <a:ln w="19050">
                    <a:solidFill>
                      <a:srgbClr val="030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499675" y="2941163"/>
                    <a:ext cx="0" cy="678731"/>
                  </a:xfrm>
                  <a:prstGeom prst="line">
                    <a:avLst/>
                  </a:prstGeom>
                  <a:ln w="19050">
                    <a:solidFill>
                      <a:srgbClr val="0300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33254" y="3403076"/>
                    <a:ext cx="156642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933254" y="3139126"/>
                    <a:ext cx="156642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33254" y="3483205"/>
                    <a:ext cx="188536" cy="150830"/>
                  </a:xfrm>
                  <a:prstGeom prst="rect">
                    <a:avLst/>
                  </a:prstGeom>
                  <a:solidFill>
                    <a:schemeClr val="bg1"/>
                  </a:solidFill>
                  <a:ln w="19050">
                    <a:solidFill>
                      <a:srgbClr val="0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613360" y="2909260"/>
                        <a:ext cx="2062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𝐸</m:t>
                              </m:r>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613360" y="2909260"/>
                        <a:ext cx="206210" cy="276999"/>
                      </a:xfrm>
                      <a:prstGeom prst="rect">
                        <a:avLst/>
                      </a:prstGeom>
                      <a:blipFill rotWithShape="0">
                        <a:blip r:embed="rId5"/>
                        <a:stretch>
                          <a:fillRect l="-29412" r="-20588" b="-6667"/>
                        </a:stretch>
                      </a:blipFill>
                    </p:spPr>
                    <p:txBody>
                      <a:bodyPr/>
                      <a:lstStyle/>
                      <a:p>
                        <a:r>
                          <a:rPr lang="zh-CN" altLang="en-US">
                            <a:noFill/>
                          </a:rPr>
                          <a:t> </a:t>
                        </a:r>
                      </a:p>
                    </p:txBody>
                  </p:sp>
                </mc:Fallback>
              </mc:AlternateContent>
            </p:grpSp>
            <p:cxnSp>
              <p:nvCxnSpPr>
                <p:cNvPr id="17" name="直接连接符 16"/>
                <p:cNvCxnSpPr/>
                <p:nvPr/>
              </p:nvCxnSpPr>
              <p:spPr>
                <a:xfrm>
                  <a:off x="702343" y="5508881"/>
                  <a:ext cx="1545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11770" y="5187281"/>
                  <a:ext cx="0" cy="321600"/>
                </a:xfrm>
                <a:prstGeom prst="line">
                  <a:avLst/>
                </a:prstGeom>
                <a:ln w="19050">
                  <a:solidFill>
                    <a:srgbClr val="030000"/>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974957" y="4830150"/>
                <a:ext cx="0" cy="678731"/>
              </a:xfrm>
              <a:prstGeom prst="line">
                <a:avLst/>
              </a:prstGeom>
              <a:ln w="19050">
                <a:solidFill>
                  <a:srgbClr val="03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974957" y="5153200"/>
                <a:ext cx="108484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1434809" y="4863877"/>
                    <a:ext cx="1323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434809" y="4863877"/>
                    <a:ext cx="132344" cy="276999"/>
                  </a:xfrm>
                  <a:prstGeom prst="rect">
                    <a:avLst/>
                  </a:prstGeom>
                  <a:blipFill rotWithShape="0">
                    <a:blip r:embed="rId6"/>
                    <a:stretch>
                      <a:fillRect l="-47619" r="-42857" b="-8889"/>
                    </a:stretch>
                  </a:blipFill>
                </p:spPr>
                <p:txBody>
                  <a:bodyPr/>
                  <a:lstStyle/>
                  <a:p>
                    <a:r>
                      <a:rPr lang="zh-CN" altLang="en-US">
                        <a:noFill/>
                      </a:rPr>
                      <a:t> </a:t>
                    </a:r>
                  </a:p>
                </p:txBody>
              </p:sp>
            </mc:Fallback>
          </mc:AlternateContent>
        </p:grpSp>
      </p:grpSp>
    </p:spTree>
    <p:extLst>
      <p:ext uri="{BB962C8B-B14F-4D97-AF65-F5344CB8AC3E}">
        <p14:creationId xmlns:p14="http://schemas.microsoft.com/office/powerpoint/2010/main" val="1018127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27768"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一、</a:t>
            </a:r>
            <a:r>
              <a:rPr lang="zh-CN" altLang="en-US" sz="3200" dirty="0">
                <a:solidFill>
                  <a:schemeClr val="bg1"/>
                </a:solidFill>
                <a:latin typeface="方正北魏楷书简体" panose="03000509000000000000" charset="-122"/>
                <a:ea typeface="方正北魏楷书简体" panose="03000509000000000000" charset="-122"/>
              </a:rPr>
              <a:t>两</a:t>
            </a:r>
            <a:r>
              <a:rPr lang="zh-CN" altLang="en-US" sz="3200" dirty="0" smtClean="0">
                <a:solidFill>
                  <a:schemeClr val="bg1"/>
                </a:solidFill>
                <a:latin typeface="方正北魏楷书简体" panose="03000509000000000000" charset="-122"/>
                <a:ea typeface="方正北魏楷书简体" panose="03000509000000000000" charset="-122"/>
              </a:rPr>
              <a:t>个基本问题</a:t>
            </a:r>
            <a:r>
              <a:rPr lang="en-US" altLang="zh-CN" sz="3200" dirty="0" smtClean="0">
                <a:solidFill>
                  <a:schemeClr val="bg1"/>
                </a:solidFill>
                <a:latin typeface="方正北魏楷书简体" panose="03000509000000000000" charset="-122"/>
                <a:ea typeface="方正北魏楷书简体" panose="03000509000000000000" charset="-122"/>
              </a:rPr>
              <a:t>——</a:t>
            </a:r>
            <a:r>
              <a:rPr lang="zh-CN" altLang="en-US" sz="2800" dirty="0" smtClean="0">
                <a:solidFill>
                  <a:schemeClr val="bg1"/>
                </a:solidFill>
                <a:latin typeface="方正北魏楷书简体" panose="03000509000000000000" charset="-122"/>
                <a:ea typeface="方正北魏楷书简体" panose="03000509000000000000" charset="-122"/>
              </a:rPr>
              <a:t>“分析受力”和“分析运动”</a:t>
            </a:r>
            <a:endParaRPr lang="zh-CN" altLang="en-US" sz="28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200" y="1113514"/>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在动力学观点中</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702127" y="1718251"/>
            <a:ext cx="11124111" cy="1135054"/>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通过分析受力并确定合外力，才能由</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牛顿运动定律</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列出方程；</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通过分析力与运动的关系，明确运动的特点，从而准确选定相应的</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运动学方程</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61203" y="275896"/>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27768"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一、</a:t>
            </a:r>
            <a:r>
              <a:rPr lang="zh-CN" altLang="en-US" sz="3200" dirty="0">
                <a:solidFill>
                  <a:schemeClr val="bg1"/>
                </a:solidFill>
                <a:latin typeface="方正北魏楷书简体" panose="03000509000000000000" charset="-122"/>
                <a:ea typeface="方正北魏楷书简体" panose="03000509000000000000" charset="-122"/>
              </a:rPr>
              <a:t>两</a:t>
            </a:r>
            <a:r>
              <a:rPr lang="zh-CN" altLang="en-US" sz="3200" dirty="0" smtClean="0">
                <a:solidFill>
                  <a:schemeClr val="bg1"/>
                </a:solidFill>
                <a:latin typeface="方正北魏楷书简体" panose="03000509000000000000" charset="-122"/>
                <a:ea typeface="方正北魏楷书简体" panose="03000509000000000000" charset="-122"/>
              </a:rPr>
              <a:t>个基本问题</a:t>
            </a:r>
            <a:r>
              <a:rPr lang="en-US" altLang="zh-CN" sz="3200" dirty="0" smtClean="0">
                <a:solidFill>
                  <a:schemeClr val="bg1"/>
                </a:solidFill>
                <a:latin typeface="方正北魏楷书简体" panose="03000509000000000000" charset="-122"/>
                <a:ea typeface="方正北魏楷书简体" panose="03000509000000000000" charset="-122"/>
              </a:rPr>
              <a:t>——</a:t>
            </a:r>
            <a:r>
              <a:rPr lang="zh-CN" altLang="en-US" sz="2800" dirty="0" smtClean="0">
                <a:solidFill>
                  <a:schemeClr val="bg1"/>
                </a:solidFill>
                <a:latin typeface="方正北魏楷书简体" panose="03000509000000000000" charset="-122"/>
                <a:ea typeface="方正北魏楷书简体" panose="03000509000000000000" charset="-122"/>
              </a:rPr>
              <a:t>“分析受力”和“分析运动”</a:t>
            </a:r>
            <a:endParaRPr lang="zh-CN" altLang="en-US" sz="28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20" name="文本框 19"/>
          <p:cNvSpPr txBox="1"/>
          <p:nvPr/>
        </p:nvSpPr>
        <p:spPr>
          <a:xfrm>
            <a:off x="356326" y="1111542"/>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在</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能量</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观点中</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702126" y="1633512"/>
            <a:ext cx="11124111" cy="2862322"/>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通过分析受力和运动，才能确定过程中的</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合力的功和相应的动能变化</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，并由</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动能定理</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列出方程</a:t>
            </a:r>
            <a:r>
              <a:rPr kumimoji="1" lang="zh-CN" altLang="en-US" sz="2400" dirty="0">
                <a:latin typeface="微软雅黑" panose="020B0503020204020204" charset="-122"/>
                <a:ea typeface="微软雅黑" panose="020B0503020204020204" charset="-122"/>
                <a:cs typeface="黑体" panose="02010609060101010101" charset="-122"/>
                <a:sym typeface="+mn-ea"/>
              </a:rPr>
              <a:t>。</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通过分析外力的做功情况，才能确定物体或系统的机械能是否守恒。</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通过分析各种力的做功情况，才能判定是应用动能定理还是应用能的转化和守恒定律解题。</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Tree>
    <p:extLst>
      <p:ext uri="{BB962C8B-B14F-4D97-AF65-F5344CB8AC3E}">
        <p14:creationId xmlns:p14="http://schemas.microsoft.com/office/powerpoint/2010/main" val="20235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27768" y="347345"/>
            <a:ext cx="9102094" cy="58477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一、</a:t>
            </a:r>
            <a:r>
              <a:rPr lang="zh-CN" altLang="en-US" sz="3200" dirty="0">
                <a:solidFill>
                  <a:schemeClr val="bg1"/>
                </a:solidFill>
                <a:latin typeface="方正北魏楷书简体" panose="03000509000000000000" charset="-122"/>
                <a:ea typeface="方正北魏楷书简体" panose="03000509000000000000" charset="-122"/>
              </a:rPr>
              <a:t>两</a:t>
            </a:r>
            <a:r>
              <a:rPr lang="zh-CN" altLang="en-US" sz="3200" dirty="0" smtClean="0">
                <a:solidFill>
                  <a:schemeClr val="bg1"/>
                </a:solidFill>
                <a:latin typeface="方正北魏楷书简体" panose="03000509000000000000" charset="-122"/>
                <a:ea typeface="方正北魏楷书简体" panose="03000509000000000000" charset="-122"/>
              </a:rPr>
              <a:t>个基本问题</a:t>
            </a:r>
            <a:r>
              <a:rPr lang="en-US" altLang="zh-CN" sz="3200" dirty="0" smtClean="0">
                <a:solidFill>
                  <a:schemeClr val="bg1"/>
                </a:solidFill>
                <a:latin typeface="方正北魏楷书简体" panose="03000509000000000000" charset="-122"/>
                <a:ea typeface="方正北魏楷书简体" panose="03000509000000000000" charset="-122"/>
              </a:rPr>
              <a:t>——</a:t>
            </a:r>
            <a:r>
              <a:rPr lang="zh-CN" altLang="en-US" sz="2800" dirty="0" smtClean="0">
                <a:solidFill>
                  <a:schemeClr val="bg1"/>
                </a:solidFill>
                <a:latin typeface="方正北魏楷书简体" panose="03000509000000000000" charset="-122"/>
                <a:ea typeface="方正北魏楷书简体" panose="03000509000000000000" charset="-122"/>
              </a:rPr>
              <a:t>“分析受力”和“分析运动”</a:t>
            </a:r>
            <a:endParaRPr lang="zh-CN" altLang="en-US" sz="28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18" name="文本框 17"/>
          <p:cNvSpPr txBox="1"/>
          <p:nvPr/>
        </p:nvSpPr>
        <p:spPr>
          <a:xfrm>
            <a:off x="330200" y="1178819"/>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在</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动量</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观点中</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702127" y="1783556"/>
            <a:ext cx="11124111" cy="1754326"/>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利用</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动量定理</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列方程时，要确定在某一过程中</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合外力的冲量和相应的动量变化</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若是系统，要通过分析运动和了解相互作用过程中系统内、外的特点，才能准确判断系统的</a:t>
            </a:r>
            <a:r>
              <a:rPr kumimoji="1" lang="zh-CN" altLang="en-US" sz="2400" dirty="0" smtClean="0">
                <a:solidFill>
                  <a:srgbClr val="FF0000"/>
                </a:solidFill>
                <a:latin typeface="微软雅黑" panose="020B0503020204020204" charset="-122"/>
                <a:ea typeface="微软雅黑" panose="020B0503020204020204" charset="-122"/>
                <a:cs typeface="黑体" panose="02010609060101010101" charset="-122"/>
                <a:sym typeface="+mn-ea"/>
              </a:rPr>
              <a:t>动量是否守恒</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，或在哪一个过程中守恒。</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Tree>
    <p:extLst>
      <p:ext uri="{BB962C8B-B14F-4D97-AF65-F5344CB8AC3E}">
        <p14:creationId xmlns:p14="http://schemas.microsoft.com/office/powerpoint/2010/main" val="18543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407670" y="347345"/>
            <a:ext cx="6588760" cy="58356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二、选择“三种观点”解题的依据</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200" y="125285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动力学观点</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5"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19" name="文本框 18"/>
          <p:cNvSpPr txBox="1"/>
          <p:nvPr/>
        </p:nvSpPr>
        <p:spPr>
          <a:xfrm>
            <a:off x="658584" y="1946356"/>
            <a:ext cx="11124111" cy="3351046"/>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      如果单纯使用牛顿第二定律，只能解决瞬时性问题，如力、质量、加速度、摩擦因数等。</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利用牛</a:t>
            </a:r>
            <a:r>
              <a:rPr kumimoji="1" lang="zh-CN" altLang="en-US" sz="2400" dirty="0">
                <a:solidFill>
                  <a:prstClr val="black"/>
                </a:solidFill>
                <a:latin typeface="微软雅黑" panose="020B0503020204020204" charset="-122"/>
                <a:ea typeface="微软雅黑" panose="020B0503020204020204" charset="-122"/>
                <a:cs typeface="黑体" panose="02010609060101010101" charset="-122"/>
                <a:sym typeface="+mn-ea"/>
              </a:rPr>
              <a:t>顿第</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二定律还可以对动态变化过程中运动状态的变化做出定性分析和判断。 </a:t>
            </a:r>
            <a:endParaRPr kumimoji="1" lang="en-US" altLang="zh-CN" sz="2400" dirty="0" smtClean="0">
              <a:solidFill>
                <a:schemeClr val="tx1"/>
              </a:solidFill>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solidFill>
                  <a:schemeClr val="tx1"/>
                </a:solidFill>
                <a:latin typeface="微软雅黑" panose="020B0503020204020204" charset="-122"/>
                <a:ea typeface="微软雅黑" panose="020B0503020204020204" charset="-122"/>
                <a:cs typeface="黑体" panose="02010609060101010101" charset="-122"/>
                <a:sym typeface="+mn-ea"/>
              </a:rPr>
              <a:t>牛顿运动定律和运动学公式的配合，则可以解决匀变速直线运动、匀速圆周运动和匀变速曲线运动的相关问题。</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420692"/>
            <a:ext cx="11312434" cy="974478"/>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 name="矩形 3"/>
              <p:cNvSpPr/>
              <p:nvPr/>
            </p:nvSpPr>
            <p:spPr>
              <a:xfrm>
                <a:off x="486797" y="448973"/>
                <a:ext cx="11227113" cy="849784"/>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smtClean="0">
                    <a:latin typeface="+mn-ea"/>
                  </a:rPr>
                  <a:t>,</a:t>
                </a:r>
                <a:r>
                  <a:rPr lang="zh-CN" altLang="en-US" sz="2000" dirty="0" smtClean="0">
                    <a:latin typeface="+mn-ea"/>
                  </a:rPr>
                  <a:t>质量为</a:t>
                </a:r>
                <a:r>
                  <a:rPr lang="en-US" altLang="zh-CN" sz="2000" dirty="0" smtClean="0">
                    <a:latin typeface="+mn-ea"/>
                  </a:rPr>
                  <a:t>m</a:t>
                </a:r>
                <a:r>
                  <a:rPr lang="zh-CN" altLang="en-US" sz="2000" dirty="0" smtClean="0">
                    <a:latin typeface="+mn-ea"/>
                  </a:rPr>
                  <a:t>的物块受水平恒力的作用，在光滑的水平面上做曲线运动，经过时间</a:t>
                </a:r>
                <a:r>
                  <a:rPr lang="en-US" altLang="zh-CN" sz="2000" dirty="0" smtClean="0">
                    <a:latin typeface="+mn-ea"/>
                  </a:rPr>
                  <a:t>t</a:t>
                </a:r>
                <a:r>
                  <a:rPr lang="zh-CN" altLang="en-US" sz="2000" dirty="0" smtClean="0">
                    <a:latin typeface="+mn-ea"/>
                  </a:rPr>
                  <a:t>从</a:t>
                </a:r>
                <a:r>
                  <a:rPr lang="en-US" altLang="zh-CN" sz="2000" dirty="0" smtClean="0">
                    <a:latin typeface="+mn-ea"/>
                  </a:rPr>
                  <a:t>M</a:t>
                </a:r>
                <a:r>
                  <a:rPr lang="zh-CN" altLang="en-US" sz="2000" dirty="0" smtClean="0">
                    <a:latin typeface="+mn-ea"/>
                  </a:rPr>
                  <a:t>点运动到</a:t>
                </a:r>
                <a:r>
                  <a:rPr lang="en-US" altLang="zh-CN" sz="2000" dirty="0" smtClean="0">
                    <a:latin typeface="+mn-ea"/>
                  </a:rPr>
                  <a:t>N</a:t>
                </a:r>
                <a:r>
                  <a:rPr lang="zh-CN" altLang="en-US" sz="2000" dirty="0" smtClean="0">
                    <a:latin typeface="+mn-ea"/>
                  </a:rPr>
                  <a:t>点，速度大小由</a:t>
                </a:r>
                <a:r>
                  <a:rPr lang="en-US" altLang="zh-CN" sz="2000" dirty="0" smtClean="0">
                    <a:latin typeface="+mn-ea"/>
                  </a:rPr>
                  <a:t>v</a:t>
                </a:r>
                <a:r>
                  <a:rPr lang="zh-CN" altLang="en-US" sz="2000" dirty="0" smtClean="0">
                    <a:latin typeface="+mn-ea"/>
                  </a:rPr>
                  <a:t>变为</a:t>
                </a:r>
                <a14:m>
                  <m:oMath xmlns:m="http://schemas.openxmlformats.org/officeDocument/2006/math">
                    <m:rad>
                      <m:radPr>
                        <m:degHide m:val="on"/>
                        <m:ctrlPr>
                          <a:rPr lang="zh-CN" altLang="en-US" sz="2000" i="1" smtClean="0">
                            <a:latin typeface="Cambria Math" panose="02040503050406030204" pitchFamily="18" charset="0"/>
                          </a:rPr>
                        </m:ctrlPr>
                      </m:radPr>
                      <m:deg/>
                      <m:e>
                        <m:r>
                          <a:rPr lang="en-US" altLang="zh-CN" sz="2000" b="0" i="1" smtClean="0">
                            <a:latin typeface="Cambria Math" panose="02040503050406030204" pitchFamily="18" charset="0"/>
                          </a:rPr>
                          <m:t>3</m:t>
                        </m:r>
                      </m:e>
                    </m:rad>
                    <m:r>
                      <a:rPr lang="en-US" altLang="zh-CN" sz="2000" b="0" i="1" smtClean="0">
                        <a:latin typeface="Cambria Math" panose="02040503050406030204" pitchFamily="18" charset="0"/>
                      </a:rPr>
                      <m:t>𝑣</m:t>
                    </m:r>
                  </m:oMath>
                </a14:m>
                <a:r>
                  <a:rPr lang="zh-CN" altLang="en-US" sz="2000" dirty="0" smtClean="0">
                    <a:latin typeface="+mn-ea"/>
                  </a:rPr>
                  <a:t>，速度方向恰好改变了</a:t>
                </a:r>
                <a14:m>
                  <m:oMath xmlns:m="http://schemas.openxmlformats.org/officeDocument/2006/math">
                    <m:r>
                      <a:rPr lang="en-US" altLang="zh-CN" sz="2000" b="0" i="1" smtClean="0">
                        <a:latin typeface="Cambria Math" panose="02040503050406030204" pitchFamily="18" charset="0"/>
                      </a:rPr>
                      <m:t>90</m:t>
                    </m:r>
                    <m:r>
                      <a:rPr lang="en-US" altLang="zh-CN" sz="2000" b="0" i="1" smtClean="0">
                        <a:latin typeface="Cambria Math" panose="02040503050406030204" pitchFamily="18" charset="0"/>
                        <a:ea typeface="Cambria Math" panose="02040503050406030204" pitchFamily="18" charset="0"/>
                      </a:rPr>
                      <m:t>°</m:t>
                    </m:r>
                  </m:oMath>
                </a14:m>
                <a:r>
                  <a:rPr lang="zh-CN" altLang="en-US" sz="2000" dirty="0" smtClean="0">
                    <a:latin typeface="+mn-ea"/>
                  </a:rPr>
                  <a:t>。则恒力的大小为多少</a:t>
                </a:r>
                <a:endParaRPr lang="en-US" altLang="zh-CN" sz="2000" dirty="0">
                  <a:latin typeface="+mn-ea"/>
                </a:endParaRPr>
              </a:p>
            </p:txBody>
          </p:sp>
        </mc:Choice>
        <mc:Fallback>
          <p:sp>
            <p:nvSpPr>
              <p:cNvPr id="4" name="矩形 3"/>
              <p:cNvSpPr>
                <a:spLocks noRot="1" noChangeAspect="1" noMove="1" noResize="1" noEditPoints="1" noAdjustHandles="1" noChangeArrowheads="1" noChangeShapeType="1" noTextEdit="1"/>
              </p:cNvSpPr>
              <p:nvPr/>
            </p:nvSpPr>
            <p:spPr>
              <a:xfrm>
                <a:off x="486797" y="448973"/>
                <a:ext cx="11227113" cy="849784"/>
              </a:xfrm>
              <a:prstGeom prst="rect">
                <a:avLst/>
              </a:prstGeom>
              <a:blipFill rotWithShape="0">
                <a:blip r:embed="rId3"/>
                <a:stretch>
                  <a:fillRect l="-597" t="-1439" b="-10791"/>
                </a:stretch>
              </a:blipFill>
            </p:spPr>
            <p:txBody>
              <a:bodyPr/>
              <a:lstStyle/>
              <a:p>
                <a:r>
                  <a:rPr lang="zh-CN" altLang="en-US">
                    <a:noFill/>
                  </a:rPr>
                  <a:t> </a:t>
                </a:r>
              </a:p>
            </p:txBody>
          </p:sp>
        </mc:Fallback>
      </mc:AlternateContent>
      <p:sp>
        <p:nvSpPr>
          <p:cNvPr id="8" name="圆角矩形 7"/>
          <p:cNvSpPr/>
          <p:nvPr/>
        </p:nvSpPr>
        <p:spPr>
          <a:xfrm>
            <a:off x="493779" y="490646"/>
            <a:ext cx="904202"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smtClean="0">
                <a:latin typeface="方正宋刻本秀楷简体" panose="02000000000000000000" charset="-122"/>
                <a:ea typeface="方正宋刻本秀楷简体" panose="02000000000000000000" charset="-122"/>
              </a:rPr>
              <a:t>1</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pic>
        <p:nvPicPr>
          <p:cNvPr id="9" name="图片 8"/>
          <p:cNvPicPr>
            <a:picLocks noChangeAspect="1"/>
          </p:cNvPicPr>
          <p:nvPr/>
        </p:nvPicPr>
        <p:blipFill rotWithShape="1">
          <a:blip r:embed="rId4"/>
          <a:srcRect l="74023" t="3226" r="1392" b="45784"/>
          <a:stretch/>
        </p:blipFill>
        <p:spPr>
          <a:xfrm>
            <a:off x="886120" y="1913641"/>
            <a:ext cx="2231298" cy="1564850"/>
          </a:xfrm>
          <a:prstGeom prst="rect">
            <a:avLst/>
          </a:prstGeom>
        </p:spPr>
      </p:pic>
    </p:spTree>
    <p:extLst>
      <p:ext uri="{BB962C8B-B14F-4D97-AF65-F5344CB8AC3E}">
        <p14:creationId xmlns:p14="http://schemas.microsoft.com/office/powerpoint/2010/main" val="800086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797" y="279287"/>
            <a:ext cx="11312434" cy="2024657"/>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p:cNvSpPr/>
              <p:nvPr/>
            </p:nvSpPr>
            <p:spPr>
              <a:xfrm>
                <a:off x="486797" y="279287"/>
                <a:ext cx="11227113" cy="2024657"/>
              </a:xfrm>
              <a:prstGeom prst="rect">
                <a:avLst/>
              </a:prstGeom>
            </p:spPr>
            <p:txBody>
              <a:bodyPr wrap="square">
                <a:spAutoFit/>
              </a:bodyPr>
              <a:lstStyle/>
              <a:p>
                <a:pPr>
                  <a:lnSpc>
                    <a:spcPct val="125000"/>
                  </a:lnSpc>
                </a:pPr>
                <a:r>
                  <a:rPr lang="zh-CN" altLang="en-US" sz="2000" dirty="0" smtClean="0">
                    <a:latin typeface="+mn-ea"/>
                  </a:rPr>
                  <a:t>       如</a:t>
                </a:r>
                <a:r>
                  <a:rPr lang="zh-CN" altLang="en-US" sz="2000" dirty="0">
                    <a:latin typeface="+mn-ea"/>
                  </a:rPr>
                  <a:t>图所示</a:t>
                </a:r>
                <a:r>
                  <a:rPr lang="en-US" altLang="zh-CN" sz="2000" dirty="0">
                    <a:latin typeface="+mn-ea"/>
                  </a:rPr>
                  <a:t>,</a:t>
                </a:r>
                <a:r>
                  <a:rPr lang="zh-CN" altLang="en-US" sz="2000" dirty="0">
                    <a:latin typeface="+mn-ea"/>
                  </a:rPr>
                  <a:t>竖直面内有足够长</a:t>
                </a:r>
                <a:r>
                  <a:rPr lang="zh-CN" altLang="en-US" sz="2000" dirty="0" smtClean="0">
                    <a:latin typeface="+mn-ea"/>
                  </a:rPr>
                  <a:t>的斜面</a:t>
                </a:r>
                <a:r>
                  <a:rPr lang="en-US" altLang="zh-CN" sz="2000" dirty="0">
                    <a:latin typeface="+mn-ea"/>
                  </a:rPr>
                  <a:t>,</a:t>
                </a:r>
                <a:r>
                  <a:rPr lang="zh-CN" altLang="en-US" sz="2000" dirty="0">
                    <a:latin typeface="+mn-ea"/>
                  </a:rPr>
                  <a:t>斜面与水平面的夹角</a:t>
                </a:r>
                <a14:m>
                  <m:oMath xmlns:m="http://schemas.openxmlformats.org/officeDocument/2006/math">
                    <m:r>
                      <a:rPr lang="en-US" altLang="zh-CN" sz="2000" i="1" dirty="0" smtClean="0">
                        <a:latin typeface="Cambria Math" panose="02040503050406030204" pitchFamily="18" charset="0"/>
                      </a:rPr>
                      <m:t>𝜃</m:t>
                    </m:r>
                    <m:r>
                      <a:rPr lang="en-US" altLang="zh-CN" sz="2000" i="1" dirty="0" smtClean="0">
                        <a:latin typeface="Cambria Math" panose="02040503050406030204" pitchFamily="18" charset="0"/>
                      </a:rPr>
                      <m:t>=37°</m:t>
                    </m:r>
                  </m:oMath>
                </a14:m>
                <a:r>
                  <a:rPr lang="en-US" altLang="zh-CN" sz="2000" dirty="0">
                    <a:latin typeface="+mn-ea"/>
                  </a:rPr>
                  <a:t>,</a:t>
                </a:r>
                <a:r>
                  <a:rPr lang="zh-CN" altLang="en-US" sz="2000" dirty="0">
                    <a:latin typeface="+mn-ea"/>
                  </a:rPr>
                  <a:t>斜面下端与半径</a:t>
                </a:r>
                <a14:m>
                  <m:oMath xmlns:m="http://schemas.openxmlformats.org/officeDocument/2006/math">
                    <m:r>
                      <a:rPr lang="en-US" altLang="zh-CN" sz="2000" i="1" dirty="0" smtClean="0">
                        <a:latin typeface="Cambria Math" panose="02040503050406030204" pitchFamily="18" charset="0"/>
                      </a:rPr>
                      <m:t>𝑅</m:t>
                    </m:r>
                    <m:r>
                      <a:rPr lang="en-US" altLang="zh-CN" sz="2000" i="1" dirty="0" smtClean="0">
                        <a:latin typeface="Cambria Math" panose="02040503050406030204" pitchFamily="18" charset="0"/>
                      </a:rPr>
                      <m:t>=0.5 </m:t>
                    </m:r>
                    <m:r>
                      <a:rPr lang="en-US" altLang="zh-CN" sz="2000" i="1" dirty="0" smtClean="0">
                        <a:latin typeface="Cambria Math" panose="02040503050406030204" pitchFamily="18" charset="0"/>
                      </a:rPr>
                      <m:t>𝑚</m:t>
                    </m:r>
                  </m:oMath>
                </a14:m>
                <a:r>
                  <a:rPr lang="zh-CN" altLang="en-US" sz="2000" dirty="0">
                    <a:latin typeface="+mn-ea"/>
                  </a:rPr>
                  <a:t>的光滑半圆形轨道平滑相连</a:t>
                </a:r>
                <a:r>
                  <a:rPr lang="en-US" altLang="zh-CN" sz="2000" dirty="0">
                    <a:latin typeface="+mn-ea"/>
                  </a:rPr>
                  <a:t>(DC</a:t>
                </a:r>
                <a:r>
                  <a:rPr lang="zh-CN" altLang="en-US" sz="2000" dirty="0">
                    <a:latin typeface="+mn-ea"/>
                  </a:rPr>
                  <a:t>垂直于直径</a:t>
                </a:r>
                <a:r>
                  <a:rPr lang="en-US" altLang="zh-CN" sz="2000" dirty="0">
                    <a:latin typeface="+mn-ea"/>
                  </a:rPr>
                  <a:t>AC),</a:t>
                </a:r>
                <a:r>
                  <a:rPr lang="zh-CN" altLang="en-US" sz="2000" dirty="0">
                    <a:latin typeface="+mn-ea"/>
                  </a:rPr>
                  <a:t>连接点为</a:t>
                </a:r>
                <a:r>
                  <a:rPr lang="en-US" altLang="zh-CN" sz="2000" dirty="0">
                    <a:latin typeface="+mn-ea"/>
                  </a:rPr>
                  <a:t>C,</a:t>
                </a:r>
                <a:r>
                  <a:rPr lang="zh-CN" altLang="en-US" sz="2000" dirty="0">
                    <a:latin typeface="+mn-ea"/>
                  </a:rPr>
                  <a:t>半圆形轨道最低点为</a:t>
                </a:r>
                <a:r>
                  <a:rPr lang="en-US" altLang="zh-CN" sz="2000" dirty="0">
                    <a:latin typeface="+mn-ea"/>
                  </a:rPr>
                  <a:t>B</a:t>
                </a:r>
                <a:r>
                  <a:rPr lang="zh-CN" altLang="en-US" sz="2000" dirty="0">
                    <a:latin typeface="+mn-ea"/>
                  </a:rPr>
                  <a:t>、最高点为</a:t>
                </a:r>
                <a:r>
                  <a:rPr lang="en-US" altLang="zh-CN" sz="2000" dirty="0">
                    <a:latin typeface="+mn-ea"/>
                  </a:rPr>
                  <a:t>A</a:t>
                </a:r>
                <a:r>
                  <a:rPr lang="zh-CN" altLang="en-US" sz="2000" dirty="0">
                    <a:latin typeface="+mn-ea"/>
                  </a:rPr>
                  <a:t>。现将一质量</a:t>
                </a:r>
                <a14:m>
                  <m:oMath xmlns:m="http://schemas.openxmlformats.org/officeDocument/2006/math">
                    <m:r>
                      <a:rPr lang="en-US" altLang="zh-CN" sz="2000" i="1" dirty="0" smtClean="0">
                        <a:latin typeface="Cambria Math" panose="02040503050406030204" pitchFamily="18" charset="0"/>
                      </a:rPr>
                      <m:t>𝑚</m:t>
                    </m:r>
                    <m:r>
                      <a:rPr lang="en-US" altLang="zh-CN" sz="2000" i="1" dirty="0" smtClean="0">
                        <a:latin typeface="Cambria Math" panose="02040503050406030204" pitchFamily="18" charset="0"/>
                      </a:rPr>
                      <m:t>=0.4 </m:t>
                    </m:r>
                    <m:r>
                      <a:rPr lang="en-US" altLang="zh-CN" sz="2000" i="1" dirty="0" smtClean="0">
                        <a:latin typeface="Cambria Math" panose="02040503050406030204" pitchFamily="18" charset="0"/>
                      </a:rPr>
                      <m:t>𝑘𝑔</m:t>
                    </m:r>
                  </m:oMath>
                </a14:m>
                <a:r>
                  <a:rPr lang="zh-CN" altLang="en-US" sz="2000" dirty="0">
                    <a:latin typeface="+mn-ea"/>
                  </a:rPr>
                  <a:t>的小球从斜面上的</a:t>
                </a:r>
                <a:r>
                  <a:rPr lang="en-US" altLang="zh-CN" sz="2000" dirty="0">
                    <a:latin typeface="+mn-ea"/>
                  </a:rPr>
                  <a:t>D</a:t>
                </a:r>
                <a:r>
                  <a:rPr lang="zh-CN" altLang="en-US" sz="2000" dirty="0">
                    <a:latin typeface="+mn-ea"/>
                  </a:rPr>
                  <a:t>点由静止释放</a:t>
                </a:r>
                <a:r>
                  <a:rPr lang="en-US" altLang="zh-CN" sz="2000" dirty="0">
                    <a:latin typeface="+mn-ea"/>
                  </a:rPr>
                  <a:t>,</a:t>
                </a:r>
                <a:r>
                  <a:rPr lang="zh-CN" altLang="en-US" sz="2000" dirty="0">
                    <a:latin typeface="+mn-ea"/>
                  </a:rPr>
                  <a:t>小球会通过</a:t>
                </a:r>
                <a:r>
                  <a:rPr lang="en-US" altLang="zh-CN" sz="2000" dirty="0">
                    <a:latin typeface="+mn-ea"/>
                  </a:rPr>
                  <a:t>A</a:t>
                </a:r>
                <a:r>
                  <a:rPr lang="zh-CN" altLang="en-US" sz="2000" dirty="0">
                    <a:latin typeface="+mn-ea"/>
                  </a:rPr>
                  <a:t>点落回斜面</a:t>
                </a:r>
                <a:r>
                  <a:rPr lang="zh-CN" altLang="en-US" sz="2000" dirty="0" smtClean="0">
                    <a:latin typeface="+mn-ea"/>
                  </a:rPr>
                  <a:t>。已知</a:t>
                </a:r>
                <a14:m>
                  <m:oMath xmlns:m="http://schemas.openxmlformats.org/officeDocument/2006/math">
                    <m:r>
                      <m:rPr>
                        <m:sty m:val="p"/>
                      </m:rPr>
                      <a:rPr lang="en-US" altLang="zh-CN" sz="2000" i="1" dirty="0" smtClean="0">
                        <a:latin typeface="Cambria Math" panose="02040503050406030204" pitchFamily="18" charset="0"/>
                      </a:rPr>
                      <m:t>sin</m:t>
                    </m:r>
                    <m:r>
                      <a:rPr lang="en-US" altLang="zh-CN" sz="2000" i="1" dirty="0" smtClean="0">
                        <a:latin typeface="Cambria Math" panose="02040503050406030204" pitchFamily="18" charset="0"/>
                      </a:rPr>
                      <m:t>37°=0.6,</m:t>
                    </m:r>
                    <m:r>
                      <m:rPr>
                        <m:sty m:val="p"/>
                      </m:rPr>
                      <a:rPr lang="en-US" altLang="zh-CN" sz="2000" i="1" dirty="0" smtClean="0">
                        <a:latin typeface="Cambria Math" panose="02040503050406030204" pitchFamily="18" charset="0"/>
                      </a:rPr>
                      <m:t>cos</m:t>
                    </m:r>
                    <m:r>
                      <a:rPr lang="en-US" altLang="zh-CN" sz="2000" i="1" dirty="0" smtClean="0">
                        <a:latin typeface="Cambria Math" panose="02040503050406030204" pitchFamily="18" charset="0"/>
                      </a:rPr>
                      <m:t>37°=0.8,</m:t>
                    </m:r>
                  </m:oMath>
                </a14:m>
                <a:r>
                  <a:rPr lang="zh-CN" altLang="en-US" sz="2000" dirty="0">
                    <a:latin typeface="+mn-ea"/>
                  </a:rPr>
                  <a:t>当地的重力加速度</a:t>
                </a:r>
                <a14:m>
                  <m:oMath xmlns:m="http://schemas.openxmlformats.org/officeDocument/2006/math">
                    <m:r>
                      <a:rPr lang="en-US" altLang="zh-CN" sz="2000" i="1" dirty="0" smtClean="0">
                        <a:latin typeface="Cambria Math" panose="02040503050406030204" pitchFamily="18" charset="0"/>
                      </a:rPr>
                      <m:t>𝑔</m:t>
                    </m:r>
                    <m:r>
                      <a:rPr lang="en-US" altLang="zh-CN" sz="2000" i="1" dirty="0" smtClean="0">
                        <a:latin typeface="Cambria Math" panose="02040503050406030204" pitchFamily="18" charset="0"/>
                      </a:rPr>
                      <m:t>=10 </m:t>
                    </m:r>
                    <m:r>
                      <a:rPr lang="en-US" altLang="zh-CN" sz="2000" i="1" dirty="0" smtClean="0">
                        <a:latin typeface="Cambria Math" panose="02040503050406030204" pitchFamily="18" charset="0"/>
                      </a:rPr>
                      <m:t>𝑚</m:t>
                    </m:r>
                    <m:r>
                      <a:rPr lang="en-US" altLang="zh-CN" sz="2000" i="1" dirty="0" smtClean="0">
                        <a:latin typeface="Cambria Math" panose="02040503050406030204" pitchFamily="18" charset="0"/>
                      </a:rPr>
                      <m:t>/</m:t>
                    </m:r>
                    <m:sSup>
                      <m:sSupPr>
                        <m:ctrlPr>
                          <a:rPr lang="en-US" altLang="zh-CN" sz="2000" i="1" dirty="0" smtClean="0">
                            <a:latin typeface="Cambria Math" panose="02040503050406030204" pitchFamily="18" charset="0"/>
                          </a:rPr>
                        </m:ctrlPr>
                      </m:sSupPr>
                      <m:e>
                        <m:r>
                          <a:rPr lang="en-US" altLang="zh-CN" sz="2000" b="0" i="1" dirty="0" smtClean="0">
                            <a:latin typeface="Cambria Math" panose="02040503050406030204" pitchFamily="18" charset="0"/>
                          </a:rPr>
                          <m:t>𝑠</m:t>
                        </m:r>
                      </m:e>
                      <m:sup>
                        <m:r>
                          <a:rPr lang="en-US" altLang="zh-CN" sz="2000" b="0" i="1" dirty="0" smtClean="0">
                            <a:latin typeface="Cambria Math" panose="02040503050406030204" pitchFamily="18" charset="0"/>
                          </a:rPr>
                          <m:t>2</m:t>
                        </m:r>
                      </m:sup>
                    </m:sSup>
                  </m:oMath>
                </a14:m>
                <a:r>
                  <a:rPr lang="zh-CN" altLang="en-US" sz="2000" dirty="0" smtClean="0">
                    <a:latin typeface="+mn-ea"/>
                  </a:rPr>
                  <a:t>。要</a:t>
                </a:r>
                <a:r>
                  <a:rPr lang="zh-CN" altLang="en-US" sz="2000" dirty="0">
                    <a:latin typeface="+mn-ea"/>
                  </a:rPr>
                  <a:t>使小球第一次落回斜面时能够垂直撞击斜面</a:t>
                </a:r>
                <a:r>
                  <a:rPr lang="en-US" altLang="zh-CN" sz="2000" dirty="0">
                    <a:latin typeface="+mn-ea"/>
                  </a:rPr>
                  <a:t>,</a:t>
                </a:r>
                <a:r>
                  <a:rPr lang="zh-CN" altLang="en-US" sz="2000" dirty="0">
                    <a:latin typeface="+mn-ea"/>
                  </a:rPr>
                  <a:t>则小球经过</a:t>
                </a:r>
                <a:r>
                  <a:rPr lang="en-US" altLang="zh-CN" sz="2000" dirty="0">
                    <a:latin typeface="+mn-ea"/>
                  </a:rPr>
                  <a:t>A</a:t>
                </a:r>
                <a:r>
                  <a:rPr lang="zh-CN" altLang="en-US" sz="2000" dirty="0">
                    <a:latin typeface="+mn-ea"/>
                  </a:rPr>
                  <a:t>点的速度为多大</a:t>
                </a:r>
                <a:r>
                  <a:rPr lang="en-US" altLang="zh-CN" sz="2000" dirty="0">
                    <a:latin typeface="+mn-ea"/>
                  </a:rPr>
                  <a:t>?</a:t>
                </a:r>
                <a:r>
                  <a:rPr lang="zh-CN" altLang="en-US" sz="2000" dirty="0">
                    <a:latin typeface="+mn-ea"/>
                  </a:rPr>
                  <a:t>撞击点距</a:t>
                </a:r>
                <a:r>
                  <a:rPr lang="en-US" altLang="zh-CN" sz="2000" dirty="0">
                    <a:latin typeface="+mn-ea"/>
                  </a:rPr>
                  <a:t>C</a:t>
                </a:r>
                <a:r>
                  <a:rPr lang="zh-CN" altLang="en-US" sz="2000" dirty="0">
                    <a:latin typeface="+mn-ea"/>
                  </a:rPr>
                  <a:t>点有多远</a:t>
                </a:r>
                <a:r>
                  <a:rPr lang="en-US" altLang="zh-CN" sz="2000" dirty="0">
                    <a:latin typeface="+mn-ea"/>
                  </a:rPr>
                  <a:t>?</a:t>
                </a:r>
              </a:p>
            </p:txBody>
          </p:sp>
        </mc:Choice>
        <mc:Fallback xmlns="">
          <p:sp>
            <p:nvSpPr>
              <p:cNvPr id="4" name="矩形 3"/>
              <p:cNvSpPr>
                <a:spLocks noRot="1" noChangeAspect="1" noMove="1" noResize="1" noEditPoints="1" noAdjustHandles="1" noChangeArrowheads="1" noChangeShapeType="1" noTextEdit="1"/>
              </p:cNvSpPr>
              <p:nvPr/>
            </p:nvSpPr>
            <p:spPr>
              <a:xfrm>
                <a:off x="486797" y="279287"/>
                <a:ext cx="11227113" cy="2024657"/>
              </a:xfrm>
              <a:prstGeom prst="rect">
                <a:avLst/>
              </a:prstGeom>
              <a:blipFill rotWithShape="0">
                <a:blip r:embed="rId3"/>
                <a:stretch>
                  <a:fillRect l="-597" t="-602" r="-2714" b="-1807"/>
                </a:stretch>
              </a:blipFill>
            </p:spPr>
            <p:txBody>
              <a:bodyPr/>
              <a:lstStyle/>
              <a:p>
                <a:r>
                  <a:rPr lang="zh-CN" altLang="en-US">
                    <a:noFill/>
                  </a:rPr>
                  <a:t> </a:t>
                </a:r>
              </a:p>
            </p:txBody>
          </p:sp>
        </mc:Fallback>
      </mc:AlternateContent>
      <p:pic>
        <p:nvPicPr>
          <p:cNvPr id="7" name="20JWLZTTXZT2WZT4T27.eps" descr="id:2147505604;FounderCES"/>
          <p:cNvPicPr/>
          <p:nvPr/>
        </p:nvPicPr>
        <p:blipFill>
          <a:blip r:embed="rId4" cstate="print">
            <a:extLst>
              <a:ext uri="{28A0092B-C50C-407E-A947-70E740481C1C}">
                <a14:useLocalDpi xmlns:a14="http://schemas.microsoft.com/office/drawing/2010/main" val="0"/>
              </a:ext>
            </a:extLst>
          </a:blip>
          <a:stretch>
            <a:fillRect/>
          </a:stretch>
        </p:blipFill>
        <p:spPr>
          <a:xfrm>
            <a:off x="537739" y="2374533"/>
            <a:ext cx="3439885" cy="2116155"/>
          </a:xfrm>
          <a:prstGeom prst="rect">
            <a:avLst/>
          </a:prstGeom>
        </p:spPr>
      </p:pic>
      <p:sp>
        <p:nvSpPr>
          <p:cNvPr id="8" name="圆角矩形 7"/>
          <p:cNvSpPr/>
          <p:nvPr/>
        </p:nvSpPr>
        <p:spPr>
          <a:xfrm>
            <a:off x="537739" y="349876"/>
            <a:ext cx="877825" cy="355600"/>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smtClean="0">
                <a:latin typeface="方正宋刻本秀楷简体" panose="02000000000000000000" charset="-122"/>
                <a:ea typeface="方正宋刻本秀楷简体" panose="02000000000000000000" charset="-122"/>
              </a:rPr>
              <a:t>  例</a:t>
            </a:r>
            <a:r>
              <a:rPr lang="en-US" altLang="zh-CN" sz="2000" dirty="0" smtClean="0">
                <a:latin typeface="方正宋刻本秀楷简体" panose="02000000000000000000" charset="-122"/>
                <a:ea typeface="方正宋刻本秀楷简体" panose="02000000000000000000" charset="-122"/>
              </a:rPr>
              <a:t>2</a:t>
            </a:r>
            <a:r>
              <a:rPr lang="zh-CN" altLang="en-US" sz="2000" dirty="0" smtClean="0">
                <a:latin typeface="方正宋刻本秀楷简体" panose="02000000000000000000" charset="-122"/>
                <a:ea typeface="方正宋刻本秀楷简体" panose="02000000000000000000" charset="-122"/>
              </a:rPr>
              <a:t>：</a:t>
            </a:r>
            <a:endParaRPr lang="zh-CN" altLang="en-US" sz="2000" dirty="0">
              <a:latin typeface="方正宋刻本秀楷简体" panose="02000000000000000000" charset="-122"/>
              <a:ea typeface="方正宋刻本秀楷简体" panose="02000000000000000000" charset="-122"/>
            </a:endParaRPr>
          </a:p>
        </p:txBody>
      </p:sp>
    </p:spTree>
    <p:extLst>
      <p:ext uri="{BB962C8B-B14F-4D97-AF65-F5344CB8AC3E}">
        <p14:creationId xmlns:p14="http://schemas.microsoft.com/office/powerpoint/2010/main" val="368299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userDrawn="1"/>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407670" y="347345"/>
            <a:ext cx="6588760" cy="583565"/>
          </a:xfrm>
          <a:prstGeom prst="rect">
            <a:avLst/>
          </a:prstGeom>
          <a:noFill/>
        </p:spPr>
        <p:txBody>
          <a:bodyPr wrap="square" rtlCol="0">
            <a:spAutoFit/>
          </a:bodyPr>
          <a:lstStyle/>
          <a:p>
            <a:r>
              <a:rPr lang="zh-CN" altLang="en-US" sz="3200" dirty="0" smtClean="0">
                <a:solidFill>
                  <a:schemeClr val="bg1"/>
                </a:solidFill>
                <a:latin typeface="方正北魏楷书简体" panose="03000509000000000000" charset="-122"/>
                <a:ea typeface="方正北魏楷书简体" panose="03000509000000000000" charset="-122"/>
              </a:rPr>
              <a:t>二、选择“三种观点”解题的依据</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2" name="矩形 1"/>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200" y="1252855"/>
            <a:ext cx="5168900" cy="521970"/>
          </a:xfrm>
          <a:prstGeom prst="rect">
            <a:avLst/>
          </a:prstGeom>
          <a:noFill/>
        </p:spPr>
        <p:txBody>
          <a:bodyPr wrap="square" rtlCol="0">
            <a:spAutoFit/>
          </a:bodyPr>
          <a:lstStyle/>
          <a:p>
            <a:r>
              <a:rPr lang="en-US" altLang="zh-CN" sz="2800" b="1" dirty="0">
                <a:solidFill>
                  <a:schemeClr val="accent2"/>
                </a:solidFill>
                <a:latin typeface="微软雅黑" panose="020B0503020204020204" charset="-122"/>
                <a:ea typeface="微软雅黑" panose="020B0503020204020204" charset="-122"/>
                <a:cs typeface="微软雅黑" panose="020B0503020204020204" charset="-122"/>
              </a:rPr>
              <a:t>2</a:t>
            </a:r>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能量</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观点</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5" name="图片 -2147482624" descr="e22a732fdce617d7"/>
          <p:cNvPicPr>
            <a:picLocks noChangeAspect="1"/>
          </p:cNvPicPr>
          <p:nvPr/>
        </p:nvPicPr>
        <p:blipFill>
          <a:blip r:embed="rId3"/>
          <a:stretch>
            <a:fillRect/>
          </a:stretch>
        </p:blipFill>
        <p:spPr>
          <a:xfrm>
            <a:off x="9004300" y="347345"/>
            <a:ext cx="2948940" cy="583565"/>
          </a:xfrm>
          <a:prstGeom prst="rect">
            <a:avLst/>
          </a:prstGeom>
          <a:noFill/>
          <a:ln w="9525">
            <a:noFill/>
          </a:ln>
        </p:spPr>
      </p:pic>
      <p:sp>
        <p:nvSpPr>
          <p:cNvPr id="19" name="文本框 18"/>
          <p:cNvSpPr txBox="1"/>
          <p:nvPr/>
        </p:nvSpPr>
        <p:spPr>
          <a:xfrm>
            <a:off x="658584" y="1946356"/>
            <a:ext cx="11124111" cy="3905043"/>
          </a:xfrm>
          <a:prstGeom prst="rect">
            <a:avLst/>
          </a:prstGeom>
          <a:noFill/>
        </p:spPr>
        <p:txBody>
          <a:bodyPr wrap="square" rtlCol="0">
            <a:spAutoFit/>
          </a:bodyPr>
          <a:lstStyle/>
          <a:p>
            <a:pPr indent="0" algn="just">
              <a:lnSpc>
                <a:spcPct val="150000"/>
              </a:lnSpc>
              <a:buFont typeface="Arial" panose="020B0604020202020204" pitchFamily="34" charset="0"/>
              <a:buNone/>
            </a:pPr>
            <a:r>
              <a:rPr kumimoji="1" lang="zh-CN" altLang="en-US" sz="2400" dirty="0" smtClean="0">
                <a:latin typeface="微软雅黑" panose="020B0503020204020204" charset="-122"/>
                <a:ea typeface="微软雅黑" panose="020B0503020204020204" charset="-122"/>
                <a:cs typeface="黑体" panose="02010609060101010101" charset="-122"/>
                <a:sym typeface="+mn-ea"/>
              </a:rPr>
              <a:t>      动能定理研究的是力对空间（位移）的积累效果。因此，如果涉及到位移和速度关系的问题，特别是涉及到</a:t>
            </a:r>
            <a:r>
              <a:rPr kumimoji="1" lang="zh-CN" altLang="en-US" sz="2400" u="sng" dirty="0" smtClean="0">
                <a:latin typeface="微软雅黑" panose="020B0503020204020204" charset="-122"/>
                <a:ea typeface="微软雅黑" panose="020B0503020204020204" charset="-122"/>
                <a:cs typeface="黑体" panose="02010609060101010101" charset="-122"/>
                <a:sym typeface="+mn-ea"/>
              </a:rPr>
              <a:t>变力</a:t>
            </a:r>
            <a:r>
              <a:rPr kumimoji="1" lang="zh-CN" altLang="en-US" sz="2400" dirty="0" smtClean="0">
                <a:latin typeface="微软雅黑" panose="020B0503020204020204" charset="-122"/>
                <a:ea typeface="微软雅黑" panose="020B0503020204020204" charset="-122"/>
                <a:cs typeface="黑体" panose="02010609060101010101" charset="-122"/>
                <a:sym typeface="+mn-ea"/>
              </a:rPr>
              <a:t>和位移的关系问题，首先应考虑动能定理。</a:t>
            </a:r>
            <a:endParaRPr kumimoji="1" lang="en-US" altLang="zh-CN" sz="2400" dirty="0" smtClean="0">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latin typeface="微软雅黑" panose="020B0503020204020204" charset="-122"/>
                <a:ea typeface="微软雅黑" panose="020B0503020204020204" charset="-122"/>
                <a:cs typeface="黑体" panose="02010609060101010101" charset="-122"/>
                <a:sym typeface="+mn-ea"/>
              </a:rPr>
              <a:t>涉及物体</a:t>
            </a:r>
            <a:r>
              <a:rPr kumimoji="1" lang="zh-CN" altLang="en-US" sz="2400" dirty="0">
                <a:latin typeface="微软雅黑" panose="020B0503020204020204" charset="-122"/>
                <a:ea typeface="微软雅黑" panose="020B0503020204020204" charset="-122"/>
                <a:cs typeface="黑体" panose="02010609060101010101" charset="-122"/>
                <a:sym typeface="+mn-ea"/>
              </a:rPr>
              <a:t>初、末状态的动能和整个过程中的做功情况时一般用</a:t>
            </a:r>
            <a:r>
              <a:rPr kumimoji="1" lang="zh-CN" altLang="en-US" sz="2400" dirty="0" smtClean="0">
                <a:latin typeface="微软雅黑" panose="020B0503020204020204" charset="-122"/>
                <a:ea typeface="微软雅黑" panose="020B0503020204020204" charset="-122"/>
                <a:cs typeface="黑体" panose="02010609060101010101" charset="-122"/>
                <a:sym typeface="+mn-ea"/>
              </a:rPr>
              <a:t>动能定理。</a:t>
            </a:r>
            <a:endParaRPr kumimoji="1" lang="en-US" altLang="zh-CN" sz="2400" dirty="0" smtClean="0">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latin typeface="微软雅黑" panose="020B0503020204020204" charset="-122"/>
                <a:ea typeface="微软雅黑" panose="020B0503020204020204" charset="-122"/>
                <a:cs typeface="黑体" panose="02010609060101010101" charset="-122"/>
                <a:sym typeface="+mn-ea"/>
              </a:rPr>
              <a:t>机械能守恒定律选择的前提是必须判定守恒定律的条件是否满足。若在物体（或系统）运动的过程中，只涉及到机械功，则既可用动能定理又可用能的转化和守恒定律。</a:t>
            </a:r>
            <a:endParaRPr kumimoji="1" lang="en-US" altLang="zh-CN" sz="2400" dirty="0" smtClean="0">
              <a:latin typeface="微软雅黑" panose="020B0503020204020204" charset="-122"/>
              <a:ea typeface="微软雅黑" panose="020B0503020204020204" charset="-122"/>
              <a:cs typeface="黑体" panose="02010609060101010101" charset="-122"/>
              <a:sym typeface="+mn-ea"/>
            </a:endParaRPr>
          </a:p>
          <a:p>
            <a:pPr indent="0" algn="just">
              <a:lnSpc>
                <a:spcPct val="150000"/>
              </a:lnSpc>
              <a:buFont typeface="Arial" panose="020B0604020202020204" pitchFamily="34" charset="0"/>
              <a:buNone/>
            </a:pPr>
            <a:r>
              <a:rPr kumimoji="1" lang="en-US" altLang="zh-CN" sz="2400" dirty="0">
                <a:latin typeface="微软雅黑" panose="020B0503020204020204" charset="-122"/>
                <a:ea typeface="微软雅黑" panose="020B0503020204020204" charset="-122"/>
                <a:cs typeface="黑体" panose="02010609060101010101" charset="-122"/>
                <a:sym typeface="+mn-ea"/>
              </a:rPr>
              <a:t> </a:t>
            </a:r>
            <a:r>
              <a:rPr kumimoji="1" lang="en-US" altLang="zh-CN" sz="2400" dirty="0" smtClean="0">
                <a:latin typeface="微软雅黑" panose="020B0503020204020204" charset="-122"/>
                <a:ea typeface="微软雅黑" panose="020B0503020204020204" charset="-122"/>
                <a:cs typeface="黑体" panose="02010609060101010101" charset="-122"/>
                <a:sym typeface="+mn-ea"/>
              </a:rPr>
              <a:t>     </a:t>
            </a:r>
            <a:r>
              <a:rPr kumimoji="1" lang="zh-CN" altLang="en-US" sz="2400" dirty="0" smtClean="0">
                <a:latin typeface="微软雅黑" panose="020B0503020204020204" charset="-122"/>
                <a:ea typeface="微软雅黑" panose="020B0503020204020204" charset="-122"/>
                <a:cs typeface="黑体" panose="02010609060101010101" charset="-122"/>
                <a:sym typeface="+mn-ea"/>
              </a:rPr>
              <a:t>如果涉及到非机械功问题（如电流做功）则只能选用能的转化和守恒定律。</a:t>
            </a:r>
            <a:endParaRPr kumimoji="1" lang="zh-CN" altLang="en-US" sz="2400"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Tree>
    <p:extLst>
      <p:ext uri="{BB962C8B-B14F-4D97-AF65-F5344CB8AC3E}">
        <p14:creationId xmlns:p14="http://schemas.microsoft.com/office/powerpoint/2010/main" val="81891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1458</Words>
  <Application>Microsoft Office PowerPoint</Application>
  <PresentationFormat>宽屏</PresentationFormat>
  <Paragraphs>127</Paragraphs>
  <Slides>21</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经典粗宋简</vt:lpstr>
      <vt:lpstr>宋体</vt:lpstr>
      <vt:lpstr>Arial</vt:lpstr>
      <vt:lpstr>微软雅黑</vt:lpstr>
      <vt:lpstr>黑体</vt:lpstr>
      <vt:lpstr>等线</vt:lpstr>
      <vt:lpstr>Calibri</vt:lpstr>
      <vt:lpstr>Cambria Math</vt:lpstr>
      <vt:lpstr>方正宋刻本秀楷简体</vt:lpstr>
      <vt:lpstr>方正北魏楷书简体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公众号：陈西设计之家。微信搜索即可，有更多免费原创开源PPT模版以及PPT教程，可随意转载。</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139</cp:revision>
  <cp:lastPrinted>2021-06-02T14:40:25Z</cp:lastPrinted>
  <dcterms:created xsi:type="dcterms:W3CDTF">2021-06-02T00:26:00Z</dcterms:created>
  <dcterms:modified xsi:type="dcterms:W3CDTF">2021-06-06T00:22:06Z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SaveFontToCloudKey">
    <vt:lpwstr>985565895_embed</vt:lpwstr>
  </property>
  <property fmtid="{D5CDD505-2E9C-101B-9397-08002B2CF9AE}" pid="4" name="ICV">
    <vt:lpwstr>BF0D518862574631BCFB3AE7EE005EF1</vt:lpwstr>
  </property>
</Properties>
</file>